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8" r:id="rId3"/>
    <p:sldId id="267" r:id="rId4"/>
    <p:sldId id="259" r:id="rId5"/>
    <p:sldId id="260" r:id="rId6"/>
    <p:sldId id="261" r:id="rId7"/>
    <p:sldId id="262" r:id="rId8"/>
    <p:sldId id="264" r:id="rId9"/>
    <p:sldId id="269" r:id="rId10"/>
    <p:sldId id="266" r:id="rId11"/>
    <p:sldId id="265" r:id="rId12"/>
    <p:sldId id="263"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3433B2-54D7-40C8-8988-5DC9041742D7}" v="20" dt="2024-11-28T04:50:03.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13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 kanth Ravichandran" userId="45e7bf2f54754845" providerId="LiveId" clId="{9A3433B2-54D7-40C8-8988-5DC9041742D7}"/>
    <pc:docChg chg="undo custSel addSld modSld sldOrd">
      <pc:chgData name="Lakshmi kanth Ravichandran" userId="45e7bf2f54754845" providerId="LiveId" clId="{9A3433B2-54D7-40C8-8988-5DC9041742D7}" dt="2024-11-28T04:53:19.230" v="128" actId="14100"/>
      <pc:docMkLst>
        <pc:docMk/>
      </pc:docMkLst>
      <pc:sldChg chg="modSp mod">
        <pc:chgData name="Lakshmi kanth Ravichandran" userId="45e7bf2f54754845" providerId="LiveId" clId="{9A3433B2-54D7-40C8-8988-5DC9041742D7}" dt="2024-11-27T06:04:58.021" v="3" actId="20577"/>
        <pc:sldMkLst>
          <pc:docMk/>
          <pc:sldMk cId="1183216453" sldId="256"/>
        </pc:sldMkLst>
        <pc:spChg chg="mod">
          <ac:chgData name="Lakshmi kanth Ravichandran" userId="45e7bf2f54754845" providerId="LiveId" clId="{9A3433B2-54D7-40C8-8988-5DC9041742D7}" dt="2024-11-27T06:04:58.021" v="3" actId="20577"/>
          <ac:spMkLst>
            <pc:docMk/>
            <pc:sldMk cId="1183216453" sldId="256"/>
            <ac:spMk id="3" creationId="{D9899D71-B598-033D-F413-D2EC2036AC5C}"/>
          </ac:spMkLst>
        </pc:spChg>
      </pc:sldChg>
      <pc:sldChg chg="modSp mod">
        <pc:chgData name="Lakshmi kanth Ravichandran" userId="45e7bf2f54754845" providerId="LiveId" clId="{9A3433B2-54D7-40C8-8988-5DC9041742D7}" dt="2024-11-27T06:01:21.758" v="2" actId="113"/>
        <pc:sldMkLst>
          <pc:docMk/>
          <pc:sldMk cId="1968904902" sldId="263"/>
        </pc:sldMkLst>
        <pc:spChg chg="mod">
          <ac:chgData name="Lakshmi kanth Ravichandran" userId="45e7bf2f54754845" providerId="LiveId" clId="{9A3433B2-54D7-40C8-8988-5DC9041742D7}" dt="2024-11-27T06:01:21.758" v="2" actId="113"/>
          <ac:spMkLst>
            <pc:docMk/>
            <pc:sldMk cId="1968904902" sldId="263"/>
            <ac:spMk id="3" creationId="{856BE861-9C23-8094-ED05-9F238B35099D}"/>
          </ac:spMkLst>
        </pc:spChg>
      </pc:sldChg>
      <pc:sldChg chg="ord">
        <pc:chgData name="Lakshmi kanth Ravichandran" userId="45e7bf2f54754845" providerId="LiveId" clId="{9A3433B2-54D7-40C8-8988-5DC9041742D7}" dt="2024-11-28T04:41:37.272" v="8"/>
        <pc:sldMkLst>
          <pc:docMk/>
          <pc:sldMk cId="2068430308" sldId="264"/>
        </pc:sldMkLst>
      </pc:sldChg>
      <pc:sldChg chg="ord">
        <pc:chgData name="Lakshmi kanth Ravichandran" userId="45e7bf2f54754845" providerId="LiveId" clId="{9A3433B2-54D7-40C8-8988-5DC9041742D7}" dt="2024-11-28T04:41:56.946" v="10"/>
        <pc:sldMkLst>
          <pc:docMk/>
          <pc:sldMk cId="3033701834" sldId="266"/>
        </pc:sldMkLst>
      </pc:sldChg>
      <pc:sldChg chg="addSp modSp new mod ord">
        <pc:chgData name="Lakshmi kanth Ravichandran" userId="45e7bf2f54754845" providerId="LiveId" clId="{9A3433B2-54D7-40C8-8988-5DC9041742D7}" dt="2024-11-28T04:50:58.468" v="110" actId="255"/>
        <pc:sldMkLst>
          <pc:docMk/>
          <pc:sldMk cId="231712583" sldId="269"/>
        </pc:sldMkLst>
        <pc:spChg chg="mod">
          <ac:chgData name="Lakshmi kanth Ravichandran" userId="45e7bf2f54754845" providerId="LiveId" clId="{9A3433B2-54D7-40C8-8988-5DC9041742D7}" dt="2024-11-28T04:42:34.158" v="17" actId="1076"/>
          <ac:spMkLst>
            <pc:docMk/>
            <pc:sldMk cId="231712583" sldId="269"/>
            <ac:spMk id="2" creationId="{84EC05A5-F179-1CAC-CE18-A9EBCEE99A77}"/>
          </ac:spMkLst>
        </pc:spChg>
        <pc:spChg chg="mod">
          <ac:chgData name="Lakshmi kanth Ravichandran" userId="45e7bf2f54754845" providerId="LiveId" clId="{9A3433B2-54D7-40C8-8988-5DC9041742D7}" dt="2024-11-28T04:50:58.468" v="110" actId="255"/>
          <ac:spMkLst>
            <pc:docMk/>
            <pc:sldMk cId="231712583" sldId="269"/>
            <ac:spMk id="3" creationId="{52360A5A-992E-F021-8B87-ABB635AC8524}"/>
          </ac:spMkLst>
        </pc:spChg>
        <pc:spChg chg="add mod">
          <ac:chgData name="Lakshmi kanth Ravichandran" userId="45e7bf2f54754845" providerId="LiveId" clId="{9A3433B2-54D7-40C8-8988-5DC9041742D7}" dt="2024-11-28T04:47:07.016" v="53" actId="20577"/>
          <ac:spMkLst>
            <pc:docMk/>
            <pc:sldMk cId="231712583" sldId="269"/>
            <ac:spMk id="4" creationId="{9F07E05A-C455-6952-1CE4-3F833467945A}"/>
          </ac:spMkLst>
        </pc:spChg>
        <pc:spChg chg="add mod">
          <ac:chgData name="Lakshmi kanth Ravichandran" userId="45e7bf2f54754845" providerId="LiveId" clId="{9A3433B2-54D7-40C8-8988-5DC9041742D7}" dt="2024-11-28T04:47:13.031" v="56" actId="21"/>
          <ac:spMkLst>
            <pc:docMk/>
            <pc:sldMk cId="231712583" sldId="269"/>
            <ac:spMk id="5" creationId="{14498048-B5CE-97C0-599C-98B278A70B63}"/>
          </ac:spMkLst>
        </pc:spChg>
        <pc:spChg chg="add">
          <ac:chgData name="Lakshmi kanth Ravichandran" userId="45e7bf2f54754845" providerId="LiveId" clId="{9A3433B2-54D7-40C8-8988-5DC9041742D7}" dt="2024-11-28T04:47:50.855" v="63"/>
          <ac:spMkLst>
            <pc:docMk/>
            <pc:sldMk cId="231712583" sldId="269"/>
            <ac:spMk id="6" creationId="{9248ACAD-E516-FA38-9E25-407A7C9D290C}"/>
          </ac:spMkLst>
        </pc:spChg>
        <pc:spChg chg="add">
          <ac:chgData name="Lakshmi kanth Ravichandran" userId="45e7bf2f54754845" providerId="LiveId" clId="{9A3433B2-54D7-40C8-8988-5DC9041742D7}" dt="2024-11-28T04:47:59.245" v="65"/>
          <ac:spMkLst>
            <pc:docMk/>
            <pc:sldMk cId="231712583" sldId="269"/>
            <ac:spMk id="7" creationId="{2AEF5097-450B-8A30-7F5D-69FC8F2EC562}"/>
          </ac:spMkLst>
        </pc:spChg>
        <pc:spChg chg="add">
          <ac:chgData name="Lakshmi kanth Ravichandran" userId="45e7bf2f54754845" providerId="LiveId" clId="{9A3433B2-54D7-40C8-8988-5DC9041742D7}" dt="2024-11-28T04:48:05.858" v="67"/>
          <ac:spMkLst>
            <pc:docMk/>
            <pc:sldMk cId="231712583" sldId="269"/>
            <ac:spMk id="8" creationId="{9BC1CEF6-788B-DD96-4A7E-11917D60550D}"/>
          </ac:spMkLst>
        </pc:spChg>
        <pc:spChg chg="add">
          <ac:chgData name="Lakshmi kanth Ravichandran" userId="45e7bf2f54754845" providerId="LiveId" clId="{9A3433B2-54D7-40C8-8988-5DC9041742D7}" dt="2024-11-28T04:48:11.558" v="69"/>
          <ac:spMkLst>
            <pc:docMk/>
            <pc:sldMk cId="231712583" sldId="269"/>
            <ac:spMk id="9" creationId="{35F290F9-43CE-F93E-DCD0-B0D6D20F6ED5}"/>
          </ac:spMkLst>
        </pc:spChg>
        <pc:spChg chg="add">
          <ac:chgData name="Lakshmi kanth Ravichandran" userId="45e7bf2f54754845" providerId="LiveId" clId="{9A3433B2-54D7-40C8-8988-5DC9041742D7}" dt="2024-11-28T04:48:21.539" v="73"/>
          <ac:spMkLst>
            <pc:docMk/>
            <pc:sldMk cId="231712583" sldId="269"/>
            <ac:spMk id="10" creationId="{B0337C4D-B459-2D49-E9A3-640B54B56B9E}"/>
          </ac:spMkLst>
        </pc:spChg>
        <pc:spChg chg="add">
          <ac:chgData name="Lakshmi kanth Ravichandran" userId="45e7bf2f54754845" providerId="LiveId" clId="{9A3433B2-54D7-40C8-8988-5DC9041742D7}" dt="2024-11-28T04:48:35.395" v="78"/>
          <ac:spMkLst>
            <pc:docMk/>
            <pc:sldMk cId="231712583" sldId="269"/>
            <ac:spMk id="11" creationId="{FC37E6DF-2127-7E0F-41A7-74AC3CC36A0E}"/>
          </ac:spMkLst>
        </pc:spChg>
        <pc:spChg chg="add">
          <ac:chgData name="Lakshmi kanth Ravichandran" userId="45e7bf2f54754845" providerId="LiveId" clId="{9A3433B2-54D7-40C8-8988-5DC9041742D7}" dt="2024-11-28T04:48:40.153" v="79"/>
          <ac:spMkLst>
            <pc:docMk/>
            <pc:sldMk cId="231712583" sldId="269"/>
            <ac:spMk id="12" creationId="{57BF4C38-A205-C3AF-7B29-E36647FB45EA}"/>
          </ac:spMkLst>
        </pc:spChg>
        <pc:spChg chg="add">
          <ac:chgData name="Lakshmi kanth Ravichandran" userId="45e7bf2f54754845" providerId="LiveId" clId="{9A3433B2-54D7-40C8-8988-5DC9041742D7}" dt="2024-11-28T04:48:56.663" v="80"/>
          <ac:spMkLst>
            <pc:docMk/>
            <pc:sldMk cId="231712583" sldId="269"/>
            <ac:spMk id="13" creationId="{16458A04-F155-FEC9-81A9-370C3997399E}"/>
          </ac:spMkLst>
        </pc:spChg>
        <pc:spChg chg="add mod">
          <ac:chgData name="Lakshmi kanth Ravichandran" userId="45e7bf2f54754845" providerId="LiveId" clId="{9A3433B2-54D7-40C8-8988-5DC9041742D7}" dt="2024-11-28T04:49:54.018" v="94" actId="21"/>
          <ac:spMkLst>
            <pc:docMk/>
            <pc:sldMk cId="231712583" sldId="269"/>
            <ac:spMk id="14" creationId="{8725B82E-989F-8F13-7B98-8EDF45DF87A5}"/>
          </ac:spMkLst>
        </pc:spChg>
        <pc:spChg chg="add mod">
          <ac:chgData name="Lakshmi kanth Ravichandran" userId="45e7bf2f54754845" providerId="LiveId" clId="{9A3433B2-54D7-40C8-8988-5DC9041742D7}" dt="2024-11-28T04:50:06.677" v="97" actId="21"/>
          <ac:spMkLst>
            <pc:docMk/>
            <pc:sldMk cId="231712583" sldId="269"/>
            <ac:spMk id="15" creationId="{BC44C41C-EB00-D97F-555D-9E0A660A8AB2}"/>
          </ac:spMkLst>
        </pc:spChg>
      </pc:sldChg>
      <pc:sldChg chg="modSp new mod">
        <pc:chgData name="Lakshmi kanth Ravichandran" userId="45e7bf2f54754845" providerId="LiveId" clId="{9A3433B2-54D7-40C8-8988-5DC9041742D7}" dt="2024-11-28T04:53:19.230" v="128" actId="14100"/>
        <pc:sldMkLst>
          <pc:docMk/>
          <pc:sldMk cId="2594493879" sldId="270"/>
        </pc:sldMkLst>
        <pc:spChg chg="mod">
          <ac:chgData name="Lakshmi kanth Ravichandran" userId="45e7bf2f54754845" providerId="LiveId" clId="{9A3433B2-54D7-40C8-8988-5DC9041742D7}" dt="2024-11-28T04:51:49.907" v="120" actId="1076"/>
          <ac:spMkLst>
            <pc:docMk/>
            <pc:sldMk cId="2594493879" sldId="270"/>
            <ac:spMk id="2" creationId="{166242AB-9B2A-E891-D0E8-4EC9CAA4DC76}"/>
          </ac:spMkLst>
        </pc:spChg>
        <pc:spChg chg="mod">
          <ac:chgData name="Lakshmi kanth Ravichandran" userId="45e7bf2f54754845" providerId="LiveId" clId="{9A3433B2-54D7-40C8-8988-5DC9041742D7}" dt="2024-11-28T04:53:19.230" v="128" actId="14100"/>
          <ac:spMkLst>
            <pc:docMk/>
            <pc:sldMk cId="2594493879" sldId="270"/>
            <ac:spMk id="3" creationId="{D9AA4E4B-3C04-2B64-DBA9-20C36B81BC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7D140C-8A11-4764-ACA8-A6860A8A8C7F}" type="datetimeFigureOut">
              <a:rPr lang="en-IN" smtClean="0"/>
              <a:t>28-11-2024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9FF1A7-6D37-412B-A976-BA2E079CE70B}" type="slidenum">
              <a:rPr lang="en-IN" smtClean="0"/>
              <a:t>‹#›</a:t>
            </a:fld>
            <a:endParaRPr lang="en-IN"/>
          </a:p>
        </p:txBody>
      </p:sp>
    </p:spTree>
    <p:extLst>
      <p:ext uri="{BB962C8B-B14F-4D97-AF65-F5344CB8AC3E}">
        <p14:creationId xmlns:p14="http://schemas.microsoft.com/office/powerpoint/2010/main" val="1871553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9FF1A7-6D37-412B-A976-BA2E079CE70B}" type="slidenum">
              <a:rPr lang="en-IN" smtClean="0"/>
              <a:t>5</a:t>
            </a:fld>
            <a:endParaRPr lang="en-IN"/>
          </a:p>
        </p:txBody>
      </p:sp>
    </p:spTree>
    <p:extLst>
      <p:ext uri="{BB962C8B-B14F-4D97-AF65-F5344CB8AC3E}">
        <p14:creationId xmlns:p14="http://schemas.microsoft.com/office/powerpoint/2010/main" val="155575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11/28/2024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0FC9-E071-98A6-0949-1A6E37C4E566}"/>
              </a:ext>
            </a:extLst>
          </p:cNvPr>
          <p:cNvSpPr>
            <a:spLocks noGrp="1"/>
          </p:cNvSpPr>
          <p:nvPr>
            <p:ph type="ctrTitle"/>
          </p:nvPr>
        </p:nvSpPr>
        <p:spPr/>
        <p:txBody>
          <a:bodyPr>
            <a:normAutofit fontScale="90000"/>
          </a:bodyPr>
          <a:lstStyle/>
          <a:p>
            <a:pPr algn="ctr"/>
            <a:r>
              <a:rPr lang="en-IN" b="1" i="0" dirty="0">
                <a:solidFill>
                  <a:srgbClr val="2D2828"/>
                </a:solidFill>
                <a:effectLst/>
                <a:latin typeface="Open Sans" panose="020F0502020204030204" pitchFamily="34" charset="0"/>
              </a:rPr>
              <a:t>Freelancing Application MERN</a:t>
            </a:r>
            <a:br>
              <a:rPr lang="en-IN" b="1" i="0" dirty="0">
                <a:solidFill>
                  <a:srgbClr val="2D2828"/>
                </a:solidFill>
                <a:effectLst/>
                <a:latin typeface="Open Sans" panose="020F0502020204030204" pitchFamily="34" charset="0"/>
              </a:rPr>
            </a:br>
            <a:endParaRPr lang="en-IN" dirty="0"/>
          </a:p>
        </p:txBody>
      </p:sp>
      <p:sp>
        <p:nvSpPr>
          <p:cNvPr id="3" name="Subtitle 2">
            <a:extLst>
              <a:ext uri="{FF2B5EF4-FFF2-40B4-BE49-F238E27FC236}">
                <a16:creationId xmlns:a16="http://schemas.microsoft.com/office/drawing/2014/main" id="{D9899D71-B598-033D-F413-D2EC2036AC5C}"/>
              </a:ext>
            </a:extLst>
          </p:cNvPr>
          <p:cNvSpPr>
            <a:spLocks noGrp="1"/>
          </p:cNvSpPr>
          <p:nvPr>
            <p:ph type="subTitle" idx="1"/>
          </p:nvPr>
        </p:nvSpPr>
        <p:spPr>
          <a:xfrm>
            <a:off x="4515377" y="3996266"/>
            <a:ext cx="6987645" cy="2317448"/>
          </a:xfrm>
        </p:spPr>
        <p:txBody>
          <a:bodyPr>
            <a:normAutofit lnSpcReduction="10000"/>
          </a:bodyPr>
          <a:lstStyle/>
          <a:p>
            <a:r>
              <a:rPr lang="en-IN" dirty="0"/>
              <a:t>By</a:t>
            </a:r>
          </a:p>
          <a:p>
            <a:r>
              <a:rPr lang="en-IN" dirty="0" err="1"/>
              <a:t>I.Mohamed</a:t>
            </a:r>
            <a:r>
              <a:rPr lang="en-IN" dirty="0"/>
              <a:t> Sameer(211521243099)</a:t>
            </a:r>
          </a:p>
          <a:p>
            <a:r>
              <a:rPr lang="en-IN" dirty="0" err="1"/>
              <a:t>R.Lakshmikanth</a:t>
            </a:r>
            <a:r>
              <a:rPr lang="en-IN" dirty="0"/>
              <a:t>(211521243095)</a:t>
            </a:r>
          </a:p>
          <a:p>
            <a:r>
              <a:rPr lang="en-IN" dirty="0" err="1"/>
              <a:t>D.Mugilvaanan</a:t>
            </a:r>
            <a:r>
              <a:rPr lang="en-IN" dirty="0"/>
              <a:t>(211521243101)</a:t>
            </a:r>
          </a:p>
          <a:p>
            <a:r>
              <a:rPr lang="en-IN" dirty="0" err="1"/>
              <a:t>S.Kishore</a:t>
            </a:r>
            <a:r>
              <a:rPr lang="en-IN" dirty="0"/>
              <a:t>(211521243093)</a:t>
            </a:r>
          </a:p>
          <a:p>
            <a:endParaRPr lang="en-IN" dirty="0"/>
          </a:p>
        </p:txBody>
      </p:sp>
    </p:spTree>
    <p:extLst>
      <p:ext uri="{BB962C8B-B14F-4D97-AF65-F5344CB8AC3E}">
        <p14:creationId xmlns:p14="http://schemas.microsoft.com/office/powerpoint/2010/main" val="1183216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375C-E673-0A74-9140-901BFF371057}"/>
              </a:ext>
            </a:extLst>
          </p:cNvPr>
          <p:cNvSpPr>
            <a:spLocks noGrp="1"/>
          </p:cNvSpPr>
          <p:nvPr>
            <p:ph type="title"/>
          </p:nvPr>
        </p:nvSpPr>
        <p:spPr>
          <a:xfrm>
            <a:off x="-1754189" y="-304800"/>
            <a:ext cx="10018713" cy="1752599"/>
          </a:xfrm>
        </p:spPr>
        <p:txBody>
          <a:bodyPr/>
          <a:lstStyle/>
          <a:p>
            <a:r>
              <a:rPr lang="en-IN" b="1" dirty="0"/>
              <a:t>Sample code:</a:t>
            </a:r>
          </a:p>
        </p:txBody>
      </p:sp>
      <p:pic>
        <p:nvPicPr>
          <p:cNvPr id="5" name="Content Placeholder 4">
            <a:extLst>
              <a:ext uri="{FF2B5EF4-FFF2-40B4-BE49-F238E27FC236}">
                <a16:creationId xmlns:a16="http://schemas.microsoft.com/office/drawing/2014/main" id="{4DA135EF-FA4F-268F-C10E-277886C67D4C}"/>
              </a:ext>
            </a:extLst>
          </p:cNvPr>
          <p:cNvPicPr>
            <a:picLocks noGrp="1" noChangeAspect="1"/>
          </p:cNvPicPr>
          <p:nvPr>
            <p:ph idx="1"/>
          </p:nvPr>
        </p:nvPicPr>
        <p:blipFill>
          <a:blip r:embed="rId2"/>
          <a:stretch>
            <a:fillRect/>
          </a:stretch>
        </p:blipFill>
        <p:spPr>
          <a:xfrm>
            <a:off x="1511300" y="965199"/>
            <a:ext cx="10680700" cy="5892801"/>
          </a:xfrm>
        </p:spPr>
      </p:pic>
    </p:spTree>
    <p:extLst>
      <p:ext uri="{BB962C8B-B14F-4D97-AF65-F5344CB8AC3E}">
        <p14:creationId xmlns:p14="http://schemas.microsoft.com/office/powerpoint/2010/main" val="3033701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9C1B-685F-95A5-0764-8B7C0BE3D3F4}"/>
              </a:ext>
            </a:extLst>
          </p:cNvPr>
          <p:cNvSpPr>
            <a:spLocks noGrp="1"/>
          </p:cNvSpPr>
          <p:nvPr>
            <p:ph type="title"/>
          </p:nvPr>
        </p:nvSpPr>
        <p:spPr>
          <a:xfrm>
            <a:off x="-1119189" y="-431800"/>
            <a:ext cx="10018713" cy="1752599"/>
          </a:xfrm>
        </p:spPr>
        <p:txBody>
          <a:bodyPr/>
          <a:lstStyle/>
          <a:p>
            <a:r>
              <a:rPr lang="en-IN" b="1" dirty="0"/>
              <a:t>Output Screenshots:</a:t>
            </a:r>
          </a:p>
        </p:txBody>
      </p:sp>
      <p:pic>
        <p:nvPicPr>
          <p:cNvPr id="5" name="Content Placeholder 4">
            <a:extLst>
              <a:ext uri="{FF2B5EF4-FFF2-40B4-BE49-F238E27FC236}">
                <a16:creationId xmlns:a16="http://schemas.microsoft.com/office/drawing/2014/main" id="{025078D4-6F8F-BA57-117C-352A777A2642}"/>
              </a:ext>
            </a:extLst>
          </p:cNvPr>
          <p:cNvPicPr>
            <a:picLocks noGrp="1" noChangeAspect="1"/>
          </p:cNvPicPr>
          <p:nvPr>
            <p:ph idx="1"/>
          </p:nvPr>
        </p:nvPicPr>
        <p:blipFill>
          <a:blip r:embed="rId2"/>
          <a:stretch>
            <a:fillRect/>
          </a:stretch>
        </p:blipFill>
        <p:spPr>
          <a:xfrm>
            <a:off x="1108076" y="927099"/>
            <a:ext cx="10941573" cy="5770127"/>
          </a:xfrm>
        </p:spPr>
      </p:pic>
    </p:spTree>
    <p:extLst>
      <p:ext uri="{BB962C8B-B14F-4D97-AF65-F5344CB8AC3E}">
        <p14:creationId xmlns:p14="http://schemas.microsoft.com/office/powerpoint/2010/main" val="28889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800E-0A44-1DD6-C2DA-D699E9DEBCCE}"/>
              </a:ext>
            </a:extLst>
          </p:cNvPr>
          <p:cNvSpPr>
            <a:spLocks noGrp="1"/>
          </p:cNvSpPr>
          <p:nvPr>
            <p:ph type="title"/>
          </p:nvPr>
        </p:nvSpPr>
        <p:spPr>
          <a:xfrm>
            <a:off x="1484311" y="0"/>
            <a:ext cx="10018713" cy="1045029"/>
          </a:xfrm>
        </p:spPr>
        <p:txBody>
          <a:bodyPr anchor="t">
            <a:normAutofit/>
          </a:bodyPr>
          <a:lstStyle/>
          <a:p>
            <a:pPr algn="l"/>
            <a:r>
              <a:rPr lang="en-US" sz="6000" b="1" dirty="0"/>
              <a:t>Conclusion:</a:t>
            </a:r>
            <a:endParaRPr lang="en-IN" sz="6000" b="1" dirty="0"/>
          </a:p>
        </p:txBody>
      </p:sp>
      <p:sp>
        <p:nvSpPr>
          <p:cNvPr id="3" name="Content Placeholder 2">
            <a:extLst>
              <a:ext uri="{FF2B5EF4-FFF2-40B4-BE49-F238E27FC236}">
                <a16:creationId xmlns:a16="http://schemas.microsoft.com/office/drawing/2014/main" id="{856BE861-9C23-8094-ED05-9F238B35099D}"/>
              </a:ext>
            </a:extLst>
          </p:cNvPr>
          <p:cNvSpPr>
            <a:spLocks noGrp="1"/>
          </p:cNvSpPr>
          <p:nvPr>
            <p:ph idx="1"/>
          </p:nvPr>
        </p:nvSpPr>
        <p:spPr>
          <a:xfrm>
            <a:off x="2841171" y="1045029"/>
            <a:ext cx="8661852" cy="3124201"/>
          </a:xfrm>
        </p:spPr>
        <p:txBody>
          <a:bodyPr anchor="t">
            <a:noAutofit/>
          </a:bodyPr>
          <a:lstStyle/>
          <a:p>
            <a:pPr marL="0" indent="0">
              <a:buNone/>
            </a:pPr>
            <a:r>
              <a:rPr lang="en-US" dirty="0"/>
              <a:t>It aims to revolutionize the freelancing landscape by providing a comprehensive solution that enhances the experience for both freelancers and clients. With its intuitive design, secure transactions, and robust project management tools, the platform streamlines the entire freelancing process. Freelancers benefit from personalized profiles, skill development resources, and a supportive community, while clients enjoy easy access to qualified professionals and efficient project tracking. By bridging gaps in communication, transparency, and trust, SB Works creates an ecosystem where both parties can thrive and collaborate seamlessly. This platform is poised to shape the future of freelancing with its innovative approach and user-centric features.</a:t>
            </a:r>
            <a:endParaRPr lang="en-IN" dirty="0"/>
          </a:p>
        </p:txBody>
      </p:sp>
    </p:spTree>
    <p:extLst>
      <p:ext uri="{BB962C8B-B14F-4D97-AF65-F5344CB8AC3E}">
        <p14:creationId xmlns:p14="http://schemas.microsoft.com/office/powerpoint/2010/main" val="196890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42AB-9B2A-E891-D0E8-4EC9CAA4DC76}"/>
              </a:ext>
            </a:extLst>
          </p:cNvPr>
          <p:cNvSpPr>
            <a:spLocks noGrp="1"/>
          </p:cNvSpPr>
          <p:nvPr>
            <p:ph type="title"/>
          </p:nvPr>
        </p:nvSpPr>
        <p:spPr>
          <a:xfrm>
            <a:off x="1484311" y="0"/>
            <a:ext cx="10018713" cy="1023257"/>
          </a:xfrm>
        </p:spPr>
        <p:txBody>
          <a:bodyPr anchor="t">
            <a:normAutofit/>
          </a:bodyPr>
          <a:lstStyle/>
          <a:p>
            <a:pPr algn="l"/>
            <a:r>
              <a:rPr lang="en-IN" sz="6000" dirty="0"/>
              <a:t>Future enhancement:</a:t>
            </a:r>
          </a:p>
        </p:txBody>
      </p:sp>
      <p:sp>
        <p:nvSpPr>
          <p:cNvPr id="3" name="Content Placeholder 2">
            <a:extLst>
              <a:ext uri="{FF2B5EF4-FFF2-40B4-BE49-F238E27FC236}">
                <a16:creationId xmlns:a16="http://schemas.microsoft.com/office/drawing/2014/main" id="{D9AA4E4B-3C04-2B64-DBA9-20C36B81BC9D}"/>
              </a:ext>
            </a:extLst>
          </p:cNvPr>
          <p:cNvSpPr>
            <a:spLocks noGrp="1"/>
          </p:cNvSpPr>
          <p:nvPr>
            <p:ph idx="1"/>
          </p:nvPr>
        </p:nvSpPr>
        <p:spPr>
          <a:xfrm>
            <a:off x="2710543" y="1023257"/>
            <a:ext cx="8792480" cy="5268686"/>
          </a:xfrm>
        </p:spPr>
        <p:txBody>
          <a:bodyPr anchor="t">
            <a:noAutofit/>
          </a:bodyPr>
          <a:lstStyle/>
          <a:p>
            <a:pPr marL="0" indent="0">
              <a:buNone/>
            </a:pPr>
            <a:r>
              <a:rPr lang="en-US" dirty="0"/>
              <a:t>Key developments include an AI-powered matching system for personalized project recommendations, a mobile app for iOS and Android with push notifications, and advanced collaboration tools such as video conferencing, screen sharing, and live editing. The platform will also integrate cryptocurrency payments and subscription models, alongside enhanced project dashboards with data-driven insights. Global expansion efforts will bring multilingual support, currency conversion, and a wider international user base. Further, enhanced user verification, a refined ratings system, and new features for talent development like e-learning courses and certifications will increase security, trust, and professional growth opportunities. These improvements will collectively transform SB Works into a more dynamic, secure, and globally accessible freelancing platform.</a:t>
            </a:r>
            <a:endParaRPr lang="en-IN" dirty="0"/>
          </a:p>
        </p:txBody>
      </p:sp>
    </p:spTree>
    <p:extLst>
      <p:ext uri="{BB962C8B-B14F-4D97-AF65-F5344CB8AC3E}">
        <p14:creationId xmlns:p14="http://schemas.microsoft.com/office/powerpoint/2010/main" val="259449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64EE5-FF06-7B46-9F0A-2054CE845628}"/>
              </a:ext>
            </a:extLst>
          </p:cNvPr>
          <p:cNvSpPr>
            <a:spLocks noGrp="1"/>
          </p:cNvSpPr>
          <p:nvPr>
            <p:ph type="title"/>
          </p:nvPr>
        </p:nvSpPr>
        <p:spPr>
          <a:xfrm>
            <a:off x="1484311" y="217714"/>
            <a:ext cx="10018713" cy="925286"/>
          </a:xfrm>
        </p:spPr>
        <p:txBody>
          <a:bodyPr anchor="t">
            <a:normAutofit fontScale="90000"/>
          </a:bodyPr>
          <a:lstStyle/>
          <a:p>
            <a:pPr algn="l"/>
            <a:r>
              <a:rPr lang="en-US" sz="6000" b="1" dirty="0"/>
              <a:t>Abstract</a:t>
            </a:r>
            <a:r>
              <a:rPr lang="en-US" sz="6000" dirty="0"/>
              <a:t>:</a:t>
            </a:r>
            <a:endParaRPr lang="en-IN" sz="6000" dirty="0"/>
          </a:p>
        </p:txBody>
      </p:sp>
      <p:sp>
        <p:nvSpPr>
          <p:cNvPr id="3" name="Content Placeholder 2">
            <a:extLst>
              <a:ext uri="{FF2B5EF4-FFF2-40B4-BE49-F238E27FC236}">
                <a16:creationId xmlns:a16="http://schemas.microsoft.com/office/drawing/2014/main" id="{E5C12136-D3E8-98A5-3FB8-DF8E472F7E9E}"/>
              </a:ext>
            </a:extLst>
          </p:cNvPr>
          <p:cNvSpPr>
            <a:spLocks noGrp="1"/>
          </p:cNvSpPr>
          <p:nvPr>
            <p:ph idx="1"/>
          </p:nvPr>
        </p:nvSpPr>
        <p:spPr>
          <a:xfrm>
            <a:off x="2764970" y="1143000"/>
            <a:ext cx="8567059" cy="3124201"/>
          </a:xfrm>
        </p:spPr>
        <p:txBody>
          <a:bodyPr anchor="t"/>
          <a:lstStyle/>
          <a:p>
            <a:pPr marL="0" indent="0">
              <a:buNone/>
            </a:pPr>
            <a:r>
              <a:rPr lang="en-US" sz="2400" dirty="0"/>
              <a:t>This research paper explores the development of a freelance platform utilizing the MERN stack, a robust combination of technologies including MongoDB, Express.js, React.js, and Node.js. The platform aims to connect freelancers with clients, facilitating efficient project management and secure payment transactions.</a:t>
            </a:r>
            <a:br>
              <a:rPr lang="en-IN" sz="2400" dirty="0"/>
            </a:br>
            <a:endParaRPr lang="en-IN" dirty="0"/>
          </a:p>
        </p:txBody>
      </p:sp>
    </p:spTree>
    <p:extLst>
      <p:ext uri="{BB962C8B-B14F-4D97-AF65-F5344CB8AC3E}">
        <p14:creationId xmlns:p14="http://schemas.microsoft.com/office/powerpoint/2010/main" val="3846073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240D-AF84-B2E5-D2A8-F6248C18695C}"/>
              </a:ext>
            </a:extLst>
          </p:cNvPr>
          <p:cNvSpPr>
            <a:spLocks noGrp="1"/>
          </p:cNvSpPr>
          <p:nvPr>
            <p:ph type="title"/>
          </p:nvPr>
        </p:nvSpPr>
        <p:spPr>
          <a:xfrm>
            <a:off x="1484311" y="337458"/>
            <a:ext cx="10018713" cy="947057"/>
          </a:xfrm>
        </p:spPr>
        <p:txBody>
          <a:bodyPr anchor="t">
            <a:normAutofit fontScale="90000"/>
          </a:bodyPr>
          <a:lstStyle/>
          <a:p>
            <a:pPr algn="l"/>
            <a:r>
              <a:rPr lang="en-IN" sz="6000" b="1" dirty="0"/>
              <a:t>Introduction:</a:t>
            </a:r>
          </a:p>
        </p:txBody>
      </p:sp>
      <p:sp>
        <p:nvSpPr>
          <p:cNvPr id="3" name="Content Placeholder 2">
            <a:extLst>
              <a:ext uri="{FF2B5EF4-FFF2-40B4-BE49-F238E27FC236}">
                <a16:creationId xmlns:a16="http://schemas.microsoft.com/office/drawing/2014/main" id="{EA6BC92A-AE61-5F4C-F02B-C06A4B0460F4}"/>
              </a:ext>
            </a:extLst>
          </p:cNvPr>
          <p:cNvSpPr>
            <a:spLocks noGrp="1"/>
          </p:cNvSpPr>
          <p:nvPr>
            <p:ph idx="1"/>
          </p:nvPr>
        </p:nvSpPr>
        <p:spPr>
          <a:xfrm>
            <a:off x="2525485" y="1371599"/>
            <a:ext cx="9394372" cy="4517572"/>
          </a:xfrm>
        </p:spPr>
        <p:txBody>
          <a:bodyPr anchor="t">
            <a:noAutofit/>
          </a:bodyPr>
          <a:lstStyle/>
          <a:p>
            <a:pPr marL="0" indent="0">
              <a:buNone/>
            </a:pPr>
            <a:r>
              <a:rPr lang="en-US" dirty="0"/>
              <a:t>SB Works is a cutting-edge freelancing platform designed to meet the evolving needs of both freelancers and clients in today's dynamic digital landscape. Built on the powerful MERN stack (MongoDB, Express.js, React.js, and Node.js), SB Works offers a seamless, secure, and efficient environment for managing freelance projects. The platform provides freelancers with personalized profiles, secure payment gateways, real-time communication tools, and advanced project management features, while offering clients easy access to top talent and project tracking capabilities. SB Works aims to bridge the gap between freelancers and clients, fostering a collaborative, transparent, and empowering ecosystem for all users.</a:t>
            </a:r>
            <a:endParaRPr lang="en-IN" dirty="0"/>
          </a:p>
        </p:txBody>
      </p:sp>
    </p:spTree>
    <p:extLst>
      <p:ext uri="{BB962C8B-B14F-4D97-AF65-F5344CB8AC3E}">
        <p14:creationId xmlns:p14="http://schemas.microsoft.com/office/powerpoint/2010/main" val="1649600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9BF05-62BC-A847-3E63-267CF7A6D0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001FFE-B701-B69B-A0C9-5897EC950633}"/>
              </a:ext>
            </a:extLst>
          </p:cNvPr>
          <p:cNvSpPr>
            <a:spLocks noGrp="1"/>
          </p:cNvSpPr>
          <p:nvPr>
            <p:ph type="ctrTitle"/>
          </p:nvPr>
        </p:nvSpPr>
        <p:spPr>
          <a:xfrm>
            <a:off x="1988601" y="-763814"/>
            <a:ext cx="8574622" cy="2616199"/>
          </a:xfrm>
        </p:spPr>
        <p:txBody>
          <a:bodyPr>
            <a:normAutofit/>
          </a:bodyPr>
          <a:lstStyle/>
          <a:p>
            <a:pPr algn="l"/>
            <a:r>
              <a:rPr lang="en-IN" b="1" dirty="0"/>
              <a:t>Existing System:</a:t>
            </a:r>
            <a:br>
              <a:rPr lang="en-IN" b="1" i="0" dirty="0">
                <a:solidFill>
                  <a:srgbClr val="2D2828"/>
                </a:solidFill>
                <a:effectLst/>
                <a:latin typeface="Open Sans" panose="020F0502020204030204" pitchFamily="34" charset="0"/>
              </a:rPr>
            </a:br>
            <a:endParaRPr lang="en-IN" b="1" dirty="0"/>
          </a:p>
        </p:txBody>
      </p:sp>
      <p:sp>
        <p:nvSpPr>
          <p:cNvPr id="3" name="Subtitle 2">
            <a:extLst>
              <a:ext uri="{FF2B5EF4-FFF2-40B4-BE49-F238E27FC236}">
                <a16:creationId xmlns:a16="http://schemas.microsoft.com/office/drawing/2014/main" id="{6776C72B-B33C-8AC6-550D-B919BFB1EFD5}"/>
              </a:ext>
            </a:extLst>
          </p:cNvPr>
          <p:cNvSpPr>
            <a:spLocks noGrp="1"/>
          </p:cNvSpPr>
          <p:nvPr>
            <p:ph type="subTitle" idx="1"/>
          </p:nvPr>
        </p:nvSpPr>
        <p:spPr>
          <a:xfrm>
            <a:off x="3105677" y="1111552"/>
            <a:ext cx="8057623" cy="5289248"/>
          </a:xfrm>
        </p:spPr>
        <p:txBody>
          <a:bodyPr>
            <a:noAutofit/>
          </a:bodyPr>
          <a:lstStyle/>
          <a:p>
            <a:pPr algn="l"/>
            <a:r>
              <a:rPr lang="en-US" sz="1600" b="1" dirty="0"/>
              <a:t>Challenges with Current Freelancing Platforms</a:t>
            </a:r>
          </a:p>
          <a:p>
            <a:pPr algn="l">
              <a:buFont typeface="+mj-lt"/>
              <a:buAutoNum type="arabicPeriod"/>
            </a:pPr>
            <a:r>
              <a:rPr lang="en-US" sz="1600" b="1" dirty="0"/>
              <a:t>Limited User Experience</a:t>
            </a:r>
            <a:endParaRPr lang="en-US" sz="1600" dirty="0"/>
          </a:p>
          <a:p>
            <a:pPr marL="742950" lvl="1" indent="-285750" algn="l">
              <a:buFont typeface="+mj-lt"/>
              <a:buAutoNum type="arabicPeriod"/>
            </a:pPr>
            <a:r>
              <a:rPr lang="en-US" sz="1600" dirty="0"/>
              <a:t>Complex navigation and unintuitive interfaces.</a:t>
            </a:r>
          </a:p>
          <a:p>
            <a:pPr marL="742950" lvl="1" indent="-285750" algn="l">
              <a:buFont typeface="+mj-lt"/>
              <a:buAutoNum type="arabicPeriod"/>
            </a:pPr>
            <a:r>
              <a:rPr lang="en-US" sz="1600" dirty="0"/>
              <a:t>Lack of personalized features for freelancers and clients.</a:t>
            </a:r>
          </a:p>
          <a:p>
            <a:pPr algn="l">
              <a:buFont typeface="+mj-lt"/>
              <a:buAutoNum type="arabicPeriod"/>
            </a:pPr>
            <a:r>
              <a:rPr lang="en-US" sz="1600" b="1" dirty="0"/>
              <a:t>Inefficient Communication</a:t>
            </a:r>
            <a:endParaRPr lang="en-US" sz="1600" dirty="0"/>
          </a:p>
          <a:p>
            <a:pPr marL="742950" lvl="1" indent="-285750" algn="l">
              <a:buFont typeface="+mj-lt"/>
              <a:buAutoNum type="arabicPeriod"/>
            </a:pPr>
            <a:r>
              <a:rPr lang="en-US" sz="1600" dirty="0"/>
              <a:t>Insufficient tools for real-time collaboration.</a:t>
            </a:r>
          </a:p>
          <a:p>
            <a:pPr marL="742950" lvl="1" indent="-285750" algn="l">
              <a:buFont typeface="+mj-lt"/>
              <a:buAutoNum type="arabicPeriod"/>
            </a:pPr>
            <a:r>
              <a:rPr lang="en-US" sz="1600" dirty="0"/>
              <a:t>Difficulty in maintaining seamless interaction between users.</a:t>
            </a:r>
          </a:p>
          <a:p>
            <a:pPr algn="l">
              <a:buFont typeface="+mj-lt"/>
              <a:buAutoNum type="arabicPeriod"/>
            </a:pPr>
            <a:r>
              <a:rPr lang="en-US" sz="1600" b="1" dirty="0"/>
              <a:t>Payment Issues</a:t>
            </a:r>
            <a:endParaRPr lang="en-US" sz="1600" dirty="0"/>
          </a:p>
          <a:p>
            <a:pPr marL="742950" lvl="1" indent="-285750" algn="l">
              <a:buFont typeface="+mj-lt"/>
              <a:buAutoNum type="arabicPeriod"/>
            </a:pPr>
            <a:r>
              <a:rPr lang="en-US" sz="1600" dirty="0"/>
              <a:t>Lack of secure and reliable payment gateways.</a:t>
            </a:r>
          </a:p>
          <a:p>
            <a:pPr marL="742950" lvl="1" indent="-285750" algn="l">
              <a:buFont typeface="+mj-lt"/>
              <a:buAutoNum type="arabicPeriod"/>
            </a:pPr>
            <a:r>
              <a:rPr lang="en-US" sz="1600" dirty="0"/>
              <a:t>Delayed or disputed payments affecting trust.</a:t>
            </a:r>
            <a:endParaRPr lang="en-IN" sz="1600" dirty="0"/>
          </a:p>
        </p:txBody>
      </p:sp>
    </p:spTree>
    <p:extLst>
      <p:ext uri="{BB962C8B-B14F-4D97-AF65-F5344CB8AC3E}">
        <p14:creationId xmlns:p14="http://schemas.microsoft.com/office/powerpoint/2010/main" val="306940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3E3C8-BA48-5313-D833-4E2797D5AC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349FB8-0459-466C-ED20-2CDA10E6BEDD}"/>
              </a:ext>
            </a:extLst>
          </p:cNvPr>
          <p:cNvSpPr>
            <a:spLocks noGrp="1"/>
          </p:cNvSpPr>
          <p:nvPr>
            <p:ph type="ctrTitle"/>
          </p:nvPr>
        </p:nvSpPr>
        <p:spPr>
          <a:xfrm>
            <a:off x="1988601" y="-763814"/>
            <a:ext cx="8574622" cy="2616199"/>
          </a:xfrm>
        </p:spPr>
        <p:txBody>
          <a:bodyPr>
            <a:normAutofit/>
          </a:bodyPr>
          <a:lstStyle/>
          <a:p>
            <a:pPr algn="l"/>
            <a:r>
              <a:rPr lang="en-IN" b="1" dirty="0"/>
              <a:t>Drawbacks:</a:t>
            </a:r>
            <a:br>
              <a:rPr lang="en-IN" b="1" i="0" dirty="0">
                <a:solidFill>
                  <a:srgbClr val="2D2828"/>
                </a:solidFill>
                <a:effectLst/>
                <a:latin typeface="Open Sans" panose="020F0502020204030204" pitchFamily="34" charset="0"/>
              </a:rPr>
            </a:br>
            <a:endParaRPr lang="en-IN" b="1" dirty="0"/>
          </a:p>
        </p:txBody>
      </p:sp>
      <p:sp>
        <p:nvSpPr>
          <p:cNvPr id="3" name="Subtitle 2">
            <a:extLst>
              <a:ext uri="{FF2B5EF4-FFF2-40B4-BE49-F238E27FC236}">
                <a16:creationId xmlns:a16="http://schemas.microsoft.com/office/drawing/2014/main" id="{48D39BE9-B79D-E51D-E744-D10809D9B82C}"/>
              </a:ext>
            </a:extLst>
          </p:cNvPr>
          <p:cNvSpPr>
            <a:spLocks noGrp="1"/>
          </p:cNvSpPr>
          <p:nvPr>
            <p:ph type="subTitle" idx="1"/>
          </p:nvPr>
        </p:nvSpPr>
        <p:spPr>
          <a:xfrm>
            <a:off x="3105677" y="1111552"/>
            <a:ext cx="8057623" cy="5289248"/>
          </a:xfrm>
          <a:ln>
            <a:solidFill>
              <a:schemeClr val="accent1"/>
            </a:solidFill>
          </a:ln>
        </p:spPr>
        <p:txBody>
          <a:bodyPr>
            <a:noAutofit/>
          </a:bodyPr>
          <a:lstStyle/>
          <a:p>
            <a:pPr algn="l"/>
            <a:r>
              <a:rPr lang="en-US" sz="1600" b="1" dirty="0"/>
              <a:t>Lack of Transparency</a:t>
            </a:r>
          </a:p>
          <a:p>
            <a:pPr marL="800100" lvl="1" indent="-342900" algn="l">
              <a:buFont typeface="+mj-lt"/>
              <a:buAutoNum type="arabicPeriod"/>
            </a:pPr>
            <a:r>
              <a:rPr lang="en-US" sz="1500" dirty="0"/>
              <a:t>Many platforms lack proper </a:t>
            </a:r>
            <a:r>
              <a:rPr lang="en-US" sz="1600" dirty="0"/>
              <a:t>verification</a:t>
            </a:r>
            <a:r>
              <a:rPr lang="en-US" sz="1500" dirty="0"/>
              <a:t> systems for both clients and freelancers.</a:t>
            </a:r>
          </a:p>
          <a:p>
            <a:pPr marL="800100" lvl="1" indent="-342900" algn="l">
              <a:buFont typeface="+mj-lt"/>
              <a:buAutoNum type="arabicPeriod"/>
            </a:pPr>
            <a:r>
              <a:rPr lang="en-US" sz="1500" dirty="0"/>
              <a:t>Users face difficulty </a:t>
            </a:r>
            <a:r>
              <a:rPr lang="en-US" sz="1600" dirty="0"/>
              <a:t>trusting</a:t>
            </a:r>
            <a:r>
              <a:rPr lang="en-US" sz="1500" dirty="0"/>
              <a:t> payment processes and project outcomes.</a:t>
            </a:r>
          </a:p>
          <a:p>
            <a:pPr algn="l"/>
            <a:r>
              <a:rPr lang="en-IN" sz="1600" b="1" dirty="0"/>
              <a:t>Limited Collaboration Features</a:t>
            </a:r>
          </a:p>
          <a:p>
            <a:pPr marL="800100" lvl="1" indent="-342900" algn="l">
              <a:buFont typeface="+mj-lt"/>
              <a:buAutoNum type="arabicPeriod"/>
            </a:pPr>
            <a:r>
              <a:rPr lang="en-US" sz="1600" dirty="0"/>
              <a:t>Inefficient communication tools that hinder effective collaboration.</a:t>
            </a:r>
          </a:p>
          <a:p>
            <a:pPr marL="800100" lvl="1" indent="-342900" algn="l">
              <a:buFont typeface="+mj-lt"/>
              <a:buAutoNum type="arabicPeriod"/>
            </a:pPr>
            <a:r>
              <a:rPr lang="en-US" sz="1600" dirty="0"/>
              <a:t>No real-time tracking or project milestone management features.</a:t>
            </a:r>
            <a:endParaRPr lang="en-IN" sz="1600" b="1" dirty="0"/>
          </a:p>
          <a:p>
            <a:pPr algn="l"/>
            <a:r>
              <a:rPr lang="en-IN" sz="1600" b="1" dirty="0"/>
              <a:t>Insufficient Support for Freelancers</a:t>
            </a:r>
          </a:p>
          <a:p>
            <a:pPr marL="800100" lvl="1" indent="-342900" algn="l">
              <a:buFont typeface="+mj-lt"/>
              <a:buAutoNum type="arabicPeriod"/>
            </a:pPr>
            <a:r>
              <a:rPr lang="en-US" sz="1600" dirty="0"/>
              <a:t>Platforms often fail to offer tools for skill development, networking, or ongoing learning.</a:t>
            </a:r>
          </a:p>
          <a:p>
            <a:pPr marL="800100" lvl="1" indent="-342900" algn="l">
              <a:buFont typeface="+mj-lt"/>
              <a:buAutoNum type="arabicPeriod"/>
            </a:pPr>
            <a:r>
              <a:rPr lang="en-US" sz="1600" dirty="0"/>
              <a:t>Freelancers lack personalized support and guidance.</a:t>
            </a:r>
            <a:endParaRPr lang="en-IN" sz="1600" b="1" dirty="0"/>
          </a:p>
        </p:txBody>
      </p:sp>
    </p:spTree>
    <p:extLst>
      <p:ext uri="{BB962C8B-B14F-4D97-AF65-F5344CB8AC3E}">
        <p14:creationId xmlns:p14="http://schemas.microsoft.com/office/powerpoint/2010/main" val="47129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7AE0-FFAB-DA1E-362F-06832779F289}"/>
              </a:ext>
            </a:extLst>
          </p:cNvPr>
          <p:cNvSpPr>
            <a:spLocks noGrp="1"/>
          </p:cNvSpPr>
          <p:nvPr>
            <p:ph type="title"/>
          </p:nvPr>
        </p:nvSpPr>
        <p:spPr>
          <a:xfrm>
            <a:off x="1495198" y="0"/>
            <a:ext cx="7561718" cy="1077686"/>
          </a:xfrm>
        </p:spPr>
        <p:txBody>
          <a:bodyPr anchor="t">
            <a:normAutofit/>
          </a:bodyPr>
          <a:lstStyle/>
          <a:p>
            <a:pPr algn="l"/>
            <a:r>
              <a:rPr lang="en-IN" sz="6000" b="1" dirty="0"/>
              <a:t>Proposed</a:t>
            </a:r>
            <a:r>
              <a:rPr lang="en-IN" sz="6000" dirty="0"/>
              <a:t> </a:t>
            </a:r>
            <a:r>
              <a:rPr lang="en-IN" sz="6000" b="1" dirty="0"/>
              <a:t>system:</a:t>
            </a:r>
          </a:p>
        </p:txBody>
      </p:sp>
      <p:sp>
        <p:nvSpPr>
          <p:cNvPr id="3" name="Content Placeholder 2">
            <a:extLst>
              <a:ext uri="{FF2B5EF4-FFF2-40B4-BE49-F238E27FC236}">
                <a16:creationId xmlns:a16="http://schemas.microsoft.com/office/drawing/2014/main" id="{C6242E3B-6FA3-D713-BADF-F368B60E1FC2}"/>
              </a:ext>
            </a:extLst>
          </p:cNvPr>
          <p:cNvSpPr>
            <a:spLocks noGrp="1"/>
          </p:cNvSpPr>
          <p:nvPr>
            <p:ph idx="1"/>
          </p:nvPr>
        </p:nvSpPr>
        <p:spPr>
          <a:xfrm>
            <a:off x="2699657" y="1251856"/>
            <a:ext cx="8814252" cy="3788230"/>
          </a:xfrm>
        </p:spPr>
        <p:txBody>
          <a:bodyPr anchor="t">
            <a:normAutofit/>
          </a:bodyPr>
          <a:lstStyle/>
          <a:p>
            <a:pPr marL="0" indent="0">
              <a:buNone/>
            </a:pPr>
            <a:r>
              <a:rPr lang="en-IN" sz="1600" b="1" dirty="0"/>
              <a:t>User-Friendly Interface</a:t>
            </a:r>
          </a:p>
          <a:p>
            <a:pPr marL="685800" lvl="1" indent="-228600">
              <a:buFont typeface="+mj-lt"/>
              <a:buAutoNum type="arabicPeriod"/>
            </a:pPr>
            <a:r>
              <a:rPr lang="en-US" sz="1600" dirty="0"/>
              <a:t>Simplified, intuitive design for both freelancers and clients.</a:t>
            </a:r>
          </a:p>
          <a:p>
            <a:pPr marL="685800" lvl="1" indent="-228600">
              <a:buFont typeface="+mj-lt"/>
              <a:buAutoNum type="arabicPeriod"/>
            </a:pPr>
            <a:r>
              <a:rPr lang="en-US" sz="1600" dirty="0"/>
              <a:t>Customizable profiles for freelancers to showcase skills, portfolios, and experience.</a:t>
            </a:r>
          </a:p>
          <a:p>
            <a:pPr marL="0" indent="0">
              <a:buNone/>
            </a:pPr>
            <a:r>
              <a:rPr lang="en-IN" sz="1600" b="1" dirty="0"/>
              <a:t>Transparent and Secure Transactions</a:t>
            </a:r>
          </a:p>
          <a:p>
            <a:pPr marL="800100" lvl="1" indent="-342900">
              <a:buFont typeface="+mj-lt"/>
              <a:buAutoNum type="arabicPeriod"/>
            </a:pPr>
            <a:r>
              <a:rPr lang="en-US" sz="1600" dirty="0"/>
              <a:t>Integrated, secure payment gateways for safe transactions.</a:t>
            </a:r>
          </a:p>
          <a:p>
            <a:pPr marL="800100" lvl="1" indent="-342900">
              <a:buFont typeface="+mj-lt"/>
              <a:buAutoNum type="arabicPeriod"/>
            </a:pPr>
            <a:r>
              <a:rPr lang="en-US" sz="1600" dirty="0"/>
              <a:t>Verified user profiles to ensure trust and transparency between clients and freelancers.</a:t>
            </a:r>
          </a:p>
          <a:p>
            <a:pPr marL="0" indent="0">
              <a:buNone/>
            </a:pPr>
            <a:r>
              <a:rPr lang="en-IN" sz="1600" b="1" dirty="0"/>
              <a:t>Real-Time Communication &amp; Collaboration</a:t>
            </a:r>
          </a:p>
          <a:p>
            <a:pPr marL="800100" lvl="1" indent="-342900">
              <a:buFont typeface="+mj-lt"/>
              <a:buAutoNum type="arabicPeriod"/>
            </a:pPr>
            <a:r>
              <a:rPr lang="en-US" sz="1600" dirty="0"/>
              <a:t>Built-in messaging system for direct, seamless communication.</a:t>
            </a:r>
          </a:p>
          <a:p>
            <a:pPr marL="800100" lvl="1" indent="-342900">
              <a:buFont typeface="+mj-lt"/>
              <a:buAutoNum type="arabicPeriod"/>
            </a:pPr>
            <a:r>
              <a:rPr lang="en-US" sz="1600" dirty="0"/>
              <a:t>Collaborative tools for project management, including real-time updates and progress tracking.</a:t>
            </a:r>
          </a:p>
          <a:p>
            <a:pPr marL="800100" lvl="1" indent="-342900">
              <a:buFont typeface="+mj-lt"/>
              <a:buAutoNum type="arabicPeriod"/>
            </a:pPr>
            <a:endParaRPr lang="en-US" sz="1600" b="1" dirty="0"/>
          </a:p>
        </p:txBody>
      </p:sp>
    </p:spTree>
    <p:extLst>
      <p:ext uri="{BB962C8B-B14F-4D97-AF65-F5344CB8AC3E}">
        <p14:creationId xmlns:p14="http://schemas.microsoft.com/office/powerpoint/2010/main" val="150180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4BC98-4C94-1A3A-C95F-149B01CB7335}"/>
              </a:ext>
            </a:extLst>
          </p:cNvPr>
          <p:cNvSpPr>
            <a:spLocks noGrp="1"/>
          </p:cNvSpPr>
          <p:nvPr>
            <p:ph type="title"/>
          </p:nvPr>
        </p:nvSpPr>
        <p:spPr>
          <a:xfrm>
            <a:off x="1484311" y="0"/>
            <a:ext cx="10018713" cy="1085127"/>
          </a:xfrm>
        </p:spPr>
        <p:txBody>
          <a:bodyPr anchor="t">
            <a:normAutofit/>
          </a:bodyPr>
          <a:lstStyle/>
          <a:p>
            <a:pPr algn="l"/>
            <a:r>
              <a:rPr lang="en-IN" sz="6000" b="1" dirty="0"/>
              <a:t>Advantages:</a:t>
            </a:r>
          </a:p>
        </p:txBody>
      </p:sp>
      <p:sp>
        <p:nvSpPr>
          <p:cNvPr id="3" name="Content Placeholder 2">
            <a:extLst>
              <a:ext uri="{FF2B5EF4-FFF2-40B4-BE49-F238E27FC236}">
                <a16:creationId xmlns:a16="http://schemas.microsoft.com/office/drawing/2014/main" id="{5D02791A-4183-7983-341A-D0C0BB7747E3}"/>
              </a:ext>
            </a:extLst>
          </p:cNvPr>
          <p:cNvSpPr>
            <a:spLocks noGrp="1"/>
          </p:cNvSpPr>
          <p:nvPr>
            <p:ph idx="1"/>
          </p:nvPr>
        </p:nvSpPr>
        <p:spPr>
          <a:xfrm>
            <a:off x="2536371" y="1085127"/>
            <a:ext cx="8966652" cy="3965844"/>
          </a:xfrm>
        </p:spPr>
        <p:txBody>
          <a:bodyPr anchor="t">
            <a:normAutofit/>
          </a:bodyPr>
          <a:lstStyle/>
          <a:p>
            <a:pPr marL="0" indent="0">
              <a:buNone/>
            </a:pPr>
            <a:r>
              <a:rPr lang="en-IN" sz="1600" b="1" dirty="0"/>
              <a:t>Robust Communication Tools</a:t>
            </a:r>
          </a:p>
          <a:p>
            <a:pPr marL="685800" lvl="1" indent="-228600">
              <a:buFont typeface="+mj-lt"/>
              <a:buAutoNum type="arabicPeriod"/>
            </a:pPr>
            <a:r>
              <a:rPr lang="en-US" sz="1600" dirty="0"/>
              <a:t>Real-time messaging and file-sharing options for smooth collaboration.</a:t>
            </a:r>
          </a:p>
          <a:p>
            <a:pPr marL="685800" lvl="1" indent="-228600">
              <a:buFont typeface="+mj-lt"/>
              <a:buAutoNum type="arabicPeriod"/>
            </a:pPr>
            <a:r>
              <a:rPr lang="en-US" sz="1600" dirty="0"/>
              <a:t>Regular notifications and alerts to keep users updated on project milestones and changes.</a:t>
            </a:r>
          </a:p>
          <a:p>
            <a:pPr marL="0" indent="0">
              <a:buNone/>
            </a:pPr>
            <a:r>
              <a:rPr lang="en-IN" sz="1600" b="1" dirty="0"/>
              <a:t>Freelancer Empowerment</a:t>
            </a:r>
          </a:p>
          <a:p>
            <a:pPr marL="800100" lvl="1" indent="-342900">
              <a:buFont typeface="+mj-lt"/>
              <a:buAutoNum type="arabicPeriod"/>
            </a:pPr>
            <a:r>
              <a:rPr lang="en-US" sz="1600" dirty="0"/>
              <a:t>Resources for skill enhancement and professional development.</a:t>
            </a:r>
          </a:p>
          <a:p>
            <a:pPr marL="800100" lvl="1" indent="-342900">
              <a:buFont typeface="+mj-lt"/>
              <a:buAutoNum type="arabicPeriod"/>
            </a:pPr>
            <a:r>
              <a:rPr lang="en-US" sz="1600" dirty="0"/>
              <a:t>Networking opportunities that allow freelancers to connect with other professionals and potential clients.</a:t>
            </a:r>
          </a:p>
          <a:p>
            <a:pPr marL="0" indent="0">
              <a:buNone/>
            </a:pPr>
            <a:r>
              <a:rPr lang="en-IN" sz="1600" b="1" dirty="0"/>
              <a:t>Cost and Time Efficiency</a:t>
            </a:r>
          </a:p>
          <a:p>
            <a:pPr marL="800100" lvl="1" indent="-342900">
              <a:buFont typeface="+mj-lt"/>
              <a:buAutoNum type="arabicPeriod"/>
            </a:pPr>
            <a:r>
              <a:rPr lang="en-US" sz="1600" dirty="0"/>
              <a:t>Streamlined processes reduce administrative work, saving time and money.</a:t>
            </a:r>
          </a:p>
          <a:p>
            <a:pPr marL="800100" lvl="1" indent="-342900">
              <a:buFont typeface="+mj-lt"/>
              <a:buAutoNum type="arabicPeriod"/>
            </a:pPr>
            <a:r>
              <a:rPr lang="en-US" sz="1600" dirty="0"/>
              <a:t>Transparent invoicing and time tracking tools ensure accuracy in billing.</a:t>
            </a:r>
            <a:endParaRPr lang="en-IN" sz="1600" b="1" dirty="0"/>
          </a:p>
        </p:txBody>
      </p:sp>
    </p:spTree>
    <p:extLst>
      <p:ext uri="{BB962C8B-B14F-4D97-AF65-F5344CB8AC3E}">
        <p14:creationId xmlns:p14="http://schemas.microsoft.com/office/powerpoint/2010/main" val="402093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0B99-1C6B-C2CD-0C03-BB3C75870863}"/>
              </a:ext>
            </a:extLst>
          </p:cNvPr>
          <p:cNvSpPr>
            <a:spLocks noGrp="1"/>
          </p:cNvSpPr>
          <p:nvPr>
            <p:ph type="title"/>
          </p:nvPr>
        </p:nvSpPr>
        <p:spPr>
          <a:xfrm>
            <a:off x="1268411" y="342900"/>
            <a:ext cx="10018713" cy="1752599"/>
          </a:xfrm>
        </p:spPr>
        <p:txBody>
          <a:bodyPr/>
          <a:lstStyle/>
          <a:p>
            <a:pPr algn="l"/>
            <a:r>
              <a:rPr lang="en-IN" b="1" dirty="0"/>
              <a:t>Architecture diagram:</a:t>
            </a:r>
          </a:p>
        </p:txBody>
      </p:sp>
      <p:sp>
        <p:nvSpPr>
          <p:cNvPr id="3" name="Content Placeholder 2">
            <a:extLst>
              <a:ext uri="{FF2B5EF4-FFF2-40B4-BE49-F238E27FC236}">
                <a16:creationId xmlns:a16="http://schemas.microsoft.com/office/drawing/2014/main" id="{3F070175-4914-1615-21B6-01A079CCA576}"/>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B764AAC4-941E-8138-5360-7DCC882A2A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8411" y="1879599"/>
            <a:ext cx="10837171" cy="3733801"/>
          </a:xfrm>
          <a:prstGeom prst="rect">
            <a:avLst/>
          </a:prstGeom>
          <a:noFill/>
          <a:ln>
            <a:noFill/>
          </a:ln>
        </p:spPr>
      </p:pic>
    </p:spTree>
    <p:extLst>
      <p:ext uri="{BB962C8B-B14F-4D97-AF65-F5344CB8AC3E}">
        <p14:creationId xmlns:p14="http://schemas.microsoft.com/office/powerpoint/2010/main" val="206843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05A5-F179-1CAC-CE18-A9EBCEE99A77}"/>
              </a:ext>
            </a:extLst>
          </p:cNvPr>
          <p:cNvSpPr>
            <a:spLocks noGrp="1"/>
          </p:cNvSpPr>
          <p:nvPr>
            <p:ph type="title"/>
          </p:nvPr>
        </p:nvSpPr>
        <p:spPr>
          <a:xfrm>
            <a:off x="1484311" y="0"/>
            <a:ext cx="10018713" cy="1034143"/>
          </a:xfrm>
        </p:spPr>
        <p:txBody>
          <a:bodyPr anchor="t">
            <a:normAutofit/>
          </a:bodyPr>
          <a:lstStyle/>
          <a:p>
            <a:pPr algn="l"/>
            <a:r>
              <a:rPr lang="en-IN" sz="6000" dirty="0"/>
              <a:t>Modules:</a:t>
            </a:r>
          </a:p>
        </p:txBody>
      </p:sp>
      <p:sp>
        <p:nvSpPr>
          <p:cNvPr id="3" name="Content Placeholder 2">
            <a:extLst>
              <a:ext uri="{FF2B5EF4-FFF2-40B4-BE49-F238E27FC236}">
                <a16:creationId xmlns:a16="http://schemas.microsoft.com/office/drawing/2014/main" id="{52360A5A-992E-F021-8B87-ABB635AC8524}"/>
              </a:ext>
            </a:extLst>
          </p:cNvPr>
          <p:cNvSpPr>
            <a:spLocks noGrp="1"/>
          </p:cNvSpPr>
          <p:nvPr>
            <p:ph idx="1"/>
          </p:nvPr>
        </p:nvSpPr>
        <p:spPr>
          <a:xfrm>
            <a:off x="2830286" y="925285"/>
            <a:ext cx="8672737" cy="5377544"/>
          </a:xfrm>
        </p:spPr>
        <p:txBody>
          <a:bodyPr anchor="t">
            <a:normAutofit/>
          </a:bodyPr>
          <a:lstStyle/>
          <a:p>
            <a:pPr marL="0" indent="0">
              <a:buNone/>
            </a:pPr>
            <a:r>
              <a:rPr lang="en-IN" sz="1600" b="1" dirty="0"/>
              <a:t>Time Tracking &amp; Reporting</a:t>
            </a:r>
          </a:p>
          <a:p>
            <a:pPr marL="685800" lvl="1" indent="-228600">
              <a:buFont typeface="+mj-lt"/>
              <a:buAutoNum type="arabicPeriod"/>
            </a:pPr>
            <a:r>
              <a:rPr lang="en-US" sz="1600" dirty="0"/>
              <a:t>Automatic time tracking for freelancers.</a:t>
            </a:r>
          </a:p>
          <a:p>
            <a:pPr marL="685800" lvl="1" indent="-228600">
              <a:buFont typeface="+mj-lt"/>
              <a:buAutoNum type="arabicPeriod"/>
            </a:pPr>
            <a:r>
              <a:rPr lang="en-US" sz="1600" dirty="0"/>
              <a:t>Generate reports on hours worked, milestones achieved, and payments made.</a:t>
            </a:r>
          </a:p>
          <a:p>
            <a:pPr marL="685800" lvl="1" indent="-228600">
              <a:buFont typeface="+mj-lt"/>
              <a:buAutoNum type="arabicPeriod"/>
            </a:pPr>
            <a:r>
              <a:rPr lang="en-US" sz="1600" dirty="0"/>
              <a:t>Support for invoicing based on hours worked or fixed-price projects.</a:t>
            </a:r>
          </a:p>
          <a:p>
            <a:pPr marL="0" indent="0">
              <a:buNone/>
            </a:pPr>
            <a:r>
              <a:rPr lang="en-IN" sz="1600" b="1" dirty="0"/>
              <a:t>Freelancer Marketplace</a:t>
            </a:r>
          </a:p>
          <a:p>
            <a:pPr marL="800100" lvl="1" indent="-342900">
              <a:buFont typeface="+mj-lt"/>
              <a:buAutoNum type="arabicPeriod"/>
            </a:pPr>
            <a:r>
              <a:rPr lang="en-US" sz="1600" dirty="0"/>
              <a:t>Search and filter freelancers based on skills, experience, and ratings.</a:t>
            </a:r>
          </a:p>
          <a:p>
            <a:pPr marL="800100" lvl="1" indent="-342900">
              <a:buFont typeface="+mj-lt"/>
              <a:buAutoNum type="arabicPeriod"/>
            </a:pPr>
            <a:r>
              <a:rPr kumimoji="0" lang="en-US" altLang="en-US" sz="1600" b="0" i="0" u="none" strike="noStrike" cap="none" normalizeH="0" baseline="0" dirty="0">
                <a:ln>
                  <a:noFill/>
                </a:ln>
                <a:solidFill>
                  <a:schemeClr val="tx1"/>
                </a:solidFill>
                <a:effectLst/>
              </a:rPr>
              <a:t>Bid on projects and negotiate terms.</a:t>
            </a:r>
          </a:p>
          <a:p>
            <a:pPr marL="0" indent="0">
              <a:buNone/>
            </a:pPr>
            <a:r>
              <a:rPr lang="en-IN" sz="1600" b="1" dirty="0">
                <a:latin typeface="+mj-lt"/>
              </a:rPr>
              <a:t>Admin Panel:</a:t>
            </a:r>
          </a:p>
          <a:p>
            <a:pPr marL="685800" lvl="1" indent="-228600">
              <a:buFont typeface="+mj-lt"/>
              <a:buAutoNum type="arabicPeriod"/>
            </a:pPr>
            <a:r>
              <a:rPr kumimoji="0" lang="en-US" altLang="en-US" sz="1600" b="0" i="0" u="none" strike="noStrike" cap="none" normalizeH="0" baseline="0" dirty="0">
                <a:ln>
                  <a:noFill/>
                </a:ln>
                <a:solidFill>
                  <a:schemeClr val="tx1"/>
                </a:solidFill>
                <a:effectLst/>
              </a:rPr>
              <a:t>Monitor user activity, project status, and transactions.</a:t>
            </a:r>
          </a:p>
          <a:p>
            <a:pPr marL="685800" lvl="1" indent="-228600">
              <a:buFont typeface="+mj-lt"/>
              <a:buAutoNum type="arabicPeriod"/>
            </a:pPr>
            <a:r>
              <a:rPr kumimoji="0" lang="en-US" altLang="en-US" sz="1600" b="0" i="0" u="none" strike="noStrike" cap="none" normalizeH="0" baseline="0" dirty="0">
                <a:ln>
                  <a:noFill/>
                </a:ln>
                <a:solidFill>
                  <a:schemeClr val="tx1"/>
                </a:solidFill>
                <a:effectLst/>
              </a:rPr>
              <a:t>Ensure platform integrity with moderation and support tools.</a:t>
            </a:r>
          </a:p>
          <a:p>
            <a:pPr marL="685800" lvl="1" indent="-228600">
              <a:buFont typeface="+mj-lt"/>
              <a:buAutoNum type="arabicPeriod"/>
            </a:pPr>
            <a:r>
              <a:rPr lang="en-US" sz="1600" dirty="0"/>
              <a:t>Analytics for platform growth and user behavior.</a:t>
            </a:r>
          </a:p>
          <a:p>
            <a:pPr marL="457200" lvl="1" indent="0">
              <a:buNone/>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a:buFont typeface="+mj-lt"/>
              <a:buAutoNum type="arabicPeriod"/>
            </a:pPr>
            <a:endParaRPr lang="en-US" dirty="0"/>
          </a:p>
          <a:p>
            <a:pPr marL="685800" lvl="1" indent="-228600">
              <a:buFont typeface="+mj-lt"/>
              <a:buAutoNum type="arabicPeriod"/>
            </a:pPr>
            <a:endParaRPr lang="en-IN" sz="1200" dirty="0">
              <a:latin typeface="+mj-lt"/>
            </a:endParaRPr>
          </a:p>
          <a:p>
            <a:pPr marL="0" indent="0">
              <a:buNone/>
            </a:pPr>
            <a:endParaRPr kumimoji="0" lang="en-US" altLang="en-US" sz="2000" b="0" i="0" u="none" strike="noStrike" cap="none" normalizeH="0" baseline="0" dirty="0">
              <a:ln>
                <a:noFill/>
              </a:ln>
              <a:solidFill>
                <a:schemeClr val="tx1"/>
              </a:solidFill>
              <a:effectLst/>
            </a:endParaRPr>
          </a:p>
          <a:p>
            <a:pPr marL="800100" lvl="1" indent="-342900">
              <a:buFont typeface="+mj-lt"/>
              <a:buAutoNum type="arabicPeriod"/>
            </a:pPr>
            <a:endParaRPr kumimoji="0" lang="en-US" altLang="en-US" sz="1600" b="0" i="0" u="none" strike="noStrike" cap="none" normalizeH="0" baseline="0" dirty="0">
              <a:ln>
                <a:noFill/>
              </a:ln>
              <a:solidFill>
                <a:schemeClr val="tx1"/>
              </a:solidFill>
              <a:effectLst/>
            </a:endParaRPr>
          </a:p>
          <a:p>
            <a:pPr marL="800100" lvl="1" indent="-342900">
              <a:buFont typeface="+mj-lt"/>
              <a:buAutoNum type="arabicPeriod"/>
            </a:pPr>
            <a:endParaRPr kumimoji="0" lang="en-US" altLang="en-US" sz="1600" b="0" i="0" u="none" strike="noStrike" cap="none" normalizeH="0" baseline="0" dirty="0">
              <a:ln>
                <a:noFill/>
              </a:ln>
              <a:solidFill>
                <a:schemeClr val="tx1"/>
              </a:solidFill>
              <a:effectLst/>
            </a:endParaRPr>
          </a:p>
          <a:p>
            <a:pPr marL="800100" lvl="1" indent="-342900">
              <a:buFont typeface="+mj-lt"/>
              <a:buAutoNum type="arabicPeriod"/>
            </a:pPr>
            <a:endParaRPr kumimoji="0" lang="en-US" altLang="en-US" sz="1600" b="0" i="0" u="none" strike="noStrike" cap="none" normalizeH="0" baseline="0" dirty="0">
              <a:ln>
                <a:noFill/>
              </a:ln>
              <a:solidFill>
                <a:schemeClr val="tx1"/>
              </a:solidFill>
              <a:effectLst/>
            </a:endParaRPr>
          </a:p>
          <a:p>
            <a:pPr marL="800100" lvl="1" indent="-342900">
              <a:buFont typeface="+mj-lt"/>
              <a:buAutoNum type="arabicPeriod"/>
            </a:pPr>
            <a:endParaRPr lang="en-US" sz="1600" dirty="0"/>
          </a:p>
          <a:p>
            <a:pPr marL="800100" lvl="1" indent="-342900">
              <a:buFont typeface="+mj-lt"/>
              <a:buAutoNum type="arabicPeriod"/>
            </a:pPr>
            <a:endParaRPr lang="en-US" sz="1600" dirty="0"/>
          </a:p>
          <a:p>
            <a:pPr marL="800100" lvl="1" indent="-342900">
              <a:buFont typeface="+mj-lt"/>
              <a:buAutoNum type="arabicPeriod"/>
            </a:pPr>
            <a:endParaRPr lang="en-US" sz="1600" dirty="0"/>
          </a:p>
          <a:p>
            <a:pPr marL="800100" lvl="1" indent="-342900">
              <a:buFont typeface="+mj-lt"/>
              <a:buAutoNum type="arabicPeriod"/>
            </a:pPr>
            <a:endParaRPr lang="en-IN" sz="1600" b="1" dirty="0"/>
          </a:p>
        </p:txBody>
      </p:sp>
      <p:sp>
        <p:nvSpPr>
          <p:cNvPr id="4" name="Rectangle 1">
            <a:extLst>
              <a:ext uri="{FF2B5EF4-FFF2-40B4-BE49-F238E27FC236}">
                <a16:creationId xmlns:a16="http://schemas.microsoft.com/office/drawing/2014/main" id="{9F07E05A-C455-6952-1CE4-3F833467945A}"/>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4498048-B5CE-97C0-599C-98B278A70B63}"/>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8725B82E-989F-8F13-7B98-8EDF45DF87A5}"/>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BC44C41C-EB00-D97F-555D-9E0A660A8AB2}"/>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12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125</TotalTime>
  <Words>851</Words>
  <Application>Microsoft Office PowerPoint</Application>
  <PresentationFormat>Widescreen</PresentationFormat>
  <Paragraphs>80</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Corbel</vt:lpstr>
      <vt:lpstr>Open Sans</vt:lpstr>
      <vt:lpstr>Parallax</vt:lpstr>
      <vt:lpstr>Freelancing Application MERN </vt:lpstr>
      <vt:lpstr>Abstract:</vt:lpstr>
      <vt:lpstr>Introduction:</vt:lpstr>
      <vt:lpstr>Existing System: </vt:lpstr>
      <vt:lpstr>Drawbacks: </vt:lpstr>
      <vt:lpstr>Proposed system:</vt:lpstr>
      <vt:lpstr>Advantages:</vt:lpstr>
      <vt:lpstr>Architecture diagram:</vt:lpstr>
      <vt:lpstr>Modules:</vt:lpstr>
      <vt:lpstr>Sample code:</vt:lpstr>
      <vt:lpstr>Output Screenshots:</vt:lpstr>
      <vt:lpstr>Conclusion:</vt:lpstr>
      <vt:lpstr>Future enhancement: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wajith</dc:creator>
  <cp:lastModifiedBy>Lakshmi kanth Ravichandran</cp:lastModifiedBy>
  <cp:revision>1</cp:revision>
  <dcterms:created xsi:type="dcterms:W3CDTF">2024-11-27T03:40:04Z</dcterms:created>
  <dcterms:modified xsi:type="dcterms:W3CDTF">2024-11-28T04:53:22Z</dcterms:modified>
</cp:coreProperties>
</file>