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5" r:id="rId11"/>
    <p:sldId id="276" r:id="rId12"/>
    <p:sldId id="277" r:id="rId13"/>
    <p:sldId id="273" r:id="rId14"/>
    <p:sldId id="274" r:id="rId15"/>
  </p:sldIdLst>
  <p:sldSz cx="18288000" cy="10287000"/>
  <p:notesSz cx="6858000" cy="9144000"/>
  <p:embeddedFontLst>
    <p:embeddedFont>
      <p:font typeface="Antic Bold" pitchFamily="2" charset="77"/>
      <p:regular r:id="rId16"/>
      <p:bold r:id="rId17"/>
    </p:embeddedFont>
    <p:embeddedFont>
      <p:font typeface="Inter Bold" panose="020B0802030000000004" pitchFamily="34" charset="0"/>
      <p:regular r:id="rId18"/>
      <p:bold r:id="rId19"/>
    </p:embeddedFont>
    <p:embeddedFont>
      <p:font typeface="Inter Medium" panose="02000503000000020004" pitchFamily="2" charset="0"/>
      <p:regular r:id="rId20"/>
    </p:embeddedFont>
    <p:embeddedFont>
      <p:font typeface="Open Sans" panose="020B0606030504020204" pitchFamily="34" charset="0"/>
      <p:regular r:id="rId21"/>
      <p:bold r:id="rId22"/>
      <p:italic r:id="rId23"/>
      <p:boldItalic r:id="rId24"/>
    </p:embeddedFont>
    <p:embeddedFont>
      <p:font typeface="Open Sans Bold" pitchFamily="2" charset="0"/>
      <p:regular r:id="rId25"/>
      <p:bold r:id="rId26"/>
    </p:embeddedFont>
    <p:embeddedFont>
      <p:font typeface="Open Sans Semi-Bold" pitchFamily="2" charset="0"/>
      <p:regular r:id="rId27"/>
      <p:bold r:id="rId28"/>
    </p:embeddedFont>
    <p:embeddedFont>
      <p:font typeface="Segoe UI" panose="020B0502040204020203"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autoAdjust="0"/>
    <p:restoredTop sz="94648" autoAdjust="0"/>
  </p:normalViewPr>
  <p:slideViewPr>
    <p:cSldViewPr>
      <p:cViewPr varScale="1">
        <p:scale>
          <a:sx n="71" d="100"/>
          <a:sy n="71" d="100"/>
        </p:scale>
        <p:origin x="66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ohamedsamir2000/E-Commerce-Projec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hamedsamir2000/E-Commerce-Projec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hyperlink" Target="https://merootreka212.atlassian.net/jira/software/projects/EC/boards/3/backlog?selectedIssue=EC-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erootreka212.atlassian.net/jira/software/projects/EC/boards/3/backlog?selectedIssue=EC-1"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mohamedsamir2000/E-Commerce-Projec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mohamedsamir2000/E-Commerce-Project"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ohamedsamir2000/E-Commerce-Projec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9296400"/>
            <a:ext cx="16138684" cy="0"/>
          </a:xfrm>
          <a:prstGeom prst="line">
            <a:avLst/>
          </a:prstGeom>
          <a:ln w="38100" cap="flat">
            <a:solidFill>
              <a:srgbClr val="17726D"/>
            </a:solidFill>
            <a:prstDash val="solid"/>
            <a:headEnd type="none" w="sm" len="sm"/>
            <a:tailEnd type="none" w="sm" len="sm"/>
          </a:ln>
        </p:spPr>
        <p:txBody>
          <a:bodyPr/>
          <a:lstStyle/>
          <a:p>
            <a:endParaRPr lang="en-EG"/>
          </a:p>
        </p:txBody>
      </p:sp>
      <p:grpSp>
        <p:nvGrpSpPr>
          <p:cNvPr id="6" name="Group 6"/>
          <p:cNvGrpSpPr/>
          <p:nvPr/>
        </p:nvGrpSpPr>
        <p:grpSpPr>
          <a:xfrm>
            <a:off x="10799414" y="602917"/>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EG"/>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9" name="Freeform 9"/>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EG"/>
          </a:p>
        </p:txBody>
      </p:sp>
      <p:sp>
        <p:nvSpPr>
          <p:cNvPr id="11" name="Freeform 11"/>
          <p:cNvSpPr/>
          <p:nvPr/>
        </p:nvSpPr>
        <p:spPr>
          <a:xfrm>
            <a:off x="66675" y="58897"/>
            <a:ext cx="3386316" cy="1469744"/>
          </a:xfrm>
          <a:custGeom>
            <a:avLst/>
            <a:gdLst/>
            <a:ahLst/>
            <a:cxnLst/>
            <a:rect l="l" t="t" r="r" b="b"/>
            <a:pathLst>
              <a:path w="3386316" h="1469744">
                <a:moveTo>
                  <a:pt x="0" y="0"/>
                </a:moveTo>
                <a:lnTo>
                  <a:pt x="3386316" y="0"/>
                </a:lnTo>
                <a:lnTo>
                  <a:pt x="3386316" y="1469744"/>
                </a:lnTo>
                <a:lnTo>
                  <a:pt x="0" y="1469744"/>
                </a:lnTo>
                <a:lnTo>
                  <a:pt x="0" y="0"/>
                </a:lnTo>
                <a:close/>
              </a:path>
            </a:pathLst>
          </a:custGeom>
          <a:blipFill>
            <a:blip r:embed="rId4"/>
            <a:stretch>
              <a:fillRect t="-7924" b="-7924"/>
            </a:stretch>
          </a:blipFill>
        </p:spPr>
        <p:txBody>
          <a:bodyPr/>
          <a:lstStyle/>
          <a:p>
            <a:endParaRPr lang="en-EG"/>
          </a:p>
        </p:txBody>
      </p:sp>
      <p:sp>
        <p:nvSpPr>
          <p:cNvPr id="12" name="Freeform 12"/>
          <p:cNvSpPr/>
          <p:nvPr/>
        </p:nvSpPr>
        <p:spPr>
          <a:xfrm>
            <a:off x="15856165" y="57777"/>
            <a:ext cx="2431835" cy="2235719"/>
          </a:xfrm>
          <a:custGeom>
            <a:avLst/>
            <a:gdLst/>
            <a:ahLst/>
            <a:cxnLst/>
            <a:rect l="l" t="t" r="r" b="b"/>
            <a:pathLst>
              <a:path w="2431835" h="2235719">
                <a:moveTo>
                  <a:pt x="0" y="0"/>
                </a:moveTo>
                <a:lnTo>
                  <a:pt x="2431835" y="0"/>
                </a:lnTo>
                <a:lnTo>
                  <a:pt x="2431835" y="2235719"/>
                </a:lnTo>
                <a:lnTo>
                  <a:pt x="0" y="2235719"/>
                </a:lnTo>
                <a:lnTo>
                  <a:pt x="0" y="0"/>
                </a:lnTo>
                <a:close/>
              </a:path>
            </a:pathLst>
          </a:custGeom>
          <a:blipFill>
            <a:blip r:embed="rId5"/>
            <a:stretch>
              <a:fillRect/>
            </a:stretch>
          </a:blipFill>
        </p:spPr>
        <p:txBody>
          <a:bodyPr/>
          <a:lstStyle/>
          <a:p>
            <a:endParaRPr lang="en-EG"/>
          </a:p>
        </p:txBody>
      </p:sp>
      <p:sp>
        <p:nvSpPr>
          <p:cNvPr id="13" name="TextBox 13"/>
          <p:cNvSpPr txBox="1"/>
          <p:nvPr/>
        </p:nvSpPr>
        <p:spPr>
          <a:xfrm>
            <a:off x="1409473" y="2499051"/>
            <a:ext cx="16666082" cy="1467133"/>
          </a:xfrm>
          <a:prstGeom prst="rect">
            <a:avLst/>
          </a:prstGeom>
        </p:spPr>
        <p:txBody>
          <a:bodyPr wrap="square" lIns="0" tIns="0" rIns="0" bIns="0" rtlCol="0" anchor="t">
            <a:spAutoFit/>
          </a:bodyPr>
          <a:lstStyle/>
          <a:p>
            <a:pPr>
              <a:lnSpc>
                <a:spcPts val="13999"/>
              </a:lnSpc>
            </a:pPr>
            <a:r>
              <a:rPr lang="en-US" sz="4000" b="1" dirty="0">
                <a:solidFill>
                  <a:srgbClr val="17726D"/>
                </a:solidFill>
                <a:latin typeface="Inter Bold"/>
                <a:ea typeface="Inter Bold"/>
              </a:rPr>
              <a:t>Automated Testing Framework for a Web </a:t>
            </a:r>
            <a:r>
              <a:rPr lang="en-US" sz="4000" b="1">
                <a:solidFill>
                  <a:srgbClr val="17726D"/>
                </a:solidFill>
                <a:latin typeface="Inter Bold"/>
                <a:ea typeface="Inter Bold"/>
              </a:rPr>
              <a:t>Application </a:t>
            </a:r>
            <a:r>
              <a:rPr lang="en-US" sz="4000" b="1">
                <a:solidFill>
                  <a:srgbClr val="17726D"/>
                </a:solidFill>
                <a:latin typeface="Inter Bold"/>
                <a:ea typeface="Inter Bold"/>
                <a:cs typeface="Inter Bold"/>
                <a:sym typeface="Inter Bold"/>
              </a:rPr>
              <a:t>Project</a:t>
            </a:r>
          </a:p>
        </p:txBody>
      </p:sp>
      <p:sp>
        <p:nvSpPr>
          <p:cNvPr id="14" name="TextBox 14"/>
          <p:cNvSpPr txBox="1"/>
          <p:nvPr/>
        </p:nvSpPr>
        <p:spPr>
          <a:xfrm>
            <a:off x="14344595" y="9437386"/>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April 2025</a:t>
            </a:r>
          </a:p>
        </p:txBody>
      </p:sp>
      <p:sp>
        <p:nvSpPr>
          <p:cNvPr id="16" name="TextBox 16"/>
          <p:cNvSpPr txBox="1"/>
          <p:nvPr/>
        </p:nvSpPr>
        <p:spPr>
          <a:xfrm>
            <a:off x="5109329" y="7293573"/>
            <a:ext cx="8069342" cy="1562101"/>
          </a:xfrm>
          <a:prstGeom prst="rect">
            <a:avLst/>
          </a:prstGeom>
        </p:spPr>
        <p:txBody>
          <a:bodyPr lIns="0" tIns="0" rIns="0" bIns="0" rtlCol="0" anchor="t">
            <a:spAutoFit/>
          </a:bodyPr>
          <a:lstStyle/>
          <a:p>
            <a:pPr algn="ctr">
              <a:lnSpc>
                <a:spcPts val="6719"/>
              </a:lnSpc>
            </a:pPr>
            <a:r>
              <a:rPr lang="en-US" sz="4799" b="1" spc="355" dirty="0">
                <a:solidFill>
                  <a:srgbClr val="17726D"/>
                </a:solidFill>
                <a:latin typeface="Open Sans Bold"/>
                <a:ea typeface="Open Sans Bold"/>
                <a:cs typeface="Open Sans Bold"/>
                <a:sym typeface="Open Sans Bold"/>
              </a:rPr>
              <a:t>BY </a:t>
            </a:r>
          </a:p>
          <a:p>
            <a:pPr marL="0" lvl="0" indent="0" algn="ctr">
              <a:lnSpc>
                <a:spcPts val="5879"/>
              </a:lnSpc>
            </a:pPr>
            <a:r>
              <a:rPr lang="en-US" sz="4199" spc="310" dirty="0">
                <a:solidFill>
                  <a:srgbClr val="000000"/>
                </a:solidFill>
                <a:latin typeface="Antic Bold"/>
                <a:ea typeface="Antic Bold"/>
                <a:cs typeface="Antic Bold"/>
                <a:sym typeface="Antic Bold"/>
              </a:rPr>
              <a:t>Eng. Ibrahim Shoaib</a:t>
            </a:r>
          </a:p>
        </p:txBody>
      </p:sp>
      <p:sp>
        <p:nvSpPr>
          <p:cNvPr id="17" name="TextBox 17"/>
          <p:cNvSpPr txBox="1"/>
          <p:nvPr/>
        </p:nvSpPr>
        <p:spPr>
          <a:xfrm>
            <a:off x="3176182" y="4768210"/>
            <a:ext cx="5234022" cy="1091966"/>
          </a:xfrm>
          <a:prstGeom prst="rect">
            <a:avLst/>
          </a:prstGeom>
        </p:spPr>
        <p:txBody>
          <a:bodyPr lIns="0" tIns="0" rIns="0" bIns="0" rtlCol="0" anchor="t">
            <a:spAutoFit/>
          </a:bodyPr>
          <a:lstStyle/>
          <a:p>
            <a:pPr marL="681787" lvl="1" indent="-340893" algn="l">
              <a:lnSpc>
                <a:spcPts val="4421"/>
              </a:lnSpc>
              <a:buFont typeface="Arial"/>
              <a:buChar char="•"/>
            </a:pPr>
            <a:r>
              <a:rPr lang="en-US" sz="3157" b="1" spc="233" dirty="0">
                <a:solidFill>
                  <a:srgbClr val="000000"/>
                </a:solidFill>
                <a:latin typeface="Open Sans Bold"/>
                <a:ea typeface="Open Sans Bold"/>
                <a:cs typeface="Open Sans Bold"/>
                <a:sym typeface="Open Sans Bold"/>
              </a:rPr>
              <a:t>Mohamed Samir</a:t>
            </a:r>
          </a:p>
          <a:p>
            <a:pPr marL="681787" lvl="1" indent="-340893" algn="l">
              <a:lnSpc>
                <a:spcPts val="4421"/>
              </a:lnSpc>
              <a:buFont typeface="Arial"/>
              <a:buChar char="•"/>
            </a:pPr>
            <a:r>
              <a:rPr lang="en-US" sz="3157" b="1" spc="233" dirty="0">
                <a:solidFill>
                  <a:srgbClr val="000000"/>
                </a:solidFill>
                <a:latin typeface="Open Sans Bold"/>
                <a:ea typeface="Open Sans Bold"/>
                <a:cs typeface="Open Sans Bold"/>
              </a:rPr>
              <a:t>Mohamed Ramzy</a:t>
            </a:r>
            <a:endParaRPr lang="en-US" sz="3157" b="1" spc="233" dirty="0">
              <a:solidFill>
                <a:srgbClr val="000000"/>
              </a:solidFill>
              <a:latin typeface="Open Sans Bold"/>
              <a:ea typeface="Open Sans Bold"/>
              <a:cs typeface="Open Sans Bold"/>
              <a:sym typeface="Open Sans Bold"/>
            </a:endParaRPr>
          </a:p>
        </p:txBody>
      </p:sp>
      <p:sp>
        <p:nvSpPr>
          <p:cNvPr id="18" name="TextBox 18"/>
          <p:cNvSpPr txBox="1"/>
          <p:nvPr/>
        </p:nvSpPr>
        <p:spPr>
          <a:xfrm>
            <a:off x="9906000" y="4770352"/>
            <a:ext cx="5364124" cy="1091966"/>
          </a:xfrm>
          <a:prstGeom prst="rect">
            <a:avLst/>
          </a:prstGeom>
        </p:spPr>
        <p:txBody>
          <a:bodyPr lIns="0" tIns="0" rIns="0" bIns="0" rtlCol="0" anchor="t">
            <a:spAutoFit/>
          </a:bodyPr>
          <a:lstStyle/>
          <a:p>
            <a:pPr marL="681787" lvl="1" indent="-340893">
              <a:lnSpc>
                <a:spcPts val="4421"/>
              </a:lnSpc>
              <a:buFont typeface="Arial"/>
              <a:buChar char="•"/>
            </a:pPr>
            <a:r>
              <a:rPr lang="en-US" sz="3157" b="1" spc="233" dirty="0">
                <a:solidFill>
                  <a:srgbClr val="000000"/>
                </a:solidFill>
                <a:latin typeface="Open Sans Bold"/>
                <a:ea typeface="Open Sans Bold"/>
                <a:cs typeface="Open Sans Bold"/>
              </a:rPr>
              <a:t>Marwa Ashraf </a:t>
            </a:r>
            <a:endParaRPr lang="en-US" sz="3157" b="1" spc="233" dirty="0">
              <a:solidFill>
                <a:srgbClr val="000000"/>
              </a:solidFill>
              <a:latin typeface="Open Sans Bold"/>
              <a:ea typeface="Open Sans Bold"/>
              <a:cs typeface="Open Sans Bold"/>
              <a:sym typeface="Open Sans Bold"/>
            </a:endParaRPr>
          </a:p>
          <a:p>
            <a:pPr marL="681787" lvl="1" indent="-340893">
              <a:lnSpc>
                <a:spcPts val="4421"/>
              </a:lnSpc>
              <a:spcAft>
                <a:spcPts val="1000"/>
              </a:spcAft>
              <a:buFont typeface="Arial"/>
              <a:buChar char="•"/>
            </a:pPr>
            <a:r>
              <a:rPr lang="en-US" sz="3157" b="1" spc="233" dirty="0">
                <a:solidFill>
                  <a:srgbClr val="000000"/>
                </a:solidFill>
                <a:latin typeface="Open Sans Bold"/>
                <a:ea typeface="Open Sans Bold"/>
                <a:cs typeface="Open Sans Bold"/>
              </a:rPr>
              <a:t>Rahma </a:t>
            </a:r>
            <a:r>
              <a:rPr lang="en-US" sz="3157" b="1" spc="233" dirty="0" err="1">
                <a:solidFill>
                  <a:srgbClr val="000000"/>
                </a:solidFill>
                <a:latin typeface="Open Sans Bold"/>
                <a:ea typeface="Open Sans Bold"/>
                <a:cs typeface="Open Sans Bold"/>
              </a:rPr>
              <a:t>waleed</a:t>
            </a:r>
            <a:endParaRPr lang="en-EG" sz="3157" b="1" spc="233" dirty="0">
              <a:solidFill>
                <a:srgbClr val="000000"/>
              </a:solidFill>
              <a:latin typeface="Open Sans Bold"/>
              <a:ea typeface="Open Sans Bold"/>
              <a:cs typeface="Open Sans Bold"/>
            </a:endParaRPr>
          </a:p>
        </p:txBody>
      </p:sp>
      <p:sp>
        <p:nvSpPr>
          <p:cNvPr id="19" name="TextBox 19"/>
          <p:cNvSpPr txBox="1"/>
          <p:nvPr/>
        </p:nvSpPr>
        <p:spPr>
          <a:xfrm>
            <a:off x="7315200" y="6268282"/>
            <a:ext cx="5620261" cy="1091966"/>
          </a:xfrm>
          <a:prstGeom prst="rect">
            <a:avLst/>
          </a:prstGeom>
        </p:spPr>
        <p:txBody>
          <a:bodyPr lIns="0" tIns="0" rIns="0" bIns="0" rtlCol="0" anchor="t">
            <a:spAutoFit/>
          </a:bodyPr>
          <a:lstStyle/>
          <a:p>
            <a:pPr marL="681787" lvl="1" indent="-340893">
              <a:lnSpc>
                <a:spcPts val="4421"/>
              </a:lnSpc>
              <a:buFont typeface="Arial"/>
              <a:buChar char="•"/>
            </a:pPr>
            <a:r>
              <a:rPr lang="en-US" sz="3157" b="1" spc="233" dirty="0">
                <a:solidFill>
                  <a:srgbClr val="000000"/>
                </a:solidFill>
                <a:latin typeface="Open Sans Bold"/>
                <a:ea typeface="Open Sans Bold"/>
                <a:cs typeface="Open Sans Bold"/>
              </a:rPr>
              <a:t>Islam</a:t>
            </a:r>
            <a:r>
              <a:rPr lang="en-US" sz="1800" dirty="0">
                <a:effectLst/>
                <a:latin typeface="Segoe UI" panose="020B0502040204020203" pitchFamily="34" charset="0"/>
                <a:ea typeface="MS Mincho" panose="02020609040205080304" pitchFamily="49" charset="-128"/>
                <a:cs typeface="Arial" panose="020B0604020202020204" pitchFamily="34" charset="0"/>
              </a:rPr>
              <a:t> </a:t>
            </a:r>
            <a:r>
              <a:rPr lang="en-US" sz="3157" b="1" spc="233" dirty="0">
                <a:solidFill>
                  <a:srgbClr val="000000"/>
                </a:solidFill>
                <a:latin typeface="Open Sans Bold"/>
                <a:ea typeface="Open Sans Bold"/>
                <a:cs typeface="Open Sans Bold"/>
              </a:rPr>
              <a:t>zain </a:t>
            </a:r>
            <a:endParaRPr lang="en-EG" sz="3157" b="1" spc="233" dirty="0">
              <a:solidFill>
                <a:srgbClr val="000000"/>
              </a:solidFill>
              <a:latin typeface="Open Sans Bold"/>
              <a:ea typeface="Open Sans Bold"/>
              <a:cs typeface="Open Sans Bold"/>
            </a:endParaRPr>
          </a:p>
          <a:p>
            <a:pPr marL="681787" lvl="1" indent="-340893" algn="l">
              <a:lnSpc>
                <a:spcPts val="4421"/>
              </a:lnSpc>
              <a:buFont typeface="Arial"/>
              <a:buChar char="•"/>
            </a:pPr>
            <a:endParaRPr lang="en-US" sz="3157" b="1" spc="233" dirty="0">
              <a:solidFill>
                <a:srgbClr val="000000"/>
              </a:solidFill>
              <a:latin typeface="Open Sans Bold"/>
              <a:ea typeface="Open Sans Bold"/>
              <a:cs typeface="Open Sans Bold"/>
              <a:sym typeface="Open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EDD42-3C17-B136-71B1-27AD1A94F6C5}"/>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C5D5637-12FF-13F4-C230-F32C6C8539E2}"/>
              </a:ext>
            </a:extLst>
          </p:cNvPr>
          <p:cNvGrpSpPr/>
          <p:nvPr/>
        </p:nvGrpSpPr>
        <p:grpSpPr>
          <a:xfrm>
            <a:off x="0" y="8790247"/>
            <a:ext cx="778614" cy="1496753"/>
            <a:chOff x="0" y="0"/>
            <a:chExt cx="205067" cy="394207"/>
          </a:xfrm>
        </p:grpSpPr>
        <p:sp>
          <p:nvSpPr>
            <p:cNvPr id="6" name="Freeform 6">
              <a:extLst>
                <a:ext uri="{FF2B5EF4-FFF2-40B4-BE49-F238E27FC236}">
                  <a16:creationId xmlns:a16="http://schemas.microsoft.com/office/drawing/2014/main" id="{6A7CAD51-DF28-F9F7-59E2-5EDA76923A7F}"/>
                </a:ext>
              </a:extLst>
            </p:cNvPr>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txBody>
            <a:bodyPr/>
            <a:lstStyle/>
            <a:p>
              <a:endParaRPr lang="en-EG"/>
            </a:p>
          </p:txBody>
        </p:sp>
        <p:sp>
          <p:nvSpPr>
            <p:cNvPr id="7" name="TextBox 7">
              <a:extLst>
                <a:ext uri="{FF2B5EF4-FFF2-40B4-BE49-F238E27FC236}">
                  <a16:creationId xmlns:a16="http://schemas.microsoft.com/office/drawing/2014/main" id="{F7D18183-40B9-698C-C8F1-235C33893CC6}"/>
                </a:ext>
              </a:extLst>
            </p:cNvPr>
            <p:cNvSpPr txBox="1"/>
            <p:nvPr/>
          </p:nvSpPr>
          <p:spPr>
            <a:xfrm>
              <a:off x="0" y="-47625"/>
              <a:ext cx="205067" cy="441832"/>
            </a:xfrm>
            <a:prstGeom prst="rect">
              <a:avLst/>
            </a:prstGeom>
          </p:spPr>
          <p:txBody>
            <a:bodyPr lIns="50800" tIns="50800" rIns="50800" bIns="50800" rtlCol="0" anchor="ctr"/>
            <a:lstStyle/>
            <a:p>
              <a:pPr algn="ctr">
                <a:lnSpc>
                  <a:spcPts val="2479"/>
                </a:lnSpc>
              </a:pPr>
              <a:endParaRPr/>
            </a:p>
          </p:txBody>
        </p:sp>
      </p:grpSp>
      <p:sp>
        <p:nvSpPr>
          <p:cNvPr id="8" name="AutoShape 8">
            <a:extLst>
              <a:ext uri="{FF2B5EF4-FFF2-40B4-BE49-F238E27FC236}">
                <a16:creationId xmlns:a16="http://schemas.microsoft.com/office/drawing/2014/main" id="{2ACC4E16-06C5-2ED8-E34B-F8A06245EBD6}"/>
              </a:ext>
            </a:extLst>
          </p:cNvPr>
          <p:cNvSpPr/>
          <p:nvPr/>
        </p:nvSpPr>
        <p:spPr>
          <a:xfrm flipV="1">
            <a:off x="1359020" y="1119867"/>
            <a:ext cx="1858299" cy="0"/>
          </a:xfrm>
          <a:prstGeom prst="line">
            <a:avLst/>
          </a:prstGeom>
          <a:ln w="76200" cap="flat">
            <a:solidFill>
              <a:srgbClr val="EAE4D2"/>
            </a:solidFill>
            <a:prstDash val="solid"/>
            <a:headEnd type="none" w="sm" len="sm"/>
            <a:tailEnd type="none" w="sm" len="sm"/>
          </a:ln>
        </p:spPr>
        <p:txBody>
          <a:bodyPr/>
          <a:lstStyle/>
          <a:p>
            <a:endParaRPr lang="en-EG"/>
          </a:p>
        </p:txBody>
      </p:sp>
      <p:sp>
        <p:nvSpPr>
          <p:cNvPr id="13" name="TextBox 13">
            <a:extLst>
              <a:ext uri="{FF2B5EF4-FFF2-40B4-BE49-F238E27FC236}">
                <a16:creationId xmlns:a16="http://schemas.microsoft.com/office/drawing/2014/main" id="{8F1F0467-3087-32F5-5062-86A886F5D217}"/>
              </a:ext>
            </a:extLst>
          </p:cNvPr>
          <p:cNvSpPr txBox="1"/>
          <p:nvPr/>
        </p:nvSpPr>
        <p:spPr>
          <a:xfrm>
            <a:off x="1359020" y="514644"/>
            <a:ext cx="9994779" cy="625236"/>
          </a:xfrm>
          <a:prstGeom prst="rect">
            <a:avLst/>
          </a:prstGeom>
        </p:spPr>
        <p:txBody>
          <a:bodyPr wrap="square" lIns="0" tIns="0" rIns="0" bIns="0" rtlCol="0" anchor="t">
            <a:spAutoFit/>
          </a:bodyPr>
          <a:lstStyle/>
          <a:p>
            <a:pPr algn="l">
              <a:lnSpc>
                <a:spcPts val="4410"/>
              </a:lnSpc>
            </a:pPr>
            <a:r>
              <a:rPr lang="en-US" sz="6700" b="1" dirty="0">
                <a:solidFill>
                  <a:srgbClr val="17726D"/>
                </a:solidFill>
                <a:latin typeface="Inter Bold"/>
                <a:ea typeface="Inter Bold"/>
                <a:sym typeface="Inter Medium"/>
              </a:rPr>
              <a:t>Database</a:t>
            </a:r>
            <a:endParaRPr lang="en-US" sz="6700" b="1" dirty="0">
              <a:solidFill>
                <a:srgbClr val="17726D"/>
              </a:solidFill>
              <a:latin typeface="Inter Bold"/>
              <a:ea typeface="Inter Bold"/>
              <a:sym typeface="Inter Bold"/>
            </a:endParaRPr>
          </a:p>
        </p:txBody>
      </p:sp>
      <p:sp>
        <p:nvSpPr>
          <p:cNvPr id="14" name="TextBox 14">
            <a:extLst>
              <a:ext uri="{FF2B5EF4-FFF2-40B4-BE49-F238E27FC236}">
                <a16:creationId xmlns:a16="http://schemas.microsoft.com/office/drawing/2014/main" id="{90FFA58F-E408-2BC9-2210-D438D101BBE9}"/>
              </a:ext>
            </a:extLst>
          </p:cNvPr>
          <p:cNvSpPr txBox="1"/>
          <p:nvPr/>
        </p:nvSpPr>
        <p:spPr>
          <a:xfrm>
            <a:off x="1359020" y="1709403"/>
            <a:ext cx="15912979" cy="4924425"/>
          </a:xfrm>
          <a:prstGeom prst="rect">
            <a:avLst/>
          </a:prstGeom>
        </p:spPr>
        <p:txBody>
          <a:bodyPr wrap="square" lIns="0" tIns="0" rIns="0" bIns="0" rtlCol="0" anchor="t">
            <a:spAutoFit/>
          </a:bodyPr>
          <a:lstStyle/>
          <a:p>
            <a:r>
              <a:rPr lang="en-US" sz="3200" dirty="0"/>
              <a:t>This </a:t>
            </a:r>
            <a:r>
              <a:rPr lang="en-US" sz="3200" b="1" dirty="0"/>
              <a:t>Database Project</a:t>
            </a:r>
            <a:r>
              <a:rPr lang="en-US" sz="3200" dirty="0"/>
              <a:t> focuses on designing and optimizing </a:t>
            </a:r>
            <a:r>
              <a:rPr lang="en-US" sz="3200" b="1" dirty="0"/>
              <a:t>SQL queries</a:t>
            </a:r>
            <a:r>
              <a:rPr lang="en-US" sz="3200" dirty="0"/>
              <a:t> for efficient data retrieval, manipulation, and analysis.</a:t>
            </a:r>
          </a:p>
          <a:p>
            <a:br>
              <a:rPr lang="en-US" sz="3200" dirty="0"/>
            </a:br>
            <a:endParaRPr lang="en-US" sz="3200" dirty="0"/>
          </a:p>
          <a:p>
            <a:r>
              <a:rPr lang="en-US" sz="3200" b="1" dirty="0"/>
              <a:t>Key Components:</a:t>
            </a:r>
          </a:p>
          <a:p>
            <a:endParaRPr lang="en-US" sz="3200" b="1" dirty="0"/>
          </a:p>
          <a:p>
            <a:pPr>
              <a:buFont typeface="+mj-lt"/>
              <a:buAutoNum type="arabicPeriod"/>
            </a:pPr>
            <a:r>
              <a:rPr lang="en-US" sz="3200" b="1" dirty="0"/>
              <a:t>Data Retrieval</a:t>
            </a:r>
            <a:r>
              <a:rPr lang="en-US" sz="3200" dirty="0"/>
              <a:t>: Created complex </a:t>
            </a:r>
            <a:r>
              <a:rPr lang="en-US" sz="3200" b="1" dirty="0"/>
              <a:t>SELECT queries</a:t>
            </a:r>
            <a:r>
              <a:rPr lang="en-US" sz="3200" dirty="0"/>
              <a:t> to retrieve data using </a:t>
            </a:r>
            <a:r>
              <a:rPr lang="en-US" sz="3200" b="1" dirty="0"/>
              <a:t>joins</a:t>
            </a:r>
            <a:r>
              <a:rPr lang="en-US" sz="3200" dirty="0"/>
              <a:t>, </a:t>
            </a:r>
            <a:r>
              <a:rPr lang="en-US" sz="3200" b="1" dirty="0"/>
              <a:t>subqueries</a:t>
            </a:r>
            <a:r>
              <a:rPr lang="en-US" sz="3200" dirty="0"/>
              <a:t>, and </a:t>
            </a:r>
            <a:r>
              <a:rPr lang="en-US" sz="3200" b="1" dirty="0"/>
              <a:t>aggregations</a:t>
            </a:r>
            <a:r>
              <a:rPr lang="en-US" sz="3200" dirty="0"/>
              <a:t> (e.g., GROUP BY, HAVING).</a:t>
            </a:r>
          </a:p>
          <a:p>
            <a:pPr>
              <a:buFont typeface="+mj-lt"/>
              <a:buAutoNum type="arabicPeriod"/>
            </a:pPr>
            <a:r>
              <a:rPr lang="en-US" sz="3200" b="1" dirty="0"/>
              <a:t>Data Manipulation</a:t>
            </a:r>
            <a:r>
              <a:rPr lang="en-US" sz="3200" dirty="0"/>
              <a:t>: Developed </a:t>
            </a:r>
            <a:r>
              <a:rPr lang="en-US" sz="3200" b="1" dirty="0"/>
              <a:t>INSERT</a:t>
            </a:r>
            <a:r>
              <a:rPr lang="en-US" sz="3200" dirty="0"/>
              <a:t>, </a:t>
            </a:r>
            <a:r>
              <a:rPr lang="en-US" sz="3200" b="1" dirty="0"/>
              <a:t>UPDATE</a:t>
            </a:r>
            <a:r>
              <a:rPr lang="en-US" sz="3200" dirty="0"/>
              <a:t>, and </a:t>
            </a:r>
            <a:r>
              <a:rPr lang="en-US" sz="3200" b="1" dirty="0"/>
              <a:t>DELETE</a:t>
            </a:r>
            <a:r>
              <a:rPr lang="en-US" sz="3200" dirty="0"/>
              <a:t> queries to manage data within the database.</a:t>
            </a:r>
          </a:p>
        </p:txBody>
      </p:sp>
      <p:grpSp>
        <p:nvGrpSpPr>
          <p:cNvPr id="16" name="Group 5">
            <a:extLst>
              <a:ext uri="{FF2B5EF4-FFF2-40B4-BE49-F238E27FC236}">
                <a16:creationId xmlns:a16="http://schemas.microsoft.com/office/drawing/2014/main" id="{CF58228B-A9F7-9281-9E27-C8F8E1483703}"/>
              </a:ext>
            </a:extLst>
          </p:cNvPr>
          <p:cNvGrpSpPr/>
          <p:nvPr/>
        </p:nvGrpSpPr>
        <p:grpSpPr>
          <a:xfrm>
            <a:off x="15370404" y="8310354"/>
            <a:ext cx="3803190" cy="3803190"/>
            <a:chOff x="0" y="0"/>
            <a:chExt cx="812800" cy="812800"/>
          </a:xfrm>
        </p:grpSpPr>
        <p:sp>
          <p:nvSpPr>
            <p:cNvPr id="17" name="Freeform 6">
              <a:extLst>
                <a:ext uri="{FF2B5EF4-FFF2-40B4-BE49-F238E27FC236}">
                  <a16:creationId xmlns:a16="http://schemas.microsoft.com/office/drawing/2014/main" id="{FB7DBDFE-D427-BCD0-DD1F-195E1745CF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18" name="TextBox 7">
              <a:extLst>
                <a:ext uri="{FF2B5EF4-FFF2-40B4-BE49-F238E27FC236}">
                  <a16:creationId xmlns:a16="http://schemas.microsoft.com/office/drawing/2014/main" id="{F6D6D737-63B4-39FF-EE79-8A7651F40C9F}"/>
                </a:ext>
              </a:extLst>
            </p:cNvPr>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9" name="TextBox 18">
            <a:extLst>
              <a:ext uri="{FF2B5EF4-FFF2-40B4-BE49-F238E27FC236}">
                <a16:creationId xmlns:a16="http://schemas.microsoft.com/office/drawing/2014/main" id="{DFA9738F-BA57-0272-6BE8-15AF097BD02D}"/>
              </a:ext>
            </a:extLst>
          </p:cNvPr>
          <p:cNvSpPr txBox="1"/>
          <p:nvPr/>
        </p:nvSpPr>
        <p:spPr>
          <a:xfrm>
            <a:off x="6915404" y="9202832"/>
            <a:ext cx="10013576" cy="584775"/>
          </a:xfrm>
          <a:prstGeom prst="rect">
            <a:avLst/>
          </a:prstGeom>
          <a:noFill/>
        </p:spPr>
        <p:txBody>
          <a:bodyPr wrap="square">
            <a:spAutoFit/>
          </a:bodyPr>
          <a:lstStyle/>
          <a:p>
            <a:r>
              <a:rPr lang="en-US" sz="3200" dirty="0"/>
              <a:t>Find it on </a:t>
            </a:r>
            <a:r>
              <a:rPr lang="en-US" sz="3200" dirty="0">
                <a:hlinkClick r:id="rId2"/>
              </a:rPr>
              <a:t>GitHub</a:t>
            </a:r>
            <a:endParaRPr lang="en-US" sz="3200" dirty="0"/>
          </a:p>
        </p:txBody>
      </p:sp>
    </p:spTree>
    <p:extLst>
      <p:ext uri="{BB962C8B-B14F-4D97-AF65-F5344CB8AC3E}">
        <p14:creationId xmlns:p14="http://schemas.microsoft.com/office/powerpoint/2010/main" val="193200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893A7-C869-FF9F-3A61-9F1B96F41E9B}"/>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91715D8A-CBEF-CD69-D380-87800F3224CD}"/>
              </a:ext>
            </a:extLst>
          </p:cNvPr>
          <p:cNvGrpSpPr/>
          <p:nvPr/>
        </p:nvGrpSpPr>
        <p:grpSpPr>
          <a:xfrm>
            <a:off x="0" y="8790247"/>
            <a:ext cx="778614" cy="1496753"/>
            <a:chOff x="0" y="0"/>
            <a:chExt cx="205067" cy="394207"/>
          </a:xfrm>
        </p:grpSpPr>
        <p:sp>
          <p:nvSpPr>
            <p:cNvPr id="6" name="Freeform 6">
              <a:extLst>
                <a:ext uri="{FF2B5EF4-FFF2-40B4-BE49-F238E27FC236}">
                  <a16:creationId xmlns:a16="http://schemas.microsoft.com/office/drawing/2014/main" id="{B635016D-8E2D-309A-DE19-3D394E68EAEE}"/>
                </a:ext>
              </a:extLst>
            </p:cNvPr>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txBody>
            <a:bodyPr/>
            <a:lstStyle/>
            <a:p>
              <a:endParaRPr lang="en-EG"/>
            </a:p>
          </p:txBody>
        </p:sp>
        <p:sp>
          <p:nvSpPr>
            <p:cNvPr id="7" name="TextBox 7">
              <a:extLst>
                <a:ext uri="{FF2B5EF4-FFF2-40B4-BE49-F238E27FC236}">
                  <a16:creationId xmlns:a16="http://schemas.microsoft.com/office/drawing/2014/main" id="{BA67BF4F-17C7-A2B0-4091-6808C994F617}"/>
                </a:ext>
              </a:extLst>
            </p:cNvPr>
            <p:cNvSpPr txBox="1"/>
            <p:nvPr/>
          </p:nvSpPr>
          <p:spPr>
            <a:xfrm>
              <a:off x="0" y="-47625"/>
              <a:ext cx="205067" cy="441832"/>
            </a:xfrm>
            <a:prstGeom prst="rect">
              <a:avLst/>
            </a:prstGeom>
          </p:spPr>
          <p:txBody>
            <a:bodyPr lIns="50800" tIns="50800" rIns="50800" bIns="50800" rtlCol="0" anchor="ctr"/>
            <a:lstStyle/>
            <a:p>
              <a:pPr algn="ctr">
                <a:lnSpc>
                  <a:spcPts val="2479"/>
                </a:lnSpc>
              </a:pPr>
              <a:endParaRPr/>
            </a:p>
          </p:txBody>
        </p:sp>
      </p:grpSp>
      <p:sp>
        <p:nvSpPr>
          <p:cNvPr id="8" name="AutoShape 8">
            <a:extLst>
              <a:ext uri="{FF2B5EF4-FFF2-40B4-BE49-F238E27FC236}">
                <a16:creationId xmlns:a16="http://schemas.microsoft.com/office/drawing/2014/main" id="{696CF0C6-A08F-D241-7287-E17917EA468A}"/>
              </a:ext>
            </a:extLst>
          </p:cNvPr>
          <p:cNvSpPr/>
          <p:nvPr/>
        </p:nvSpPr>
        <p:spPr>
          <a:xfrm flipV="1">
            <a:off x="1359020" y="1119867"/>
            <a:ext cx="1858299" cy="0"/>
          </a:xfrm>
          <a:prstGeom prst="line">
            <a:avLst/>
          </a:prstGeom>
          <a:ln w="76200" cap="flat">
            <a:solidFill>
              <a:srgbClr val="EAE4D2"/>
            </a:solidFill>
            <a:prstDash val="solid"/>
            <a:headEnd type="none" w="sm" len="sm"/>
            <a:tailEnd type="none" w="sm" len="sm"/>
          </a:ln>
        </p:spPr>
        <p:txBody>
          <a:bodyPr/>
          <a:lstStyle/>
          <a:p>
            <a:endParaRPr lang="en-EG"/>
          </a:p>
        </p:txBody>
      </p:sp>
      <p:sp>
        <p:nvSpPr>
          <p:cNvPr id="13" name="TextBox 13">
            <a:extLst>
              <a:ext uri="{FF2B5EF4-FFF2-40B4-BE49-F238E27FC236}">
                <a16:creationId xmlns:a16="http://schemas.microsoft.com/office/drawing/2014/main" id="{B82720CD-7C7C-2765-E4E7-B55F962F7611}"/>
              </a:ext>
            </a:extLst>
          </p:cNvPr>
          <p:cNvSpPr txBox="1"/>
          <p:nvPr/>
        </p:nvSpPr>
        <p:spPr>
          <a:xfrm>
            <a:off x="1359020" y="514644"/>
            <a:ext cx="14185780" cy="625236"/>
          </a:xfrm>
          <a:prstGeom prst="rect">
            <a:avLst/>
          </a:prstGeom>
        </p:spPr>
        <p:txBody>
          <a:bodyPr wrap="square" lIns="0" tIns="0" rIns="0" bIns="0" rtlCol="0" anchor="t">
            <a:spAutoFit/>
          </a:bodyPr>
          <a:lstStyle/>
          <a:p>
            <a:pPr algn="l">
              <a:lnSpc>
                <a:spcPts val="4410"/>
              </a:lnSpc>
            </a:pPr>
            <a:r>
              <a:rPr lang="en-US" sz="6700" b="1" dirty="0">
                <a:solidFill>
                  <a:srgbClr val="17726D"/>
                </a:solidFill>
                <a:latin typeface="Inter Bold"/>
                <a:ea typeface="Inter Bold"/>
                <a:sym typeface="Inter Medium"/>
              </a:rPr>
              <a:t>Test Reports &amp; Documentation</a:t>
            </a:r>
            <a:endParaRPr lang="en-US" sz="6700" b="1" dirty="0">
              <a:solidFill>
                <a:srgbClr val="17726D"/>
              </a:solidFill>
              <a:latin typeface="Inter Bold"/>
              <a:ea typeface="Inter Bold"/>
              <a:sym typeface="Inter Bold"/>
            </a:endParaRPr>
          </a:p>
        </p:txBody>
      </p:sp>
      <p:sp>
        <p:nvSpPr>
          <p:cNvPr id="14" name="TextBox 14">
            <a:extLst>
              <a:ext uri="{FF2B5EF4-FFF2-40B4-BE49-F238E27FC236}">
                <a16:creationId xmlns:a16="http://schemas.microsoft.com/office/drawing/2014/main" id="{63279F4B-19D6-228E-A353-6B4FB7F6FA7D}"/>
              </a:ext>
            </a:extLst>
          </p:cNvPr>
          <p:cNvSpPr txBox="1"/>
          <p:nvPr/>
        </p:nvSpPr>
        <p:spPr>
          <a:xfrm>
            <a:off x="1359020" y="1353924"/>
            <a:ext cx="15912979" cy="8371523"/>
          </a:xfrm>
          <a:prstGeom prst="rect">
            <a:avLst/>
          </a:prstGeom>
        </p:spPr>
        <p:txBody>
          <a:bodyPr wrap="square" lIns="0" tIns="0" rIns="0" bIns="0" rtlCol="0" anchor="t">
            <a:spAutoFit/>
          </a:bodyPr>
          <a:lstStyle/>
          <a:p>
            <a:r>
              <a:rPr lang="en-US" sz="3200" dirty="0"/>
              <a:t>The </a:t>
            </a:r>
            <a:r>
              <a:rPr lang="en-US" sz="3200" b="1" dirty="0"/>
              <a:t>Test Reports</a:t>
            </a:r>
            <a:r>
              <a:rPr lang="en-US" sz="3200" dirty="0"/>
              <a:t> section provides a detailed overview of test execution results across UI, API, and performance testing to help monitor quality and identify issues effectively.</a:t>
            </a:r>
          </a:p>
          <a:p>
            <a:endParaRPr lang="en-US" sz="3200" dirty="0"/>
          </a:p>
          <a:p>
            <a:r>
              <a:rPr lang="en-US" sz="3200" b="1" dirty="0"/>
              <a:t>Tools Used:</a:t>
            </a:r>
          </a:p>
          <a:p>
            <a:pPr>
              <a:buFont typeface="Arial" panose="020B0604020202020204" pitchFamily="34" charset="0"/>
              <a:buChar char="•"/>
            </a:pPr>
            <a:r>
              <a:rPr lang="en-US" sz="3200" b="1" dirty="0"/>
              <a:t>Allure Reports</a:t>
            </a:r>
            <a:r>
              <a:rPr lang="en-US" sz="3200" dirty="0"/>
              <a:t>: Used for UI and functional testing (e.g., Selenium tests). Allure generates rich HTML reports with test status, execution steps, logs, and screenshots, making it easy to analyze and share results.</a:t>
            </a:r>
          </a:p>
          <a:p>
            <a:pPr>
              <a:buFont typeface="Arial" panose="020B0604020202020204" pitchFamily="34" charset="0"/>
              <a:buChar char="•"/>
            </a:pPr>
            <a:r>
              <a:rPr lang="en-US" sz="3200" b="1" dirty="0"/>
              <a:t>Newman Reports</a:t>
            </a:r>
            <a:r>
              <a:rPr lang="en-US" sz="3200" dirty="0"/>
              <a:t>: Used for API testing through Postman collections. Newman produces both CLI and HTML reports that show request outcomes, response times, and any errors for each test case.</a:t>
            </a:r>
          </a:p>
          <a:p>
            <a:pPr>
              <a:buFont typeface="Arial" panose="020B0604020202020204" pitchFamily="34" charset="0"/>
              <a:buChar char="•"/>
            </a:pPr>
            <a:r>
              <a:rPr lang="en-US" sz="3200" b="1" dirty="0"/>
              <a:t>JMeter Reports</a:t>
            </a:r>
            <a:r>
              <a:rPr lang="en-US" sz="3200" dirty="0"/>
              <a:t>: Used for performance testing. JMeter provides visual dashboards with charts and statistics (e.g., response time, throughput, error rate) to assess how the system performs under various loads.</a:t>
            </a:r>
          </a:p>
          <a:p>
            <a:pPr>
              <a:buFont typeface="Arial" panose="020B0604020202020204" pitchFamily="34" charset="0"/>
              <a:buChar char="•"/>
            </a:pPr>
            <a:r>
              <a:rPr lang="en-US" sz="3200" b="1" dirty="0" err="1"/>
              <a:t>JavaDoc</a:t>
            </a:r>
            <a:r>
              <a:rPr lang="en-US" sz="3200" dirty="0"/>
              <a:t>: Used for documenting the project’s codebase. </a:t>
            </a:r>
            <a:r>
              <a:rPr lang="en-US" sz="3200" dirty="0" err="1"/>
              <a:t>JavaDoc</a:t>
            </a:r>
            <a:r>
              <a:rPr lang="en-US" sz="3200" dirty="0"/>
              <a:t> automatically generates HTML documentation from code comments, helping developers understand classes, methods, and functionality with ease.</a:t>
            </a:r>
          </a:p>
          <a:p>
            <a:pPr>
              <a:buFont typeface="Arial" panose="020B0604020202020204" pitchFamily="34" charset="0"/>
              <a:buChar char="•"/>
            </a:pPr>
            <a:endParaRPr lang="en-US" sz="3200" dirty="0"/>
          </a:p>
        </p:txBody>
      </p:sp>
      <p:grpSp>
        <p:nvGrpSpPr>
          <p:cNvPr id="16" name="Group 5">
            <a:extLst>
              <a:ext uri="{FF2B5EF4-FFF2-40B4-BE49-F238E27FC236}">
                <a16:creationId xmlns:a16="http://schemas.microsoft.com/office/drawing/2014/main" id="{26134EBA-D608-5177-6CE9-FEA3150B3824}"/>
              </a:ext>
            </a:extLst>
          </p:cNvPr>
          <p:cNvGrpSpPr/>
          <p:nvPr/>
        </p:nvGrpSpPr>
        <p:grpSpPr>
          <a:xfrm>
            <a:off x="16078200" y="8819382"/>
            <a:ext cx="3803190" cy="3803190"/>
            <a:chOff x="0" y="0"/>
            <a:chExt cx="812800" cy="812800"/>
          </a:xfrm>
        </p:grpSpPr>
        <p:sp>
          <p:nvSpPr>
            <p:cNvPr id="17" name="Freeform 6">
              <a:extLst>
                <a:ext uri="{FF2B5EF4-FFF2-40B4-BE49-F238E27FC236}">
                  <a16:creationId xmlns:a16="http://schemas.microsoft.com/office/drawing/2014/main" id="{E154E855-7808-AC3C-5D51-945764C4BCA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18" name="TextBox 7">
              <a:extLst>
                <a:ext uri="{FF2B5EF4-FFF2-40B4-BE49-F238E27FC236}">
                  <a16:creationId xmlns:a16="http://schemas.microsoft.com/office/drawing/2014/main" id="{1546C782-9E9C-F681-ABD5-749F263B685D}"/>
                </a:ext>
              </a:extLst>
            </p:cNvPr>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9" name="TextBox 18">
            <a:extLst>
              <a:ext uri="{FF2B5EF4-FFF2-40B4-BE49-F238E27FC236}">
                <a16:creationId xmlns:a16="http://schemas.microsoft.com/office/drawing/2014/main" id="{B41BFBA7-D0B9-2249-C296-275ADC58D168}"/>
              </a:ext>
            </a:extLst>
          </p:cNvPr>
          <p:cNvSpPr txBox="1"/>
          <p:nvPr/>
        </p:nvSpPr>
        <p:spPr>
          <a:xfrm>
            <a:off x="6915404" y="9202832"/>
            <a:ext cx="10013576" cy="584775"/>
          </a:xfrm>
          <a:prstGeom prst="rect">
            <a:avLst/>
          </a:prstGeom>
          <a:noFill/>
        </p:spPr>
        <p:txBody>
          <a:bodyPr wrap="square">
            <a:spAutoFit/>
          </a:bodyPr>
          <a:lstStyle/>
          <a:p>
            <a:r>
              <a:rPr lang="en-US" sz="3200" dirty="0"/>
              <a:t>Find it on </a:t>
            </a:r>
            <a:r>
              <a:rPr lang="en-US" sz="3200" dirty="0">
                <a:hlinkClick r:id="rId2"/>
              </a:rPr>
              <a:t>GitHub</a:t>
            </a:r>
            <a:endParaRPr lang="en-US" sz="3200" dirty="0"/>
          </a:p>
        </p:txBody>
      </p:sp>
    </p:spTree>
    <p:extLst>
      <p:ext uri="{BB962C8B-B14F-4D97-AF65-F5344CB8AC3E}">
        <p14:creationId xmlns:p14="http://schemas.microsoft.com/office/powerpoint/2010/main" val="319910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B5E06-CE36-48A2-389F-168E98D84F3D}"/>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D5F69F94-D639-3311-6DD5-6FF7D1B24768}"/>
              </a:ext>
            </a:extLst>
          </p:cNvPr>
          <p:cNvGrpSpPr/>
          <p:nvPr/>
        </p:nvGrpSpPr>
        <p:grpSpPr>
          <a:xfrm>
            <a:off x="0" y="8790247"/>
            <a:ext cx="778614" cy="1496753"/>
            <a:chOff x="0" y="0"/>
            <a:chExt cx="205067" cy="394207"/>
          </a:xfrm>
        </p:grpSpPr>
        <p:sp>
          <p:nvSpPr>
            <p:cNvPr id="6" name="Freeform 6">
              <a:extLst>
                <a:ext uri="{FF2B5EF4-FFF2-40B4-BE49-F238E27FC236}">
                  <a16:creationId xmlns:a16="http://schemas.microsoft.com/office/drawing/2014/main" id="{90902E5B-2B7F-0465-4A17-FBCFA5E398E5}"/>
                </a:ext>
              </a:extLst>
            </p:cNvPr>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txBody>
            <a:bodyPr/>
            <a:lstStyle/>
            <a:p>
              <a:endParaRPr lang="en-EG"/>
            </a:p>
          </p:txBody>
        </p:sp>
        <p:sp>
          <p:nvSpPr>
            <p:cNvPr id="7" name="TextBox 7">
              <a:extLst>
                <a:ext uri="{FF2B5EF4-FFF2-40B4-BE49-F238E27FC236}">
                  <a16:creationId xmlns:a16="http://schemas.microsoft.com/office/drawing/2014/main" id="{CDD61C83-688F-3BCC-5C12-D2B093C5BA95}"/>
                </a:ext>
              </a:extLst>
            </p:cNvPr>
            <p:cNvSpPr txBox="1"/>
            <p:nvPr/>
          </p:nvSpPr>
          <p:spPr>
            <a:xfrm>
              <a:off x="0" y="-47625"/>
              <a:ext cx="205067" cy="441832"/>
            </a:xfrm>
            <a:prstGeom prst="rect">
              <a:avLst/>
            </a:prstGeom>
          </p:spPr>
          <p:txBody>
            <a:bodyPr lIns="50800" tIns="50800" rIns="50800" bIns="50800" rtlCol="0" anchor="ctr"/>
            <a:lstStyle/>
            <a:p>
              <a:pPr algn="ctr">
                <a:lnSpc>
                  <a:spcPts val="2479"/>
                </a:lnSpc>
              </a:pPr>
              <a:endParaRPr/>
            </a:p>
          </p:txBody>
        </p:sp>
      </p:grpSp>
      <p:sp>
        <p:nvSpPr>
          <p:cNvPr id="8" name="AutoShape 8">
            <a:extLst>
              <a:ext uri="{FF2B5EF4-FFF2-40B4-BE49-F238E27FC236}">
                <a16:creationId xmlns:a16="http://schemas.microsoft.com/office/drawing/2014/main" id="{CB63D8BD-6A3A-DF8C-CD82-35058E024518}"/>
              </a:ext>
            </a:extLst>
          </p:cNvPr>
          <p:cNvSpPr/>
          <p:nvPr/>
        </p:nvSpPr>
        <p:spPr>
          <a:xfrm flipV="1">
            <a:off x="1359020" y="1119867"/>
            <a:ext cx="1858299" cy="0"/>
          </a:xfrm>
          <a:prstGeom prst="line">
            <a:avLst/>
          </a:prstGeom>
          <a:ln w="76200" cap="flat">
            <a:solidFill>
              <a:srgbClr val="EAE4D2"/>
            </a:solidFill>
            <a:prstDash val="solid"/>
            <a:headEnd type="none" w="sm" len="sm"/>
            <a:tailEnd type="none" w="sm" len="sm"/>
          </a:ln>
        </p:spPr>
        <p:txBody>
          <a:bodyPr/>
          <a:lstStyle/>
          <a:p>
            <a:endParaRPr lang="en-EG"/>
          </a:p>
        </p:txBody>
      </p:sp>
      <p:sp>
        <p:nvSpPr>
          <p:cNvPr id="13" name="TextBox 13">
            <a:extLst>
              <a:ext uri="{FF2B5EF4-FFF2-40B4-BE49-F238E27FC236}">
                <a16:creationId xmlns:a16="http://schemas.microsoft.com/office/drawing/2014/main" id="{30A60C9C-37BD-84A3-892D-BA18E829A506}"/>
              </a:ext>
            </a:extLst>
          </p:cNvPr>
          <p:cNvSpPr txBox="1"/>
          <p:nvPr/>
        </p:nvSpPr>
        <p:spPr>
          <a:xfrm>
            <a:off x="1359020" y="514644"/>
            <a:ext cx="9994779" cy="1189493"/>
          </a:xfrm>
          <a:prstGeom prst="rect">
            <a:avLst/>
          </a:prstGeom>
        </p:spPr>
        <p:txBody>
          <a:bodyPr wrap="square" lIns="0" tIns="0" rIns="0" bIns="0" rtlCol="0" anchor="t">
            <a:spAutoFit/>
          </a:bodyPr>
          <a:lstStyle/>
          <a:p>
            <a:pPr>
              <a:lnSpc>
                <a:spcPts val="4410"/>
              </a:lnSpc>
            </a:pPr>
            <a:r>
              <a:rPr lang="en-US" sz="6700" b="1" dirty="0">
                <a:solidFill>
                  <a:srgbClr val="17726D"/>
                </a:solidFill>
                <a:latin typeface="Inter Bold"/>
                <a:ea typeface="Inter Bold"/>
              </a:rPr>
              <a:t>Conclusion</a:t>
            </a:r>
          </a:p>
          <a:p>
            <a:pPr algn="l">
              <a:lnSpc>
                <a:spcPts val="4410"/>
              </a:lnSpc>
            </a:pPr>
            <a:endParaRPr lang="en-US" sz="6700" b="1" dirty="0">
              <a:solidFill>
                <a:srgbClr val="17726D"/>
              </a:solidFill>
              <a:latin typeface="Inter Bold"/>
              <a:ea typeface="Inter Bold"/>
              <a:sym typeface="Inter Bold"/>
            </a:endParaRPr>
          </a:p>
        </p:txBody>
      </p:sp>
      <p:sp>
        <p:nvSpPr>
          <p:cNvPr id="14" name="TextBox 14">
            <a:extLst>
              <a:ext uri="{FF2B5EF4-FFF2-40B4-BE49-F238E27FC236}">
                <a16:creationId xmlns:a16="http://schemas.microsoft.com/office/drawing/2014/main" id="{E0FAAE9E-8AEE-29AF-EFBD-AF603CFAE90C}"/>
              </a:ext>
            </a:extLst>
          </p:cNvPr>
          <p:cNvSpPr txBox="1"/>
          <p:nvPr/>
        </p:nvSpPr>
        <p:spPr>
          <a:xfrm>
            <a:off x="1308100" y="1354505"/>
            <a:ext cx="15671799" cy="7879080"/>
          </a:xfrm>
          <a:prstGeom prst="rect">
            <a:avLst/>
          </a:prstGeom>
        </p:spPr>
        <p:txBody>
          <a:bodyPr wrap="square" lIns="0" tIns="0" rIns="0" bIns="0" rtlCol="0" anchor="t">
            <a:spAutoFit/>
          </a:bodyPr>
          <a:lstStyle/>
          <a:p>
            <a:r>
              <a:rPr lang="en-US" sz="3200" dirty="0"/>
              <a:t>In this project, we built a complete testing and validation framework for the </a:t>
            </a:r>
            <a:r>
              <a:rPr lang="en-US" sz="3200" b="1" dirty="0" err="1"/>
              <a:t>SauceDemo</a:t>
            </a:r>
            <a:r>
              <a:rPr lang="en-US" sz="3200" b="1" dirty="0"/>
              <a:t> Web Application</a:t>
            </a:r>
            <a:r>
              <a:rPr lang="en-US" sz="3200" dirty="0"/>
              <a:t>, covering </a:t>
            </a:r>
            <a:r>
              <a:rPr lang="en-US" sz="3200" b="1" dirty="0"/>
              <a:t>UI testing</a:t>
            </a:r>
            <a:r>
              <a:rPr lang="en-US" sz="3200" dirty="0"/>
              <a:t>, </a:t>
            </a:r>
            <a:r>
              <a:rPr lang="en-US" sz="3200" b="1" dirty="0"/>
              <a:t>API testing</a:t>
            </a:r>
            <a:r>
              <a:rPr lang="en-US" sz="3200" dirty="0"/>
              <a:t>, </a:t>
            </a:r>
            <a:r>
              <a:rPr lang="en-US" sz="3200" b="1" dirty="0"/>
              <a:t>performance testing</a:t>
            </a:r>
            <a:r>
              <a:rPr lang="en-US" sz="3200" dirty="0"/>
              <a:t>, and </a:t>
            </a:r>
            <a:r>
              <a:rPr lang="en-US" sz="3200" b="1" dirty="0"/>
              <a:t>database validation</a:t>
            </a:r>
            <a:r>
              <a:rPr lang="en-US" sz="3200" dirty="0"/>
              <a:t>.</a:t>
            </a:r>
          </a:p>
          <a:p>
            <a:endParaRPr lang="en-US" sz="3200" dirty="0"/>
          </a:p>
          <a:p>
            <a:pPr>
              <a:buFont typeface="Arial" panose="020B0604020202020204" pitchFamily="34" charset="0"/>
              <a:buChar char="•"/>
            </a:pPr>
            <a:r>
              <a:rPr lang="en-US" sz="3200" dirty="0"/>
              <a:t>We used </a:t>
            </a:r>
            <a:r>
              <a:rPr lang="en-US" sz="3200" b="1" dirty="0"/>
              <a:t>Selenium with Maven</a:t>
            </a:r>
            <a:r>
              <a:rPr lang="en-US" sz="3200" dirty="0"/>
              <a:t> for automated UI tests, ensuring all user interactions work as expected.</a:t>
            </a:r>
          </a:p>
          <a:p>
            <a:pPr>
              <a:buFont typeface="Arial" panose="020B0604020202020204" pitchFamily="34" charset="0"/>
              <a:buChar char="•"/>
            </a:pPr>
            <a:endParaRPr lang="en-US" sz="3200" dirty="0"/>
          </a:p>
          <a:p>
            <a:pPr>
              <a:buFont typeface="Arial" panose="020B0604020202020204" pitchFamily="34" charset="0"/>
              <a:buChar char="•"/>
            </a:pPr>
            <a:r>
              <a:rPr lang="en-US" sz="3200" b="1" dirty="0"/>
              <a:t>Postman and Newman</a:t>
            </a:r>
            <a:r>
              <a:rPr lang="en-US" sz="3200" dirty="0"/>
              <a:t> were used for API testing to validate backend functionality.</a:t>
            </a:r>
          </a:p>
          <a:p>
            <a:pPr>
              <a:buFont typeface="Arial" panose="020B0604020202020204" pitchFamily="34" charset="0"/>
              <a:buChar char="•"/>
            </a:pPr>
            <a:endParaRPr lang="en-US" sz="3200" dirty="0"/>
          </a:p>
          <a:p>
            <a:pPr>
              <a:buFont typeface="Arial" panose="020B0604020202020204" pitchFamily="34" charset="0"/>
              <a:buChar char="•"/>
            </a:pPr>
            <a:r>
              <a:rPr lang="en-US" sz="3200" b="1" dirty="0"/>
              <a:t>JMeter</a:t>
            </a:r>
            <a:r>
              <a:rPr lang="en-US" sz="3200" dirty="0"/>
              <a:t> was used for performance testing to check the website’s stability under load.</a:t>
            </a:r>
          </a:p>
          <a:p>
            <a:pPr>
              <a:buFont typeface="Arial" panose="020B0604020202020204" pitchFamily="34" charset="0"/>
              <a:buChar char="•"/>
            </a:pPr>
            <a:endParaRPr lang="en-US" sz="3200" dirty="0"/>
          </a:p>
          <a:p>
            <a:pPr>
              <a:buFont typeface="Arial" panose="020B0604020202020204" pitchFamily="34" charset="0"/>
              <a:buChar char="•"/>
            </a:pPr>
            <a:r>
              <a:rPr lang="en-US" sz="3200" dirty="0"/>
              <a:t>We also included </a:t>
            </a:r>
            <a:r>
              <a:rPr lang="en-US" sz="3200" b="1" dirty="0"/>
              <a:t>SQL queries</a:t>
            </a:r>
            <a:r>
              <a:rPr lang="en-US" sz="3200" dirty="0"/>
              <a:t> to validate data directly from the database, ensuring accuracy and consistency between the UI and backend.</a:t>
            </a:r>
          </a:p>
          <a:p>
            <a:br>
              <a:rPr lang="en-US" sz="3200" dirty="0"/>
            </a:br>
            <a:endParaRPr lang="en-US" sz="3200" dirty="0"/>
          </a:p>
          <a:p>
            <a:r>
              <a:rPr lang="en-US" sz="3200" dirty="0"/>
              <a:t>Test reports were generated using </a:t>
            </a:r>
            <a:r>
              <a:rPr lang="en-US" sz="3200" b="1" dirty="0"/>
              <a:t>Allure</a:t>
            </a:r>
            <a:r>
              <a:rPr lang="en-US" sz="3200" dirty="0"/>
              <a:t>, </a:t>
            </a:r>
            <a:r>
              <a:rPr lang="en-US" sz="3200" b="1" dirty="0"/>
              <a:t>Newman</a:t>
            </a:r>
            <a:r>
              <a:rPr lang="en-US" sz="3200" dirty="0"/>
              <a:t>, and </a:t>
            </a:r>
            <a:r>
              <a:rPr lang="en-US" sz="3200" b="1" dirty="0"/>
              <a:t>JMeter</a:t>
            </a:r>
            <a:r>
              <a:rPr lang="en-US" sz="3200" dirty="0"/>
              <a:t> to provide clear insights and traceability.</a:t>
            </a:r>
          </a:p>
        </p:txBody>
      </p:sp>
      <p:grpSp>
        <p:nvGrpSpPr>
          <p:cNvPr id="16" name="Group 5">
            <a:extLst>
              <a:ext uri="{FF2B5EF4-FFF2-40B4-BE49-F238E27FC236}">
                <a16:creationId xmlns:a16="http://schemas.microsoft.com/office/drawing/2014/main" id="{FA9288F8-9587-ED7C-89F6-DF5F2BF147D4}"/>
              </a:ext>
            </a:extLst>
          </p:cNvPr>
          <p:cNvGrpSpPr/>
          <p:nvPr/>
        </p:nvGrpSpPr>
        <p:grpSpPr>
          <a:xfrm>
            <a:off x="15925800" y="8795490"/>
            <a:ext cx="3803190" cy="3803190"/>
            <a:chOff x="0" y="0"/>
            <a:chExt cx="812800" cy="812800"/>
          </a:xfrm>
        </p:grpSpPr>
        <p:sp>
          <p:nvSpPr>
            <p:cNvPr id="17" name="Freeform 6">
              <a:extLst>
                <a:ext uri="{FF2B5EF4-FFF2-40B4-BE49-F238E27FC236}">
                  <a16:creationId xmlns:a16="http://schemas.microsoft.com/office/drawing/2014/main" id="{1E58B475-F2F0-3069-383C-02B957854A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18" name="TextBox 7">
              <a:extLst>
                <a:ext uri="{FF2B5EF4-FFF2-40B4-BE49-F238E27FC236}">
                  <a16:creationId xmlns:a16="http://schemas.microsoft.com/office/drawing/2014/main" id="{4B3A2103-1F35-B628-D184-715B7BC7B55C}"/>
                </a:ext>
              </a:extLst>
            </p:cNvPr>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Tree>
    <p:extLst>
      <p:ext uri="{BB962C8B-B14F-4D97-AF65-F5344CB8AC3E}">
        <p14:creationId xmlns:p14="http://schemas.microsoft.com/office/powerpoint/2010/main" val="71545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EG"/>
          </a:p>
        </p:txBody>
      </p:sp>
      <p:grpSp>
        <p:nvGrpSpPr>
          <p:cNvPr id="6" name="Group 6"/>
          <p:cNvGrpSpPr/>
          <p:nvPr/>
        </p:nvGrpSpPr>
        <p:grpSpPr>
          <a:xfrm>
            <a:off x="11020453" y="0"/>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EG"/>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9" name="Freeform 9"/>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EG"/>
          </a:p>
        </p:txBody>
      </p:sp>
      <p:sp>
        <p:nvSpPr>
          <p:cNvPr id="10" name="Freeform 10"/>
          <p:cNvSpPr/>
          <p:nvPr/>
        </p:nvSpPr>
        <p:spPr>
          <a:xfrm>
            <a:off x="11086461" y="333846"/>
            <a:ext cx="3559302" cy="8229600"/>
          </a:xfrm>
          <a:custGeom>
            <a:avLst/>
            <a:gdLst/>
            <a:ahLst/>
            <a:cxnLst/>
            <a:rect l="l" t="t" r="r" b="b"/>
            <a:pathLst>
              <a:path w="3559302" h="8229600">
                <a:moveTo>
                  <a:pt x="0" y="0"/>
                </a:moveTo>
                <a:lnTo>
                  <a:pt x="3559302" y="0"/>
                </a:lnTo>
                <a:lnTo>
                  <a:pt x="3559302" y="8229600"/>
                </a:lnTo>
                <a:lnTo>
                  <a:pt x="0" y="8229600"/>
                </a:lnTo>
                <a:lnTo>
                  <a:pt x="0" y="0"/>
                </a:lnTo>
                <a:close/>
              </a:path>
            </a:pathLst>
          </a:custGeom>
          <a:blipFill>
            <a:blip r:embed="rId4"/>
            <a:stretch>
              <a:fillRect/>
            </a:stretch>
          </a:blipFill>
        </p:spPr>
        <p:txBody>
          <a:bodyPr/>
          <a:lstStyle/>
          <a:p>
            <a:endParaRPr lang="en-EG"/>
          </a:p>
        </p:txBody>
      </p:sp>
      <p:sp>
        <p:nvSpPr>
          <p:cNvPr id="11" name="TextBox 11"/>
          <p:cNvSpPr txBox="1"/>
          <p:nvPr/>
        </p:nvSpPr>
        <p:spPr>
          <a:xfrm>
            <a:off x="1028700" y="3988578"/>
            <a:ext cx="15880763" cy="1466935"/>
          </a:xfrm>
          <a:prstGeom prst="rect">
            <a:avLst/>
          </a:prstGeom>
        </p:spPr>
        <p:txBody>
          <a:bodyPr lIns="0" tIns="0" rIns="0" bIns="0" rtlCol="0" anchor="t">
            <a:spAutoFit/>
          </a:bodyPr>
          <a:lstStyle/>
          <a:p>
            <a:pPr algn="l">
              <a:lnSpc>
                <a:spcPts val="12019"/>
              </a:lnSpc>
            </a:pPr>
            <a:r>
              <a:rPr lang="en-US" sz="8585" b="1">
                <a:solidFill>
                  <a:srgbClr val="17726D"/>
                </a:solidFill>
                <a:latin typeface="Inter Bold"/>
                <a:ea typeface="Inter Bold"/>
                <a:cs typeface="Inter Bold"/>
                <a:sym typeface="Inter Bold"/>
              </a:rPr>
              <a:t>ANY QUESTIONS ?</a:t>
            </a:r>
          </a:p>
        </p:txBody>
      </p:sp>
      <p:sp>
        <p:nvSpPr>
          <p:cNvPr id="12" name="TextBox 12"/>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April 2025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EG"/>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EG"/>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txBody>
            <a:bodyPr/>
            <a:lstStyle/>
            <a:p>
              <a:endParaRPr lang="en-EG"/>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6" name="Freeform 16"/>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EG"/>
          </a:p>
        </p:txBody>
      </p:sp>
      <p:sp>
        <p:nvSpPr>
          <p:cNvPr id="17" name="TextBox 17"/>
          <p:cNvSpPr txBox="1"/>
          <p:nvPr/>
        </p:nvSpPr>
        <p:spPr>
          <a:xfrm>
            <a:off x="981075" y="2884046"/>
            <a:ext cx="14166687" cy="2669325"/>
          </a:xfrm>
          <a:prstGeom prst="rect">
            <a:avLst/>
          </a:prstGeom>
        </p:spPr>
        <p:txBody>
          <a:bodyPr lIns="0" tIns="0" rIns="0" bIns="0" rtlCol="0" anchor="t">
            <a:spAutoFit/>
          </a:bodyPr>
          <a:lstStyle/>
          <a:p>
            <a:pPr algn="l">
              <a:lnSpc>
                <a:spcPts val="21873"/>
              </a:lnSpc>
            </a:pPr>
            <a:r>
              <a:rPr lang="en-US" sz="15624" b="1">
                <a:solidFill>
                  <a:srgbClr val="17726D"/>
                </a:solidFill>
                <a:latin typeface="Inter Bold"/>
                <a:ea typeface="Inter Bold"/>
                <a:cs typeface="Inter Bold"/>
                <a:sym typeface="Inter Bold"/>
              </a:rPr>
              <a:t>THANK YOU</a:t>
            </a:r>
          </a:p>
        </p:txBody>
      </p:sp>
      <p:sp>
        <p:nvSpPr>
          <p:cNvPr id="24" name="TextBox 24"/>
          <p:cNvSpPr txBox="1"/>
          <p:nvPr/>
        </p:nvSpPr>
        <p:spPr>
          <a:xfrm>
            <a:off x="14344595" y="8862553"/>
            <a:ext cx="2868747" cy="364331"/>
          </a:xfrm>
          <a:prstGeom prst="rect">
            <a:avLst/>
          </a:prstGeom>
        </p:spPr>
        <p:txBody>
          <a:bodyPr lIns="0" tIns="0" rIns="0" bIns="0" rtlCol="0" anchor="t">
            <a:spAutoFit/>
          </a:bodyPr>
          <a:lstStyle/>
          <a:p>
            <a:pPr marL="0" lvl="0" indent="0" algn="r">
              <a:lnSpc>
                <a:spcPts val="3099"/>
              </a:lnSpc>
            </a:pPr>
            <a:r>
              <a:rPr lang="en-US" sz="1999" b="1" dirty="0">
                <a:solidFill>
                  <a:srgbClr val="000000"/>
                </a:solidFill>
                <a:latin typeface="Open Sans Bold"/>
                <a:ea typeface="Open Sans Bold"/>
                <a:cs typeface="Open Sans Bold"/>
                <a:sym typeface="Open Sans Bold"/>
              </a:rPr>
              <a:t>April 2025</a:t>
            </a:r>
          </a:p>
        </p:txBody>
      </p:sp>
      <p:sp>
        <p:nvSpPr>
          <p:cNvPr id="25" name="TextBox 25"/>
          <p:cNvSpPr txBox="1"/>
          <p:nvPr/>
        </p:nvSpPr>
        <p:spPr>
          <a:xfrm>
            <a:off x="1690843" y="5507968"/>
            <a:ext cx="8069342" cy="481330"/>
          </a:xfrm>
          <a:prstGeom prst="rect">
            <a:avLst/>
          </a:prstGeom>
        </p:spPr>
        <p:txBody>
          <a:bodyPr lIns="0" tIns="0" rIns="0" bIns="0" rtlCol="0" anchor="t">
            <a:spAutoFit/>
          </a:bodyPr>
          <a:lstStyle/>
          <a:p>
            <a:pPr marL="0" lvl="0" indent="0" algn="l">
              <a:lnSpc>
                <a:spcPts val="3919"/>
              </a:lnSpc>
            </a:pPr>
            <a:r>
              <a:rPr lang="en-US" sz="2799" b="1" spc="207">
                <a:solidFill>
                  <a:srgbClr val="000000"/>
                </a:solidFill>
                <a:latin typeface="Open Sans Semi-Bold"/>
                <a:ea typeface="Open Sans Semi-Bold"/>
                <a:cs typeface="Open Sans Semi-Bold"/>
                <a:sym typeface="Open Sans Semi-Bold"/>
              </a:rPr>
              <a:t>FOR YOUR NICE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37101" y="4421381"/>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2035057" y="-236910"/>
            <a:ext cx="12044264" cy="11773376"/>
            <a:chOff x="-1510658" y="-255367"/>
            <a:chExt cx="3172151" cy="2964700"/>
          </a:xfrm>
        </p:grpSpPr>
        <p:sp>
          <p:nvSpPr>
            <p:cNvPr id="6" name="Freeform 6"/>
            <p:cNvSpPr/>
            <p:nvPr/>
          </p:nvSpPr>
          <p:spPr>
            <a:xfrm>
              <a:off x="-1510658" y="-255367"/>
              <a:ext cx="1661494" cy="2756958"/>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txBody>
            <a:bodyPr/>
            <a:lstStyle/>
            <a:p>
              <a:endParaRPr lang="en-EG" dirty="0"/>
            </a:p>
          </p:txBody>
        </p:sp>
        <p:sp>
          <p:nvSpPr>
            <p:cNvPr id="7" name="TextBox 7"/>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4598501" y="4663928"/>
            <a:ext cx="2660799" cy="266079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EG"/>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8002593" y="721973"/>
            <a:ext cx="9256707" cy="2965198"/>
            <a:chOff x="0" y="0"/>
            <a:chExt cx="12342277" cy="3953597"/>
          </a:xfrm>
        </p:grpSpPr>
        <p:pic>
          <p:nvPicPr>
            <p:cNvPr id="12" name="Picture 12"/>
            <p:cNvPicPr>
              <a:picLocks noChangeAspect="1"/>
            </p:cNvPicPr>
            <p:nvPr/>
          </p:nvPicPr>
          <p:blipFill>
            <a:blip r:embed="rId2"/>
            <a:srcRect t="56237" r="14633" b="2718"/>
            <a:stretch>
              <a:fillRect/>
            </a:stretch>
          </p:blipFill>
          <p:spPr>
            <a:xfrm>
              <a:off x="0" y="0"/>
              <a:ext cx="12342277" cy="3953597"/>
            </a:xfrm>
            <a:prstGeom prst="rect">
              <a:avLst/>
            </a:prstGeom>
          </p:spPr>
        </p:pic>
      </p:grpSp>
      <p:grpSp>
        <p:nvGrpSpPr>
          <p:cNvPr id="13" name="Group 13"/>
          <p:cNvGrpSpPr/>
          <p:nvPr/>
        </p:nvGrpSpPr>
        <p:grpSpPr>
          <a:xfrm>
            <a:off x="863539" y="3991971"/>
            <a:ext cx="969409" cy="986123"/>
            <a:chOff x="0" y="0"/>
            <a:chExt cx="812800" cy="826814"/>
          </a:xfrm>
        </p:grpSpPr>
        <p:sp>
          <p:nvSpPr>
            <p:cNvPr id="14" name="Freeform 14"/>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15" name="TextBox 15"/>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01</a:t>
              </a:r>
            </a:p>
          </p:txBody>
        </p:sp>
      </p:grpSp>
      <p:grpSp>
        <p:nvGrpSpPr>
          <p:cNvPr id="16" name="Group 16"/>
          <p:cNvGrpSpPr/>
          <p:nvPr/>
        </p:nvGrpSpPr>
        <p:grpSpPr>
          <a:xfrm>
            <a:off x="862014" y="7551128"/>
            <a:ext cx="969409" cy="986123"/>
            <a:chOff x="0" y="0"/>
            <a:chExt cx="812800" cy="826814"/>
          </a:xfrm>
        </p:grpSpPr>
        <p:sp>
          <p:nvSpPr>
            <p:cNvPr id="17" name="Freeform 17"/>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18" name="TextBox 18"/>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04</a:t>
              </a:r>
            </a:p>
          </p:txBody>
        </p:sp>
      </p:grpSp>
      <p:grpSp>
        <p:nvGrpSpPr>
          <p:cNvPr id="19" name="Group 19"/>
          <p:cNvGrpSpPr/>
          <p:nvPr/>
        </p:nvGrpSpPr>
        <p:grpSpPr>
          <a:xfrm>
            <a:off x="844488" y="5161038"/>
            <a:ext cx="969409" cy="986123"/>
            <a:chOff x="0" y="0"/>
            <a:chExt cx="812800" cy="826814"/>
          </a:xfrm>
        </p:grpSpPr>
        <p:sp>
          <p:nvSpPr>
            <p:cNvPr id="20" name="Freeform 2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21" name="TextBox 21"/>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02</a:t>
              </a:r>
            </a:p>
          </p:txBody>
        </p:sp>
      </p:grpSp>
      <p:grpSp>
        <p:nvGrpSpPr>
          <p:cNvPr id="22" name="Group 22"/>
          <p:cNvGrpSpPr/>
          <p:nvPr/>
        </p:nvGrpSpPr>
        <p:grpSpPr>
          <a:xfrm>
            <a:off x="844488" y="8720195"/>
            <a:ext cx="969409" cy="986123"/>
            <a:chOff x="0" y="0"/>
            <a:chExt cx="812800" cy="826814"/>
          </a:xfrm>
        </p:grpSpPr>
        <p:sp>
          <p:nvSpPr>
            <p:cNvPr id="23" name="Freeform 23"/>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24" name="TextBox 24"/>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05</a:t>
              </a:r>
            </a:p>
          </p:txBody>
        </p:sp>
      </p:grpSp>
      <p:grpSp>
        <p:nvGrpSpPr>
          <p:cNvPr id="25" name="Group 25"/>
          <p:cNvGrpSpPr/>
          <p:nvPr/>
        </p:nvGrpSpPr>
        <p:grpSpPr>
          <a:xfrm>
            <a:off x="845429" y="6360372"/>
            <a:ext cx="969409" cy="986123"/>
            <a:chOff x="0" y="0"/>
            <a:chExt cx="812800" cy="826814"/>
          </a:xfrm>
        </p:grpSpPr>
        <p:sp>
          <p:nvSpPr>
            <p:cNvPr id="26" name="Freeform 26"/>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27" name="TextBox 27"/>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03</a:t>
              </a:r>
            </a:p>
          </p:txBody>
        </p:sp>
      </p:grpSp>
      <p:sp>
        <p:nvSpPr>
          <p:cNvPr id="31" name="AutoShape 31"/>
          <p:cNvSpPr/>
          <p:nvPr/>
        </p:nvSpPr>
        <p:spPr>
          <a:xfrm>
            <a:off x="844489" y="2984652"/>
            <a:ext cx="6008511" cy="0"/>
          </a:xfrm>
          <a:prstGeom prst="line">
            <a:avLst/>
          </a:prstGeom>
          <a:ln w="76200" cap="flat">
            <a:solidFill>
              <a:srgbClr val="EAE4D2"/>
            </a:solidFill>
            <a:prstDash val="solid"/>
            <a:headEnd type="none" w="sm" len="sm"/>
            <a:tailEnd type="none" w="sm" len="sm"/>
          </a:ln>
        </p:spPr>
        <p:txBody>
          <a:bodyPr/>
          <a:lstStyle/>
          <a:p>
            <a:endParaRPr lang="en-EG"/>
          </a:p>
        </p:txBody>
      </p:sp>
      <p:sp>
        <p:nvSpPr>
          <p:cNvPr id="32" name="TextBox 32"/>
          <p:cNvSpPr txBox="1"/>
          <p:nvPr/>
        </p:nvSpPr>
        <p:spPr>
          <a:xfrm>
            <a:off x="844489" y="826748"/>
            <a:ext cx="7158103"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TABLE OF CONTENT</a:t>
            </a:r>
          </a:p>
        </p:txBody>
      </p:sp>
      <p:sp>
        <p:nvSpPr>
          <p:cNvPr id="33" name="TextBox 33"/>
          <p:cNvSpPr txBox="1"/>
          <p:nvPr/>
        </p:nvSpPr>
        <p:spPr>
          <a:xfrm>
            <a:off x="2091095" y="4251250"/>
            <a:ext cx="3614553" cy="412750"/>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Introduction</a:t>
            </a:r>
          </a:p>
        </p:txBody>
      </p:sp>
      <p:sp>
        <p:nvSpPr>
          <p:cNvPr id="34" name="TextBox 34"/>
          <p:cNvSpPr txBox="1"/>
          <p:nvPr/>
        </p:nvSpPr>
        <p:spPr>
          <a:xfrm>
            <a:off x="1999545" y="5481834"/>
            <a:ext cx="3614553" cy="862224"/>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Technologies Used</a:t>
            </a:r>
          </a:p>
          <a:p>
            <a:pPr algn="l">
              <a:lnSpc>
                <a:spcPts val="3499"/>
              </a:lnSpc>
            </a:pPr>
            <a:endParaRPr lang="en-US" sz="2499" b="1" dirty="0">
              <a:solidFill>
                <a:srgbClr val="000000"/>
              </a:solidFill>
              <a:latin typeface="Inter Medium"/>
              <a:ea typeface="Inter Medium"/>
              <a:cs typeface="Inter Medium"/>
              <a:sym typeface="Inter Medium"/>
            </a:endParaRPr>
          </a:p>
        </p:txBody>
      </p:sp>
      <p:sp>
        <p:nvSpPr>
          <p:cNvPr id="35" name="TextBox 35"/>
          <p:cNvSpPr txBox="1"/>
          <p:nvPr/>
        </p:nvSpPr>
        <p:spPr>
          <a:xfrm>
            <a:off x="1998530" y="6609500"/>
            <a:ext cx="3614553" cy="412750"/>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Test Plan</a:t>
            </a:r>
          </a:p>
        </p:txBody>
      </p:sp>
      <p:sp>
        <p:nvSpPr>
          <p:cNvPr id="36" name="TextBox 36"/>
          <p:cNvSpPr txBox="1"/>
          <p:nvPr/>
        </p:nvSpPr>
        <p:spPr>
          <a:xfrm>
            <a:off x="7413181" y="5455758"/>
            <a:ext cx="3614553" cy="413383"/>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Performance Testing</a:t>
            </a:r>
          </a:p>
        </p:txBody>
      </p:sp>
      <p:sp>
        <p:nvSpPr>
          <p:cNvPr id="37" name="TextBox 37"/>
          <p:cNvSpPr txBox="1"/>
          <p:nvPr/>
        </p:nvSpPr>
        <p:spPr>
          <a:xfrm>
            <a:off x="1999545" y="7797736"/>
            <a:ext cx="4530993" cy="413383"/>
          </a:xfrm>
          <a:prstGeom prst="rect">
            <a:avLst/>
          </a:prstGeom>
        </p:spPr>
        <p:txBody>
          <a:bodyPr wrap="square"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Manual Testcases on JIRA</a:t>
            </a:r>
          </a:p>
        </p:txBody>
      </p:sp>
      <p:sp>
        <p:nvSpPr>
          <p:cNvPr id="38" name="TextBox 38"/>
          <p:cNvSpPr txBox="1"/>
          <p:nvPr/>
        </p:nvSpPr>
        <p:spPr>
          <a:xfrm>
            <a:off x="7409563" y="7700352"/>
            <a:ext cx="4515561" cy="1311065"/>
          </a:xfrm>
          <a:prstGeom prst="rect">
            <a:avLst/>
          </a:prstGeom>
        </p:spPr>
        <p:txBody>
          <a:bodyPr wrap="square"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Test Reports &amp; Documentation</a:t>
            </a:r>
          </a:p>
          <a:p>
            <a:pPr algn="l">
              <a:lnSpc>
                <a:spcPts val="3499"/>
              </a:lnSpc>
            </a:pPr>
            <a:endParaRPr lang="en-US" sz="2499" b="1" dirty="0">
              <a:solidFill>
                <a:srgbClr val="000000"/>
              </a:solidFill>
              <a:latin typeface="Inter Medium"/>
              <a:ea typeface="Inter Medium"/>
              <a:cs typeface="Inter Medium"/>
              <a:sym typeface="Inter Medium"/>
            </a:endParaRPr>
          </a:p>
        </p:txBody>
      </p:sp>
      <p:sp>
        <p:nvSpPr>
          <p:cNvPr id="39" name="TextBox 39"/>
          <p:cNvSpPr txBox="1"/>
          <p:nvPr/>
        </p:nvSpPr>
        <p:spPr>
          <a:xfrm>
            <a:off x="863539" y="3290931"/>
            <a:ext cx="6818840" cy="396240"/>
          </a:xfrm>
          <a:prstGeom prst="rect">
            <a:avLst/>
          </a:prstGeom>
        </p:spPr>
        <p:txBody>
          <a:bodyPr lIns="0" tIns="0" rIns="0" bIns="0" rtlCol="0" anchor="t">
            <a:spAutoFit/>
          </a:bodyPr>
          <a:lstStyle/>
          <a:p>
            <a:pPr marL="0" lvl="0" indent="0" algn="l">
              <a:lnSpc>
                <a:spcPts val="3359"/>
              </a:lnSpc>
            </a:pPr>
            <a:r>
              <a:rPr lang="en-US" sz="2400" b="1" spc="177">
                <a:solidFill>
                  <a:srgbClr val="000000"/>
                </a:solidFill>
                <a:latin typeface="Open Sans Semi-Bold"/>
                <a:ea typeface="Open Sans Semi-Bold"/>
                <a:cs typeface="Open Sans Semi-Bold"/>
                <a:sym typeface="Open Sans Semi-Bold"/>
              </a:rPr>
              <a:t>PITCH DECK PRESENTATION</a:t>
            </a:r>
          </a:p>
        </p:txBody>
      </p:sp>
      <p:sp>
        <p:nvSpPr>
          <p:cNvPr id="48" name="TextBox 48"/>
          <p:cNvSpPr txBox="1"/>
          <p:nvPr/>
        </p:nvSpPr>
        <p:spPr>
          <a:xfrm>
            <a:off x="2004805" y="8998564"/>
            <a:ext cx="4281351" cy="413383"/>
          </a:xfrm>
          <a:prstGeom prst="rect">
            <a:avLst/>
          </a:prstGeom>
        </p:spPr>
        <p:txBody>
          <a:bodyPr wrap="square"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Maven Project Structure</a:t>
            </a:r>
          </a:p>
        </p:txBody>
      </p:sp>
      <p:sp>
        <p:nvSpPr>
          <p:cNvPr id="53" name="TextBox 53"/>
          <p:cNvSpPr txBox="1"/>
          <p:nvPr/>
        </p:nvSpPr>
        <p:spPr>
          <a:xfrm>
            <a:off x="7409563" y="9019808"/>
            <a:ext cx="3614553" cy="412750"/>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Conclusion</a:t>
            </a:r>
          </a:p>
        </p:txBody>
      </p:sp>
      <p:sp>
        <p:nvSpPr>
          <p:cNvPr id="54" name="TextBox 35">
            <a:extLst>
              <a:ext uri="{FF2B5EF4-FFF2-40B4-BE49-F238E27FC236}">
                <a16:creationId xmlns:a16="http://schemas.microsoft.com/office/drawing/2014/main" id="{462FE2C2-F10C-AEEC-4BF7-6D5BD1CD4D9B}"/>
              </a:ext>
            </a:extLst>
          </p:cNvPr>
          <p:cNvSpPr txBox="1"/>
          <p:nvPr/>
        </p:nvSpPr>
        <p:spPr>
          <a:xfrm>
            <a:off x="7410050" y="4289344"/>
            <a:ext cx="3614553" cy="412750"/>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API testing</a:t>
            </a:r>
          </a:p>
        </p:txBody>
      </p:sp>
      <p:grpSp>
        <p:nvGrpSpPr>
          <p:cNvPr id="59" name="Group 13">
            <a:extLst>
              <a:ext uri="{FF2B5EF4-FFF2-40B4-BE49-F238E27FC236}">
                <a16:creationId xmlns:a16="http://schemas.microsoft.com/office/drawing/2014/main" id="{27E0F25B-43ED-BD5E-BDD5-14123C32EE22}"/>
              </a:ext>
            </a:extLst>
          </p:cNvPr>
          <p:cNvGrpSpPr/>
          <p:nvPr/>
        </p:nvGrpSpPr>
        <p:grpSpPr>
          <a:xfrm>
            <a:off x="6233461" y="4004898"/>
            <a:ext cx="969409" cy="986123"/>
            <a:chOff x="0" y="0"/>
            <a:chExt cx="812800" cy="826814"/>
          </a:xfrm>
        </p:grpSpPr>
        <p:sp>
          <p:nvSpPr>
            <p:cNvPr id="60" name="Freeform 14">
              <a:extLst>
                <a:ext uri="{FF2B5EF4-FFF2-40B4-BE49-F238E27FC236}">
                  <a16:creationId xmlns:a16="http://schemas.microsoft.com/office/drawing/2014/main" id="{30A6D057-F618-D334-A003-3CEB82D28D3D}"/>
                </a:ext>
              </a:extLst>
            </p:cNvPr>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61" name="TextBox 15">
              <a:extLst>
                <a:ext uri="{FF2B5EF4-FFF2-40B4-BE49-F238E27FC236}">
                  <a16:creationId xmlns:a16="http://schemas.microsoft.com/office/drawing/2014/main" id="{A9318A4B-D7B3-7B6F-0F17-3317FC766234}"/>
                </a:ext>
              </a:extLst>
            </p:cNvPr>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06</a:t>
              </a:r>
            </a:p>
          </p:txBody>
        </p:sp>
      </p:grpSp>
      <p:grpSp>
        <p:nvGrpSpPr>
          <p:cNvPr id="62" name="Group 16">
            <a:extLst>
              <a:ext uri="{FF2B5EF4-FFF2-40B4-BE49-F238E27FC236}">
                <a16:creationId xmlns:a16="http://schemas.microsoft.com/office/drawing/2014/main" id="{087E1BF6-8203-86A2-93DB-6498B8FEDC79}"/>
              </a:ext>
            </a:extLst>
          </p:cNvPr>
          <p:cNvGrpSpPr/>
          <p:nvPr/>
        </p:nvGrpSpPr>
        <p:grpSpPr>
          <a:xfrm>
            <a:off x="6231936" y="7564055"/>
            <a:ext cx="969409" cy="986123"/>
            <a:chOff x="0" y="0"/>
            <a:chExt cx="812800" cy="826814"/>
          </a:xfrm>
        </p:grpSpPr>
        <p:sp>
          <p:nvSpPr>
            <p:cNvPr id="63" name="Freeform 17">
              <a:extLst>
                <a:ext uri="{FF2B5EF4-FFF2-40B4-BE49-F238E27FC236}">
                  <a16:creationId xmlns:a16="http://schemas.microsoft.com/office/drawing/2014/main" id="{4A9F48EC-27A1-6BDE-E889-7D4A49C2139C}"/>
                </a:ext>
              </a:extLst>
            </p:cNvPr>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64" name="TextBox 18">
              <a:extLst>
                <a:ext uri="{FF2B5EF4-FFF2-40B4-BE49-F238E27FC236}">
                  <a16:creationId xmlns:a16="http://schemas.microsoft.com/office/drawing/2014/main" id="{E98BD14B-4C16-2125-29AE-DCEA5C61088E}"/>
                </a:ext>
              </a:extLst>
            </p:cNvPr>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09</a:t>
              </a:r>
            </a:p>
          </p:txBody>
        </p:sp>
      </p:grpSp>
      <p:grpSp>
        <p:nvGrpSpPr>
          <p:cNvPr id="65" name="Group 19">
            <a:extLst>
              <a:ext uri="{FF2B5EF4-FFF2-40B4-BE49-F238E27FC236}">
                <a16:creationId xmlns:a16="http://schemas.microsoft.com/office/drawing/2014/main" id="{6B94ED8D-6DA3-150A-F26A-B9D7B066A803}"/>
              </a:ext>
            </a:extLst>
          </p:cNvPr>
          <p:cNvGrpSpPr/>
          <p:nvPr/>
        </p:nvGrpSpPr>
        <p:grpSpPr>
          <a:xfrm>
            <a:off x="6214410" y="5173965"/>
            <a:ext cx="969409" cy="986123"/>
            <a:chOff x="0" y="0"/>
            <a:chExt cx="812800" cy="826814"/>
          </a:xfrm>
        </p:grpSpPr>
        <p:sp>
          <p:nvSpPr>
            <p:cNvPr id="66" name="Freeform 20">
              <a:extLst>
                <a:ext uri="{FF2B5EF4-FFF2-40B4-BE49-F238E27FC236}">
                  <a16:creationId xmlns:a16="http://schemas.microsoft.com/office/drawing/2014/main" id="{001002D7-18DF-8C2A-E953-BA44180709C3}"/>
                </a:ext>
              </a:extLst>
            </p:cNvPr>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67" name="TextBox 21">
              <a:extLst>
                <a:ext uri="{FF2B5EF4-FFF2-40B4-BE49-F238E27FC236}">
                  <a16:creationId xmlns:a16="http://schemas.microsoft.com/office/drawing/2014/main" id="{DE9DC912-DB21-B6A7-A9E9-D80B8E69EAB4}"/>
                </a:ext>
              </a:extLst>
            </p:cNvPr>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07</a:t>
              </a:r>
            </a:p>
          </p:txBody>
        </p:sp>
      </p:grpSp>
      <p:grpSp>
        <p:nvGrpSpPr>
          <p:cNvPr id="68" name="Group 22">
            <a:extLst>
              <a:ext uri="{FF2B5EF4-FFF2-40B4-BE49-F238E27FC236}">
                <a16:creationId xmlns:a16="http://schemas.microsoft.com/office/drawing/2014/main" id="{D547827E-3F32-2EE2-B419-998AFA5CEBCF}"/>
              </a:ext>
            </a:extLst>
          </p:cNvPr>
          <p:cNvGrpSpPr/>
          <p:nvPr/>
        </p:nvGrpSpPr>
        <p:grpSpPr>
          <a:xfrm>
            <a:off x="6214410" y="8733122"/>
            <a:ext cx="969409" cy="986123"/>
            <a:chOff x="0" y="0"/>
            <a:chExt cx="812800" cy="826814"/>
          </a:xfrm>
        </p:grpSpPr>
        <p:sp>
          <p:nvSpPr>
            <p:cNvPr id="69" name="Freeform 23">
              <a:extLst>
                <a:ext uri="{FF2B5EF4-FFF2-40B4-BE49-F238E27FC236}">
                  <a16:creationId xmlns:a16="http://schemas.microsoft.com/office/drawing/2014/main" id="{6745E3D2-8472-0ECB-38BE-963A0B1844BF}"/>
                </a:ext>
              </a:extLst>
            </p:cNvPr>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70" name="TextBox 24">
              <a:extLst>
                <a:ext uri="{FF2B5EF4-FFF2-40B4-BE49-F238E27FC236}">
                  <a16:creationId xmlns:a16="http://schemas.microsoft.com/office/drawing/2014/main" id="{B0742317-B7E9-FCDB-7ED5-29C97CAF416D}"/>
                </a:ext>
              </a:extLst>
            </p:cNvPr>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10</a:t>
              </a:r>
            </a:p>
          </p:txBody>
        </p:sp>
      </p:grpSp>
      <p:grpSp>
        <p:nvGrpSpPr>
          <p:cNvPr id="71" name="Group 25">
            <a:extLst>
              <a:ext uri="{FF2B5EF4-FFF2-40B4-BE49-F238E27FC236}">
                <a16:creationId xmlns:a16="http://schemas.microsoft.com/office/drawing/2014/main" id="{E9C0BFEE-81AB-F3B3-E8C2-1A994AD8C052}"/>
              </a:ext>
            </a:extLst>
          </p:cNvPr>
          <p:cNvGrpSpPr/>
          <p:nvPr/>
        </p:nvGrpSpPr>
        <p:grpSpPr>
          <a:xfrm>
            <a:off x="6215351" y="6373299"/>
            <a:ext cx="969409" cy="986123"/>
            <a:chOff x="0" y="0"/>
            <a:chExt cx="812800" cy="826814"/>
          </a:xfrm>
        </p:grpSpPr>
        <p:sp>
          <p:nvSpPr>
            <p:cNvPr id="72" name="Freeform 26">
              <a:extLst>
                <a:ext uri="{FF2B5EF4-FFF2-40B4-BE49-F238E27FC236}">
                  <a16:creationId xmlns:a16="http://schemas.microsoft.com/office/drawing/2014/main" id="{5836B314-A52D-A231-1253-AE814E83F583}"/>
                </a:ext>
              </a:extLst>
            </p:cNvPr>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EG"/>
            </a:p>
          </p:txBody>
        </p:sp>
        <p:sp>
          <p:nvSpPr>
            <p:cNvPr id="73" name="TextBox 27">
              <a:extLst>
                <a:ext uri="{FF2B5EF4-FFF2-40B4-BE49-F238E27FC236}">
                  <a16:creationId xmlns:a16="http://schemas.microsoft.com/office/drawing/2014/main" id="{5918387E-4A30-F630-4AB0-A569458BBBDE}"/>
                </a:ext>
              </a:extLst>
            </p:cNvPr>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dirty="0">
                  <a:solidFill>
                    <a:srgbClr val="17726D"/>
                  </a:solidFill>
                  <a:latin typeface="Inter Bold"/>
                  <a:ea typeface="Inter Bold"/>
                  <a:cs typeface="Inter Bold"/>
                  <a:sym typeface="Inter Bold"/>
                </a:rPr>
                <a:t>08</a:t>
              </a:r>
            </a:p>
          </p:txBody>
        </p:sp>
      </p:grpSp>
      <p:sp>
        <p:nvSpPr>
          <p:cNvPr id="74" name="TextBox 35">
            <a:extLst>
              <a:ext uri="{FF2B5EF4-FFF2-40B4-BE49-F238E27FC236}">
                <a16:creationId xmlns:a16="http://schemas.microsoft.com/office/drawing/2014/main" id="{66A70851-9CF6-9FDA-5E10-33EFF5BEE55A}"/>
              </a:ext>
            </a:extLst>
          </p:cNvPr>
          <p:cNvSpPr txBox="1"/>
          <p:nvPr/>
        </p:nvSpPr>
        <p:spPr>
          <a:xfrm>
            <a:off x="7409563" y="6662527"/>
            <a:ext cx="3614553" cy="412750"/>
          </a:xfrm>
          <a:prstGeom prst="rect">
            <a:avLst/>
          </a:prstGeom>
        </p:spPr>
        <p:txBody>
          <a:bodyPr lIns="0" tIns="0" rIns="0" bIns="0" rtlCol="0" anchor="t">
            <a:spAutoFit/>
          </a:bodyPr>
          <a:lstStyle/>
          <a:p>
            <a:pPr algn="l">
              <a:lnSpc>
                <a:spcPts val="3499"/>
              </a:lnSpc>
            </a:pPr>
            <a:r>
              <a:rPr lang="en-US" sz="2499" b="1" dirty="0">
                <a:solidFill>
                  <a:srgbClr val="000000"/>
                </a:solidFill>
                <a:latin typeface="Inter Medium"/>
                <a:ea typeface="Inter Medium"/>
                <a:cs typeface="Inter Medium"/>
                <a:sym typeface="Inter Medium"/>
              </a:rPr>
              <a:t>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308483" cy="10287000"/>
            <a:chOff x="0" y="0"/>
            <a:chExt cx="1661493" cy="2709333"/>
          </a:xfrm>
        </p:grpSpPr>
        <p:sp>
          <p:nvSpPr>
            <p:cNvPr id="3" name="Freeform 3"/>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txBody>
            <a:bodyPr/>
            <a:lstStyle/>
            <a:p>
              <a:endParaRPr lang="en-EG"/>
            </a:p>
          </p:txBody>
        </p:sp>
        <p:sp>
          <p:nvSpPr>
            <p:cNvPr id="4" name="TextBox 4"/>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028700" y="1559323"/>
            <a:ext cx="7173067" cy="7173038"/>
            <a:chOff x="0" y="0"/>
            <a:chExt cx="6350000" cy="6349975"/>
          </a:xfrm>
        </p:grpSpPr>
        <p:sp>
          <p:nvSpPr>
            <p:cNvPr id="6" name="Freeform 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EAE4D2"/>
            </a:solidFill>
            <a:ln w="12700">
              <a:solidFill>
                <a:srgbClr val="000000"/>
              </a:solidFill>
            </a:ln>
          </p:spPr>
          <p:txBody>
            <a:bodyPr/>
            <a:lstStyle/>
            <a:p>
              <a:endParaRPr lang="en-EG"/>
            </a:p>
          </p:txBody>
        </p:sp>
      </p:grpSp>
      <p:sp>
        <p:nvSpPr>
          <p:cNvPr id="7" name="AutoShape 7"/>
          <p:cNvSpPr/>
          <p:nvPr/>
        </p:nvSpPr>
        <p:spPr>
          <a:xfrm flipV="1">
            <a:off x="9091167" y="2916818"/>
            <a:ext cx="4351856" cy="0"/>
          </a:xfrm>
          <a:prstGeom prst="line">
            <a:avLst/>
          </a:prstGeom>
          <a:ln w="76200" cap="flat">
            <a:solidFill>
              <a:srgbClr val="EAE4D2"/>
            </a:solidFill>
            <a:prstDash val="solid"/>
            <a:headEnd type="none" w="sm" len="sm"/>
            <a:tailEnd type="none" w="sm" len="sm"/>
          </a:ln>
        </p:spPr>
        <p:txBody>
          <a:bodyPr/>
          <a:lstStyle/>
          <a:p>
            <a:endParaRPr lang="en-EG"/>
          </a:p>
        </p:txBody>
      </p:sp>
      <p:sp>
        <p:nvSpPr>
          <p:cNvPr id="8" name="Freeform 8"/>
          <p:cNvSpPr/>
          <p:nvPr/>
        </p:nvSpPr>
        <p:spPr>
          <a:xfrm>
            <a:off x="1028700" y="1559323"/>
            <a:ext cx="1189176" cy="1137285"/>
          </a:xfrm>
          <a:custGeom>
            <a:avLst/>
            <a:gdLst/>
            <a:ahLst/>
            <a:cxnLst/>
            <a:rect l="l" t="t" r="r" b="b"/>
            <a:pathLst>
              <a:path w="1189176" h="1137285">
                <a:moveTo>
                  <a:pt x="0" y="0"/>
                </a:moveTo>
                <a:lnTo>
                  <a:pt x="1189176" y="0"/>
                </a:lnTo>
                <a:lnTo>
                  <a:pt x="1189176" y="1137285"/>
                </a:lnTo>
                <a:lnTo>
                  <a:pt x="0" y="11372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EG"/>
          </a:p>
        </p:txBody>
      </p:sp>
      <p:grpSp>
        <p:nvGrpSpPr>
          <p:cNvPr id="9" name="Group 9"/>
          <p:cNvGrpSpPr/>
          <p:nvPr/>
        </p:nvGrpSpPr>
        <p:grpSpPr>
          <a:xfrm>
            <a:off x="1028700" y="8881660"/>
            <a:ext cx="715180" cy="71518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txBody>
            <a:bodyPr/>
            <a:lstStyle/>
            <a:p>
              <a:endParaRPr lang="en-EG"/>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2" name="Group 12"/>
          <p:cNvGrpSpPr/>
          <p:nvPr/>
        </p:nvGrpSpPr>
        <p:grpSpPr>
          <a:xfrm>
            <a:off x="14871011" y="6031106"/>
            <a:ext cx="5402508" cy="540250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5" name="TextBox 15"/>
          <p:cNvSpPr txBox="1"/>
          <p:nvPr/>
        </p:nvSpPr>
        <p:spPr>
          <a:xfrm>
            <a:off x="9144000" y="3454272"/>
            <a:ext cx="8115300" cy="5018490"/>
          </a:xfrm>
          <a:prstGeom prst="rect">
            <a:avLst/>
          </a:prstGeom>
        </p:spPr>
        <p:txBody>
          <a:bodyPr lIns="0" tIns="0" rIns="0" bIns="0" rtlCol="0" anchor="t">
            <a:spAutoFit/>
          </a:bodyPr>
          <a:lstStyle/>
          <a:p>
            <a:r>
              <a:rPr lang="en-US" sz="2899" spc="115" dirty="0">
                <a:solidFill>
                  <a:srgbClr val="000000"/>
                </a:solidFill>
                <a:latin typeface="Open Sans"/>
                <a:ea typeface="Open Sans"/>
                <a:cs typeface="Open Sans"/>
                <a:sym typeface="Open Sans"/>
              </a:rPr>
              <a:t>• </a:t>
            </a:r>
            <a:r>
              <a:rPr lang="en-US" sz="3200" dirty="0"/>
              <a:t>In this project, we’ve developed an Automated Testing Framework for the </a:t>
            </a:r>
            <a:r>
              <a:rPr lang="en-US" sz="3200" b="1" dirty="0" err="1"/>
              <a:t>Saucedemo</a:t>
            </a:r>
            <a:r>
              <a:rPr lang="en-US" sz="3200" dirty="0"/>
              <a:t> web application, designed to ensure consistent functionality and performance. By automating key tests, we aim to improve efficiency, reduce errors, and speed up the development process. This framework helps quickly identify issues, providing developers with fast feedback and contributing to overall software quality.</a:t>
            </a:r>
          </a:p>
          <a:p>
            <a:pPr marL="0" lvl="0" indent="0" algn="just">
              <a:lnSpc>
                <a:spcPts val="5103"/>
              </a:lnSpc>
            </a:pPr>
            <a:endParaRPr lang="en-US" sz="2899" spc="115" dirty="0">
              <a:solidFill>
                <a:srgbClr val="000000"/>
              </a:solidFill>
              <a:latin typeface="Open Sans"/>
              <a:ea typeface="Open Sans"/>
              <a:cs typeface="Open Sans"/>
              <a:sym typeface="Open Sans"/>
            </a:endParaRPr>
          </a:p>
        </p:txBody>
      </p:sp>
      <p:sp>
        <p:nvSpPr>
          <p:cNvPr id="16" name="Freeform 16"/>
          <p:cNvSpPr/>
          <p:nvPr/>
        </p:nvSpPr>
        <p:spPr>
          <a:xfrm>
            <a:off x="1386290" y="3797677"/>
            <a:ext cx="6356609" cy="2630047"/>
          </a:xfrm>
          <a:custGeom>
            <a:avLst/>
            <a:gdLst/>
            <a:ahLst/>
            <a:cxnLst/>
            <a:rect l="l" t="t" r="r" b="b"/>
            <a:pathLst>
              <a:path w="6356609" h="2630047">
                <a:moveTo>
                  <a:pt x="0" y="0"/>
                </a:moveTo>
                <a:lnTo>
                  <a:pt x="6356609" y="0"/>
                </a:lnTo>
                <a:lnTo>
                  <a:pt x="6356609" y="2630047"/>
                </a:lnTo>
                <a:lnTo>
                  <a:pt x="0" y="26300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EG"/>
          </a:p>
        </p:txBody>
      </p:sp>
      <p:sp>
        <p:nvSpPr>
          <p:cNvPr id="17" name="TextBox 17"/>
          <p:cNvSpPr txBox="1"/>
          <p:nvPr/>
        </p:nvSpPr>
        <p:spPr>
          <a:xfrm>
            <a:off x="9091101" y="1664098"/>
            <a:ext cx="8168199"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INTRODUCTION</a:t>
            </a:r>
          </a:p>
        </p:txBody>
      </p:sp>
      <p:sp>
        <p:nvSpPr>
          <p:cNvPr id="19" name="TextBox 18">
            <a:extLst>
              <a:ext uri="{FF2B5EF4-FFF2-40B4-BE49-F238E27FC236}">
                <a16:creationId xmlns:a16="http://schemas.microsoft.com/office/drawing/2014/main" id="{EC602F52-EEF1-7594-7DF1-D4F33AE13336}"/>
              </a:ext>
            </a:extLst>
          </p:cNvPr>
          <p:cNvSpPr txBox="1"/>
          <p:nvPr/>
        </p:nvSpPr>
        <p:spPr>
          <a:xfrm>
            <a:off x="10439400" y="8662694"/>
            <a:ext cx="10372164" cy="584775"/>
          </a:xfrm>
          <a:prstGeom prst="rect">
            <a:avLst/>
          </a:prstGeom>
          <a:noFill/>
        </p:spPr>
        <p:txBody>
          <a:bodyPr wrap="square">
            <a:spAutoFit/>
          </a:bodyPr>
          <a:lstStyle/>
          <a:p>
            <a:r>
              <a:rPr lang="en-US" sz="3200" dirty="0"/>
              <a:t>https://</a:t>
            </a:r>
            <a:r>
              <a:rPr lang="en-US" sz="3200" dirty="0" err="1"/>
              <a:t>www.saucedemo.com</a:t>
            </a:r>
            <a:r>
              <a:rPr lang="en-US" sz="3200" dirty="0"/>
              <a:t>/</a:t>
            </a:r>
            <a:endParaRPr lang="en-EG"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757868"/>
            <a:ext cx="18288000" cy="4529132"/>
            <a:chOff x="0" y="0"/>
            <a:chExt cx="4816593" cy="1192858"/>
          </a:xfrm>
        </p:grpSpPr>
        <p:sp>
          <p:nvSpPr>
            <p:cNvPr id="3" name="Freeform 3"/>
            <p:cNvSpPr/>
            <p:nvPr/>
          </p:nvSpPr>
          <p:spPr>
            <a:xfrm>
              <a:off x="0" y="0"/>
              <a:ext cx="4816592" cy="1192858"/>
            </a:xfrm>
            <a:custGeom>
              <a:avLst/>
              <a:gdLst/>
              <a:ahLst/>
              <a:cxnLst/>
              <a:rect l="l" t="t" r="r" b="b"/>
              <a:pathLst>
                <a:path w="4816592" h="1192858">
                  <a:moveTo>
                    <a:pt x="0" y="0"/>
                  </a:moveTo>
                  <a:lnTo>
                    <a:pt x="4816592" y="0"/>
                  </a:lnTo>
                  <a:lnTo>
                    <a:pt x="4816592" y="1192858"/>
                  </a:lnTo>
                  <a:lnTo>
                    <a:pt x="0" y="1192858"/>
                  </a:lnTo>
                  <a:close/>
                </a:path>
              </a:pathLst>
            </a:custGeom>
            <a:solidFill>
              <a:srgbClr val="17726D"/>
            </a:solidFill>
          </p:spPr>
          <p:txBody>
            <a:bodyPr/>
            <a:lstStyle/>
            <a:p>
              <a:endParaRPr lang="en-EG"/>
            </a:p>
          </p:txBody>
        </p:sp>
        <p:sp>
          <p:nvSpPr>
            <p:cNvPr id="4" name="TextBox 4"/>
            <p:cNvSpPr txBox="1"/>
            <p:nvPr/>
          </p:nvSpPr>
          <p:spPr>
            <a:xfrm>
              <a:off x="0" y="-47625"/>
              <a:ext cx="4816593" cy="1240483"/>
            </a:xfrm>
            <a:prstGeom prst="rect">
              <a:avLst/>
            </a:prstGeom>
          </p:spPr>
          <p:txBody>
            <a:bodyPr lIns="50800" tIns="50800" rIns="50800" bIns="50800" rtlCol="0" anchor="ctr"/>
            <a:lstStyle/>
            <a:p>
              <a:pPr algn="ctr">
                <a:lnSpc>
                  <a:spcPts val="2479"/>
                </a:lnSpc>
              </a:pPr>
              <a:endParaRPr/>
            </a:p>
          </p:txBody>
        </p:sp>
      </p:grpSp>
      <p:grpSp>
        <p:nvGrpSpPr>
          <p:cNvPr id="7" name="Group 7"/>
          <p:cNvGrpSpPr/>
          <p:nvPr/>
        </p:nvGrpSpPr>
        <p:grpSpPr>
          <a:xfrm>
            <a:off x="15853048" y="-912528"/>
            <a:ext cx="3803190" cy="380319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0" name="Group 10"/>
          <p:cNvGrpSpPr/>
          <p:nvPr/>
        </p:nvGrpSpPr>
        <p:grpSpPr>
          <a:xfrm>
            <a:off x="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txBody>
            <a:bodyPr/>
            <a:lstStyle/>
            <a:p>
              <a:endParaRPr lang="en-EG"/>
            </a:p>
          </p:txBody>
        </p:sp>
        <p:sp>
          <p:nvSpPr>
            <p:cNvPr id="12" name="TextBox 12"/>
            <p:cNvSpPr txBox="1"/>
            <p:nvPr/>
          </p:nvSpPr>
          <p:spPr>
            <a:xfrm>
              <a:off x="0" y="-47625"/>
              <a:ext cx="270933" cy="318558"/>
            </a:xfrm>
            <a:prstGeom prst="rect">
              <a:avLst/>
            </a:prstGeom>
          </p:spPr>
          <p:txBody>
            <a:bodyPr lIns="50800" tIns="50800" rIns="50800" bIns="50800" rtlCol="0" anchor="ctr"/>
            <a:lstStyle/>
            <a:p>
              <a:pPr algn="ctr">
                <a:lnSpc>
                  <a:spcPts val="2479"/>
                </a:lnSpc>
              </a:pPr>
              <a:endParaRPr/>
            </a:p>
          </p:txBody>
        </p:sp>
      </p:grpSp>
      <p:sp>
        <p:nvSpPr>
          <p:cNvPr id="13" name="TextBox 13"/>
          <p:cNvSpPr txBox="1"/>
          <p:nvPr/>
        </p:nvSpPr>
        <p:spPr>
          <a:xfrm>
            <a:off x="7830382" y="590844"/>
            <a:ext cx="9552743" cy="1795363"/>
          </a:xfrm>
          <a:prstGeom prst="rect">
            <a:avLst/>
          </a:prstGeom>
        </p:spPr>
        <p:txBody>
          <a:bodyPr lIns="0" tIns="0" rIns="0" bIns="0" rtlCol="0" anchor="t">
            <a:spAutoFit/>
          </a:bodyPr>
          <a:lstStyle/>
          <a:p>
            <a:pPr>
              <a:lnSpc>
                <a:spcPts val="7035"/>
              </a:lnSpc>
            </a:pPr>
            <a:r>
              <a:rPr lang="en-US" sz="6700" b="1" dirty="0">
                <a:solidFill>
                  <a:srgbClr val="17726D"/>
                </a:solidFill>
                <a:latin typeface="Inter Bold"/>
                <a:ea typeface="Inter Bold"/>
                <a:sym typeface="Inter Medium"/>
              </a:rPr>
              <a:t>Technologies Used</a:t>
            </a:r>
          </a:p>
          <a:p>
            <a:pPr algn="l">
              <a:lnSpc>
                <a:spcPts val="7035"/>
              </a:lnSpc>
            </a:pPr>
            <a:endParaRPr lang="en-US" sz="6700" b="1" dirty="0">
              <a:solidFill>
                <a:srgbClr val="17726D"/>
              </a:solidFill>
              <a:latin typeface="Inter Bold"/>
              <a:ea typeface="Inter Bold"/>
              <a:cs typeface="Inter Bold"/>
              <a:sym typeface="Inter Bold"/>
            </a:endParaRPr>
          </a:p>
        </p:txBody>
      </p:sp>
      <p:sp>
        <p:nvSpPr>
          <p:cNvPr id="15" name="TextBox 15"/>
          <p:cNvSpPr txBox="1"/>
          <p:nvPr/>
        </p:nvSpPr>
        <p:spPr>
          <a:xfrm>
            <a:off x="7848307" y="2456866"/>
            <a:ext cx="9349862" cy="4750724"/>
          </a:xfrm>
          <a:prstGeom prst="rect">
            <a:avLst/>
          </a:prstGeom>
        </p:spPr>
        <p:txBody>
          <a:bodyPr lIns="0" tIns="0" rIns="0" bIns="0" rtlCol="0" anchor="t">
            <a:spAutoFit/>
          </a:bodyPr>
          <a:lstStyle/>
          <a:p>
            <a:pPr algn="just">
              <a:lnSpc>
                <a:spcPct val="150000"/>
              </a:lnSpc>
            </a:pPr>
            <a:r>
              <a:rPr lang="en-US" sz="3499" b="1" spc="139" dirty="0">
                <a:solidFill>
                  <a:srgbClr val="000000"/>
                </a:solidFill>
                <a:latin typeface="Open Sans Bold"/>
                <a:ea typeface="Open Sans Bold"/>
                <a:cs typeface="Open Sans Bold"/>
                <a:sym typeface="Open Sans Bold"/>
              </a:rPr>
              <a:t>•Maven P</a:t>
            </a:r>
            <a:r>
              <a:rPr lang="en-US" sz="3499" b="1" spc="139" dirty="0">
                <a:solidFill>
                  <a:srgbClr val="000000"/>
                </a:solidFill>
                <a:latin typeface="Open Sans Bold"/>
                <a:ea typeface="Open Sans Bold"/>
                <a:cs typeface="Open Sans Bold"/>
              </a:rPr>
              <a:t>roject Management Tool</a:t>
            </a:r>
            <a:endParaRPr lang="en-US" sz="3499" b="1" spc="139" dirty="0">
              <a:solidFill>
                <a:srgbClr val="000000"/>
              </a:solidFill>
              <a:latin typeface="Open Sans Bold"/>
              <a:ea typeface="Open Sans Bold"/>
              <a:cs typeface="Open Sans Bold"/>
              <a:sym typeface="Open Sans Bold"/>
            </a:endParaRPr>
          </a:p>
          <a:p>
            <a:pPr algn="just">
              <a:lnSpc>
                <a:spcPct val="150000"/>
              </a:lnSpc>
            </a:pPr>
            <a:r>
              <a:rPr lang="en-US" sz="3499" b="1" spc="139" dirty="0">
                <a:solidFill>
                  <a:srgbClr val="000000"/>
                </a:solidFill>
                <a:latin typeface="Open Sans Bold"/>
                <a:ea typeface="Open Sans Bold"/>
                <a:cs typeface="Open Sans Bold"/>
                <a:sym typeface="Open Sans Bold"/>
              </a:rPr>
              <a:t>•Jira </a:t>
            </a:r>
            <a:r>
              <a:rPr lang="en-US" sz="3499" b="1" spc="139" dirty="0">
                <a:solidFill>
                  <a:srgbClr val="000000"/>
                </a:solidFill>
                <a:latin typeface="Open Sans Bold"/>
                <a:ea typeface="Open Sans Bold"/>
                <a:cs typeface="Open Sans Bold"/>
              </a:rPr>
              <a:t>Management Tool</a:t>
            </a:r>
          </a:p>
          <a:p>
            <a:pPr algn="just">
              <a:lnSpc>
                <a:spcPct val="150000"/>
              </a:lnSpc>
            </a:pPr>
            <a:r>
              <a:rPr lang="en-US" sz="3499" b="1" spc="139" dirty="0">
                <a:solidFill>
                  <a:srgbClr val="000000"/>
                </a:solidFill>
                <a:latin typeface="Open Sans Bold"/>
                <a:ea typeface="Open Sans Bold"/>
                <a:cs typeface="Open Sans Bold"/>
                <a:sym typeface="Open Sans Bold"/>
              </a:rPr>
              <a:t>•IntelliJ IDE</a:t>
            </a:r>
          </a:p>
          <a:p>
            <a:pPr algn="just">
              <a:lnSpc>
                <a:spcPct val="150000"/>
              </a:lnSpc>
            </a:pPr>
            <a:r>
              <a:rPr lang="en-US" sz="3499" b="1" spc="139" dirty="0">
                <a:solidFill>
                  <a:srgbClr val="000000"/>
                </a:solidFill>
                <a:latin typeface="Open Sans Bold"/>
                <a:ea typeface="Open Sans Bold"/>
                <a:cs typeface="Open Sans Bold"/>
                <a:sym typeface="Open Sans Bold"/>
              </a:rPr>
              <a:t>•JAVA Programming Language  </a:t>
            </a:r>
          </a:p>
          <a:p>
            <a:pPr algn="just">
              <a:lnSpc>
                <a:spcPct val="150000"/>
              </a:lnSpc>
            </a:pPr>
            <a:r>
              <a:rPr lang="en-US" sz="3399" b="1" spc="135" dirty="0">
                <a:solidFill>
                  <a:srgbClr val="FFFFFF"/>
                </a:solidFill>
                <a:latin typeface="Open Sans Bold"/>
                <a:ea typeface="Open Sans Bold"/>
                <a:cs typeface="Open Sans Bold"/>
                <a:sym typeface="Open Sans Bold"/>
              </a:rPr>
              <a:t>•Selenium WebDriver</a:t>
            </a:r>
          </a:p>
          <a:p>
            <a:pPr marL="0" lvl="0" indent="0" algn="just">
              <a:lnSpc>
                <a:spcPts val="6159"/>
              </a:lnSpc>
            </a:pPr>
            <a:endParaRPr lang="en-US" sz="3499" b="1" spc="139" dirty="0">
              <a:solidFill>
                <a:srgbClr val="000000"/>
              </a:solidFill>
              <a:latin typeface="Open Sans Bold"/>
              <a:ea typeface="Open Sans Bold"/>
              <a:cs typeface="Open Sans Bold"/>
              <a:sym typeface="Open Sans Bold"/>
            </a:endParaRPr>
          </a:p>
        </p:txBody>
      </p:sp>
      <p:sp>
        <p:nvSpPr>
          <p:cNvPr id="16" name="TextBox 16"/>
          <p:cNvSpPr txBox="1"/>
          <p:nvPr/>
        </p:nvSpPr>
        <p:spPr>
          <a:xfrm>
            <a:off x="7848307" y="6303509"/>
            <a:ext cx="9924261" cy="5547929"/>
          </a:xfrm>
          <a:prstGeom prst="rect">
            <a:avLst/>
          </a:prstGeom>
        </p:spPr>
        <p:txBody>
          <a:bodyPr lIns="0" tIns="0" rIns="0" bIns="0" rtlCol="0" anchor="t">
            <a:spAutoFit/>
          </a:bodyPr>
          <a:lstStyle/>
          <a:p>
            <a:pPr algn="just">
              <a:lnSpc>
                <a:spcPct val="150000"/>
              </a:lnSpc>
            </a:pPr>
            <a:r>
              <a:rPr lang="en-US" sz="3399" b="1" spc="135" dirty="0">
                <a:solidFill>
                  <a:srgbClr val="FFFFFF"/>
                </a:solidFill>
                <a:latin typeface="Open Sans Bold"/>
                <a:ea typeface="Open Sans Bold"/>
                <a:cs typeface="Open Sans Bold"/>
                <a:sym typeface="Open Sans Bold"/>
              </a:rPr>
              <a:t>•TestNG</a:t>
            </a:r>
          </a:p>
          <a:p>
            <a:pPr algn="just">
              <a:lnSpc>
                <a:spcPct val="150000"/>
              </a:lnSpc>
            </a:pPr>
            <a:r>
              <a:rPr lang="en-US" sz="3399" b="1" spc="135" dirty="0">
                <a:solidFill>
                  <a:srgbClr val="FFFFFF"/>
                </a:solidFill>
                <a:latin typeface="Open Sans Bold"/>
                <a:ea typeface="Open Sans Bold"/>
                <a:cs typeface="Open Sans Bold"/>
                <a:sym typeface="Open Sans Bold"/>
              </a:rPr>
              <a:t>•Allure Reports</a:t>
            </a:r>
          </a:p>
          <a:p>
            <a:pPr algn="just">
              <a:lnSpc>
                <a:spcPct val="150000"/>
              </a:lnSpc>
            </a:pPr>
            <a:r>
              <a:rPr lang="en-US" sz="3399" b="1" spc="135" dirty="0">
                <a:solidFill>
                  <a:srgbClr val="FFFFFF"/>
                </a:solidFill>
                <a:latin typeface="Open Sans Bold"/>
                <a:ea typeface="Open Sans Bold"/>
                <a:cs typeface="Open Sans Bold"/>
                <a:sym typeface="Open Sans Bold"/>
              </a:rPr>
              <a:t>•Postman &amp; Newman for APIs</a:t>
            </a:r>
          </a:p>
          <a:p>
            <a:pPr>
              <a:lnSpc>
                <a:spcPct val="150000"/>
              </a:lnSpc>
            </a:pPr>
            <a:r>
              <a:rPr lang="en-US" sz="3600" b="1" spc="135" dirty="0">
                <a:solidFill>
                  <a:srgbClr val="FFFFFF"/>
                </a:solidFill>
                <a:latin typeface="Open Sans Bold"/>
                <a:ea typeface="Open Sans Bold"/>
                <a:cs typeface="Open Sans Bold"/>
                <a:sym typeface="Open Sans Bold"/>
              </a:rPr>
              <a:t>•</a:t>
            </a:r>
            <a:r>
              <a:rPr lang="en-US" sz="3600" b="1" spc="135" dirty="0">
                <a:solidFill>
                  <a:srgbClr val="FFFFFF"/>
                </a:solidFill>
                <a:latin typeface="Open Sans Bold"/>
                <a:ea typeface="Open Sans Bold"/>
                <a:cs typeface="Open Sans Bold"/>
              </a:rPr>
              <a:t>Apache </a:t>
            </a:r>
            <a:r>
              <a:rPr lang="en-US" sz="3600" b="1" spc="135" dirty="0" err="1">
                <a:solidFill>
                  <a:srgbClr val="FFFFFF"/>
                </a:solidFill>
                <a:latin typeface="Open Sans Bold"/>
                <a:ea typeface="Open Sans Bold"/>
                <a:cs typeface="Open Sans Bold"/>
              </a:rPr>
              <a:t>Jmeter</a:t>
            </a:r>
            <a:endParaRPr lang="en-US" sz="3600" b="1" spc="135" dirty="0">
              <a:solidFill>
                <a:srgbClr val="FFFFFF"/>
              </a:solidFill>
              <a:latin typeface="Open Sans Bold"/>
              <a:ea typeface="Open Sans Bold"/>
              <a:cs typeface="Open Sans Bold"/>
            </a:endParaRPr>
          </a:p>
          <a:p>
            <a:pPr>
              <a:lnSpc>
                <a:spcPct val="150000"/>
              </a:lnSpc>
            </a:pPr>
            <a:r>
              <a:rPr lang="en-US" sz="3600" b="1" spc="135" dirty="0">
                <a:solidFill>
                  <a:srgbClr val="FFFFFF"/>
                </a:solidFill>
                <a:latin typeface="Open Sans Bold"/>
                <a:ea typeface="Open Sans Bold"/>
                <a:cs typeface="Open Sans Bold"/>
                <a:sym typeface="Open Sans Bold"/>
              </a:rPr>
              <a:t>•Git/GitHub</a:t>
            </a:r>
            <a:endParaRPr lang="en-US" sz="3600" b="1" spc="135" dirty="0">
              <a:solidFill>
                <a:srgbClr val="FFFFFF"/>
              </a:solidFill>
              <a:latin typeface="Open Sans Bold"/>
              <a:ea typeface="Open Sans Bold"/>
              <a:cs typeface="Open Sans Bold"/>
            </a:endParaRPr>
          </a:p>
          <a:p>
            <a:pPr>
              <a:lnSpc>
                <a:spcPct val="150000"/>
              </a:lnSpc>
            </a:pPr>
            <a:endParaRPr lang="en-US" sz="3600" b="1" spc="135" dirty="0">
              <a:solidFill>
                <a:srgbClr val="FFFFFF"/>
              </a:solidFill>
              <a:latin typeface="Open Sans Bold"/>
              <a:ea typeface="Open Sans Bold"/>
              <a:cs typeface="Open Sans Bold"/>
            </a:endParaRPr>
          </a:p>
          <a:p>
            <a:pPr marL="0" lvl="0" indent="0" algn="just">
              <a:lnSpc>
                <a:spcPct val="150000"/>
              </a:lnSpc>
            </a:pPr>
            <a:endParaRPr lang="en-US" sz="3399" b="1" spc="135" dirty="0">
              <a:solidFill>
                <a:srgbClr val="FFFFFF"/>
              </a:solidFill>
              <a:latin typeface="Open Sans Bold"/>
              <a:ea typeface="Open Sans Bold"/>
              <a:cs typeface="Open Sans Bold"/>
              <a:sym typeface="Open Sans Bold"/>
            </a:endParaRPr>
          </a:p>
        </p:txBody>
      </p:sp>
      <p:pic>
        <p:nvPicPr>
          <p:cNvPr id="1026" name="Picture 2" descr="7 Key considerations for an effective IT automation strategy | Lumina">
            <a:extLst>
              <a:ext uri="{FF2B5EF4-FFF2-40B4-BE49-F238E27FC236}">
                <a16:creationId xmlns:a16="http://schemas.microsoft.com/office/drawing/2014/main" id="{0B5F8CF4-C802-323C-6440-51326C6BB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57" y="2534113"/>
            <a:ext cx="6927380" cy="45962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34610" y="0"/>
            <a:ext cx="5653390" cy="10287000"/>
            <a:chOff x="0" y="0"/>
            <a:chExt cx="1488959" cy="2709333"/>
          </a:xfrm>
        </p:grpSpPr>
        <p:sp>
          <p:nvSpPr>
            <p:cNvPr id="3" name="Freeform 3"/>
            <p:cNvSpPr/>
            <p:nvPr/>
          </p:nvSpPr>
          <p:spPr>
            <a:xfrm>
              <a:off x="0" y="0"/>
              <a:ext cx="1488959" cy="2709333"/>
            </a:xfrm>
            <a:custGeom>
              <a:avLst/>
              <a:gdLst/>
              <a:ahLst/>
              <a:cxnLst/>
              <a:rect l="l" t="t" r="r" b="b"/>
              <a:pathLst>
                <a:path w="1488959" h="2709333">
                  <a:moveTo>
                    <a:pt x="0" y="0"/>
                  </a:moveTo>
                  <a:lnTo>
                    <a:pt x="1488959" y="0"/>
                  </a:lnTo>
                  <a:lnTo>
                    <a:pt x="1488959" y="2709333"/>
                  </a:lnTo>
                  <a:lnTo>
                    <a:pt x="0" y="2709333"/>
                  </a:lnTo>
                  <a:close/>
                </a:path>
              </a:pathLst>
            </a:custGeom>
            <a:solidFill>
              <a:srgbClr val="F6F6F6"/>
            </a:solidFill>
          </p:spPr>
          <p:txBody>
            <a:bodyPr/>
            <a:lstStyle/>
            <a:p>
              <a:endParaRPr lang="en-EG"/>
            </a:p>
          </p:txBody>
        </p:sp>
        <p:sp>
          <p:nvSpPr>
            <p:cNvPr id="4" name="TextBox 4"/>
            <p:cNvSpPr txBox="1"/>
            <p:nvPr/>
          </p:nvSpPr>
          <p:spPr>
            <a:xfrm>
              <a:off x="0" y="-47625"/>
              <a:ext cx="1488959"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400866" y="0"/>
            <a:ext cx="863406" cy="1914819"/>
            <a:chOff x="0" y="0"/>
            <a:chExt cx="227399" cy="504314"/>
          </a:xfrm>
        </p:grpSpPr>
        <p:sp>
          <p:nvSpPr>
            <p:cNvPr id="6" name="Freeform 6"/>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txBody>
            <a:bodyPr/>
            <a:lstStyle/>
            <a:p>
              <a:endParaRPr lang="en-EG"/>
            </a:p>
          </p:txBody>
        </p:sp>
        <p:sp>
          <p:nvSpPr>
            <p:cNvPr id="7" name="TextBox 7"/>
            <p:cNvSpPr txBox="1"/>
            <p:nvPr/>
          </p:nvSpPr>
          <p:spPr>
            <a:xfrm>
              <a:off x="0" y="-47625"/>
              <a:ext cx="227399" cy="55193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61650" y="8036778"/>
            <a:ext cx="3803190" cy="380319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EG"/>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0" y="10094695"/>
            <a:ext cx="18264272" cy="192305"/>
            <a:chOff x="0" y="0"/>
            <a:chExt cx="4810343" cy="50648"/>
          </a:xfrm>
        </p:grpSpPr>
        <p:sp>
          <p:nvSpPr>
            <p:cNvPr id="12" name="Freeform 12"/>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txBody>
            <a:bodyPr/>
            <a:lstStyle/>
            <a:p>
              <a:endParaRPr lang="en-EG"/>
            </a:p>
          </p:txBody>
        </p:sp>
        <p:sp>
          <p:nvSpPr>
            <p:cNvPr id="13" name="TextBox 13"/>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grpSp>
        <p:nvGrpSpPr>
          <p:cNvPr id="14" name="Group 14"/>
          <p:cNvGrpSpPr/>
          <p:nvPr/>
        </p:nvGrpSpPr>
        <p:grpSpPr>
          <a:xfrm>
            <a:off x="9232905" y="671110"/>
            <a:ext cx="715180" cy="71518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EG"/>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7" name="Freeform 17"/>
          <p:cNvSpPr/>
          <p:nvPr/>
        </p:nvSpPr>
        <p:spPr>
          <a:xfrm>
            <a:off x="10355712" y="75680"/>
            <a:ext cx="7970388" cy="5825629"/>
          </a:xfrm>
          <a:custGeom>
            <a:avLst/>
            <a:gdLst/>
            <a:ahLst/>
            <a:cxnLst/>
            <a:rect l="l" t="t" r="r" b="b"/>
            <a:pathLst>
              <a:path w="7970388" h="5825629">
                <a:moveTo>
                  <a:pt x="0" y="0"/>
                </a:moveTo>
                <a:lnTo>
                  <a:pt x="7970388" y="0"/>
                </a:lnTo>
                <a:lnTo>
                  <a:pt x="7970388" y="5825629"/>
                </a:lnTo>
                <a:lnTo>
                  <a:pt x="0" y="58256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EG"/>
          </a:p>
        </p:txBody>
      </p:sp>
      <p:sp>
        <p:nvSpPr>
          <p:cNvPr id="18" name="TextBox 18"/>
          <p:cNvSpPr txBox="1"/>
          <p:nvPr/>
        </p:nvSpPr>
        <p:spPr>
          <a:xfrm>
            <a:off x="839945" y="543219"/>
            <a:ext cx="8304055" cy="1538883"/>
          </a:xfrm>
          <a:prstGeom prst="rect">
            <a:avLst/>
          </a:prstGeom>
        </p:spPr>
        <p:txBody>
          <a:bodyPr lIns="0" tIns="0" rIns="0" bIns="0" rtlCol="0" anchor="t">
            <a:spAutoFit/>
          </a:bodyPr>
          <a:lstStyle/>
          <a:p>
            <a:pPr>
              <a:lnSpc>
                <a:spcPts val="5985"/>
              </a:lnSpc>
            </a:pPr>
            <a:r>
              <a:rPr lang="en-US" sz="5700" b="1" dirty="0">
                <a:solidFill>
                  <a:srgbClr val="17726D"/>
                </a:solidFill>
                <a:latin typeface="Inter Bold"/>
                <a:ea typeface="Inter Bold"/>
                <a:sym typeface="Inter Medium"/>
              </a:rPr>
              <a:t>Test Plan</a:t>
            </a:r>
          </a:p>
          <a:p>
            <a:pPr algn="l">
              <a:lnSpc>
                <a:spcPts val="5985"/>
              </a:lnSpc>
            </a:pPr>
            <a:endParaRPr lang="en-US" sz="5700" b="1" dirty="0">
              <a:solidFill>
                <a:srgbClr val="17726D"/>
              </a:solidFill>
              <a:latin typeface="Inter Bold"/>
              <a:ea typeface="Inter Bold"/>
              <a:cs typeface="Inter Bold"/>
              <a:sym typeface="Inter Bold"/>
            </a:endParaRPr>
          </a:p>
        </p:txBody>
      </p:sp>
      <p:sp>
        <p:nvSpPr>
          <p:cNvPr id="21" name="TextBox 20">
            <a:extLst>
              <a:ext uri="{FF2B5EF4-FFF2-40B4-BE49-F238E27FC236}">
                <a16:creationId xmlns:a16="http://schemas.microsoft.com/office/drawing/2014/main" id="{CE0D13EF-07B5-148A-0EA8-7E3BAD6DF9BE}"/>
              </a:ext>
            </a:extLst>
          </p:cNvPr>
          <p:cNvSpPr txBox="1"/>
          <p:nvPr/>
        </p:nvSpPr>
        <p:spPr>
          <a:xfrm>
            <a:off x="870392" y="2082102"/>
            <a:ext cx="9932894" cy="3046988"/>
          </a:xfrm>
          <a:prstGeom prst="rect">
            <a:avLst/>
          </a:prstGeom>
          <a:noFill/>
        </p:spPr>
        <p:txBody>
          <a:bodyPr wrap="square">
            <a:spAutoFit/>
          </a:bodyPr>
          <a:lstStyle/>
          <a:p>
            <a:r>
              <a:rPr lang="en-US" sz="3200" dirty="0"/>
              <a:t>The </a:t>
            </a:r>
            <a:r>
              <a:rPr lang="en-US" sz="3200" b="1" dirty="0"/>
              <a:t>Test Plan </a:t>
            </a:r>
            <a:r>
              <a:rPr lang="en-US" sz="3200" dirty="0"/>
              <a:t>defines the strategy for testing the web application, outlining the scope, objectives, and testing types (functional, regression, performance). It specifies the tools, resources, test environment, and roles involved, ensuring a structured approach to identifying issues and ensuring quality.</a:t>
            </a:r>
          </a:p>
        </p:txBody>
      </p:sp>
      <p:sp>
        <p:nvSpPr>
          <p:cNvPr id="24" name="TextBox 23">
            <a:extLst>
              <a:ext uri="{FF2B5EF4-FFF2-40B4-BE49-F238E27FC236}">
                <a16:creationId xmlns:a16="http://schemas.microsoft.com/office/drawing/2014/main" id="{D7AF3D1A-36B8-04AB-78C6-E56B9915AB00}"/>
              </a:ext>
            </a:extLst>
          </p:cNvPr>
          <p:cNvSpPr txBox="1"/>
          <p:nvPr/>
        </p:nvSpPr>
        <p:spPr>
          <a:xfrm>
            <a:off x="1786054" y="5750424"/>
            <a:ext cx="9932894" cy="584775"/>
          </a:xfrm>
          <a:prstGeom prst="rect">
            <a:avLst/>
          </a:prstGeom>
          <a:noFill/>
        </p:spPr>
        <p:txBody>
          <a:bodyPr wrap="square">
            <a:spAutoFit/>
          </a:bodyPr>
          <a:lstStyle/>
          <a:p>
            <a:r>
              <a:rPr lang="en-US" sz="3200" dirty="0"/>
              <a:t>Find it on </a:t>
            </a:r>
            <a:r>
              <a:rPr lang="en-US" sz="3200" dirty="0">
                <a:hlinkClick r:id="rId4"/>
              </a:rPr>
              <a:t>JIRA</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945152"/>
            <a:chOff x="0" y="0"/>
            <a:chExt cx="4816593" cy="775678"/>
          </a:xfrm>
        </p:grpSpPr>
        <p:sp>
          <p:nvSpPr>
            <p:cNvPr id="3" name="Freeform 3"/>
            <p:cNvSpPr/>
            <p:nvPr/>
          </p:nvSpPr>
          <p:spPr>
            <a:xfrm>
              <a:off x="0" y="0"/>
              <a:ext cx="4816592" cy="775678"/>
            </a:xfrm>
            <a:custGeom>
              <a:avLst/>
              <a:gdLst/>
              <a:ahLst/>
              <a:cxnLst/>
              <a:rect l="l" t="t" r="r" b="b"/>
              <a:pathLst>
                <a:path w="4816592" h="775678">
                  <a:moveTo>
                    <a:pt x="0" y="0"/>
                  </a:moveTo>
                  <a:lnTo>
                    <a:pt x="4816592" y="0"/>
                  </a:lnTo>
                  <a:lnTo>
                    <a:pt x="4816592" y="775678"/>
                  </a:lnTo>
                  <a:lnTo>
                    <a:pt x="0" y="775678"/>
                  </a:lnTo>
                  <a:close/>
                </a:path>
              </a:pathLst>
            </a:custGeom>
            <a:solidFill>
              <a:srgbClr val="17726D"/>
            </a:solidFill>
          </p:spPr>
          <p:txBody>
            <a:bodyPr/>
            <a:lstStyle/>
            <a:p>
              <a:endParaRPr lang="en-EG"/>
            </a:p>
          </p:txBody>
        </p:sp>
        <p:sp>
          <p:nvSpPr>
            <p:cNvPr id="4" name="TextBox 4"/>
            <p:cNvSpPr txBox="1"/>
            <p:nvPr/>
          </p:nvSpPr>
          <p:spPr>
            <a:xfrm>
              <a:off x="0" y="-47625"/>
              <a:ext cx="4816593" cy="823303"/>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5745226" y="-1332365"/>
            <a:ext cx="3803190" cy="38031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2" name="TextBox 12"/>
          <p:cNvSpPr txBox="1"/>
          <p:nvPr/>
        </p:nvSpPr>
        <p:spPr>
          <a:xfrm>
            <a:off x="1044417" y="1131737"/>
            <a:ext cx="11234018" cy="1128514"/>
          </a:xfrm>
          <a:prstGeom prst="rect">
            <a:avLst/>
          </a:prstGeom>
        </p:spPr>
        <p:txBody>
          <a:bodyPr lIns="0" tIns="0" rIns="0" bIns="0" rtlCol="0" anchor="t">
            <a:spAutoFit/>
          </a:bodyPr>
          <a:lstStyle/>
          <a:p>
            <a:pPr>
              <a:lnSpc>
                <a:spcPts val="4410"/>
              </a:lnSpc>
            </a:pPr>
            <a:r>
              <a:rPr lang="en-US" sz="4200" b="1" dirty="0">
                <a:solidFill>
                  <a:schemeClr val="bg1"/>
                </a:solidFill>
                <a:latin typeface="Inter Bold"/>
                <a:ea typeface="Inter Bold"/>
                <a:sym typeface="Inter Medium"/>
              </a:rPr>
              <a:t>Manual Testcases on JIRA</a:t>
            </a:r>
          </a:p>
          <a:p>
            <a:pPr algn="l">
              <a:lnSpc>
                <a:spcPts val="4410"/>
              </a:lnSpc>
            </a:pPr>
            <a:endParaRPr lang="en-US" sz="4200" b="1" dirty="0">
              <a:solidFill>
                <a:srgbClr val="17726D"/>
              </a:solidFill>
              <a:latin typeface="Inter Bold"/>
              <a:ea typeface="Inter Bold"/>
              <a:cs typeface="Inter Bold"/>
              <a:sym typeface="Inter Bold"/>
            </a:endParaRPr>
          </a:p>
        </p:txBody>
      </p:sp>
      <p:sp>
        <p:nvSpPr>
          <p:cNvPr id="25" name="TextBox 24">
            <a:extLst>
              <a:ext uri="{FF2B5EF4-FFF2-40B4-BE49-F238E27FC236}">
                <a16:creationId xmlns:a16="http://schemas.microsoft.com/office/drawing/2014/main" id="{3E323AFD-DA1E-8A85-ABC5-6A1CA3613D5F}"/>
              </a:ext>
            </a:extLst>
          </p:cNvPr>
          <p:cNvSpPr txBox="1"/>
          <p:nvPr/>
        </p:nvSpPr>
        <p:spPr>
          <a:xfrm>
            <a:off x="1044416" y="3391988"/>
            <a:ext cx="12138183" cy="4524315"/>
          </a:xfrm>
          <a:prstGeom prst="rect">
            <a:avLst/>
          </a:prstGeom>
          <a:noFill/>
        </p:spPr>
        <p:txBody>
          <a:bodyPr wrap="square">
            <a:spAutoFit/>
          </a:bodyPr>
          <a:lstStyle/>
          <a:p>
            <a:r>
              <a:rPr lang="en-US" sz="3200" dirty="0"/>
              <a:t>The </a:t>
            </a:r>
            <a:r>
              <a:rPr lang="en-US" sz="3200" b="1" dirty="0"/>
              <a:t>Test Cases </a:t>
            </a:r>
            <a:r>
              <a:rPr lang="en-US" sz="3200" dirty="0"/>
              <a:t>for the </a:t>
            </a:r>
            <a:r>
              <a:rPr lang="en-US" sz="3200" b="1" dirty="0" err="1"/>
              <a:t>Saucedemo</a:t>
            </a:r>
            <a:r>
              <a:rPr lang="en-US" sz="3200" dirty="0"/>
              <a:t> web application are designed to validate core functionalities such as user login, product selection, cart operations, checkout processes, and the items sorting feature. Each test case outlines specific inputs, expected results, and the steps to execute, ensuring that the application performs as expected. The items sorting feature is tested to ensure that products can be sorted correctly by price, name, and other criteria. These test cases cover functional, boundary, and edge cases to thoroughly assess the application’s performance and reliability.</a:t>
            </a:r>
          </a:p>
        </p:txBody>
      </p:sp>
      <p:pic>
        <p:nvPicPr>
          <p:cNvPr id="2052" name="Picture 4" descr="Jira Cloud by Atlassian - Apps on Google Play">
            <a:extLst>
              <a:ext uri="{FF2B5EF4-FFF2-40B4-BE49-F238E27FC236}">
                <a16:creationId xmlns:a16="http://schemas.microsoft.com/office/drawing/2014/main" id="{41008B18-EBF8-A1E9-4EE4-84F07541C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2200" y="3962985"/>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7FA7910-EF7F-AED0-6360-7FE43792245F}"/>
              </a:ext>
            </a:extLst>
          </p:cNvPr>
          <p:cNvSpPr txBox="1"/>
          <p:nvPr/>
        </p:nvSpPr>
        <p:spPr>
          <a:xfrm>
            <a:off x="1694979" y="8570488"/>
            <a:ext cx="9932894" cy="584775"/>
          </a:xfrm>
          <a:prstGeom prst="rect">
            <a:avLst/>
          </a:prstGeom>
          <a:noFill/>
        </p:spPr>
        <p:txBody>
          <a:bodyPr wrap="square">
            <a:spAutoFit/>
          </a:bodyPr>
          <a:lstStyle/>
          <a:p>
            <a:r>
              <a:rPr lang="en-US" sz="3200" dirty="0"/>
              <a:t>Find it on </a:t>
            </a:r>
            <a:r>
              <a:rPr lang="en-US" sz="3200" dirty="0">
                <a:hlinkClick r:id="rId3"/>
              </a:rPr>
              <a:t>JIRA</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790247"/>
            <a:ext cx="778614" cy="1496753"/>
            <a:chOff x="0" y="0"/>
            <a:chExt cx="205067" cy="394207"/>
          </a:xfrm>
        </p:grpSpPr>
        <p:sp>
          <p:nvSpPr>
            <p:cNvPr id="6" name="Freeform 6"/>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txBody>
            <a:bodyPr/>
            <a:lstStyle/>
            <a:p>
              <a:endParaRPr lang="en-EG"/>
            </a:p>
          </p:txBody>
        </p:sp>
        <p:sp>
          <p:nvSpPr>
            <p:cNvPr id="7" name="TextBox 7"/>
            <p:cNvSpPr txBox="1"/>
            <p:nvPr/>
          </p:nvSpPr>
          <p:spPr>
            <a:xfrm>
              <a:off x="0" y="-47625"/>
              <a:ext cx="205067" cy="441832"/>
            </a:xfrm>
            <a:prstGeom prst="rect">
              <a:avLst/>
            </a:prstGeom>
          </p:spPr>
          <p:txBody>
            <a:bodyPr lIns="50800" tIns="50800" rIns="50800" bIns="50800" rtlCol="0" anchor="ctr"/>
            <a:lstStyle/>
            <a:p>
              <a:pPr algn="ctr">
                <a:lnSpc>
                  <a:spcPts val="2479"/>
                </a:lnSpc>
              </a:pPr>
              <a:endParaRPr/>
            </a:p>
          </p:txBody>
        </p:sp>
      </p:grpSp>
      <p:sp>
        <p:nvSpPr>
          <p:cNvPr id="8" name="AutoShape 8"/>
          <p:cNvSpPr/>
          <p:nvPr/>
        </p:nvSpPr>
        <p:spPr>
          <a:xfrm flipV="1">
            <a:off x="1290359" y="1367246"/>
            <a:ext cx="1858299" cy="0"/>
          </a:xfrm>
          <a:prstGeom prst="line">
            <a:avLst/>
          </a:prstGeom>
          <a:ln w="76200" cap="flat">
            <a:solidFill>
              <a:srgbClr val="EAE4D2"/>
            </a:solidFill>
            <a:prstDash val="solid"/>
            <a:headEnd type="none" w="sm" len="sm"/>
            <a:tailEnd type="none" w="sm" len="sm"/>
          </a:ln>
        </p:spPr>
        <p:txBody>
          <a:bodyPr/>
          <a:lstStyle/>
          <a:p>
            <a:endParaRPr lang="en-EG"/>
          </a:p>
        </p:txBody>
      </p:sp>
      <p:sp>
        <p:nvSpPr>
          <p:cNvPr id="13" name="TextBox 13"/>
          <p:cNvSpPr txBox="1"/>
          <p:nvPr/>
        </p:nvSpPr>
        <p:spPr>
          <a:xfrm>
            <a:off x="1290359" y="448209"/>
            <a:ext cx="11823580" cy="897682"/>
          </a:xfrm>
          <a:prstGeom prst="rect">
            <a:avLst/>
          </a:prstGeom>
        </p:spPr>
        <p:txBody>
          <a:bodyPr wrap="square" lIns="0" tIns="0" rIns="0" bIns="0" rtlCol="0" anchor="t">
            <a:spAutoFit/>
          </a:bodyPr>
          <a:lstStyle/>
          <a:p>
            <a:pPr>
              <a:lnSpc>
                <a:spcPts val="7035"/>
              </a:lnSpc>
            </a:pPr>
            <a:r>
              <a:rPr lang="en-US" sz="6700" b="1" dirty="0">
                <a:solidFill>
                  <a:srgbClr val="17726D"/>
                </a:solidFill>
                <a:latin typeface="Inter Bold"/>
                <a:ea typeface="Inter Bold"/>
                <a:sym typeface="Inter Medium"/>
              </a:rPr>
              <a:t>Maven Project Structure</a:t>
            </a:r>
          </a:p>
        </p:txBody>
      </p:sp>
      <p:sp>
        <p:nvSpPr>
          <p:cNvPr id="14" name="TextBox 14"/>
          <p:cNvSpPr txBox="1"/>
          <p:nvPr/>
        </p:nvSpPr>
        <p:spPr>
          <a:xfrm>
            <a:off x="1044561" y="1489587"/>
            <a:ext cx="18516600" cy="8653716"/>
          </a:xfrm>
          <a:prstGeom prst="rect">
            <a:avLst/>
          </a:prstGeom>
        </p:spPr>
        <p:txBody>
          <a:bodyPr wrap="square" lIns="0" tIns="0" rIns="0" bIns="0" rtlCol="0" anchor="t">
            <a:spAutoFit/>
          </a:bodyPr>
          <a:lstStyle/>
          <a:p>
            <a:pPr algn="just">
              <a:lnSpc>
                <a:spcPts val="4029"/>
              </a:lnSpc>
            </a:pPr>
            <a:r>
              <a:rPr lang="en-US" sz="2000" b="1" dirty="0">
                <a:latin typeface="Open Sans Bold"/>
                <a:ea typeface="Open Sans Bold"/>
                <a:cs typeface="Open Sans Bold"/>
                <a:sym typeface="Open Sans Bold"/>
              </a:rPr>
              <a:t>├── </a:t>
            </a:r>
            <a:r>
              <a:rPr lang="en-US" sz="2000" b="1" dirty="0" err="1">
                <a:latin typeface="Open Sans Bold"/>
                <a:ea typeface="Open Sans Bold"/>
                <a:cs typeface="Open Sans Bold"/>
                <a:sym typeface="Open Sans Bold"/>
              </a:rPr>
              <a:t>pom.xml</a:t>
            </a:r>
            <a:r>
              <a:rPr lang="en-US" sz="2000" b="1" dirty="0">
                <a:latin typeface="Open Sans Bold"/>
                <a:ea typeface="Open Sans Bold"/>
                <a:cs typeface="Open Sans Bold"/>
                <a:sym typeface="Open Sans Bold"/>
              </a:rPr>
              <a:t>                         # Project Object Model file</a:t>
            </a:r>
          </a:p>
          <a:p>
            <a:pPr algn="just">
              <a:lnSpc>
                <a:spcPts val="4029"/>
              </a:lnSpc>
            </a:pPr>
            <a:r>
              <a:rPr lang="en-US" sz="2000" b="1" dirty="0">
                <a:latin typeface="Open Sans Bold"/>
                <a:ea typeface="Open Sans Bold"/>
                <a:cs typeface="Open Sans Bold"/>
                <a:sym typeface="Open Sans Bold"/>
              </a:rPr>
              <a:t>├── </a:t>
            </a:r>
            <a:r>
              <a:rPr lang="en-US" sz="2000" b="1" dirty="0" err="1">
                <a:latin typeface="Open Sans Bold"/>
                <a:ea typeface="Open Sans Bold"/>
                <a:cs typeface="Open Sans Bold"/>
                <a:sym typeface="Open Sans Bold"/>
              </a:rPr>
              <a:t>src</a:t>
            </a:r>
            <a:r>
              <a:rPr lang="en-US" sz="2000" b="1" dirty="0">
                <a:latin typeface="Open Sans Bold"/>
                <a:ea typeface="Open Sans Bold"/>
                <a:cs typeface="Open Sans Bold"/>
                <a:sym typeface="Open Sans Bold"/>
              </a:rPr>
              <a:t>/</a:t>
            </a:r>
          </a:p>
          <a:p>
            <a:pPr algn="just">
              <a:lnSpc>
                <a:spcPts val="4029"/>
              </a:lnSpc>
            </a:pPr>
            <a:r>
              <a:rPr lang="en-US" sz="2000" b="1" dirty="0">
                <a:latin typeface="Open Sans Bold"/>
                <a:ea typeface="Open Sans Bold"/>
                <a:cs typeface="Open Sans Bold"/>
                <a:sym typeface="Open Sans Bold"/>
              </a:rPr>
              <a:t>│   ├── test/</a:t>
            </a:r>
          </a:p>
          <a:p>
            <a:pPr algn="just">
              <a:lnSpc>
                <a:spcPts val="4029"/>
              </a:lnSpc>
            </a:pPr>
            <a:r>
              <a:rPr lang="en-US" sz="2000" b="1" dirty="0">
                <a:latin typeface="Open Sans Bold"/>
                <a:ea typeface="Open Sans Bold"/>
                <a:cs typeface="Open Sans Bold"/>
                <a:sym typeface="Open Sans Bold"/>
              </a:rPr>
              <a:t>│   │   ├── java/</a:t>
            </a:r>
          </a:p>
          <a:p>
            <a:pPr algn="just">
              <a:lnSpc>
                <a:spcPts val="4029"/>
              </a:lnSpc>
            </a:pPr>
            <a:r>
              <a:rPr lang="en-US" sz="2000" b="1" dirty="0">
                <a:latin typeface="Open Sans Bold"/>
                <a:ea typeface="Open Sans Bold"/>
                <a:cs typeface="Open Sans Bold"/>
                <a:sym typeface="Open Sans Bold"/>
              </a:rPr>
              <a:t>│   │   │   ├── Pages/             </a:t>
            </a:r>
          </a:p>
          <a:p>
            <a:pPr algn="just">
              <a:lnSpc>
                <a:spcPts val="4029"/>
              </a:lnSpc>
            </a:pPr>
            <a:r>
              <a:rPr lang="en-US" sz="2000" b="1" dirty="0">
                <a:latin typeface="Open Sans Bold"/>
                <a:ea typeface="Open Sans Bold"/>
                <a:cs typeface="Open Sans Bold"/>
                <a:sym typeface="Open Sans Bold"/>
              </a:rPr>
              <a:t>│   │   │   │   ├── </a:t>
            </a:r>
            <a:r>
              <a:rPr lang="en-US" sz="2000" b="1" dirty="0" err="1">
                <a:latin typeface="Open Sans Bold"/>
                <a:ea typeface="Open Sans Bold"/>
                <a:cs typeface="Open Sans Bold"/>
                <a:sym typeface="Open Sans Bold"/>
              </a:rPr>
              <a:t>CartPage.java</a:t>
            </a:r>
            <a:r>
              <a:rPr lang="en-US" sz="2000" b="1" dirty="0">
                <a:latin typeface="Open Sans Bold"/>
                <a:ea typeface="Open Sans Bold"/>
                <a:cs typeface="Open Sans Bold"/>
                <a:sym typeface="Open Sans Bold"/>
              </a:rPr>
              <a:t>          # Cart page class for testing</a:t>
            </a:r>
          </a:p>
          <a:p>
            <a:pPr algn="just">
              <a:lnSpc>
                <a:spcPts val="4029"/>
              </a:lnSpc>
            </a:pPr>
            <a:r>
              <a:rPr lang="en-US" sz="2000" b="1" dirty="0">
                <a:latin typeface="Open Sans Bold"/>
                <a:ea typeface="Open Sans Bold"/>
                <a:cs typeface="Open Sans Bold"/>
                <a:sym typeface="Open Sans Bold"/>
              </a:rPr>
              <a:t>│   │   │   │   ├── </a:t>
            </a:r>
            <a:r>
              <a:rPr lang="en-US" sz="2000" b="1" dirty="0" err="1">
                <a:latin typeface="Open Sans Bold"/>
                <a:ea typeface="Open Sans Bold"/>
                <a:cs typeface="Open Sans Bold"/>
                <a:sym typeface="Open Sans Bold"/>
              </a:rPr>
              <a:t>HomePage.java</a:t>
            </a:r>
            <a:r>
              <a:rPr lang="en-US" sz="2000" b="1" dirty="0">
                <a:latin typeface="Open Sans Bold"/>
                <a:ea typeface="Open Sans Bold"/>
                <a:cs typeface="Open Sans Bold"/>
                <a:sym typeface="Open Sans Bold"/>
              </a:rPr>
              <a:t>          # Home page class for testing</a:t>
            </a:r>
          </a:p>
          <a:p>
            <a:pPr algn="just">
              <a:lnSpc>
                <a:spcPts val="4029"/>
              </a:lnSpc>
            </a:pPr>
            <a:r>
              <a:rPr lang="en-US" sz="2000" b="1" dirty="0">
                <a:latin typeface="Open Sans Bold"/>
                <a:ea typeface="Open Sans Bold"/>
                <a:cs typeface="Open Sans Bold"/>
                <a:sym typeface="Open Sans Bold"/>
              </a:rPr>
              <a:t>│   │   │   │   └── </a:t>
            </a:r>
            <a:r>
              <a:rPr lang="en-US" sz="2000" b="1" dirty="0" err="1">
                <a:latin typeface="Open Sans Bold"/>
                <a:ea typeface="Open Sans Bold"/>
                <a:cs typeface="Open Sans Bold"/>
                <a:sym typeface="Open Sans Bold"/>
              </a:rPr>
              <a:t>LoginPage.java</a:t>
            </a:r>
            <a:r>
              <a:rPr lang="en-US" sz="2000" b="1" dirty="0">
                <a:latin typeface="Open Sans Bold"/>
                <a:ea typeface="Open Sans Bold"/>
                <a:cs typeface="Open Sans Bold"/>
                <a:sym typeface="Open Sans Bold"/>
              </a:rPr>
              <a:t>         # Login page class for testing</a:t>
            </a:r>
          </a:p>
          <a:p>
            <a:pPr algn="just">
              <a:lnSpc>
                <a:spcPts val="4029"/>
              </a:lnSpc>
            </a:pPr>
            <a:r>
              <a:rPr lang="en-US" sz="2000" b="1" dirty="0">
                <a:latin typeface="Open Sans Bold"/>
                <a:ea typeface="Open Sans Bold"/>
                <a:cs typeface="Open Sans Bold"/>
                <a:sym typeface="Open Sans Bold"/>
              </a:rPr>
              <a:t>│   │   │   ├── Utility/               </a:t>
            </a:r>
          </a:p>
          <a:p>
            <a:pPr algn="just">
              <a:lnSpc>
                <a:spcPts val="4029"/>
              </a:lnSpc>
            </a:pPr>
            <a:r>
              <a:rPr lang="en-US" sz="2000" b="1" dirty="0">
                <a:latin typeface="Open Sans Bold"/>
                <a:ea typeface="Open Sans Bold"/>
                <a:cs typeface="Open Sans Bold"/>
                <a:sym typeface="Open Sans Bold"/>
              </a:rPr>
              <a:t>│   │   │   │   └── </a:t>
            </a:r>
            <a:r>
              <a:rPr lang="en-US" sz="2000" b="1" dirty="0" err="1">
                <a:latin typeface="Open Sans Bold"/>
                <a:ea typeface="Open Sans Bold"/>
                <a:cs typeface="Open Sans Bold"/>
                <a:sym typeface="Open Sans Bold"/>
              </a:rPr>
              <a:t>ExcelUtils.java</a:t>
            </a:r>
            <a:r>
              <a:rPr lang="en-US" sz="2000" b="1" dirty="0">
                <a:latin typeface="Open Sans Bold"/>
                <a:ea typeface="Open Sans Bold"/>
                <a:cs typeface="Open Sans Bold"/>
                <a:sym typeface="Open Sans Bold"/>
              </a:rPr>
              <a:t>       # Utility class for handling Excel operations in tests</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TestCases</a:t>
            </a:r>
            <a:r>
              <a:rPr lang="en-US" sz="2000" b="1" dirty="0">
                <a:latin typeface="Open Sans Bold"/>
                <a:ea typeface="Open Sans Bold"/>
                <a:cs typeface="Open Sans Bold"/>
                <a:sym typeface="Open Sans Bold"/>
              </a:rPr>
              <a:t>/</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TestBase.java</a:t>
            </a:r>
            <a:r>
              <a:rPr lang="en-US" sz="2000" b="1" dirty="0">
                <a:latin typeface="Open Sans Bold"/>
                <a:ea typeface="Open Sans Bold"/>
                <a:cs typeface="Open Sans Bold"/>
                <a:sym typeface="Open Sans Bold"/>
              </a:rPr>
              <a:t>         # Base test class with setup/teardown</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Cart_and_Checkout.java</a:t>
            </a:r>
            <a:r>
              <a:rPr lang="en-US" sz="2000" b="1" dirty="0">
                <a:latin typeface="Open Sans Bold"/>
                <a:ea typeface="Open Sans Bold"/>
                <a:cs typeface="Open Sans Bold"/>
                <a:sym typeface="Open Sans Bold"/>
              </a:rPr>
              <a:t>  # Cart and checkout test case</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Login_and_Logout.java</a:t>
            </a:r>
            <a:r>
              <a:rPr lang="en-US" sz="2000" b="1" dirty="0">
                <a:latin typeface="Open Sans Bold"/>
                <a:ea typeface="Open Sans Bold"/>
                <a:cs typeface="Open Sans Bold"/>
                <a:sym typeface="Open Sans Bold"/>
              </a:rPr>
              <a:t>   # Login and logout test case</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Menu_and_Icons.java</a:t>
            </a:r>
            <a:r>
              <a:rPr lang="en-US" sz="2000" b="1" dirty="0">
                <a:latin typeface="Open Sans Bold"/>
                <a:ea typeface="Open Sans Bold"/>
                <a:cs typeface="Open Sans Bold"/>
                <a:sym typeface="Open Sans Bold"/>
              </a:rPr>
              <a:t>     # Menu and icon test case</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Shopping_Items.java</a:t>
            </a:r>
            <a:r>
              <a:rPr lang="en-US" sz="2000" b="1" dirty="0">
                <a:latin typeface="Open Sans Bold"/>
                <a:ea typeface="Open Sans Bold"/>
                <a:cs typeface="Open Sans Bold"/>
                <a:sym typeface="Open Sans Bold"/>
              </a:rPr>
              <a:t>     # Shopping items test case</a:t>
            </a:r>
          </a:p>
          <a:p>
            <a:pPr algn="just">
              <a:lnSpc>
                <a:spcPts val="4029"/>
              </a:lnSpc>
            </a:pPr>
            <a:r>
              <a:rPr lang="en-US" sz="2000" b="1" dirty="0">
                <a:latin typeface="Open Sans Bold"/>
                <a:ea typeface="Open Sans Bold"/>
                <a:cs typeface="Open Sans Bold"/>
                <a:sym typeface="Open Sans Bold"/>
              </a:rPr>
              <a:t>│   │   │       └── </a:t>
            </a:r>
            <a:r>
              <a:rPr lang="en-US" sz="2000" b="1" dirty="0" err="1">
                <a:latin typeface="Open Sans Bold"/>
                <a:ea typeface="Open Sans Bold"/>
                <a:cs typeface="Open Sans Bold"/>
                <a:sym typeface="Open Sans Bold"/>
              </a:rPr>
              <a:t>Sort.java</a:t>
            </a:r>
            <a:r>
              <a:rPr lang="en-US" sz="2000" b="1" dirty="0">
                <a:latin typeface="Open Sans Bold"/>
                <a:ea typeface="Open Sans Bold"/>
                <a:cs typeface="Open Sans Bold"/>
                <a:sym typeface="Open Sans Bold"/>
              </a:rPr>
              <a:t>              # Sorting test case</a:t>
            </a:r>
          </a:p>
        </p:txBody>
      </p:sp>
      <p:grpSp>
        <p:nvGrpSpPr>
          <p:cNvPr id="15" name="Group 5">
            <a:extLst>
              <a:ext uri="{FF2B5EF4-FFF2-40B4-BE49-F238E27FC236}">
                <a16:creationId xmlns:a16="http://schemas.microsoft.com/office/drawing/2014/main" id="{267D56CE-85A9-CF54-C24E-505EBF44E456}"/>
              </a:ext>
            </a:extLst>
          </p:cNvPr>
          <p:cNvGrpSpPr/>
          <p:nvPr/>
        </p:nvGrpSpPr>
        <p:grpSpPr>
          <a:xfrm>
            <a:off x="15745226" y="-1332365"/>
            <a:ext cx="3803190" cy="3803190"/>
            <a:chOff x="0" y="0"/>
            <a:chExt cx="812800" cy="812800"/>
          </a:xfrm>
        </p:grpSpPr>
        <p:sp>
          <p:nvSpPr>
            <p:cNvPr id="16" name="Freeform 6">
              <a:extLst>
                <a:ext uri="{FF2B5EF4-FFF2-40B4-BE49-F238E27FC236}">
                  <a16:creationId xmlns:a16="http://schemas.microsoft.com/office/drawing/2014/main" id="{C4D89F54-6050-4C52-5894-2CC9EDBD738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17" name="TextBox 7">
              <a:extLst>
                <a:ext uri="{FF2B5EF4-FFF2-40B4-BE49-F238E27FC236}">
                  <a16:creationId xmlns:a16="http://schemas.microsoft.com/office/drawing/2014/main" id="{50485288-BB14-4B5D-AD3D-CE984EE0DC64}"/>
                </a:ext>
              </a:extLst>
            </p:cNvPr>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9" name="TextBox 18">
            <a:extLst>
              <a:ext uri="{FF2B5EF4-FFF2-40B4-BE49-F238E27FC236}">
                <a16:creationId xmlns:a16="http://schemas.microsoft.com/office/drawing/2014/main" id="{D569E7E0-2163-3674-31BA-BBA01156FEC0}"/>
              </a:ext>
            </a:extLst>
          </p:cNvPr>
          <p:cNvSpPr txBox="1"/>
          <p:nvPr/>
        </p:nvSpPr>
        <p:spPr>
          <a:xfrm>
            <a:off x="11430000" y="1231778"/>
            <a:ext cx="10013576" cy="584775"/>
          </a:xfrm>
          <a:prstGeom prst="rect">
            <a:avLst/>
          </a:prstGeom>
          <a:noFill/>
        </p:spPr>
        <p:txBody>
          <a:bodyPr wrap="square">
            <a:spAutoFit/>
          </a:bodyPr>
          <a:lstStyle/>
          <a:p>
            <a:r>
              <a:rPr lang="en-US" sz="3200" dirty="0"/>
              <a:t>Find it on </a:t>
            </a:r>
            <a:r>
              <a:rPr lang="en-US" sz="3200" dirty="0">
                <a:hlinkClick r:id="rId2"/>
              </a:rPr>
              <a:t>GitHub</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p:nvPr/>
        </p:nvSpPr>
        <p:spPr>
          <a:xfrm flipV="1">
            <a:off x="839945" y="1461227"/>
            <a:ext cx="1858299" cy="0"/>
          </a:xfrm>
          <a:prstGeom prst="line">
            <a:avLst/>
          </a:prstGeom>
          <a:ln w="76200" cap="flat">
            <a:solidFill>
              <a:srgbClr val="EAE4D2"/>
            </a:solidFill>
            <a:prstDash val="solid"/>
            <a:headEnd type="none" w="sm" len="sm"/>
            <a:tailEnd type="none" w="sm" len="sm"/>
          </a:ln>
        </p:spPr>
        <p:txBody>
          <a:bodyPr/>
          <a:lstStyle/>
          <a:p>
            <a:endParaRPr lang="en-EG"/>
          </a:p>
        </p:txBody>
      </p:sp>
      <p:grpSp>
        <p:nvGrpSpPr>
          <p:cNvPr id="6" name="Group 6"/>
          <p:cNvGrpSpPr/>
          <p:nvPr/>
        </p:nvGrpSpPr>
        <p:grpSpPr>
          <a:xfrm>
            <a:off x="515352" y="2619178"/>
            <a:ext cx="754325" cy="772874"/>
            <a:chOff x="0" y="0"/>
            <a:chExt cx="698588" cy="812800"/>
          </a:xfrm>
        </p:grpSpPr>
        <p:sp>
          <p:nvSpPr>
            <p:cNvPr id="7" name="Freeform 7"/>
            <p:cNvSpPr/>
            <p:nvPr/>
          </p:nvSpPr>
          <p:spPr>
            <a:xfrm>
              <a:off x="0" y="0"/>
              <a:ext cx="698588" cy="812800"/>
            </a:xfrm>
            <a:custGeom>
              <a:avLst/>
              <a:gdLst/>
              <a:ahLst/>
              <a:cxnLst/>
              <a:rect l="l" t="t" r="r" b="b"/>
              <a:pathLst>
                <a:path w="698588" h="812800">
                  <a:moveTo>
                    <a:pt x="349294" y="0"/>
                  </a:moveTo>
                  <a:cubicBezTo>
                    <a:pt x="156384" y="0"/>
                    <a:pt x="0" y="181951"/>
                    <a:pt x="0" y="406400"/>
                  </a:cubicBezTo>
                  <a:cubicBezTo>
                    <a:pt x="0" y="630849"/>
                    <a:pt x="156384" y="812800"/>
                    <a:pt x="349294" y="812800"/>
                  </a:cubicBezTo>
                  <a:cubicBezTo>
                    <a:pt x="542204" y="812800"/>
                    <a:pt x="698588" y="630849"/>
                    <a:pt x="698588" y="406400"/>
                  </a:cubicBezTo>
                  <a:cubicBezTo>
                    <a:pt x="698588" y="181951"/>
                    <a:pt x="542204" y="0"/>
                    <a:pt x="349294" y="0"/>
                  </a:cubicBezTo>
                  <a:close/>
                </a:path>
              </a:pathLst>
            </a:custGeom>
            <a:solidFill>
              <a:srgbClr val="EAE4D2"/>
            </a:solidFill>
          </p:spPr>
          <p:txBody>
            <a:bodyPr/>
            <a:lstStyle/>
            <a:p>
              <a:endParaRPr lang="en-EG"/>
            </a:p>
          </p:txBody>
        </p:sp>
        <p:sp>
          <p:nvSpPr>
            <p:cNvPr id="8" name="TextBox 8"/>
            <p:cNvSpPr txBox="1"/>
            <p:nvPr/>
          </p:nvSpPr>
          <p:spPr>
            <a:xfrm>
              <a:off x="65493" y="52387"/>
              <a:ext cx="567603" cy="708025"/>
            </a:xfrm>
            <a:prstGeom prst="rect">
              <a:avLst/>
            </a:prstGeom>
          </p:spPr>
          <p:txBody>
            <a:bodyPr lIns="44470" tIns="44470" rIns="44470" bIns="44470" rtlCol="0" anchor="ctr"/>
            <a:lstStyle/>
            <a:p>
              <a:pPr algn="ctr">
                <a:lnSpc>
                  <a:spcPts val="4199"/>
                </a:lnSpc>
              </a:pPr>
              <a:r>
                <a:rPr lang="en-US" sz="2999" b="1" dirty="0">
                  <a:solidFill>
                    <a:srgbClr val="17726D"/>
                  </a:solidFill>
                  <a:latin typeface="Inter Bold"/>
                  <a:ea typeface="Inter Bold"/>
                  <a:cs typeface="Inter Bold"/>
                  <a:sym typeface="Inter Bold"/>
                </a:rPr>
                <a:t>01</a:t>
              </a:r>
            </a:p>
          </p:txBody>
        </p:sp>
      </p:grpSp>
      <p:grpSp>
        <p:nvGrpSpPr>
          <p:cNvPr id="9" name="Group 9"/>
          <p:cNvGrpSpPr/>
          <p:nvPr/>
        </p:nvGrpSpPr>
        <p:grpSpPr>
          <a:xfrm>
            <a:off x="515352" y="6402029"/>
            <a:ext cx="754325" cy="772874"/>
            <a:chOff x="0" y="0"/>
            <a:chExt cx="698588" cy="812800"/>
          </a:xfrm>
        </p:grpSpPr>
        <p:sp>
          <p:nvSpPr>
            <p:cNvPr id="10" name="Freeform 10"/>
            <p:cNvSpPr/>
            <p:nvPr/>
          </p:nvSpPr>
          <p:spPr>
            <a:xfrm>
              <a:off x="0" y="0"/>
              <a:ext cx="698588" cy="812800"/>
            </a:xfrm>
            <a:custGeom>
              <a:avLst/>
              <a:gdLst/>
              <a:ahLst/>
              <a:cxnLst/>
              <a:rect l="l" t="t" r="r" b="b"/>
              <a:pathLst>
                <a:path w="698588" h="812800">
                  <a:moveTo>
                    <a:pt x="349294" y="0"/>
                  </a:moveTo>
                  <a:cubicBezTo>
                    <a:pt x="156384" y="0"/>
                    <a:pt x="0" y="181951"/>
                    <a:pt x="0" y="406400"/>
                  </a:cubicBezTo>
                  <a:cubicBezTo>
                    <a:pt x="0" y="630849"/>
                    <a:pt x="156384" y="812800"/>
                    <a:pt x="349294" y="812800"/>
                  </a:cubicBezTo>
                  <a:cubicBezTo>
                    <a:pt x="542204" y="812800"/>
                    <a:pt x="698588" y="630849"/>
                    <a:pt x="698588" y="406400"/>
                  </a:cubicBezTo>
                  <a:cubicBezTo>
                    <a:pt x="698588" y="181951"/>
                    <a:pt x="542204" y="0"/>
                    <a:pt x="349294" y="0"/>
                  </a:cubicBezTo>
                  <a:close/>
                </a:path>
              </a:pathLst>
            </a:custGeom>
            <a:solidFill>
              <a:srgbClr val="EAE4D2"/>
            </a:solidFill>
          </p:spPr>
          <p:txBody>
            <a:bodyPr/>
            <a:lstStyle/>
            <a:p>
              <a:endParaRPr lang="en-EG"/>
            </a:p>
          </p:txBody>
        </p:sp>
        <p:sp>
          <p:nvSpPr>
            <p:cNvPr id="11" name="TextBox 11"/>
            <p:cNvSpPr txBox="1"/>
            <p:nvPr/>
          </p:nvSpPr>
          <p:spPr>
            <a:xfrm>
              <a:off x="65493" y="28575"/>
              <a:ext cx="567603" cy="708025"/>
            </a:xfrm>
            <a:prstGeom prst="rect">
              <a:avLst/>
            </a:prstGeom>
          </p:spPr>
          <p:txBody>
            <a:bodyPr lIns="44470" tIns="44470" rIns="44470" bIns="44470" rtlCol="0" anchor="ctr"/>
            <a:lstStyle/>
            <a:p>
              <a:pPr algn="ctr">
                <a:lnSpc>
                  <a:spcPts val="4199"/>
                </a:lnSpc>
              </a:pPr>
              <a:r>
                <a:rPr lang="en-US" sz="2999" b="1" dirty="0">
                  <a:solidFill>
                    <a:srgbClr val="17726D"/>
                  </a:solidFill>
                  <a:latin typeface="Inter Bold"/>
                  <a:ea typeface="Inter Bold"/>
                  <a:cs typeface="Inter Bold"/>
                  <a:sym typeface="Inter Bold"/>
                </a:rPr>
                <a:t>02</a:t>
              </a:r>
            </a:p>
          </p:txBody>
        </p:sp>
      </p:grpSp>
      <p:sp>
        <p:nvSpPr>
          <p:cNvPr id="13" name="TextBox 13"/>
          <p:cNvSpPr txBox="1"/>
          <p:nvPr/>
        </p:nvSpPr>
        <p:spPr>
          <a:xfrm>
            <a:off x="839945" y="514644"/>
            <a:ext cx="6818840" cy="897682"/>
          </a:xfrm>
          <a:prstGeom prst="rect">
            <a:avLst/>
          </a:prstGeom>
        </p:spPr>
        <p:txBody>
          <a:bodyPr lIns="0" tIns="0" rIns="0" bIns="0" rtlCol="0" anchor="t">
            <a:spAutoFit/>
          </a:bodyPr>
          <a:lstStyle/>
          <a:p>
            <a:pPr>
              <a:lnSpc>
                <a:spcPts val="7035"/>
              </a:lnSpc>
            </a:pPr>
            <a:r>
              <a:rPr lang="en-US" sz="6700" b="1" dirty="0">
                <a:solidFill>
                  <a:srgbClr val="17726D"/>
                </a:solidFill>
                <a:latin typeface="Inter Bold"/>
                <a:ea typeface="Inter Bold"/>
                <a:sym typeface="Inter Medium"/>
              </a:rPr>
              <a:t>API Testing</a:t>
            </a:r>
          </a:p>
        </p:txBody>
      </p:sp>
      <p:sp>
        <p:nvSpPr>
          <p:cNvPr id="14" name="TextBox 14"/>
          <p:cNvSpPr txBox="1"/>
          <p:nvPr/>
        </p:nvSpPr>
        <p:spPr>
          <a:xfrm>
            <a:off x="10794699" y="791606"/>
            <a:ext cx="6568040" cy="931545"/>
          </a:xfrm>
          <a:prstGeom prst="rect">
            <a:avLst/>
          </a:prstGeom>
        </p:spPr>
        <p:txBody>
          <a:bodyPr lIns="0" tIns="0" rIns="0" bIns="0" rtlCol="0" anchor="t">
            <a:spAutoFit/>
          </a:bodyPr>
          <a:lstStyle/>
          <a:p>
            <a:pPr algn="l">
              <a:lnSpc>
                <a:spcPts val="3779"/>
              </a:lnSpc>
            </a:pPr>
            <a:r>
              <a:rPr lang="en-US" sz="2699" b="1">
                <a:solidFill>
                  <a:srgbClr val="FFFFFF"/>
                </a:solidFill>
                <a:latin typeface="Inter Bold"/>
                <a:ea typeface="Inter Bold"/>
                <a:cs typeface="Inter Bold"/>
                <a:sym typeface="Inter Bold"/>
              </a:rPr>
              <a:t>Insights : </a:t>
            </a:r>
          </a:p>
          <a:p>
            <a:pPr algn="l">
              <a:lnSpc>
                <a:spcPts val="3779"/>
              </a:lnSpc>
            </a:pPr>
            <a:endParaRPr lang="en-US" sz="2699" b="1">
              <a:solidFill>
                <a:srgbClr val="FFFFFF"/>
              </a:solidFill>
              <a:latin typeface="Inter Bold"/>
              <a:ea typeface="Inter Bold"/>
              <a:cs typeface="Inter Bold"/>
              <a:sym typeface="Inter Bold"/>
            </a:endParaRPr>
          </a:p>
        </p:txBody>
      </p:sp>
      <p:sp>
        <p:nvSpPr>
          <p:cNvPr id="15" name="TextBox 15"/>
          <p:cNvSpPr txBox="1"/>
          <p:nvPr/>
        </p:nvSpPr>
        <p:spPr>
          <a:xfrm>
            <a:off x="1524000" y="2603160"/>
            <a:ext cx="14944736" cy="6003695"/>
          </a:xfrm>
          <a:prstGeom prst="rect">
            <a:avLst/>
          </a:prstGeom>
        </p:spPr>
        <p:txBody>
          <a:bodyPr wrap="square" lIns="0" tIns="0" rIns="0" bIns="0" rtlCol="0" anchor="t">
            <a:spAutoFit/>
          </a:bodyPr>
          <a:lstStyle/>
          <a:p>
            <a:r>
              <a:rPr lang="en-US" sz="3200" dirty="0"/>
              <a:t>We used </a:t>
            </a:r>
            <a:r>
              <a:rPr lang="en-US" sz="3200" b="1" dirty="0"/>
              <a:t>Postman</a:t>
            </a:r>
            <a:r>
              <a:rPr lang="en-US" sz="3200" dirty="0"/>
              <a:t> and </a:t>
            </a:r>
            <a:r>
              <a:rPr lang="en-US" sz="3200" b="1" dirty="0"/>
              <a:t>Newman</a:t>
            </a:r>
            <a:r>
              <a:rPr lang="en-US" sz="3200" dirty="0"/>
              <a:t> to test the </a:t>
            </a:r>
            <a:r>
              <a:rPr lang="en-US" sz="3200" b="1" dirty="0" err="1"/>
              <a:t>ExpandTesting</a:t>
            </a:r>
            <a:r>
              <a:rPr lang="en-US" sz="3200" b="1" dirty="0"/>
              <a:t> Demo API</a:t>
            </a:r>
            <a:r>
              <a:rPr lang="en-US" sz="3200" dirty="0"/>
              <a:t> for functionality, data validation, and performance.</a:t>
            </a:r>
          </a:p>
          <a:p>
            <a:pPr>
              <a:buFont typeface="Arial" panose="020B0604020202020204" pitchFamily="34" charset="0"/>
              <a:buChar char="•"/>
            </a:pPr>
            <a:r>
              <a:rPr lang="en-US" sz="3200" b="1" dirty="0"/>
              <a:t>Postman</a:t>
            </a:r>
            <a:r>
              <a:rPr lang="en-US" sz="3200" dirty="0"/>
              <a:t> was used for manual testing, allowing us to send HTTP requests (GET, POST, PUT, DELETE) and validate responses (status codes, data, headers).</a:t>
            </a:r>
          </a:p>
          <a:p>
            <a:pPr>
              <a:buFont typeface="Arial" panose="020B0604020202020204" pitchFamily="34" charset="0"/>
              <a:buChar char="•"/>
            </a:pPr>
            <a:r>
              <a:rPr lang="en-US" sz="3200" b="1" dirty="0"/>
              <a:t>Newman</a:t>
            </a:r>
            <a:r>
              <a:rPr lang="en-US" sz="3200" dirty="0"/>
              <a:t>, a command-line tool for running Postman collections, was used for generated detailed reports.</a:t>
            </a:r>
          </a:p>
          <a:p>
            <a:br>
              <a:rPr lang="en-US" sz="3200" dirty="0"/>
            </a:br>
            <a:endParaRPr lang="en-US" sz="3200" dirty="0"/>
          </a:p>
          <a:p>
            <a:r>
              <a:rPr lang="en-US" sz="3200" b="1" dirty="0"/>
              <a:t>Key Tests:</a:t>
            </a:r>
          </a:p>
          <a:p>
            <a:pPr>
              <a:buFont typeface="+mj-lt"/>
              <a:buAutoNum type="arabicPeriod"/>
            </a:pPr>
            <a:r>
              <a:rPr lang="en-US" sz="3200" b="1" dirty="0"/>
              <a:t>Authentication</a:t>
            </a:r>
            <a:r>
              <a:rPr lang="en-US" sz="3200" dirty="0"/>
              <a:t>: Validating correct user credentials and token generation.</a:t>
            </a:r>
          </a:p>
          <a:p>
            <a:pPr>
              <a:buFont typeface="+mj-lt"/>
              <a:buAutoNum type="arabicPeriod"/>
            </a:pPr>
            <a:r>
              <a:rPr lang="en-US" sz="3200" b="1" dirty="0"/>
              <a:t>CRUD Operations</a:t>
            </a:r>
            <a:r>
              <a:rPr lang="en-US" sz="3200" dirty="0"/>
              <a:t>: Ensuring the API can create, read, update, and delete data correctly.</a:t>
            </a:r>
          </a:p>
          <a:p>
            <a:pPr marL="0" lvl="0" indent="0" algn="just">
              <a:lnSpc>
                <a:spcPts val="4960"/>
              </a:lnSpc>
            </a:pPr>
            <a:endParaRPr lang="en-US" sz="3200" dirty="0">
              <a:solidFill>
                <a:srgbClr val="FFFFFF"/>
              </a:solidFill>
              <a:latin typeface="Open Sans"/>
              <a:ea typeface="Open Sans"/>
              <a:cs typeface="Open Sans"/>
              <a:sym typeface="Open Sans"/>
            </a:endParaRPr>
          </a:p>
        </p:txBody>
      </p:sp>
      <p:sp>
        <p:nvSpPr>
          <p:cNvPr id="16" name="TextBox 16"/>
          <p:cNvSpPr txBox="1"/>
          <p:nvPr/>
        </p:nvSpPr>
        <p:spPr>
          <a:xfrm>
            <a:off x="10827445" y="5936257"/>
            <a:ext cx="6568040" cy="931545"/>
          </a:xfrm>
          <a:prstGeom prst="rect">
            <a:avLst/>
          </a:prstGeom>
        </p:spPr>
        <p:txBody>
          <a:bodyPr lIns="0" tIns="0" rIns="0" bIns="0" rtlCol="0" anchor="t">
            <a:spAutoFit/>
          </a:bodyPr>
          <a:lstStyle/>
          <a:p>
            <a:pPr algn="l">
              <a:lnSpc>
                <a:spcPts val="3779"/>
              </a:lnSpc>
            </a:pPr>
            <a:r>
              <a:rPr lang="en-US" sz="2699" b="1" dirty="0">
                <a:solidFill>
                  <a:srgbClr val="FFFFFF"/>
                </a:solidFill>
                <a:latin typeface="Inter Bold"/>
                <a:ea typeface="Inter Bold"/>
                <a:cs typeface="Inter Bold"/>
                <a:sym typeface="Inter Bold"/>
              </a:rPr>
              <a:t>Visuals : </a:t>
            </a:r>
          </a:p>
          <a:p>
            <a:pPr algn="l">
              <a:lnSpc>
                <a:spcPts val="3779"/>
              </a:lnSpc>
            </a:pPr>
            <a:endParaRPr lang="en-US" sz="2699" b="1" dirty="0">
              <a:solidFill>
                <a:srgbClr val="FFFFFF"/>
              </a:solidFill>
              <a:latin typeface="Inter Bold"/>
              <a:ea typeface="Inter Bold"/>
              <a:cs typeface="Inter Bold"/>
              <a:sym typeface="Inter Bold"/>
            </a:endParaRPr>
          </a:p>
        </p:txBody>
      </p:sp>
      <p:sp>
        <p:nvSpPr>
          <p:cNvPr id="21" name="TextBox 20">
            <a:extLst>
              <a:ext uri="{FF2B5EF4-FFF2-40B4-BE49-F238E27FC236}">
                <a16:creationId xmlns:a16="http://schemas.microsoft.com/office/drawing/2014/main" id="{CABBC070-7AA0-4F32-1E10-1BA2E8412D17}"/>
              </a:ext>
            </a:extLst>
          </p:cNvPr>
          <p:cNvSpPr txBox="1"/>
          <p:nvPr/>
        </p:nvSpPr>
        <p:spPr>
          <a:xfrm>
            <a:off x="7010400" y="8606855"/>
            <a:ext cx="914400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Find it on </a:t>
            </a:r>
            <a:r>
              <a:rPr kumimoji="0" lang="en-US" sz="3200" b="0" i="0" u="none" strike="noStrike" kern="1200" cap="none" spc="0" normalizeH="0" baseline="0" noProof="0" dirty="0">
                <a:ln>
                  <a:noFill/>
                </a:ln>
                <a:solidFill>
                  <a:prstClr val="black"/>
                </a:solidFill>
                <a:effectLst/>
                <a:uLnTx/>
                <a:uFillTx/>
                <a:latin typeface="Calibri"/>
                <a:ea typeface="+mn-ea"/>
                <a:cs typeface="+mn-cs"/>
                <a:hlinkClick r:id="rId2"/>
              </a:rPr>
              <a:t>GitHub</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22" name="Group 5">
            <a:extLst>
              <a:ext uri="{FF2B5EF4-FFF2-40B4-BE49-F238E27FC236}">
                <a16:creationId xmlns:a16="http://schemas.microsoft.com/office/drawing/2014/main" id="{31FA2258-B893-5309-7170-5229991A1BA0}"/>
              </a:ext>
            </a:extLst>
          </p:cNvPr>
          <p:cNvGrpSpPr/>
          <p:nvPr/>
        </p:nvGrpSpPr>
        <p:grpSpPr>
          <a:xfrm>
            <a:off x="15745226" y="-1332365"/>
            <a:ext cx="3803190" cy="3803190"/>
            <a:chOff x="0" y="0"/>
            <a:chExt cx="812800" cy="812800"/>
          </a:xfrm>
        </p:grpSpPr>
        <p:sp>
          <p:nvSpPr>
            <p:cNvPr id="23" name="Freeform 6">
              <a:extLst>
                <a:ext uri="{FF2B5EF4-FFF2-40B4-BE49-F238E27FC236}">
                  <a16:creationId xmlns:a16="http://schemas.microsoft.com/office/drawing/2014/main" id="{A4250BFA-B85F-73DE-7678-D04D357AEB0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24" name="TextBox 7">
              <a:extLst>
                <a:ext uri="{FF2B5EF4-FFF2-40B4-BE49-F238E27FC236}">
                  <a16:creationId xmlns:a16="http://schemas.microsoft.com/office/drawing/2014/main" id="{A840BF77-26CC-533B-5397-F2A904602AB6}"/>
                </a:ext>
              </a:extLst>
            </p:cNvPr>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0" y="8790247"/>
            <a:ext cx="778614" cy="1496753"/>
            <a:chOff x="0" y="0"/>
            <a:chExt cx="205067" cy="394207"/>
          </a:xfrm>
        </p:grpSpPr>
        <p:sp>
          <p:nvSpPr>
            <p:cNvPr id="6" name="Freeform 6"/>
            <p:cNvSpPr/>
            <p:nvPr/>
          </p:nvSpPr>
          <p:spPr>
            <a:xfrm>
              <a:off x="0" y="0"/>
              <a:ext cx="205067" cy="394207"/>
            </a:xfrm>
            <a:custGeom>
              <a:avLst/>
              <a:gdLst/>
              <a:ahLst/>
              <a:cxnLst/>
              <a:rect l="l" t="t" r="r" b="b"/>
              <a:pathLst>
                <a:path w="205067" h="394207">
                  <a:moveTo>
                    <a:pt x="0" y="0"/>
                  </a:moveTo>
                  <a:lnTo>
                    <a:pt x="205067" y="0"/>
                  </a:lnTo>
                  <a:lnTo>
                    <a:pt x="205067" y="394207"/>
                  </a:lnTo>
                  <a:lnTo>
                    <a:pt x="0" y="394207"/>
                  </a:lnTo>
                  <a:close/>
                </a:path>
              </a:pathLst>
            </a:custGeom>
            <a:solidFill>
              <a:srgbClr val="17726D"/>
            </a:solidFill>
          </p:spPr>
          <p:txBody>
            <a:bodyPr/>
            <a:lstStyle/>
            <a:p>
              <a:endParaRPr lang="en-EG"/>
            </a:p>
          </p:txBody>
        </p:sp>
        <p:sp>
          <p:nvSpPr>
            <p:cNvPr id="7" name="TextBox 7"/>
            <p:cNvSpPr txBox="1"/>
            <p:nvPr/>
          </p:nvSpPr>
          <p:spPr>
            <a:xfrm>
              <a:off x="0" y="-47625"/>
              <a:ext cx="205067" cy="441832"/>
            </a:xfrm>
            <a:prstGeom prst="rect">
              <a:avLst/>
            </a:prstGeom>
          </p:spPr>
          <p:txBody>
            <a:bodyPr lIns="50800" tIns="50800" rIns="50800" bIns="50800" rtlCol="0" anchor="ctr"/>
            <a:lstStyle/>
            <a:p>
              <a:pPr algn="ctr">
                <a:lnSpc>
                  <a:spcPts val="2479"/>
                </a:lnSpc>
              </a:pPr>
              <a:endParaRPr/>
            </a:p>
          </p:txBody>
        </p:sp>
      </p:grpSp>
      <p:sp>
        <p:nvSpPr>
          <p:cNvPr id="8" name="AutoShape 8"/>
          <p:cNvSpPr/>
          <p:nvPr/>
        </p:nvSpPr>
        <p:spPr>
          <a:xfrm flipV="1">
            <a:off x="1359020" y="1119867"/>
            <a:ext cx="1858299" cy="0"/>
          </a:xfrm>
          <a:prstGeom prst="line">
            <a:avLst/>
          </a:prstGeom>
          <a:ln w="76200" cap="flat">
            <a:solidFill>
              <a:srgbClr val="EAE4D2"/>
            </a:solidFill>
            <a:prstDash val="solid"/>
            <a:headEnd type="none" w="sm" len="sm"/>
            <a:tailEnd type="none" w="sm" len="sm"/>
          </a:ln>
        </p:spPr>
        <p:txBody>
          <a:bodyPr/>
          <a:lstStyle/>
          <a:p>
            <a:endParaRPr lang="en-EG"/>
          </a:p>
        </p:txBody>
      </p:sp>
      <p:sp>
        <p:nvSpPr>
          <p:cNvPr id="13" name="TextBox 13"/>
          <p:cNvSpPr txBox="1"/>
          <p:nvPr/>
        </p:nvSpPr>
        <p:spPr>
          <a:xfrm>
            <a:off x="1359020" y="514644"/>
            <a:ext cx="9994779" cy="625236"/>
          </a:xfrm>
          <a:prstGeom prst="rect">
            <a:avLst/>
          </a:prstGeom>
        </p:spPr>
        <p:txBody>
          <a:bodyPr wrap="square" lIns="0" tIns="0" rIns="0" bIns="0" rtlCol="0" anchor="t">
            <a:spAutoFit/>
          </a:bodyPr>
          <a:lstStyle/>
          <a:p>
            <a:pPr algn="l">
              <a:lnSpc>
                <a:spcPts val="4410"/>
              </a:lnSpc>
            </a:pPr>
            <a:r>
              <a:rPr lang="en-US" sz="6700" b="1" dirty="0">
                <a:solidFill>
                  <a:srgbClr val="17726D"/>
                </a:solidFill>
                <a:latin typeface="Inter Bold"/>
                <a:ea typeface="Inter Bold"/>
                <a:sym typeface="Inter Medium"/>
              </a:rPr>
              <a:t>Performance Testing</a:t>
            </a:r>
            <a:endParaRPr lang="en-US" sz="6700" b="1" dirty="0">
              <a:solidFill>
                <a:srgbClr val="17726D"/>
              </a:solidFill>
              <a:latin typeface="Inter Bold"/>
              <a:ea typeface="Inter Bold"/>
              <a:sym typeface="Inter Bold"/>
            </a:endParaRPr>
          </a:p>
        </p:txBody>
      </p:sp>
      <p:sp>
        <p:nvSpPr>
          <p:cNvPr id="14" name="TextBox 14"/>
          <p:cNvSpPr txBox="1"/>
          <p:nvPr/>
        </p:nvSpPr>
        <p:spPr>
          <a:xfrm>
            <a:off x="1016001" y="1976646"/>
            <a:ext cx="15912979" cy="7139262"/>
          </a:xfrm>
          <a:prstGeom prst="rect">
            <a:avLst/>
          </a:prstGeom>
        </p:spPr>
        <p:txBody>
          <a:bodyPr wrap="square" lIns="0" tIns="0" rIns="0" bIns="0" rtlCol="0" anchor="t">
            <a:spAutoFit/>
          </a:bodyPr>
          <a:lstStyle/>
          <a:p>
            <a:pPr indent="-457200">
              <a:lnSpc>
                <a:spcPts val="4029"/>
              </a:lnSpc>
              <a:buFont typeface="Arial" panose="020B0604020202020204" pitchFamily="34" charset="0"/>
              <a:buChar char="•"/>
            </a:pPr>
            <a:r>
              <a:rPr lang="en-US" sz="3200" dirty="0"/>
              <a:t>We conducted Response Time Testing on the </a:t>
            </a:r>
            <a:r>
              <a:rPr lang="en-US" sz="3200" dirty="0" err="1"/>
              <a:t>SauceDemo</a:t>
            </a:r>
            <a:r>
              <a:rPr lang="en-US" sz="3200" dirty="0"/>
              <a:t> Website to evaluate how quickly the website responds to user interactions under different conditions.</a:t>
            </a:r>
          </a:p>
          <a:p>
            <a:pPr>
              <a:lnSpc>
                <a:spcPts val="4029"/>
              </a:lnSpc>
            </a:pPr>
            <a:endParaRPr lang="en-US" sz="3200" dirty="0"/>
          </a:p>
          <a:p>
            <a:pPr indent="-457200">
              <a:lnSpc>
                <a:spcPts val="4029"/>
              </a:lnSpc>
              <a:buFont typeface="Arial" panose="020B0604020202020204" pitchFamily="34" charset="0"/>
              <a:buChar char="•"/>
            </a:pPr>
            <a:r>
              <a:rPr lang="en-US" sz="3200" dirty="0"/>
              <a:t>Key Focus Areas:</a:t>
            </a:r>
          </a:p>
          <a:p>
            <a:pPr>
              <a:lnSpc>
                <a:spcPts val="4029"/>
              </a:lnSpc>
            </a:pPr>
            <a:endParaRPr lang="en-US" sz="3200" dirty="0"/>
          </a:p>
          <a:p>
            <a:pPr indent="-457200">
              <a:lnSpc>
                <a:spcPts val="4029"/>
              </a:lnSpc>
              <a:buFont typeface="Arial" panose="020B0604020202020204" pitchFamily="34" charset="0"/>
              <a:buChar char="•"/>
            </a:pPr>
            <a:r>
              <a:rPr lang="en-US" sz="3200" dirty="0"/>
              <a:t>Page Load Time: Measured the time taken for pages to load fully, ensuring fast user access to content.</a:t>
            </a:r>
          </a:p>
          <a:p>
            <a:pPr indent="-457200">
              <a:lnSpc>
                <a:spcPts val="4029"/>
              </a:lnSpc>
              <a:buFont typeface="Arial" panose="020B0604020202020204" pitchFamily="34" charset="0"/>
              <a:buChar char="•"/>
            </a:pPr>
            <a:r>
              <a:rPr lang="en-US" sz="3200" dirty="0"/>
              <a:t>API Response Time: Tested the time for server responses to API requests, ensuring data is retrieved or submitted quickly.</a:t>
            </a:r>
          </a:p>
          <a:p>
            <a:pPr indent="-457200">
              <a:lnSpc>
                <a:spcPts val="4029"/>
              </a:lnSpc>
              <a:buFont typeface="Arial" panose="020B0604020202020204" pitchFamily="34" charset="0"/>
              <a:buChar char="•"/>
            </a:pPr>
            <a:r>
              <a:rPr lang="en-US" sz="3200" dirty="0"/>
              <a:t>User Interaction Time: Monitored the time it takes for the website to respond to actions like form submissions, button clicks, and navigation.</a:t>
            </a:r>
          </a:p>
          <a:p>
            <a:pPr indent="-457200">
              <a:lnSpc>
                <a:spcPts val="4029"/>
              </a:lnSpc>
              <a:buFont typeface="Arial" panose="020B0604020202020204" pitchFamily="34" charset="0"/>
              <a:buChar char="•"/>
            </a:pPr>
            <a:r>
              <a:rPr lang="en-US" sz="3200" dirty="0"/>
              <a:t>Performance under Load: Assessed how response times are affected as the number of simultaneous users increases.</a:t>
            </a:r>
          </a:p>
          <a:p>
            <a:pPr marL="0" lvl="0" indent="0" algn="just">
              <a:lnSpc>
                <a:spcPts val="4029"/>
              </a:lnSpc>
            </a:pPr>
            <a:endParaRPr lang="en-US" sz="2599" b="1" dirty="0">
              <a:solidFill>
                <a:srgbClr val="FFFFFF"/>
              </a:solidFill>
              <a:latin typeface="Open Sans Bold"/>
              <a:ea typeface="Open Sans Bold"/>
              <a:cs typeface="Open Sans Bold"/>
              <a:sym typeface="Open Sans Bold"/>
            </a:endParaRPr>
          </a:p>
        </p:txBody>
      </p:sp>
      <p:grpSp>
        <p:nvGrpSpPr>
          <p:cNvPr id="16" name="Group 5">
            <a:extLst>
              <a:ext uri="{FF2B5EF4-FFF2-40B4-BE49-F238E27FC236}">
                <a16:creationId xmlns:a16="http://schemas.microsoft.com/office/drawing/2014/main" id="{21482525-4203-85A0-3ECB-24B6E1BB20C3}"/>
              </a:ext>
            </a:extLst>
          </p:cNvPr>
          <p:cNvGrpSpPr/>
          <p:nvPr/>
        </p:nvGrpSpPr>
        <p:grpSpPr>
          <a:xfrm>
            <a:off x="15370404" y="7657798"/>
            <a:ext cx="3803190" cy="3803190"/>
            <a:chOff x="0" y="0"/>
            <a:chExt cx="812800" cy="812800"/>
          </a:xfrm>
        </p:grpSpPr>
        <p:sp>
          <p:nvSpPr>
            <p:cNvPr id="17" name="Freeform 6">
              <a:extLst>
                <a:ext uri="{FF2B5EF4-FFF2-40B4-BE49-F238E27FC236}">
                  <a16:creationId xmlns:a16="http://schemas.microsoft.com/office/drawing/2014/main" id="{1DC3D1D9-08BB-5E08-2BED-160794AEB5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txBody>
            <a:bodyPr/>
            <a:lstStyle/>
            <a:p>
              <a:endParaRPr lang="en-EG"/>
            </a:p>
          </p:txBody>
        </p:sp>
        <p:sp>
          <p:nvSpPr>
            <p:cNvPr id="18" name="TextBox 7">
              <a:extLst>
                <a:ext uri="{FF2B5EF4-FFF2-40B4-BE49-F238E27FC236}">
                  <a16:creationId xmlns:a16="http://schemas.microsoft.com/office/drawing/2014/main" id="{AF66F72A-4EE6-ABD2-F6A6-E11F8EF06FA7}"/>
                </a:ext>
              </a:extLst>
            </p:cNvPr>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9" name="TextBox 18">
            <a:extLst>
              <a:ext uri="{FF2B5EF4-FFF2-40B4-BE49-F238E27FC236}">
                <a16:creationId xmlns:a16="http://schemas.microsoft.com/office/drawing/2014/main" id="{E463F1DB-97AC-1AE4-02B6-F5EA5CC3910D}"/>
              </a:ext>
            </a:extLst>
          </p:cNvPr>
          <p:cNvSpPr txBox="1"/>
          <p:nvPr/>
        </p:nvSpPr>
        <p:spPr>
          <a:xfrm>
            <a:off x="6915404" y="9202832"/>
            <a:ext cx="10013576" cy="584775"/>
          </a:xfrm>
          <a:prstGeom prst="rect">
            <a:avLst/>
          </a:prstGeom>
          <a:noFill/>
        </p:spPr>
        <p:txBody>
          <a:bodyPr wrap="square">
            <a:spAutoFit/>
          </a:bodyPr>
          <a:lstStyle/>
          <a:p>
            <a:r>
              <a:rPr lang="en-US" sz="3200" dirty="0"/>
              <a:t>Find it on </a:t>
            </a:r>
            <a:r>
              <a:rPr lang="en-US" sz="3200" dirty="0">
                <a:hlinkClick r:id="rId2"/>
              </a:rPr>
              <a:t>GitHub</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1167</Words>
  <Application>Microsoft Macintosh PowerPoint</Application>
  <PresentationFormat>Custom</PresentationFormat>
  <Paragraphs>127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Calibri</vt:lpstr>
      <vt:lpstr>Antic Bold</vt:lpstr>
      <vt:lpstr>Open Sans</vt:lpstr>
      <vt:lpstr>Open Sans Semi-Bold</vt:lpstr>
      <vt:lpstr>Segoe UI</vt:lpstr>
      <vt:lpstr>Inter Bold</vt:lpstr>
      <vt:lpstr>Open Sans Bold</vt:lpstr>
      <vt:lpstr>Arial</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 Train project</dc:title>
  <cp:lastModifiedBy>Mohamed Samir</cp:lastModifiedBy>
  <cp:revision>35</cp:revision>
  <dcterms:created xsi:type="dcterms:W3CDTF">2006-08-16T00:00:00Z</dcterms:created>
  <dcterms:modified xsi:type="dcterms:W3CDTF">2025-04-11T23:02:54Z</dcterms:modified>
  <dc:identifier>DAGkLOgEKJI</dc:identifier>
</cp:coreProperties>
</file>