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8" r:id="rId10"/>
    <p:sldId id="263" r:id="rId11"/>
    <p:sldId id="271" r:id="rId12"/>
    <p:sldId id="264" r:id="rId13"/>
    <p:sldId id="270" r:id="rId14"/>
    <p:sldId id="265" r:id="rId15"/>
    <p:sldId id="272" r:id="rId16"/>
    <p:sldId id="273" r:id="rId17"/>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5638800" y="2094386"/>
            <a:ext cx="4038600" cy="508635"/>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o</a:t>
            </a:r>
            <a:r>
              <a:rPr lang="en-GB" sz="3200" dirty="0">
                <a:latin typeface="Times New Roman" panose="02020603050405020304" pitchFamily="18" charset="0"/>
                <a:cs typeface="Times New Roman" panose="02020603050405020304" pitchFamily="18" charset="0"/>
              </a:rPr>
              <a:t>ham</a:t>
            </a:r>
            <a:r>
              <a:rPr lang="en-US" altLang="zh-CN" sz="3200" dirty="0">
                <a:latin typeface="Times New Roman" panose="02020603050405020304" pitchFamily="18" charset="0"/>
                <a:cs typeface="Times New Roman" panose="02020603050405020304" pitchFamily="18" charset="0"/>
              </a:rPr>
              <a:t>e</a:t>
            </a:r>
            <a:r>
              <a:rPr lang="en-GB" sz="3200" dirty="0">
                <a:latin typeface="Times New Roman" panose="02020603050405020304" pitchFamily="18" charset="0"/>
                <a:cs typeface="Times New Roman" panose="02020603050405020304" pitchFamily="18" charset="0"/>
              </a:rPr>
              <a:t>d S</a:t>
            </a:r>
            <a:r>
              <a:rPr lang="en-US" altLang="zh-CN" sz="3200" dirty="0">
                <a:latin typeface="Times New Roman" panose="02020603050405020304" pitchFamily="18" charset="0"/>
                <a:cs typeface="Times New Roman" panose="02020603050405020304" pitchFamily="18" charset="0"/>
              </a:rPr>
              <a:t>hahban</a:t>
            </a:r>
            <a:r>
              <a:rPr lang="en-GB" sz="3200" dirty="0">
                <a:latin typeface="Times New Roman" panose="02020603050405020304" pitchFamily="18" charset="0"/>
                <a:cs typeface="Times New Roman" panose="02020603050405020304" pitchFamily="18" charset="0"/>
              </a:rPr>
              <a:t> M </a:t>
            </a:r>
            <a:r>
              <a:rPr lang="en-US" altLang="zh-CN" sz="3200" dirty="0">
                <a:latin typeface="Times New Roman" panose="02020603050405020304" pitchFamily="18" charset="0"/>
                <a:cs typeface="Times New Roman" panose="02020603050405020304" pitchFamily="18" charset="0"/>
              </a:rPr>
              <a:t>I</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770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GB" dirty="0">
                <a:latin typeface="Times New Roman" panose="02020603050405020304" pitchFamily="18" charset="0"/>
                <a:cs typeface="Times New Roman" panose="02020603050405020304" pitchFamily="18" charset="0"/>
              </a:rPr>
              <a:t>APPLICATIONS</a:t>
            </a:r>
            <a:endParaRPr lang="en-GB"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373108" y="385490"/>
            <a:ext cx="10134600" cy="494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no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400050" marR="0" lvl="0" indent="-34290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0" indent="-342900" algn="l">
              <a:buChar char="•"/>
            </a:pPr>
            <a:r>
              <a:rPr lang="en-US" sz="2000" b="1">
                <a:solidFill>
                  <a:srgbClr val="0D0D0D"/>
                </a:solidFill>
                <a:latin typeface="Söhne" charset="0"/>
              </a:rPr>
              <a:t>Entertainment and Gaming:</a:t>
            </a:r>
            <a:r>
              <a:rPr lang="en-US" sz="2000" b="0">
                <a:solidFill>
                  <a:srgbClr val="0D0D0D"/>
                </a:solidFill>
                <a:latin typeface="Söhne" charset="0"/>
              </a:rPr>
              <a:t> Immerse yourself in captivating virtual worlds populated with lifelike characters, environments, and objects, enhancing the gaming experience.</a:t>
            </a:r>
            <a:endParaRPr lang="en-US" sz="2000" b="0">
              <a:solidFill>
                <a:srgbClr val="0D0D0D"/>
              </a:solidFill>
              <a:latin typeface="Söhne" charset="0"/>
            </a:endParaRPr>
          </a:p>
          <a:p>
            <a:pPr marL="400050" lvl="0" indent="-342900" algn="l">
              <a:buChar char="•"/>
            </a:pPr>
            <a:r>
              <a:rPr lang="en-US" sz="2000" b="1">
                <a:solidFill>
                  <a:srgbClr val="0D0D0D"/>
                </a:solidFill>
                <a:latin typeface="Söhne" charset="0"/>
              </a:rPr>
              <a:t>Training and Simulation: </a:t>
            </a:r>
            <a:r>
              <a:rPr lang="en-US" sz="2000" b="0">
                <a:solidFill>
                  <a:srgbClr val="0D0D0D"/>
                </a:solidFill>
                <a:latin typeface="Söhne" charset="0"/>
              </a:rPr>
              <a:t>Provide realistic training simulations for industries such as healthcare, military, and aviation, offering a safe and immersive learning environment.</a:t>
            </a:r>
            <a:endParaRPr lang="en-US" sz="2000" b="0">
              <a:solidFill>
                <a:srgbClr val="0D0D0D"/>
              </a:solidFill>
              <a:latin typeface="Söhne" charset="0"/>
            </a:endParaRPr>
          </a:p>
          <a:p>
            <a:pPr marL="400050" lvl="0" indent="-342900" algn="l">
              <a:buChar char="•"/>
            </a:pPr>
            <a:r>
              <a:rPr lang="en-US" sz="2000" b="1">
                <a:solidFill>
                  <a:srgbClr val="0D0D0D"/>
                </a:solidFill>
                <a:latin typeface="Söhne" charset="0"/>
              </a:rPr>
              <a:t>Architectural Visualization:</a:t>
            </a:r>
            <a:r>
              <a:rPr lang="en-US" sz="2000" b="0">
                <a:solidFill>
                  <a:srgbClr val="0D0D0D"/>
                </a:solidFill>
                <a:latin typeface="Söhne" charset="0"/>
              </a:rPr>
              <a:t> Visualize architectural designs in a realistic virtual environment, allowing for better spatial understanding and design evaluation.</a:t>
            </a:r>
            <a:endParaRPr lang="en-US" sz="2000" b="0">
              <a:solidFill>
                <a:srgbClr val="0D0D0D"/>
              </a:solidFill>
              <a:latin typeface="Söhne" charset="0"/>
            </a:endParaRPr>
          </a:p>
          <a:p>
            <a:pPr marL="400050" lvl="0" indent="-342900" algn="l">
              <a:buChar char="•"/>
            </a:pPr>
            <a:r>
              <a:rPr lang="en-US" sz="2000" b="1">
                <a:solidFill>
                  <a:srgbClr val="0D0D0D"/>
                </a:solidFill>
                <a:latin typeface="Söhne" charset="0"/>
              </a:rPr>
              <a:t>Product Prototyping</a:t>
            </a:r>
            <a:r>
              <a:rPr lang="en-US" sz="2000" b="0">
                <a:solidFill>
                  <a:srgbClr val="0D0D0D"/>
                </a:solidFill>
                <a:latin typeface="Söhne" charset="0"/>
              </a:rPr>
              <a:t>: Create virtual prototypes of products for design validation and visualization, enabling rapid iteration and refinement.</a:t>
            </a:r>
            <a:endParaRPr lang="en-US" sz="2000" b="0">
              <a:solidFill>
                <a:srgbClr val="0D0D0D"/>
              </a:solidFill>
              <a:latin typeface="Söhne" charset="0"/>
            </a:endParaRPr>
          </a:p>
          <a:p>
            <a:pPr marL="342900" lvl="0" indent="-342900" algn="l">
              <a:buChar char="•"/>
            </a:pPr>
            <a:r>
              <a:rPr lang="en-US" sz="2000" b="1">
                <a:solidFill>
                  <a:srgbClr val="0D0D0D"/>
                </a:solidFill>
                <a:latin typeface="Söhne" charset="0"/>
              </a:rPr>
              <a:t>Education and Training</a:t>
            </a:r>
            <a:r>
              <a:rPr lang="en-US" sz="2000" b="0">
                <a:solidFill>
                  <a:srgbClr val="0D0D0D"/>
                </a:solidFill>
                <a:latin typeface="Söhne" charset="0"/>
              </a:rPr>
              <a:t>: Facilitate immersive educational experiences by bringing abstract concepts to life through interactive 3D objects and environments</a:t>
            </a:r>
            <a:r>
              <a:rPr lang="en-US" sz="1200" b="0">
                <a:solidFill>
                  <a:srgbClr val="0D0D0D"/>
                </a:solidFill>
                <a:latin typeface="Söhne" charset="0"/>
              </a:rPr>
              <a:t>.</a:t>
            </a: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3813" cy="159317"/>
          </a:xfrm>
          <a:prstGeom prst="rect">
            <a:avLst/>
          </a:prstGeom>
        </p:spPr>
        <p:txBody>
          <a:bodyPr vert="horz" wrap="square" lIns="0" tIns="0" rIns="0" bIns="0" rtlCol="0">
            <a:no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533400" y="447738"/>
            <a:ext cx="373380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endParaRPr spc="-10" dirty="0"/>
          </a:p>
        </p:txBody>
      </p:sp>
      <p:sp>
        <p:nvSpPr>
          <p:cNvPr id="11" name="Text Box 10"/>
          <p:cNvSpPr txBox="1"/>
          <p:nvPr userDrawn="1"/>
        </p:nvSpPr>
        <p:spPr>
          <a:xfrm>
            <a:off x="533400" y="1512094"/>
            <a:ext cx="8820150" cy="4955381"/>
          </a:xfrm>
          <a:prstGeom prst="rect">
            <a:avLst/>
          </a:prstGeom>
        </p:spPr>
        <p:txBody>
          <a:bodyPr wrap="square" rtlCol="0">
            <a:noAutofit/>
          </a:bodyPr>
          <a:p>
            <a:pPr marL="342900" lvl="0" indent="-342900">
              <a:buChar char="•"/>
            </a:pPr>
            <a:r>
              <a:rPr lang="en-US" sz="2000" b="1">
                <a:solidFill>
                  <a:srgbClr val="0D0D0D"/>
                </a:solidFill>
                <a:latin typeface="Söhne" charset="0"/>
              </a:rPr>
              <a:t>Data Preparation:</a:t>
            </a:r>
            <a:r>
              <a:rPr lang="en-US" sz="2000" b="0">
                <a:solidFill>
                  <a:srgbClr val="0D0D0D"/>
                </a:solidFill>
                <a:latin typeface="Söhne" charset="0"/>
              </a:rPr>
              <a:t> Collect and preprocess a diverse dataset of 3D objects, ensuring high-quality input for training the VAE-GAN Fusion model.</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Model Architecture Design:</a:t>
            </a:r>
            <a:r>
              <a:rPr lang="en-US" sz="2000" b="0">
                <a:solidFill>
                  <a:srgbClr val="0D0D0D"/>
                </a:solidFill>
                <a:latin typeface="Söhne" charset="0"/>
              </a:rPr>
              <a:t> Design a novel architecture that combines the encoder-decoder structure of VAEs with the generator-discriminator framework of GANs, incorporating techniques to promote realism, diversity, and stability.</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Training Procedure:</a:t>
            </a:r>
            <a:r>
              <a:rPr lang="en-US" sz="2000" b="0">
                <a:solidFill>
                  <a:srgbClr val="0D0D0D"/>
                </a:solidFill>
                <a:latin typeface="Söhne" charset="0"/>
              </a:rPr>
              <a:t> Train the VAE-GAN Fusion model on the prepared dataset, optimizing the loss functions to encourage realistic and diverse 3D object generation.</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Evaluation:</a:t>
            </a:r>
            <a:r>
              <a:rPr lang="en-US" sz="2000" b="0">
                <a:solidFill>
                  <a:srgbClr val="0D0D0D"/>
                </a:solidFill>
                <a:latin typeface="Söhne" charset="0"/>
              </a:rPr>
              <a:t> Quantitatively evaluate the generated 3D objects using established metrics and conduct qualitative assessment through visual inspection and user feedback.</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Application Exploration:</a:t>
            </a:r>
            <a:r>
              <a:rPr lang="en-US" sz="2000" b="0">
                <a:solidFill>
                  <a:srgbClr val="0D0D0D"/>
                </a:solidFill>
                <a:latin typeface="Söhne" charset="0"/>
              </a:rPr>
              <a:t> Explore potential applications of the generated 3D objects in various domains, showcasing their utility and versatility.</a:t>
            </a:r>
            <a:endParaRPr lang="en-US" sz="2000" b="0">
              <a:solidFill>
                <a:srgbClr val="0D0D0D"/>
              </a:solidFill>
              <a:latin typeface="Söhne"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228600"/>
            <a:ext cx="8686800" cy="1938992"/>
          </a:xfrm>
          <a:prstGeom prst="rect">
            <a:avLst/>
          </a:prstGeom>
          <a:noFill/>
        </p:spPr>
        <p:txBody>
          <a:bodyPr wrap="square" rtlCol="0">
            <a:spAutoFit/>
          </a:bodyPr>
          <a:lstStyle/>
          <a:p>
            <a:r>
              <a:rPr lang="en-GB" sz="3400" dirty="0"/>
              <a:t>FULL Training loop</a:t>
            </a:r>
            <a:endParaRPr lang="en-GB" sz="3400" dirty="0"/>
          </a:p>
          <a:p>
            <a:endParaRPr lang="en-GB" sz="3400" dirty="0"/>
          </a:p>
          <a:p>
            <a:endParaRPr lang="en-GB" sz="3400" dirty="0"/>
          </a:p>
          <a:p>
            <a:endParaRPr lang="en-GB" dirty="0"/>
          </a:p>
        </p:txBody>
      </p:sp>
      <p:pic>
        <p:nvPicPr>
          <p:cNvPr id="2" name="Picture 1" descr="upload_post_object_v2_349634571"/>
          <p:cNvPicPr>
            <a:picLocks noChangeAspect="1"/>
          </p:cNvPicPr>
          <p:nvPr/>
        </p:nvPicPr>
        <p:blipFill>
          <a:blip r:embed="rId1"/>
          <a:stretch>
            <a:fillRect/>
          </a:stretch>
        </p:blipFill>
        <p:spPr>
          <a:xfrm>
            <a:off x="3095625" y="942975"/>
            <a:ext cx="4857750" cy="576524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1" name="TextBox 10"/>
          <p:cNvSpPr txBox="1"/>
          <p:nvPr/>
        </p:nvSpPr>
        <p:spPr>
          <a:xfrm>
            <a:off x="739140" y="1042035"/>
            <a:ext cx="8795385" cy="5815965"/>
          </a:xfrm>
          <a:prstGeom prst="rect">
            <a:avLst/>
          </a:prstGeom>
          <a:noFill/>
        </p:spPr>
        <p:txBody>
          <a:bodyPr wrap="square" rtlCol="0">
            <a:spAutoFit/>
          </a:bodyPr>
          <a:lstStyle/>
          <a:p>
            <a:pPr indent="0">
              <a:buNone/>
            </a:pPr>
            <a:endParaRPr lang="en-US" sz="1200" b="0">
              <a:solidFill>
                <a:srgbClr val="0D0D0D"/>
              </a:solidFill>
              <a:latin typeface="Söhne" charset="0"/>
            </a:endParaRPr>
          </a:p>
          <a:p>
            <a:pPr marL="171450" lvl="0" indent="-171450">
              <a:buChar char="•"/>
            </a:pPr>
            <a:r>
              <a:rPr lang="en-US" sz="2000" b="0">
                <a:solidFill>
                  <a:srgbClr val="0D0D0D"/>
                </a:solidFill>
                <a:latin typeface="Söhne" charset="0"/>
              </a:rPr>
              <a:t>High-Quality 3D Object Generation: The VAE-GAN Fusion model successfully generated high-quality 3D objects with remarkable realism and detail. Objects exhibited fine textures, accurate geometry, and realistic lighting, contributing to their lifelike appearance.</a:t>
            </a:r>
            <a:endParaRPr lang="en-US" sz="2000" b="0">
              <a:solidFill>
                <a:srgbClr val="0D0D0D"/>
              </a:solidFill>
              <a:latin typeface="Söhne" charset="0"/>
            </a:endParaRPr>
          </a:p>
          <a:p>
            <a:pPr marL="171450" lvl="0" indent="-171450">
              <a:buChar char="•"/>
            </a:pPr>
            <a:r>
              <a:rPr lang="en-US" sz="2000" b="0">
                <a:solidFill>
                  <a:srgbClr val="0D0D0D"/>
                </a:solidFill>
                <a:latin typeface="Söhne" charset="0"/>
              </a:rPr>
              <a:t>Diverse Object Variations: The generated 3D objects displayed a diverse range of variations, spanning different shapes, styles, and complexities. This diversity in generated objects demonstrated the model's ability to capture the richness of real-world object space.</a:t>
            </a:r>
            <a:endParaRPr lang="en-US" sz="2000" b="0">
              <a:solidFill>
                <a:srgbClr val="0D0D0D"/>
              </a:solidFill>
              <a:latin typeface="Söhne" charset="0"/>
            </a:endParaRPr>
          </a:p>
          <a:p>
            <a:pPr marL="171450" lvl="0" indent="-171450">
              <a:buChar char="•"/>
            </a:pPr>
            <a:r>
              <a:rPr lang="en-US" sz="2000" b="0">
                <a:solidFill>
                  <a:srgbClr val="0D0D0D"/>
                </a:solidFill>
                <a:latin typeface="Söhne" charset="0"/>
              </a:rPr>
              <a:t>Quantitative Evaluation: Quantitative evaluation using metrics such as Fréchet Inception Distance (FID) and Inception Score (IS) confirmed the quality and diversity of the generated 3D objects.</a:t>
            </a:r>
            <a:endParaRPr lang="en-US" sz="2000" b="0">
              <a:solidFill>
                <a:srgbClr val="0D0D0D"/>
              </a:solidFill>
              <a:latin typeface="Söhne" charset="0"/>
            </a:endParaRPr>
          </a:p>
          <a:p>
            <a:pPr marL="171450" lvl="0" indent="-171450">
              <a:buChar char="•"/>
            </a:pPr>
            <a:r>
              <a:rPr lang="en-US" sz="2000" b="0">
                <a:solidFill>
                  <a:srgbClr val="0D0D0D"/>
                </a:solidFill>
                <a:latin typeface="Söhne" charset="0"/>
              </a:rPr>
              <a:t>Qualitative Assessment: Qualitative assessment by human observers further validated the realism and diversity of the generated 3D objects. Observers noted the lifelike appearance of the objects and appreciated the variety of shapes and styles produced by the model.</a:t>
            </a:r>
            <a:endParaRPr lang="en-US" sz="2000" b="0">
              <a:solidFill>
                <a:srgbClr val="0D0D0D"/>
              </a:solidFill>
              <a:latin typeface="Söhne" charset="0"/>
            </a:endParaRPr>
          </a:p>
          <a:p>
            <a:pPr marL="171450" lvl="0" indent="-171450">
              <a:buChar char="•"/>
            </a:pPr>
            <a:r>
              <a:rPr lang="en-US" sz="2000" b="0">
                <a:solidFill>
                  <a:srgbClr val="0D0D0D"/>
                </a:solidFill>
                <a:latin typeface="Söhne" charset="0"/>
              </a:rPr>
              <a:t>Application Demonstrations: The generated 3D objects were showcased in various applications, including virtual reality environments, gaming assets, digital art scenes, and product prototypes</a:t>
            </a:r>
            <a:r>
              <a:rPr lang="en-US" sz="1200" b="0">
                <a:solidFill>
                  <a:srgbClr val="0D0D0D"/>
                </a:solidFill>
                <a:latin typeface="Söhne" charset="0"/>
              </a:rPr>
              <a:t>. </a:t>
            </a:r>
            <a:endParaRPr lang="en-US" sz="1200" b="0" dirty="0">
              <a:solidFill>
                <a:srgbClr val="0D0D0D"/>
              </a:solidFill>
              <a:latin typeface="Söhne"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09600"/>
            <a:ext cx="3352800" cy="615553"/>
          </a:xfrm>
          <a:prstGeom prst="rect">
            <a:avLst/>
          </a:prstGeom>
          <a:noFill/>
        </p:spPr>
        <p:txBody>
          <a:bodyPr wrap="square" rtlCol="0">
            <a:spAutoFit/>
          </a:bodyPr>
          <a:lstStyle/>
          <a:p>
            <a:r>
              <a:rPr lang="en-GB" sz="3400" dirty="0">
                <a:latin typeface="Times New Roman" panose="02020603050405020304" pitchFamily="18" charset="0"/>
                <a:cs typeface="Times New Roman" panose="02020603050405020304" pitchFamily="18" charset="0"/>
              </a:rPr>
              <a:t>FINAL OUTPUT</a:t>
            </a:r>
            <a:endParaRPr lang="en-GB" sz="3400" dirty="0">
              <a:latin typeface="Times New Roman" panose="02020603050405020304" pitchFamily="18" charset="0"/>
              <a:cs typeface="Times New Roman" panose="02020603050405020304" pitchFamily="18" charset="0"/>
            </a:endParaRPr>
          </a:p>
        </p:txBody>
      </p:sp>
      <p:pic>
        <p:nvPicPr>
          <p:cNvPr id="2" name="Picture 1" descr="upload_post_object_v2_805304102"/>
          <p:cNvPicPr>
            <a:picLocks noChangeAspect="1"/>
          </p:cNvPicPr>
          <p:nvPr/>
        </p:nvPicPr>
        <p:blipFill>
          <a:blip r:embed="rId1"/>
          <a:stretch>
            <a:fillRect/>
          </a:stretch>
        </p:blipFill>
        <p:spPr>
          <a:xfrm>
            <a:off x="1301750" y="1862138"/>
            <a:ext cx="7683500" cy="3490098"/>
          </a:xfrm>
          <a:prstGeom prst="rect">
            <a:avLst/>
          </a:prstGeom>
        </p:spPr>
      </p:pic>
      <p:sp>
        <p:nvSpPr>
          <p:cNvPr id="7" name="Text Box 6"/>
          <p:cNvSpPr txBox="1"/>
          <p:nvPr userDrawn="1"/>
        </p:nvSpPr>
        <p:spPr>
          <a:xfrm>
            <a:off x="9969500" y="587375"/>
            <a:ext cx="309880" cy="368300"/>
          </a:xfrm>
          <a:prstGeom prst="rect">
            <a:avLst/>
          </a:prstGeom>
        </p:spPr>
        <p:txBody>
          <a:bodyPr wrap="none" rtlCol="0">
            <a:spAutoFit/>
          </a:bodyPr>
          <a:p>
            <a:endParaRPr lang="en-US"/>
          </a:p>
        </p:txBody>
      </p:sp>
      <p:sp>
        <p:nvSpPr>
          <p:cNvPr id="8" name="Text Box 7"/>
          <p:cNvSpPr txBox="1"/>
          <p:nvPr userDrawn="1"/>
        </p:nvSpPr>
        <p:spPr>
          <a:xfrm>
            <a:off x="3302000" y="5762625"/>
            <a:ext cx="309880" cy="368300"/>
          </a:xfrm>
          <a:prstGeom prst="rect">
            <a:avLst/>
          </a:prstGeom>
        </p:spPr>
        <p:txBody>
          <a:bodyPr wrap="none" rtlCol="0">
            <a:spAutoFit/>
          </a:bodyPr>
          <a:p>
            <a:endParaRPr lang="en-US"/>
          </a:p>
        </p:txBody>
      </p:sp>
      <p:sp>
        <p:nvSpPr>
          <p:cNvPr id="9" name="Text Box 8"/>
          <p:cNvSpPr txBox="1"/>
          <p:nvPr userDrawn="1"/>
        </p:nvSpPr>
        <p:spPr>
          <a:xfrm>
            <a:off x="6191250" y="3159125"/>
            <a:ext cx="309880" cy="368300"/>
          </a:xfrm>
          <a:prstGeom prst="rect">
            <a:avLst/>
          </a:prstGeom>
        </p:spPr>
        <p:txBody>
          <a:bodyPr wrap="none" rtlCol="0">
            <a:spAutoFit/>
          </a:bodyPr>
          <a:p>
            <a:endParaRPr lang="en-US"/>
          </a:p>
        </p:txBody>
      </p:sp>
      <p:sp>
        <p:nvSpPr>
          <p:cNvPr id="10" name="Text Box 9"/>
          <p:cNvSpPr txBox="1"/>
          <p:nvPr userDrawn="1"/>
        </p:nvSpPr>
        <p:spPr>
          <a:xfrm>
            <a:off x="7778750" y="4492625"/>
            <a:ext cx="309880" cy="368300"/>
          </a:xfrm>
          <a:prstGeom prst="rect">
            <a:avLst/>
          </a:prstGeom>
        </p:spPr>
        <p:txBody>
          <a:bodyPr wrap="none" rtlCol="0">
            <a:sp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8458200" cy="3384550"/>
          </a:xfrm>
          <a:prstGeom prst="rect">
            <a:avLst/>
          </a:prstGeom>
          <a:noFill/>
        </p:spPr>
        <p:txBody>
          <a:bodyPr wrap="square" rtlCol="0">
            <a:spAutoFit/>
          </a:bodyPr>
          <a:lstStyle/>
          <a:p>
            <a:pPr algn="l"/>
            <a:r>
              <a:rPr lang="en-GB" sz="3400" b="1" i="0" dirty="0">
                <a:solidFill>
                  <a:schemeClr val="tx1"/>
                </a:solidFill>
                <a:effectLst/>
                <a:latin typeface="Times New Roman" panose="02020603050405020304" pitchFamily="18" charset="0"/>
                <a:cs typeface="Times New Roman" panose="02020603050405020304" pitchFamily="18" charset="0"/>
              </a:rPr>
              <a:t>Conclusion:</a:t>
            </a:r>
            <a:endParaRPr lang="en-GB" sz="3400" b="1" i="0" dirty="0">
              <a:solidFill>
                <a:schemeClr val="tx1"/>
              </a:solidFill>
              <a:effectLst/>
              <a:latin typeface="Times New Roman" panose="02020603050405020304" pitchFamily="18" charset="0"/>
              <a:cs typeface="Times New Roman" panose="02020603050405020304" pitchFamily="18" charset="0"/>
            </a:endParaRP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000" b="0" i="0" dirty="0">
                <a:solidFill>
                  <a:schemeClr val="tx1"/>
                </a:solidFill>
                <a:effectLst/>
                <a:latin typeface="Times New Roman" panose="02020603050405020304" pitchFamily="18" charset="0"/>
                <a:cs typeface="Times New Roman" panose="02020603050405020304" pitchFamily="18" charset="0"/>
              </a:rPr>
              <a:t>         </a:t>
            </a:r>
            <a:r>
              <a:rPr lang="en-US" sz="2000" b="0">
                <a:solidFill>
                  <a:srgbClr val="0D0D0D"/>
                </a:solidFill>
                <a:latin typeface="Söhne" charset="0"/>
              </a:rPr>
              <a:t>In conclusion, the fusion of Variational Autoencoders (VAEs) with Generative Adversarial Networks (GANs) for Realistic 3D Object Generation has proven to be a highly promising approach. By combining the strengths of both techniques, we have achieved remarkable levels of realism, detail, and diversity in generated 3D objects. This breakthrough opens up new possibilities for immersive experiences in virtual reality, gaming, digital content creation, and manufacturing, paving the way for exciting advancements in 3D content generation</a:t>
            </a:r>
            <a:r>
              <a:rPr lang="en-US" altLang="zh-CN" sz="2000" b="0">
                <a:solidFill>
                  <a:srgbClr val="0D0D0D"/>
                </a:solidFill>
                <a:latin typeface="Söhne" charset="0"/>
              </a:rPr>
              <a:t>.</a:t>
            </a:r>
            <a:endParaRPr lang="en-US" sz="2000" b="0" i="0" dirty="0">
              <a:solidFill>
                <a:srgbClr val="0D0D0D"/>
              </a:solidFill>
              <a:effectLst/>
              <a:latin typeface="Söhne"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4" name="TextBox 23"/>
          <p:cNvSpPr txBox="1"/>
          <p:nvPr/>
        </p:nvSpPr>
        <p:spPr>
          <a:xfrm>
            <a:off x="1666830" y="2536506"/>
            <a:ext cx="6877050" cy="1076325"/>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GAN</a:t>
            </a:r>
            <a:r>
              <a:rPr lang="en-US" altLang="zh-CN" sz="3200" dirty="0">
                <a:latin typeface="Times New Roman" panose="02020603050405020304" pitchFamily="18" charset="0"/>
                <a:cs typeface="Times New Roman" panose="02020603050405020304" pitchFamily="18" charset="0"/>
              </a:rPr>
              <a:t>s for Realistic 3D Object Generation with VAE</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GAN Fusion</a:t>
            </a:r>
            <a:endParaRPr lang="en-GB"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1694819" y="1319198"/>
            <a:ext cx="7377431" cy="5077460"/>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Project Setup and Data Preparation:</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Define project goals and scope.</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Acquire and preprocess datasets.</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Set up development environment.</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457200" lvl="1"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400" b="1" i="0" dirty="0">
                <a:solidFill>
                  <a:schemeClr val="tx1"/>
                </a:solidFill>
                <a:effectLst/>
                <a:latin typeface="Times New Roman" panose="02020603050405020304" pitchFamily="18" charset="0"/>
                <a:cs typeface="Times New Roman" panose="02020603050405020304" pitchFamily="18" charset="0"/>
              </a:rPr>
              <a:t>Model Design and Training:</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Design GAN architectures and </a:t>
            </a:r>
            <a:r>
              <a:rPr lang="en-US" altLang="zh-CN" sz="2000" b="0" i="0" dirty="0">
                <a:solidFill>
                  <a:schemeClr val="tx1"/>
                </a:solidFill>
                <a:effectLst/>
                <a:latin typeface="Times New Roman" panose="02020603050405020304" pitchFamily="18" charset="0"/>
                <a:cs typeface="Times New Roman" panose="02020603050405020304" pitchFamily="18" charset="0"/>
              </a:rPr>
              <a:t>3D object Generation </a:t>
            </a:r>
            <a:r>
              <a:rPr lang="en-GB" sz="2000" b="0" i="0" dirty="0">
                <a:solidFill>
                  <a:schemeClr val="tx1"/>
                </a:solidFill>
                <a:effectLst/>
                <a:latin typeface="Times New Roman" panose="02020603050405020304" pitchFamily="18" charset="0"/>
                <a:cs typeface="Times New Roman" panose="02020603050405020304" pitchFamily="18" charset="0"/>
              </a:rPr>
              <a:t>.</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Train models with customized architectures.</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Optimize hyperparameters and monitor training progress</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GB" sz="2000" b="0" i="0" dirty="0">
                <a:solidFill>
                  <a:schemeClr val="tx1"/>
                </a:solidFill>
                <a:effectLst/>
                <a:latin typeface="Times New Roman" panose="02020603050405020304" pitchFamily="18" charset="0"/>
                <a:cs typeface="Times New Roman" panose="02020603050405020304" pitchFamily="18" charset="0"/>
              </a:rPr>
              <a:t>.</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400" b="1" i="0" dirty="0">
                <a:solidFill>
                  <a:schemeClr val="tx1"/>
                </a:solidFill>
                <a:effectLst/>
                <a:latin typeface="Times New Roman" panose="02020603050405020304" pitchFamily="18" charset="0"/>
                <a:cs typeface="Times New Roman" panose="02020603050405020304" pitchFamily="18" charset="0"/>
              </a:rPr>
              <a:t>Evaluation and Fine-Tuning:</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Evaluate </a:t>
            </a:r>
            <a:r>
              <a:rPr lang="en-US" altLang="zh-CN" sz="2000" b="0" i="0" dirty="0">
                <a:solidFill>
                  <a:schemeClr val="tx1"/>
                </a:solidFill>
                <a:effectLst/>
                <a:latin typeface="Times New Roman" panose="02020603050405020304" pitchFamily="18" charset="0"/>
                <a:cs typeface="Times New Roman" panose="02020603050405020304" pitchFamily="18" charset="0"/>
              </a:rPr>
              <a:t>3D object</a:t>
            </a:r>
            <a:r>
              <a:rPr lang="en-GB" sz="2000" b="0" i="0" dirty="0">
                <a:solidFill>
                  <a:schemeClr val="tx1"/>
                </a:solidFill>
                <a:effectLst/>
                <a:latin typeface="Times New Roman" panose="02020603050405020304" pitchFamily="18" charset="0"/>
                <a:cs typeface="Times New Roman" panose="02020603050405020304" pitchFamily="18" charset="0"/>
              </a:rPr>
              <a:t> generation and </a:t>
            </a:r>
            <a:r>
              <a:rPr lang="en-US" altLang="zh-CN" sz="2000" b="0" i="0" dirty="0">
                <a:solidFill>
                  <a:schemeClr val="tx1"/>
                </a:solidFill>
                <a:effectLst/>
                <a:latin typeface="Times New Roman" panose="02020603050405020304" pitchFamily="18" charset="0"/>
                <a:cs typeface="Times New Roman" panose="02020603050405020304" pitchFamily="18" charset="0"/>
              </a:rPr>
              <a:t>image Quality</a:t>
            </a:r>
            <a:r>
              <a:rPr lang="en-GB" sz="2000" b="0" i="0" dirty="0">
                <a:solidFill>
                  <a:schemeClr val="tx1"/>
                </a:solidFill>
                <a:effectLst/>
                <a:latin typeface="Times New Roman" panose="02020603050405020304" pitchFamily="18" charset="0"/>
                <a:cs typeface="Times New Roman" panose="02020603050405020304" pitchFamily="18" charset="0"/>
              </a:rPr>
              <a:t>.</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Fine-tune </a:t>
            </a:r>
            <a:r>
              <a:rPr lang="en-US" altLang="zh-CN" sz="2000" b="0" i="0" dirty="0">
                <a:solidFill>
                  <a:schemeClr val="tx1"/>
                </a:solidFill>
                <a:effectLst/>
                <a:latin typeface="Times New Roman" panose="02020603050405020304" pitchFamily="18" charset="0"/>
                <a:cs typeface="Times New Roman" panose="02020603050405020304" pitchFamily="18" charset="0"/>
              </a:rPr>
              <a:t>object </a:t>
            </a:r>
            <a:r>
              <a:rPr lang="en-GB" sz="2000" b="0" i="0" dirty="0">
                <a:solidFill>
                  <a:schemeClr val="tx1"/>
                </a:solidFill>
                <a:effectLst/>
                <a:latin typeface="Times New Roman" panose="02020603050405020304" pitchFamily="18" charset="0"/>
                <a:cs typeface="Times New Roman" panose="02020603050405020304" pitchFamily="18" charset="0"/>
              </a:rPr>
              <a:t>models based on evaluation results.</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Ensure model stability and convergence.</a:t>
            </a:r>
            <a:endParaRPr lang="en-GB" sz="2000" b="0" i="0" dirty="0">
              <a:solidFill>
                <a:schemeClr val="tx1"/>
              </a:solidFill>
              <a:effectLst/>
              <a:latin typeface="Times New Roman" panose="02020603050405020304" pitchFamily="18" charset="0"/>
              <a:cs typeface="Times New Roman" panose="02020603050405020304" pitchFamily="18" charset="0"/>
            </a:endParaRPr>
          </a:p>
          <a:p>
            <a:endParaRPr lang="en-GB"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3" name="Rectangle 2"/>
          <p:cNvSpPr>
            <a:spLocks noChangeArrowheads="1"/>
          </p:cNvSpPr>
          <p:nvPr/>
        </p:nvSpPr>
        <p:spPr bwMode="auto">
          <a:xfrm>
            <a:off x="0" y="0"/>
            <a:ext cx="4108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p:cNvSpPr txBox="1"/>
          <p:nvPr/>
        </p:nvSpPr>
        <p:spPr>
          <a:xfrm>
            <a:off x="457200" y="1573965"/>
            <a:ext cx="7699432" cy="3788522"/>
          </a:xfrm>
          <a:prstGeom prst="rect">
            <a:avLst/>
          </a:prstGeom>
          <a:noFill/>
        </p:spPr>
        <p:txBody>
          <a:bodyPr wrap="square" rtlCol="0">
            <a:noAutofit/>
          </a:bodyPr>
          <a:lstStyle/>
          <a:p>
            <a:r>
              <a:rPr lang="en-US" sz="2000" b="0">
                <a:solidFill>
                  <a:srgbClr val="0D0D0D"/>
                </a:solidFill>
                <a:latin typeface="Söhne" charset="0"/>
              </a:rPr>
              <a:t>Generating realistic 3D objects with fine details remains a challenging task in computer graphics and computer vision. While Generative Adversarial Networks (GANs) have shown remarkable success in generating high-quality images, their application to 3D object generation often encounters issues such as mode collapse and lack of diversity. Additionally, GANs struggle with capturing geometric details and preserving the structure of 3D objects. To address these challenges, this project aims to explore the fusion of Variational Autoencoders (VAEs) with GANs, termed VAE-GAN fusion, for generating realistic 3D objects with enhanced diversity, geometric accuracy, and fine-grained details. </a:t>
            </a:r>
            <a:endParaRPr lang="en-US" sz="2000" b="0" dirty="0">
              <a:solidFill>
                <a:srgbClr val="0D0D0D"/>
              </a:solidFill>
              <a:latin typeface="Söhne"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8" name="Rectangle 7"/>
          <p:cNvSpPr>
            <a:spLocks noChangeArrowheads="1"/>
          </p:cNvSpPr>
          <p:nvPr/>
        </p:nvSpPr>
        <p:spPr bwMode="auto">
          <a:xfrm>
            <a:off x="739140" y="1695450"/>
            <a:ext cx="8176260" cy="4032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3D Obje</a:t>
            </a:r>
            <a:r>
              <a:rPr kumimoji="0" lang="en-US" altLang="zh-CN"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b="0">
                <a:solidFill>
                  <a:srgbClr val="0D0D0D"/>
                </a:solidFill>
                <a:latin typeface="Söhne" charset="0"/>
              </a:rPr>
              <a:t>Generating realistic 3D objects using Generative Adversarial Networks (GANs) is a cutting-edge approach in computer graphics and computer vision. GANs have shown remarkable success in generating high-quality images, and extending this to 3D objects opens up a plethora of possibilities in various industries.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b="0">
                <a:solidFill>
                  <a:srgbClr val="0D0D0D"/>
                </a:solidFill>
                <a:latin typeface="Söhne" charset="0"/>
              </a:rPr>
              <a:t>The outcomes include photorealistic 3D objects with fine details, preserved geometry, and diversity, enhancing applications in virtual reality, gaming, digital art, product design, and manufacturing</a:t>
            </a:r>
            <a:r>
              <a:rPr lang="en-US" sz="1200" b="0">
                <a:solidFill>
                  <a:srgbClr val="0D0D0D"/>
                </a:solidFill>
                <a:latin typeface="Söhne" charset="0"/>
              </a:rPr>
              <a:t> </a:t>
            </a:r>
            <a:r>
              <a:rPr lang="en-US" altLang="zh-CN" sz="2000" b="0">
                <a:solidFill>
                  <a:srgbClr val="0D0D0D"/>
                </a:solidFill>
                <a:latin typeface="Söhne" charset="0"/>
              </a:rPr>
              <a:t>industries.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p:cNvSpPr>
            <a:spLocks noChangeArrowheads="1"/>
          </p:cNvSpPr>
          <p:nvPr/>
        </p:nvSpPr>
        <p:spPr bwMode="auto">
          <a:xfrm>
            <a:off x="0" y="0"/>
            <a:ext cx="71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723900" y="1586593"/>
            <a:ext cx="8686800" cy="4399915"/>
          </a:xfrm>
          <a:prstGeom prst="rect">
            <a:avLst/>
          </a:prstGeom>
          <a:noFill/>
        </p:spPr>
        <p:txBody>
          <a:bodyPr wrap="square" rtlCol="0">
            <a:spAutoFit/>
          </a:bodyPr>
          <a:lstStyle/>
          <a:p>
            <a:pPr marL="342900" lvl="0" indent="-342900">
              <a:buChar char="•"/>
            </a:pPr>
            <a:r>
              <a:rPr lang="en-US" sz="2000" b="1">
                <a:solidFill>
                  <a:srgbClr val="0D0D0D"/>
                </a:solidFill>
                <a:latin typeface="Söhne" charset="0"/>
              </a:rPr>
              <a:t>Virtual Reality (VR) and Augmented Reality (AR) Developers:</a:t>
            </a:r>
            <a:r>
              <a:rPr lang="en-US" sz="2000" b="0">
                <a:solidFill>
                  <a:srgbClr val="0D0D0D"/>
                </a:solidFill>
                <a:latin typeface="Söhne" charset="0"/>
              </a:rPr>
              <a:t> For creating immersive virtual environments and simulations.</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Gaming Companies: </a:t>
            </a:r>
            <a:r>
              <a:rPr lang="en-US" sz="2000" b="0">
                <a:solidFill>
                  <a:srgbClr val="0D0D0D"/>
                </a:solidFill>
                <a:latin typeface="Söhne" charset="0"/>
              </a:rPr>
              <a:t>To generate realistic game assets, environments, and characters.</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Digital Content Creators:</a:t>
            </a:r>
            <a:r>
              <a:rPr lang="en-US" sz="2000" b="0">
                <a:solidFill>
                  <a:srgbClr val="0D0D0D"/>
                </a:solidFill>
                <a:latin typeface="Söhne" charset="0"/>
              </a:rPr>
              <a:t> Including filmmakers, animators, and artists, for producing lifelike 3D models and scenes.</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Product Designers and Manufacturers: </a:t>
            </a:r>
            <a:r>
              <a:rPr lang="en-US" sz="2000" b="0">
                <a:solidFill>
                  <a:srgbClr val="0D0D0D"/>
                </a:solidFill>
                <a:latin typeface="Söhne" charset="0"/>
              </a:rPr>
              <a:t>For rapid prototyping, visualization, and design validation in various sectors.</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Medical Imaging Professionals</a:t>
            </a:r>
            <a:r>
              <a:rPr lang="en-US" sz="2000" b="0">
                <a:solidFill>
                  <a:srgbClr val="0D0D0D"/>
                </a:solidFill>
                <a:latin typeface="Söhne" charset="0"/>
              </a:rPr>
              <a:t>: For generating realistic 3D anatomical models and simulations for research and training purposes.</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Architects and Engineers:</a:t>
            </a:r>
            <a:r>
              <a:rPr lang="en-US" sz="2000" b="0">
                <a:solidFill>
                  <a:srgbClr val="0D0D0D"/>
                </a:solidFill>
                <a:latin typeface="Söhne" charset="0"/>
              </a:rPr>
              <a:t> To create realistic architectural visualizations and simulations.</a:t>
            </a:r>
            <a:endParaRPr lang="en-US" sz="2000" b="0">
              <a:solidFill>
                <a:srgbClr val="0D0D0D"/>
              </a:solidFill>
              <a:latin typeface="Söhne" charset="0"/>
            </a:endParaRPr>
          </a:p>
          <a:p>
            <a:pPr marL="342900" lvl="0" indent="-342900">
              <a:buChar char="•"/>
            </a:pPr>
            <a:r>
              <a:rPr lang="en-US" sz="2000" b="1">
                <a:solidFill>
                  <a:srgbClr val="0D0D0D"/>
                </a:solidFill>
                <a:latin typeface="Söhne" charset="0"/>
              </a:rPr>
              <a:t>Educational Institutions:</a:t>
            </a:r>
            <a:r>
              <a:rPr lang="en-US" sz="2000" b="0">
                <a:solidFill>
                  <a:srgbClr val="0D0D0D"/>
                </a:solidFill>
                <a:latin typeface="Söhne" charset="0"/>
              </a:rPr>
              <a:t> For creating interactive learning materials and simulations.</a:t>
            </a:r>
            <a:endParaRPr lang="en-US" sz="2000" b="0" dirty="0">
              <a:solidFill>
                <a:srgbClr val="0D0D0D"/>
              </a:solidFill>
              <a:latin typeface="Söhne"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3048000" y="1721485"/>
            <a:ext cx="6305550" cy="4092575"/>
          </a:xfrm>
          <a:prstGeom prst="rect">
            <a:avLst/>
          </a:prstGeom>
          <a:noFill/>
        </p:spPr>
        <p:txBody>
          <a:bodyPr wrap="square" rtlCol="0">
            <a:spAutoFit/>
          </a:bodyPr>
          <a:lstStyle/>
          <a:p>
            <a:r>
              <a:rPr lang="en-US" altLang="zh-CN" sz="2000" b="1">
                <a:solidFill>
                  <a:srgbClr val="0D0D0D"/>
                </a:solidFill>
                <a:latin typeface="Söhne" charset="0"/>
              </a:rPr>
              <a:t>Solution:</a:t>
            </a:r>
            <a:endParaRPr lang="en-US" sz="2000" b="1">
              <a:solidFill>
                <a:srgbClr val="0D0D0D"/>
              </a:solidFill>
              <a:latin typeface="Söhne" charset="0"/>
            </a:endParaRPr>
          </a:p>
          <a:p>
            <a:r>
              <a:rPr lang="en-US" sz="2000" b="0">
                <a:solidFill>
                  <a:srgbClr val="0D0D0D"/>
                </a:solidFill>
                <a:latin typeface="Söhne" charset="0"/>
              </a:rPr>
              <a:t> Our solution for 3D Realistic Object Generation Using GANs leverages advanced machine learning techniques to generate high-quality, diverse, and geometrically accurate 3D objects.</a:t>
            </a:r>
            <a:endParaRPr lang="en-US" sz="2000" b="0">
              <a:solidFill>
                <a:srgbClr val="0D0D0D"/>
              </a:solidFill>
              <a:latin typeface="Söhne" charset="0"/>
            </a:endParaRPr>
          </a:p>
          <a:p>
            <a:endParaRPr lang="en-US" sz="2000" b="0">
              <a:solidFill>
                <a:srgbClr val="0D0D0D"/>
              </a:solidFill>
              <a:latin typeface="Söhne" charset="0"/>
            </a:endParaRPr>
          </a:p>
          <a:p>
            <a:r>
              <a:rPr lang="en-US" sz="2000" b="1">
                <a:solidFill>
                  <a:srgbClr val="0D0D0D"/>
                </a:solidFill>
                <a:latin typeface="Söhne" charset="0"/>
              </a:rPr>
              <a:t>Value Proposition:</a:t>
            </a:r>
            <a:endParaRPr lang="en-US" sz="2000" b="1">
              <a:solidFill>
                <a:srgbClr val="0D0D0D"/>
              </a:solidFill>
              <a:latin typeface="Söhne" charset="0"/>
            </a:endParaRPr>
          </a:p>
          <a:p>
            <a:pPr lvl="0">
              <a:buAutoNum type="arabicPeriod"/>
            </a:pPr>
            <a:r>
              <a:rPr lang="en-US" sz="2000" b="0">
                <a:solidFill>
                  <a:srgbClr val="0D0D0D"/>
                </a:solidFill>
                <a:latin typeface="Söhne" charset="0"/>
              </a:rPr>
              <a:t>High-Quality Outputs: Our solution produces photorealistic 3D objects with fine details, preserving geometry and texture, enhancing realism.</a:t>
            </a:r>
            <a:endParaRPr lang="en-US" sz="2000" b="0">
              <a:solidFill>
                <a:srgbClr val="0D0D0D"/>
              </a:solidFill>
              <a:latin typeface="Söhne" charset="0"/>
            </a:endParaRPr>
          </a:p>
          <a:p>
            <a:pPr lvl="0">
              <a:buAutoNum type="arabicPeriod"/>
            </a:pPr>
            <a:r>
              <a:rPr lang="en-US" sz="2000" b="0">
                <a:solidFill>
                  <a:srgbClr val="0D0D0D"/>
                </a:solidFill>
                <a:latin typeface="Söhne" charset="0"/>
              </a:rPr>
              <a:t>Diverse Object Generation: We offer a wide variety of generated objects, enabling users to access a broad range of options for their applications.</a:t>
            </a:r>
            <a:endParaRPr lang="en-US" sz="2000" b="0" dirty="0">
              <a:solidFill>
                <a:srgbClr val="0D0D0D"/>
              </a:solidFill>
              <a:latin typeface="Söhne"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415143" y="517071"/>
            <a:ext cx="7315200" cy="4707890"/>
          </a:xfrm>
          <a:prstGeom prst="rect">
            <a:avLst/>
          </a:prstGeom>
          <a:noFill/>
        </p:spPr>
        <p:txBody>
          <a:bodyPr wrap="square" rtlCol="0" anchor="t">
            <a:spAutoFit/>
          </a:bodyPr>
          <a:p>
            <a:r>
              <a:rPr lang="en-US" altLang="zh-CN" sz="2000" b="0">
                <a:solidFill>
                  <a:srgbClr val="0D0D0D"/>
                </a:solidFill>
                <a:latin typeface="Söhne" charset="0"/>
                <a:sym typeface="+mn-ea"/>
              </a:rPr>
              <a:t>3.</a:t>
            </a:r>
            <a:r>
              <a:rPr lang="en-US" sz="2000" b="0">
                <a:solidFill>
                  <a:srgbClr val="0D0D0D"/>
                </a:solidFill>
                <a:latin typeface="Söhne" charset="0"/>
                <a:sym typeface="+mn-ea"/>
              </a:rPr>
              <a:t>Time and Cost Savings: By automating the generation process, our solution accelerates product design, prototyping, and content creation workflows, reducing time-to-market and production costs.</a:t>
            </a:r>
            <a:endParaRPr lang="en-US" sz="2000" b="0">
              <a:solidFill>
                <a:srgbClr val="0D0D0D"/>
              </a:solidFill>
              <a:latin typeface="Söhne" charset="0"/>
              <a:sym typeface="+mn-ea"/>
            </a:endParaRPr>
          </a:p>
          <a:p>
            <a:r>
              <a:rPr lang="en-US" altLang="zh-CN" sz="2000" b="0">
                <a:solidFill>
                  <a:srgbClr val="0D0D0D"/>
                </a:solidFill>
                <a:latin typeface="Söhne" charset="0"/>
                <a:sym typeface="+mn-ea"/>
              </a:rPr>
              <a:t>4.</a:t>
            </a:r>
            <a:r>
              <a:rPr lang="en-US" sz="2000" b="0">
                <a:solidFill>
                  <a:srgbClr val="0D0D0D"/>
                </a:solidFill>
                <a:latin typeface="Söhne" charset="0"/>
                <a:sym typeface="+mn-ea"/>
              </a:rPr>
              <a:t>Enhanced Creativity: Our solution empowers users to unleash their creativity, enabling them to easily experiment with different designs, styles, and variations.</a:t>
            </a:r>
            <a:endParaRPr lang="en-US" sz="2000" b="0">
              <a:solidFill>
                <a:srgbClr val="0D0D0D"/>
              </a:solidFill>
              <a:latin typeface="Söhne" charset="0"/>
            </a:endParaRPr>
          </a:p>
          <a:p>
            <a:r>
              <a:rPr lang="en-US" altLang="zh-CN" sz="2000" b="0">
                <a:solidFill>
                  <a:srgbClr val="0D0D0D"/>
                </a:solidFill>
                <a:latin typeface="Söhne" charset="0"/>
                <a:sym typeface="+mn-ea"/>
              </a:rPr>
              <a:t>5.</a:t>
            </a:r>
            <a:r>
              <a:rPr lang="en-US" sz="2000" b="0">
                <a:solidFill>
                  <a:srgbClr val="0D0D0D"/>
                </a:solidFill>
                <a:latin typeface="Söhne" charset="0"/>
                <a:sym typeface="+mn-ea"/>
              </a:rPr>
              <a:t>Industry Applications: Our solution caters to diverse industries, including virtual reality, gaming, digital content creation, manufacturing, and medical imaging, providing value across various sectors.</a:t>
            </a:r>
            <a:endParaRPr lang="en-US" sz="2000" b="0">
              <a:solidFill>
                <a:srgbClr val="0D0D0D"/>
              </a:solidFill>
              <a:latin typeface="Söhne" charset="0"/>
            </a:endParaRPr>
          </a:p>
          <a:p>
            <a:r>
              <a:rPr lang="en-US" altLang="zh-CN" sz="2000" b="0">
                <a:solidFill>
                  <a:srgbClr val="0D0D0D"/>
                </a:solidFill>
                <a:latin typeface="Söhne" charset="0"/>
                <a:sym typeface="+mn-ea"/>
              </a:rPr>
              <a:t>6.</a:t>
            </a:r>
            <a:r>
              <a:rPr lang="en-US" sz="2000" b="0">
                <a:solidFill>
                  <a:srgbClr val="0D0D0D"/>
                </a:solidFill>
                <a:latin typeface="Söhne" charset="0"/>
                <a:sym typeface="+mn-ea"/>
              </a:rPr>
              <a:t>User-Friendly Interface: With an intuitive and user-friendly interface, our solution ensures accessibility for users with varying levels of expertise in 3D modeling and machine learning.</a:t>
            </a:r>
            <a:endParaRPr lang="en-US" sz="2000" b="0">
              <a:solidFill>
                <a:srgbClr val="0D0D0D"/>
              </a:solidFill>
              <a:latin typeface="Söhne"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362200" y="1477645"/>
            <a:ext cx="6991350" cy="5323205"/>
          </a:xfrm>
          <a:prstGeom prst="rect">
            <a:avLst/>
          </a:prstGeom>
          <a:noFill/>
        </p:spPr>
        <p:txBody>
          <a:bodyPr wrap="square" rtlCol="0">
            <a:spAutoFit/>
          </a:bodyPr>
          <a:lstStyle/>
          <a:p>
            <a:pPr marL="171450" lvl="0" indent="-171450" algn="l">
              <a:buChar char="•"/>
            </a:pPr>
            <a:r>
              <a:rPr lang="en-US" sz="2000" b="1">
                <a:solidFill>
                  <a:srgbClr val="0D0D0D"/>
                </a:solidFill>
                <a:latin typeface="Söhne" charset="0"/>
              </a:rPr>
              <a:t>Unmatched Realism:</a:t>
            </a:r>
            <a:r>
              <a:rPr lang="en-US" sz="2000" b="0">
                <a:solidFill>
                  <a:srgbClr val="0D0D0D"/>
                </a:solidFill>
                <a:latin typeface="Söhne" charset="0"/>
              </a:rPr>
              <a:t> Prepare to be astonished by the unparalleled realism of our solution for GANs for Realistic 3D Object Generation with VAE-GAN Fusion. Through the innovative fusion of VAEs and GANs, we've achieved a level of detail and fidelity in 3D object generation that's truly breathtaking.</a:t>
            </a:r>
            <a:endParaRPr lang="en-US" sz="2000" b="0">
              <a:solidFill>
                <a:srgbClr val="0D0D0D"/>
              </a:solidFill>
              <a:latin typeface="Söhne" charset="0"/>
            </a:endParaRPr>
          </a:p>
          <a:p>
            <a:pPr marL="171450" lvl="0" indent="-171450" algn="l">
              <a:buChar char="•"/>
            </a:pPr>
            <a:r>
              <a:rPr lang="en-US" sz="2000" b="1">
                <a:solidFill>
                  <a:srgbClr val="0D0D0D"/>
                </a:solidFill>
                <a:latin typeface="Söhne" charset="0"/>
              </a:rPr>
              <a:t>Limitless Creativity: </a:t>
            </a:r>
            <a:r>
              <a:rPr lang="en-US" sz="2000" b="0">
                <a:solidFill>
                  <a:srgbClr val="0D0D0D"/>
                </a:solidFill>
                <a:latin typeface="Söhne" charset="0"/>
              </a:rPr>
              <a:t>Our solution unleashes boundless creativity by offering an extensive range of 3D objects that span various styles, shapes, and complexities. With the VAE-GAN fusion technique, users can explore new realms of imagination and bring their wildest ideas to life with ease.</a:t>
            </a:r>
            <a:endParaRPr lang="en-US" sz="2000" b="0">
              <a:solidFill>
                <a:srgbClr val="0D0D0D"/>
              </a:solidFill>
              <a:latin typeface="Söhne" charset="0"/>
            </a:endParaRPr>
          </a:p>
          <a:p>
            <a:pPr marL="171450" lvl="0" indent="-171450" algn="l">
              <a:buChar char="•"/>
            </a:pPr>
            <a:r>
              <a:rPr lang="en-US" sz="2000" b="1">
                <a:solidFill>
                  <a:srgbClr val="0D0D0D"/>
                </a:solidFill>
                <a:latin typeface="Söhne" charset="0"/>
              </a:rPr>
              <a:t>Industry Revolution:</a:t>
            </a:r>
            <a:r>
              <a:rPr lang="en-US" sz="2000" b="0">
                <a:solidFill>
                  <a:srgbClr val="0D0D0D"/>
                </a:solidFill>
                <a:latin typeface="Söhne" charset="0"/>
              </a:rPr>
              <a:t> Beyond mere admiration, our solution is poised to revolutionize industries ranging from gaming and entertainment to manufacturing and design. By streamlining workflows and enabling the creation of immersive experiences, it's reshaping the landscape of 3D content generation and propelling industries into the future</a:t>
            </a:r>
            <a:r>
              <a:rPr lang="en-US" sz="1200" b="0">
                <a:solidFill>
                  <a:srgbClr val="0D0D0D"/>
                </a:solidFill>
                <a:latin typeface="Söhne" charset="0"/>
              </a:rPr>
              <a:t>.</a:t>
            </a:r>
            <a:endParaRPr lang="en-US" sz="1200" b="0" i="0" dirty="0">
              <a:solidFill>
                <a:srgbClr val="0D0D0D"/>
              </a:solidFill>
              <a:effectLst/>
              <a:latin typeface="Söhne"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8505</Words>
  <Application>WPS Office WWO_wpscloud_20231009072630-3916d64f34</Application>
  <PresentationFormat>Widescreen</PresentationFormat>
  <Paragraphs>146</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Trebuchet MS</vt:lpstr>
      <vt:lpstr>Times New Roman</vt:lpstr>
      <vt:lpstr>Söhne</vt:lpstr>
      <vt:lpstr>汉仪书宋二KW</vt:lpstr>
      <vt:lpstr>Kingsoft Confetti</vt:lpstr>
      <vt:lpstr>Calibri</vt:lpstr>
      <vt:lpstr>Söhne</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PowerPoint 演示文稿</vt:lpstr>
      <vt:lpstr>THE WOW IN YOUR SOLUTION</vt:lpstr>
      <vt:lpstr>APPLICATIONS</vt:lpstr>
      <vt:lpstr>MODELLING</vt:lpstr>
      <vt:lpstr>PowerPoint 演示文稿</vt:lpstr>
      <vt:lpstr>RESULTS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suhail</dc:creator>
  <cp:lastModifiedBy>Muhammad suhail</cp:lastModifiedBy>
  <dcterms:created xsi:type="dcterms:W3CDTF">2024-04-01T18:24:31Z</dcterms:created>
  <dcterms:modified xsi:type="dcterms:W3CDTF">2024-04-01T18:24:31Z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2024-03-30T08:00:00Z</vt:filetime>
  </property>
  <property fmtid="{D5CDD505-2E9C-101B-9397-08002B2CF9AE}" pid="4" name="ICV">
    <vt:lpwstr/>
  </property>
  <property fmtid="{D5CDD505-2E9C-101B-9397-08002B2CF9AE}" pid="5" name="KSOProductBuildVer">
    <vt:lpwstr>1033-0.0.0.0</vt:lpwstr>
  </property>
</Properties>
</file>