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fa837ae114_0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fa837ae114_0_1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a837ae114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a837ae114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a837ae114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fa837ae114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a837ae114_0_1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a837ae114_0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a837ae114_0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fa837ae114_0_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fa837ae114_0_1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fa837ae114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a837ae114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a837ae114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fa837ae114_0_1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fa837ae114_0_1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a837ae114_0_1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fa837ae114_0_1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31225" y="1058775"/>
            <a:ext cx="7661100" cy="1985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ATTENDANCE REGISTRATION SYSTEM USING FACE RECOGNITION</a:t>
            </a:r>
            <a:endParaRPr/>
          </a:p>
        </p:txBody>
      </p:sp>
      <p:sp>
        <p:nvSpPr>
          <p:cNvPr id="86" name="Google Shape;86;p13"/>
          <p:cNvSpPr txBox="1"/>
          <p:nvPr>
            <p:ph idx="1" type="subTitle"/>
          </p:nvPr>
        </p:nvSpPr>
        <p:spPr>
          <a:xfrm>
            <a:off x="220575" y="3043875"/>
            <a:ext cx="3000000" cy="40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MOHAMED SHAHEEN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USED IN </a:t>
            </a:r>
            <a:endParaRPr/>
          </a:p>
        </p:txBody>
      </p:sp>
      <p:sp>
        <p:nvSpPr>
          <p:cNvPr id="140" name="Google Shape;140;p22"/>
          <p:cNvSpPr txBox="1"/>
          <p:nvPr>
            <p:ph idx="1" type="body"/>
          </p:nvPr>
        </p:nvSpPr>
        <p:spPr>
          <a:xfrm>
            <a:off x="311700" y="1250600"/>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1500"/>
              </a:spcBef>
              <a:spcAft>
                <a:spcPts val="0"/>
              </a:spcAft>
              <a:buNone/>
            </a:pPr>
            <a:r>
              <a:rPr lang="en" sz="1600">
                <a:solidFill>
                  <a:srgbClr val="444654"/>
                </a:solidFill>
                <a:highlight>
                  <a:srgbClr val="D1D5DB"/>
                </a:highlight>
              </a:rPr>
              <a:t>Face recognition technology can be used in various ways such as:</a:t>
            </a:r>
            <a:endParaRPr sz="1600">
              <a:solidFill>
                <a:srgbClr val="444654"/>
              </a:solidFill>
              <a:highlight>
                <a:srgbClr val="D1D5DB"/>
              </a:highlight>
            </a:endParaRPr>
          </a:p>
          <a:p>
            <a:pPr indent="-330200" lvl="0" marL="457200" rtl="0" algn="l">
              <a:spcBef>
                <a:spcPts val="2900"/>
              </a:spcBef>
              <a:spcAft>
                <a:spcPts val="0"/>
              </a:spcAft>
              <a:buClr>
                <a:srgbClr val="444654"/>
              </a:buClr>
              <a:buSzPts val="1600"/>
              <a:buAutoNum type="arabicPeriod"/>
            </a:pPr>
            <a:r>
              <a:rPr lang="en" sz="1600">
                <a:solidFill>
                  <a:srgbClr val="444654"/>
                </a:solidFill>
                <a:highlight>
                  <a:srgbClr val="D1D5DB"/>
                </a:highlight>
              </a:rPr>
              <a:t>Security systems: for access control and monitoring of secure areas</a:t>
            </a:r>
            <a:endParaRPr sz="1600">
              <a:solidFill>
                <a:srgbClr val="444654"/>
              </a:solidFill>
              <a:highlight>
                <a:srgbClr val="D1D5DB"/>
              </a:highlight>
            </a:endParaRPr>
          </a:p>
          <a:p>
            <a:pPr indent="-330200" lvl="0" marL="457200" rtl="0" algn="l">
              <a:spcBef>
                <a:spcPts val="0"/>
              </a:spcBef>
              <a:spcAft>
                <a:spcPts val="0"/>
              </a:spcAft>
              <a:buClr>
                <a:srgbClr val="444654"/>
              </a:buClr>
              <a:buSzPts val="1600"/>
              <a:buAutoNum type="arabicPeriod"/>
            </a:pPr>
            <a:r>
              <a:rPr lang="en" sz="1600">
                <a:solidFill>
                  <a:srgbClr val="444654"/>
                </a:solidFill>
                <a:highlight>
                  <a:srgbClr val="D1D5DB"/>
                </a:highlight>
              </a:rPr>
              <a:t>Surveillance: for monitoring and tracking individuals in public spaces</a:t>
            </a:r>
            <a:endParaRPr sz="1600">
              <a:solidFill>
                <a:srgbClr val="444654"/>
              </a:solidFill>
              <a:highlight>
                <a:srgbClr val="D1D5DB"/>
              </a:highlight>
            </a:endParaRPr>
          </a:p>
          <a:p>
            <a:pPr indent="-330200" lvl="0" marL="457200" rtl="0" algn="l">
              <a:spcBef>
                <a:spcPts val="0"/>
              </a:spcBef>
              <a:spcAft>
                <a:spcPts val="0"/>
              </a:spcAft>
              <a:buClr>
                <a:srgbClr val="444654"/>
              </a:buClr>
              <a:buSzPts val="1600"/>
              <a:buAutoNum type="arabicPeriod"/>
            </a:pPr>
            <a:r>
              <a:rPr lang="en" sz="1600">
                <a:solidFill>
                  <a:srgbClr val="444654"/>
                </a:solidFill>
                <a:highlight>
                  <a:srgbClr val="D1D5DB"/>
                </a:highlight>
              </a:rPr>
              <a:t>Law enforcement: for identifying suspects or missing persons</a:t>
            </a:r>
            <a:endParaRPr sz="1600">
              <a:solidFill>
                <a:srgbClr val="444654"/>
              </a:solidFill>
              <a:highlight>
                <a:srgbClr val="D1D5DB"/>
              </a:highlight>
            </a:endParaRPr>
          </a:p>
          <a:p>
            <a:pPr indent="-330200" lvl="0" marL="457200" rtl="0" algn="l">
              <a:spcBef>
                <a:spcPts val="0"/>
              </a:spcBef>
              <a:spcAft>
                <a:spcPts val="0"/>
              </a:spcAft>
              <a:buClr>
                <a:srgbClr val="444654"/>
              </a:buClr>
              <a:buSzPts val="1600"/>
              <a:buAutoNum type="arabicPeriod"/>
            </a:pPr>
            <a:r>
              <a:rPr lang="en" sz="1600">
                <a:solidFill>
                  <a:srgbClr val="444654"/>
                </a:solidFill>
                <a:highlight>
                  <a:srgbClr val="D1D5DB"/>
                </a:highlight>
              </a:rPr>
              <a:t>Mobile devices: for unlocking the device or for making payments</a:t>
            </a:r>
            <a:endParaRPr sz="1600">
              <a:solidFill>
                <a:srgbClr val="444654"/>
              </a:solidFill>
              <a:highlight>
                <a:srgbClr val="D1D5DB"/>
              </a:highlight>
            </a:endParaRPr>
          </a:p>
          <a:p>
            <a:pPr indent="-330200" lvl="0" marL="457200" rtl="0" algn="l">
              <a:spcBef>
                <a:spcPts val="0"/>
              </a:spcBef>
              <a:spcAft>
                <a:spcPts val="0"/>
              </a:spcAft>
              <a:buClr>
                <a:srgbClr val="444654"/>
              </a:buClr>
              <a:buSzPts val="1600"/>
              <a:buAutoNum type="arabicPeriod"/>
            </a:pPr>
            <a:r>
              <a:rPr lang="en" sz="1600">
                <a:solidFill>
                  <a:srgbClr val="444654"/>
                </a:solidFill>
                <a:highlight>
                  <a:srgbClr val="D1D5DB"/>
                </a:highlight>
              </a:rPr>
              <a:t>Marketing: for personalizing advertisements and analyzing customer behavior</a:t>
            </a:r>
            <a:endParaRPr sz="1600">
              <a:solidFill>
                <a:srgbClr val="444654"/>
              </a:solidFill>
              <a:highlight>
                <a:srgbClr val="D1D5DB"/>
              </a:highlight>
            </a:endParaRPr>
          </a:p>
          <a:p>
            <a:pPr indent="0" lvl="0" marL="457200" rtl="0" algn="l">
              <a:spcBef>
                <a:spcPts val="2900"/>
              </a:spcBef>
              <a:spcAft>
                <a:spcPts val="0"/>
              </a:spcAft>
              <a:buNone/>
            </a:pPr>
            <a:r>
              <a:t/>
            </a:r>
            <a:endParaRPr sz="1600">
              <a:solidFill>
                <a:srgbClr val="444654"/>
              </a:solidFill>
              <a:highlight>
                <a:srgbClr val="D1D5DB"/>
              </a:highlight>
            </a:endParaRPr>
          </a:p>
          <a:p>
            <a:pPr indent="0" lvl="0" marL="0" rtl="0" algn="l">
              <a:spcBef>
                <a:spcPts val="29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261575" y="3899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2" name="Google Shape;92;p14"/>
          <p:cNvSpPr txBox="1"/>
          <p:nvPr>
            <p:ph idx="1" type="body"/>
          </p:nvPr>
        </p:nvSpPr>
        <p:spPr>
          <a:xfrm>
            <a:off x="209750" y="13394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444654"/>
                </a:solidFill>
                <a:highlight>
                  <a:srgbClr val="D1D5DB"/>
                </a:highlight>
              </a:rPr>
              <a:t>An attendance system using face recognition is a system that uses facial recognition technology to record and track attendance for employees or students. The system captures images of individuals' faces using cameras, and then uses facial recognition algorithms to match the image with a database of pre-registered individuals. Once a match is found, the system records the individual's attendance and time of arrival or departure.</a:t>
            </a:r>
            <a:endParaRPr sz="1600">
              <a:solidFill>
                <a:srgbClr val="444654"/>
              </a:solidFill>
              <a:highlight>
                <a:srgbClr val="D1D5DB"/>
              </a:highlight>
            </a:endParaRPr>
          </a:p>
          <a:p>
            <a:pPr indent="0" lvl="0" marL="0" rtl="0" algn="l">
              <a:spcBef>
                <a:spcPts val="1200"/>
              </a:spcBef>
              <a:spcAft>
                <a:spcPts val="1200"/>
              </a:spcAft>
              <a:buNone/>
            </a:pPr>
            <a:r>
              <a:rPr lang="en" sz="1600">
                <a:solidFill>
                  <a:srgbClr val="444654"/>
                </a:solidFill>
                <a:highlight>
                  <a:srgbClr val="D1D5DB"/>
                </a:highlight>
              </a:rPr>
              <a:t>This type of attendance system is typically used in workplaces and educational institutions as a more efficient and secure alternative to traditional attendance methods such as sign-in sheets or ID cards.</a:t>
            </a:r>
            <a:endParaRPr sz="2000">
              <a:solidFill>
                <a:srgbClr val="444654"/>
              </a:solidFill>
              <a:highlight>
                <a:srgbClr val="D1D5DB"/>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a:t>
            </a:r>
            <a:endParaRPr/>
          </a:p>
        </p:txBody>
      </p:sp>
      <p:sp>
        <p:nvSpPr>
          <p:cNvPr id="98" name="Google Shape;98;p15"/>
          <p:cNvSpPr txBox="1"/>
          <p:nvPr>
            <p:ph idx="1" type="body"/>
          </p:nvPr>
        </p:nvSpPr>
        <p:spPr>
          <a:xfrm>
            <a:off x="145825" y="1239950"/>
            <a:ext cx="8520600" cy="3265800"/>
          </a:xfrm>
          <a:prstGeom prst="rect">
            <a:avLst/>
          </a:prstGeom>
        </p:spPr>
        <p:txBody>
          <a:bodyPr anchorCtr="0" anchor="t" bIns="91425" lIns="91425" spcFirstLastPara="1" rIns="91425" wrap="square" tIns="91425">
            <a:normAutofit lnSpcReduction="20000"/>
          </a:bodyPr>
          <a:lstStyle/>
          <a:p>
            <a:pPr indent="-330200" lvl="0" marL="457200" rtl="0" algn="l">
              <a:spcBef>
                <a:spcPts val="2900"/>
              </a:spcBef>
              <a:spcAft>
                <a:spcPts val="0"/>
              </a:spcAft>
              <a:buClr>
                <a:srgbClr val="444654"/>
              </a:buClr>
              <a:buSzPts val="1600"/>
              <a:buAutoNum type="arabicPeriod"/>
            </a:pPr>
            <a:r>
              <a:rPr lang="en" sz="1600">
                <a:solidFill>
                  <a:srgbClr val="444654"/>
                </a:solidFill>
                <a:highlight>
                  <a:srgbClr val="D1D5DB"/>
                </a:highlight>
              </a:rPr>
              <a:t>Increased security: eliminates the need for physical ID cards or sign-in sheets, reducing the risk of fraud or buddy </a:t>
            </a:r>
            <a:r>
              <a:rPr lang="en" sz="1600">
                <a:solidFill>
                  <a:srgbClr val="444654"/>
                </a:solidFill>
                <a:highlight>
                  <a:srgbClr val="D1D5DB"/>
                </a:highlight>
              </a:rPr>
              <a:t>p</a:t>
            </a:r>
            <a:r>
              <a:rPr lang="en" sz="1600">
                <a:solidFill>
                  <a:srgbClr val="444654"/>
                </a:solidFill>
                <a:highlight>
                  <a:srgbClr val="D1D5DB"/>
                </a:highlight>
              </a:rPr>
              <a:t>unching.</a:t>
            </a:r>
            <a:endParaRPr sz="1600">
              <a:solidFill>
                <a:srgbClr val="444654"/>
              </a:solidFill>
              <a:highlight>
                <a:srgbClr val="D1D5DB"/>
              </a:highlight>
            </a:endParaRPr>
          </a:p>
          <a:p>
            <a:pPr indent="-330200" lvl="0" marL="457200" rtl="0" algn="l">
              <a:spcBef>
                <a:spcPts val="0"/>
              </a:spcBef>
              <a:spcAft>
                <a:spcPts val="0"/>
              </a:spcAft>
              <a:buClr>
                <a:srgbClr val="444654"/>
              </a:buClr>
              <a:buSzPts val="1600"/>
              <a:buAutoNum type="arabicPeriod"/>
            </a:pPr>
            <a:r>
              <a:rPr lang="en" sz="1600">
                <a:solidFill>
                  <a:srgbClr val="444654"/>
                </a:solidFill>
                <a:highlight>
                  <a:srgbClr val="D1D5DB"/>
                </a:highlight>
              </a:rPr>
              <a:t>Increased efficiency: eliminates the need for manual data entry and tracking, saving time and reducing errors.</a:t>
            </a:r>
            <a:endParaRPr sz="1600">
              <a:solidFill>
                <a:srgbClr val="444654"/>
              </a:solidFill>
              <a:highlight>
                <a:srgbClr val="D1D5DB"/>
              </a:highlight>
            </a:endParaRPr>
          </a:p>
          <a:p>
            <a:pPr indent="-330200" lvl="0" marL="457200" rtl="0" algn="l">
              <a:spcBef>
                <a:spcPts val="0"/>
              </a:spcBef>
              <a:spcAft>
                <a:spcPts val="0"/>
              </a:spcAft>
              <a:buClr>
                <a:srgbClr val="444654"/>
              </a:buClr>
              <a:buSzPts val="1600"/>
              <a:buAutoNum type="arabicPeriod"/>
            </a:pPr>
            <a:r>
              <a:rPr lang="en" sz="1600">
                <a:solidFill>
                  <a:srgbClr val="444654"/>
                </a:solidFill>
                <a:highlight>
                  <a:srgbClr val="D1D5DB"/>
                </a:highlight>
              </a:rPr>
              <a:t>Real-time tracking: allows managers to monitor attendance in real-time, making it easy to identify and address issues.</a:t>
            </a:r>
            <a:endParaRPr sz="1600">
              <a:solidFill>
                <a:srgbClr val="444654"/>
              </a:solidFill>
              <a:highlight>
                <a:srgbClr val="D1D5DB"/>
              </a:highlight>
            </a:endParaRPr>
          </a:p>
          <a:p>
            <a:pPr indent="-330200" lvl="0" marL="457200" rtl="0" algn="l">
              <a:spcBef>
                <a:spcPts val="0"/>
              </a:spcBef>
              <a:spcAft>
                <a:spcPts val="0"/>
              </a:spcAft>
              <a:buClr>
                <a:srgbClr val="444654"/>
              </a:buClr>
              <a:buSzPts val="1600"/>
              <a:buAutoNum type="arabicPeriod"/>
            </a:pPr>
            <a:r>
              <a:rPr lang="en" sz="1600">
                <a:solidFill>
                  <a:srgbClr val="444654"/>
                </a:solidFill>
                <a:highlight>
                  <a:srgbClr val="D1D5DB"/>
                </a:highlight>
              </a:rPr>
              <a:t>Contactless attendance: in the current pandemic situation, it eliminates the need for physical contact, reducing the risk of transmission</a:t>
            </a:r>
            <a:endParaRPr sz="1600">
              <a:solidFill>
                <a:srgbClr val="444654"/>
              </a:solidFill>
              <a:highlight>
                <a:srgbClr val="D1D5DB"/>
              </a:highlight>
            </a:endParaRPr>
          </a:p>
          <a:p>
            <a:pPr indent="0" lvl="0" marL="457200" rtl="0" algn="l">
              <a:spcBef>
                <a:spcPts val="2900"/>
              </a:spcBef>
              <a:spcAft>
                <a:spcPts val="0"/>
              </a:spcAft>
              <a:buNone/>
            </a:pPr>
            <a:r>
              <a:t/>
            </a:r>
            <a:endParaRPr sz="1600">
              <a:solidFill>
                <a:srgbClr val="444654"/>
              </a:solidFill>
              <a:highlight>
                <a:srgbClr val="D1D5DB"/>
              </a:highlight>
            </a:endParaRPr>
          </a:p>
          <a:p>
            <a:pPr indent="0" lvl="0" marL="0" rtl="0" algn="l">
              <a:spcBef>
                <a:spcPts val="2900"/>
              </a:spcBef>
              <a:spcAft>
                <a:spcPts val="1200"/>
              </a:spcAft>
              <a:buNone/>
            </a:pPr>
            <a:r>
              <a:t/>
            </a:r>
            <a:endParaRPr sz="1600">
              <a:solidFill>
                <a:srgbClr val="D1D5DB"/>
              </a:solidFill>
              <a:highlight>
                <a:srgbClr val="444654"/>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LIBRARY</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 CV</a:t>
            </a:r>
            <a:endParaRPr/>
          </a:p>
          <a:p>
            <a:pPr indent="0" lvl="0" marL="0" rtl="0" algn="l">
              <a:spcBef>
                <a:spcPts val="1200"/>
              </a:spcBef>
              <a:spcAft>
                <a:spcPts val="0"/>
              </a:spcAft>
              <a:buNone/>
            </a:pPr>
            <a:r>
              <a:rPr lang="en"/>
              <a:t>Face Recognition</a:t>
            </a:r>
            <a:endParaRPr/>
          </a:p>
          <a:p>
            <a:pPr indent="0" lvl="0" marL="0" rtl="0" algn="l">
              <a:spcBef>
                <a:spcPts val="1200"/>
              </a:spcBef>
              <a:spcAft>
                <a:spcPts val="0"/>
              </a:spcAft>
              <a:buNone/>
            </a:pPr>
            <a:r>
              <a:rPr lang="en"/>
              <a:t>CSV</a:t>
            </a:r>
            <a:endParaRPr/>
          </a:p>
          <a:p>
            <a:pPr indent="0" lvl="0" marL="0" rtl="0" algn="l">
              <a:spcBef>
                <a:spcPts val="1200"/>
              </a:spcBef>
              <a:spcAft>
                <a:spcPts val="0"/>
              </a:spcAft>
              <a:buNone/>
            </a:pPr>
            <a:r>
              <a:rPr lang="en"/>
              <a:t>OS</a:t>
            </a:r>
            <a:endParaRPr/>
          </a:p>
          <a:p>
            <a:pPr indent="0" lvl="0" marL="0" rtl="0" algn="l">
              <a:spcBef>
                <a:spcPts val="1200"/>
              </a:spcBef>
              <a:spcAft>
                <a:spcPts val="1200"/>
              </a:spcAft>
              <a:buNone/>
            </a:pPr>
            <a:r>
              <a:rPr lang="en"/>
              <a:t>Numpy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CV</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444654"/>
                </a:solidFill>
                <a:highlight>
                  <a:srgbClr val="D1D5DB"/>
                </a:highlight>
              </a:rPr>
              <a:t>OpenCV (Open Source Computer Vision) is a library of programming functions mainly aimed at real-time computer vision. It is open source, which means it is free to use and distribute, and it is cross-platform, meaning it can be used on various operating systems including Windows, Linux, and MacOS.</a:t>
            </a:r>
            <a:endParaRPr sz="1600">
              <a:solidFill>
                <a:srgbClr val="444654"/>
              </a:solidFill>
              <a:highlight>
                <a:srgbClr val="D1D5DB"/>
              </a:highlight>
            </a:endParaRPr>
          </a:p>
          <a:p>
            <a:pPr indent="0" lvl="0" marL="0" rtl="0" algn="l">
              <a:spcBef>
                <a:spcPts val="1200"/>
              </a:spcBef>
              <a:spcAft>
                <a:spcPts val="1200"/>
              </a:spcAft>
              <a:buNone/>
            </a:pPr>
            <a:r>
              <a:rPr lang="en" sz="1600">
                <a:solidFill>
                  <a:srgbClr val="444654"/>
                </a:solidFill>
                <a:highlight>
                  <a:srgbClr val="D1D5DB"/>
                </a:highlight>
              </a:rPr>
              <a:t>OpenCV was developed by Intel and first released in 1999. Since then, it has grown to become one of the most widely used computer vision libraries in the world, with over 47 thousand people using it in various projects</a:t>
            </a:r>
            <a:endParaRPr sz="2000">
              <a:solidFill>
                <a:srgbClr val="444654"/>
              </a:solidFill>
              <a:highlight>
                <a:srgbClr val="D1D5DB"/>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flipH="1" rot="10800000">
            <a:off x="8239875" y="4853100"/>
            <a:ext cx="957900" cy="29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
            </a:r>
            <a:endParaRPr/>
          </a:p>
          <a:p>
            <a:pPr indent="0" lvl="0" marL="0" rtl="0" algn="l">
              <a:spcBef>
                <a:spcPts val="0"/>
              </a:spcBef>
              <a:spcAft>
                <a:spcPts val="0"/>
              </a:spcAft>
              <a:buNone/>
            </a:pPr>
            <a:r>
              <a:t/>
            </a:r>
            <a:endParaRPr/>
          </a:p>
        </p:txBody>
      </p:sp>
      <p:sp>
        <p:nvSpPr>
          <p:cNvPr id="116" name="Google Shape;116;p18"/>
          <p:cNvSpPr txBox="1"/>
          <p:nvPr>
            <p:ph idx="1" type="body"/>
          </p:nvPr>
        </p:nvSpPr>
        <p:spPr>
          <a:xfrm>
            <a:off x="208025" y="601500"/>
            <a:ext cx="8520600" cy="42516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 sz="1600">
                <a:solidFill>
                  <a:srgbClr val="444654"/>
                </a:solidFill>
                <a:highlight>
                  <a:srgbClr val="D1D5DB"/>
                </a:highlight>
              </a:rPr>
              <a:t>OpenCV provides a wide range of functionality for image and video processing, including:</a:t>
            </a:r>
            <a:endParaRPr sz="1600">
              <a:solidFill>
                <a:srgbClr val="444654"/>
              </a:solidFill>
              <a:highlight>
                <a:srgbClr val="D1D5DB"/>
              </a:highlight>
            </a:endParaRPr>
          </a:p>
          <a:p>
            <a:pPr indent="-330200" lvl="0" marL="457200" rtl="0" algn="l">
              <a:spcBef>
                <a:spcPts val="2900"/>
              </a:spcBef>
              <a:spcAft>
                <a:spcPts val="0"/>
              </a:spcAft>
              <a:buClr>
                <a:srgbClr val="444654"/>
              </a:buClr>
              <a:buSzPts val="1600"/>
              <a:buAutoNum type="arabicPeriod"/>
            </a:pPr>
            <a:r>
              <a:rPr lang="en" sz="1600">
                <a:solidFill>
                  <a:srgbClr val="444654"/>
                </a:solidFill>
                <a:highlight>
                  <a:srgbClr val="D1D5DB"/>
                </a:highlight>
              </a:rPr>
              <a:t>Image processing: including image filtering, feature detection, and image segmentation</a:t>
            </a:r>
            <a:endParaRPr sz="1600">
              <a:solidFill>
                <a:srgbClr val="444654"/>
              </a:solidFill>
              <a:highlight>
                <a:srgbClr val="D1D5DB"/>
              </a:highlight>
            </a:endParaRPr>
          </a:p>
          <a:p>
            <a:pPr indent="-330200" lvl="0" marL="457200" rtl="0" algn="l">
              <a:spcBef>
                <a:spcPts val="0"/>
              </a:spcBef>
              <a:spcAft>
                <a:spcPts val="0"/>
              </a:spcAft>
              <a:buClr>
                <a:srgbClr val="444654"/>
              </a:buClr>
              <a:buSzPts val="1600"/>
              <a:buAutoNum type="arabicPeriod"/>
            </a:pPr>
            <a:r>
              <a:rPr lang="en" sz="1600">
                <a:solidFill>
                  <a:srgbClr val="444654"/>
                </a:solidFill>
                <a:highlight>
                  <a:srgbClr val="D1D5DB"/>
                </a:highlight>
              </a:rPr>
              <a:t>Object detection: including face detection, object tracking, and object recognition</a:t>
            </a:r>
            <a:endParaRPr sz="1600">
              <a:solidFill>
                <a:srgbClr val="444654"/>
              </a:solidFill>
              <a:highlight>
                <a:srgbClr val="D1D5DB"/>
              </a:highlight>
            </a:endParaRPr>
          </a:p>
          <a:p>
            <a:pPr indent="-330200" lvl="0" marL="457200" rtl="0" algn="l">
              <a:spcBef>
                <a:spcPts val="0"/>
              </a:spcBef>
              <a:spcAft>
                <a:spcPts val="0"/>
              </a:spcAft>
              <a:buClr>
                <a:srgbClr val="444654"/>
              </a:buClr>
              <a:buSzPts val="1600"/>
              <a:buAutoNum type="arabicPeriod"/>
            </a:pPr>
            <a:r>
              <a:rPr lang="en" sz="1600">
                <a:solidFill>
                  <a:srgbClr val="444654"/>
                </a:solidFill>
                <a:highlight>
                  <a:srgbClr val="D1D5DB"/>
                </a:highlight>
              </a:rPr>
              <a:t>Video analysis: including motion estimation, background subtraction, and object tracking</a:t>
            </a:r>
            <a:endParaRPr sz="1600">
              <a:solidFill>
                <a:srgbClr val="444654"/>
              </a:solidFill>
              <a:highlight>
                <a:srgbClr val="D1D5DB"/>
              </a:highlight>
            </a:endParaRPr>
          </a:p>
          <a:p>
            <a:pPr indent="-330200" lvl="0" marL="457200" rtl="0" algn="l">
              <a:spcBef>
                <a:spcPts val="0"/>
              </a:spcBef>
              <a:spcAft>
                <a:spcPts val="0"/>
              </a:spcAft>
              <a:buClr>
                <a:srgbClr val="444654"/>
              </a:buClr>
              <a:buSzPts val="1600"/>
              <a:buAutoNum type="arabicPeriod"/>
            </a:pPr>
            <a:r>
              <a:rPr lang="en" sz="1600">
                <a:solidFill>
                  <a:srgbClr val="444654"/>
                </a:solidFill>
                <a:highlight>
                  <a:srgbClr val="D1D5DB"/>
                </a:highlight>
              </a:rPr>
              <a:t>Camera calibration: for correcting lens distortion and estimating camera parameters</a:t>
            </a:r>
            <a:endParaRPr sz="1600">
              <a:solidFill>
                <a:srgbClr val="444654"/>
              </a:solidFill>
              <a:highlight>
                <a:srgbClr val="D1D5DB"/>
              </a:highlight>
            </a:endParaRPr>
          </a:p>
          <a:p>
            <a:pPr indent="-330200" lvl="0" marL="457200" rtl="0" algn="l">
              <a:spcBef>
                <a:spcPts val="0"/>
              </a:spcBef>
              <a:spcAft>
                <a:spcPts val="0"/>
              </a:spcAft>
              <a:buClr>
                <a:srgbClr val="444654"/>
              </a:buClr>
              <a:buSzPts val="1600"/>
              <a:buAutoNum type="arabicPeriod"/>
            </a:pPr>
            <a:r>
              <a:rPr lang="en" sz="1600">
                <a:solidFill>
                  <a:srgbClr val="444654"/>
                </a:solidFill>
                <a:highlight>
                  <a:srgbClr val="D1D5DB"/>
                </a:highlight>
              </a:rPr>
              <a:t>Machine learning: including support for deep learning frameworks such as TensorFlow and Caffe</a:t>
            </a:r>
            <a:endParaRPr sz="1600">
              <a:solidFill>
                <a:srgbClr val="444654"/>
              </a:solidFill>
              <a:highlight>
                <a:srgbClr val="D1D5DB"/>
              </a:highlight>
            </a:endParaRPr>
          </a:p>
          <a:p>
            <a:pPr indent="0" lvl="0" marL="0" rtl="0" algn="l">
              <a:spcBef>
                <a:spcPts val="29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8832300" y="4692250"/>
            <a:ext cx="281400" cy="45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a:t>
            </a:r>
            <a:endParaRPr/>
          </a:p>
        </p:txBody>
      </p:sp>
      <p:sp>
        <p:nvSpPr>
          <p:cNvPr id="122" name="Google Shape;122;p19"/>
          <p:cNvSpPr txBox="1"/>
          <p:nvPr>
            <p:ph idx="1" type="body"/>
          </p:nvPr>
        </p:nvSpPr>
        <p:spPr>
          <a:xfrm>
            <a:off x="249500" y="348350"/>
            <a:ext cx="8520600" cy="3837000"/>
          </a:xfrm>
          <a:prstGeom prst="rect">
            <a:avLst/>
          </a:prstGeom>
        </p:spPr>
        <p:txBody>
          <a:bodyPr anchorCtr="0" anchor="t" bIns="91425" lIns="91425" spcFirstLastPara="1" rIns="91425" wrap="square" tIns="91425">
            <a:normAutofit fontScale="40000" lnSpcReduction="20000"/>
          </a:bodyPr>
          <a:lstStyle/>
          <a:p>
            <a:pPr indent="0" lvl="0" marL="0" rtl="0" algn="l">
              <a:lnSpc>
                <a:spcPct val="175000"/>
              </a:lnSpc>
              <a:spcBef>
                <a:spcPts val="1500"/>
              </a:spcBef>
              <a:spcAft>
                <a:spcPts val="0"/>
              </a:spcAft>
              <a:buNone/>
            </a:pPr>
            <a:r>
              <a:rPr lang="en" sz="4020">
                <a:solidFill>
                  <a:srgbClr val="444654"/>
                </a:solidFill>
                <a:highlight>
                  <a:srgbClr val="D1D5DB"/>
                </a:highlight>
              </a:rPr>
              <a:t>OpenCV is widely used in various fields such as:</a:t>
            </a:r>
            <a:endParaRPr sz="4020">
              <a:solidFill>
                <a:srgbClr val="444654"/>
              </a:solidFill>
              <a:highlight>
                <a:srgbClr val="D1D5DB"/>
              </a:highlight>
            </a:endParaRPr>
          </a:p>
          <a:p>
            <a:pPr indent="-330723" lvl="0" marL="457200" rtl="0" algn="l">
              <a:spcBef>
                <a:spcPts val="2900"/>
              </a:spcBef>
              <a:spcAft>
                <a:spcPts val="0"/>
              </a:spcAft>
              <a:buClr>
                <a:srgbClr val="444654"/>
              </a:buClr>
              <a:buSzPct val="100000"/>
              <a:buAutoNum type="arabicPeriod"/>
            </a:pPr>
            <a:r>
              <a:rPr lang="en" sz="4020">
                <a:solidFill>
                  <a:srgbClr val="444654"/>
                </a:solidFill>
                <a:highlight>
                  <a:srgbClr val="D1D5DB"/>
                </a:highlight>
              </a:rPr>
              <a:t>Computer vision: for developing applications such as object detection, facial recognition, and image/video processing</a:t>
            </a:r>
            <a:endParaRPr sz="4020">
              <a:solidFill>
                <a:srgbClr val="444654"/>
              </a:solidFill>
              <a:highlight>
                <a:srgbClr val="D1D5DB"/>
              </a:highlight>
            </a:endParaRPr>
          </a:p>
          <a:p>
            <a:pPr indent="-330723" lvl="0" marL="457200" rtl="0" algn="l">
              <a:spcBef>
                <a:spcPts val="0"/>
              </a:spcBef>
              <a:spcAft>
                <a:spcPts val="0"/>
              </a:spcAft>
              <a:buClr>
                <a:srgbClr val="444654"/>
              </a:buClr>
              <a:buSzPct val="100000"/>
              <a:buAutoNum type="arabicPeriod"/>
            </a:pPr>
            <a:r>
              <a:rPr lang="en" sz="4020">
                <a:solidFill>
                  <a:srgbClr val="444654"/>
                </a:solidFill>
                <a:highlight>
                  <a:srgbClr val="D1D5DB"/>
                </a:highlight>
              </a:rPr>
              <a:t>Robotics: for creating vision-based navigation, object recognition, and manipulation</a:t>
            </a:r>
            <a:endParaRPr sz="4020">
              <a:solidFill>
                <a:srgbClr val="444654"/>
              </a:solidFill>
              <a:highlight>
                <a:srgbClr val="D1D5DB"/>
              </a:highlight>
            </a:endParaRPr>
          </a:p>
          <a:p>
            <a:pPr indent="-330723" lvl="0" marL="457200" rtl="0" algn="l">
              <a:spcBef>
                <a:spcPts val="0"/>
              </a:spcBef>
              <a:spcAft>
                <a:spcPts val="0"/>
              </a:spcAft>
              <a:buClr>
                <a:srgbClr val="444654"/>
              </a:buClr>
              <a:buSzPct val="100000"/>
              <a:buAutoNum type="arabicPeriod"/>
            </a:pPr>
            <a:r>
              <a:rPr lang="en" sz="4020">
                <a:solidFill>
                  <a:srgbClr val="444654"/>
                </a:solidFill>
                <a:highlight>
                  <a:srgbClr val="D1D5DB"/>
                </a:highlight>
              </a:rPr>
              <a:t>Augmented reality: for tracking and overlaying virtual objects on real-world scenes</a:t>
            </a:r>
            <a:endParaRPr sz="4020">
              <a:solidFill>
                <a:srgbClr val="444654"/>
              </a:solidFill>
              <a:highlight>
                <a:srgbClr val="D1D5DB"/>
              </a:highlight>
            </a:endParaRPr>
          </a:p>
          <a:p>
            <a:pPr indent="-330723" lvl="0" marL="457200" rtl="0" algn="l">
              <a:spcBef>
                <a:spcPts val="0"/>
              </a:spcBef>
              <a:spcAft>
                <a:spcPts val="0"/>
              </a:spcAft>
              <a:buClr>
                <a:srgbClr val="444654"/>
              </a:buClr>
              <a:buSzPct val="100000"/>
              <a:buAutoNum type="arabicPeriod"/>
            </a:pPr>
            <a:r>
              <a:rPr lang="en" sz="4020">
                <a:solidFill>
                  <a:srgbClr val="444654"/>
                </a:solidFill>
                <a:highlight>
                  <a:srgbClr val="D1D5DB"/>
                </a:highlight>
              </a:rPr>
              <a:t>Surveillance: for monitoring and analyzing video streams</a:t>
            </a:r>
            <a:endParaRPr sz="4020">
              <a:solidFill>
                <a:srgbClr val="444654"/>
              </a:solidFill>
              <a:highlight>
                <a:srgbClr val="D1D5DB"/>
              </a:highlight>
            </a:endParaRPr>
          </a:p>
          <a:p>
            <a:pPr indent="-330723" lvl="0" marL="457200" rtl="0" algn="l">
              <a:spcBef>
                <a:spcPts val="0"/>
              </a:spcBef>
              <a:spcAft>
                <a:spcPts val="0"/>
              </a:spcAft>
              <a:buClr>
                <a:srgbClr val="444654"/>
              </a:buClr>
              <a:buSzPct val="100000"/>
              <a:buAutoNum type="arabicPeriod"/>
            </a:pPr>
            <a:r>
              <a:rPr lang="en" sz="4020">
                <a:solidFill>
                  <a:srgbClr val="444654"/>
                </a:solidFill>
                <a:highlight>
                  <a:srgbClr val="D1D5DB"/>
                </a:highlight>
              </a:rPr>
              <a:t>Medical imaging: for image processing and analysis of medical images.</a:t>
            </a:r>
            <a:endParaRPr sz="4020">
              <a:solidFill>
                <a:srgbClr val="444654"/>
              </a:solidFill>
              <a:highlight>
                <a:srgbClr val="D1D5DB"/>
              </a:highlight>
            </a:endParaRPr>
          </a:p>
          <a:p>
            <a:pPr indent="0" lvl="0" marL="0" rtl="0" algn="l">
              <a:lnSpc>
                <a:spcPct val="175000"/>
              </a:lnSpc>
              <a:spcBef>
                <a:spcPts val="2900"/>
              </a:spcBef>
              <a:spcAft>
                <a:spcPts val="0"/>
              </a:spcAft>
              <a:buNone/>
            </a:pPr>
            <a:r>
              <a:rPr lang="en" sz="4020">
                <a:solidFill>
                  <a:srgbClr val="444654"/>
                </a:solidFill>
                <a:highlight>
                  <a:srgbClr val="D1D5DB"/>
                </a:highlight>
              </a:rPr>
              <a:t>OpenCV supports various programming languages such as C++, Python, Java, and MATLAB, which makes it easy to use and integrate into different projects and systems.</a:t>
            </a:r>
            <a:endParaRPr sz="4020">
              <a:solidFill>
                <a:srgbClr val="444654"/>
              </a:solidFill>
              <a:highlight>
                <a:srgbClr val="D1D5DB"/>
              </a:highlight>
            </a:endParaRPr>
          </a:p>
          <a:p>
            <a:pPr indent="0" lvl="0" marL="0" rtl="0" algn="l">
              <a:spcBef>
                <a:spcPts val="0"/>
              </a:spcBef>
              <a:spcAft>
                <a:spcPts val="0"/>
              </a:spcAft>
              <a:buNone/>
            </a:pPr>
            <a:r>
              <a:rPr lang="en" sz="4020">
                <a:solidFill>
                  <a:srgbClr val="444654"/>
                </a:solidFill>
                <a:highlight>
                  <a:srgbClr val="D1D5DB"/>
                </a:highlight>
              </a:rPr>
              <a:t>Regenerate response</a:t>
            </a:r>
            <a:endParaRPr sz="4020">
              <a:solidFill>
                <a:srgbClr val="444654"/>
              </a:solidFill>
              <a:highlight>
                <a:srgbClr val="D1D5DB"/>
              </a:highlight>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FACE RECOGNITION</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444654"/>
                </a:solidFill>
                <a:highlight>
                  <a:srgbClr val="D1D5DB"/>
                </a:highlight>
              </a:rPr>
              <a:t>Face recognition is a technology that uses algorithms to identify and verify individuals based on their facial features. It can be used in a variety of applications, such as security systems, access control, and surveillance.</a:t>
            </a:r>
            <a:endParaRPr sz="1600">
              <a:solidFill>
                <a:srgbClr val="444654"/>
              </a:solidFill>
              <a:highlight>
                <a:srgbClr val="D1D5DB"/>
              </a:highlight>
            </a:endParaRPr>
          </a:p>
          <a:p>
            <a:pPr indent="0" lvl="0" marL="0" rtl="0" algn="l">
              <a:spcBef>
                <a:spcPts val="1500"/>
              </a:spcBef>
              <a:spcAft>
                <a:spcPts val="0"/>
              </a:spcAft>
              <a:buNone/>
            </a:pPr>
            <a:r>
              <a:rPr lang="en" sz="1600">
                <a:solidFill>
                  <a:srgbClr val="444654"/>
                </a:solidFill>
                <a:highlight>
                  <a:srgbClr val="D1D5DB"/>
                </a:highlight>
              </a:rPr>
              <a:t>The technology works by analyzing and comparing patterns in the face, such as the distance between the eyes, the shape of the jawline, and the location of the nose and ears, to create a unique facial signature. This signature is then compared to a database of known individuals to identify or verify a person.</a:t>
            </a:r>
            <a:endParaRPr sz="1600">
              <a:solidFill>
                <a:srgbClr val="444654"/>
              </a:solidFill>
              <a:highlight>
                <a:srgbClr val="D1D5DB"/>
              </a:highlight>
            </a:endParaRPr>
          </a:p>
          <a:p>
            <a:pPr indent="0" lvl="0" marL="0" rtl="0" algn="l">
              <a:spcBef>
                <a:spcPts val="15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FACE RECOGNITION</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444654"/>
                </a:solidFill>
                <a:highlight>
                  <a:srgbClr val="D1D5DB"/>
                </a:highlight>
              </a:rPr>
              <a:t>There are two main types of face recognition:</a:t>
            </a:r>
            <a:endParaRPr sz="1600">
              <a:solidFill>
                <a:srgbClr val="444654"/>
              </a:solidFill>
              <a:highlight>
                <a:srgbClr val="D1D5DB"/>
              </a:highlight>
            </a:endParaRPr>
          </a:p>
          <a:p>
            <a:pPr indent="-330200" lvl="0" marL="457200" rtl="0" algn="l">
              <a:spcBef>
                <a:spcPts val="2900"/>
              </a:spcBef>
              <a:spcAft>
                <a:spcPts val="0"/>
              </a:spcAft>
              <a:buClr>
                <a:srgbClr val="444654"/>
              </a:buClr>
              <a:buSzPts val="1600"/>
              <a:buAutoNum type="arabicPeriod"/>
            </a:pPr>
            <a:r>
              <a:rPr lang="en" sz="1600">
                <a:solidFill>
                  <a:srgbClr val="444654"/>
                </a:solidFill>
                <a:highlight>
                  <a:srgbClr val="D1D5DB"/>
                </a:highlight>
              </a:rPr>
              <a:t>Verification: compares a live image of a person's face with a previously stored image to confirm or deny the person's identity.</a:t>
            </a:r>
            <a:endParaRPr sz="1600">
              <a:solidFill>
                <a:srgbClr val="444654"/>
              </a:solidFill>
              <a:highlight>
                <a:srgbClr val="D1D5DB"/>
              </a:highlight>
            </a:endParaRPr>
          </a:p>
          <a:p>
            <a:pPr indent="-330200" lvl="0" marL="457200" rtl="0" algn="l">
              <a:spcBef>
                <a:spcPts val="0"/>
              </a:spcBef>
              <a:spcAft>
                <a:spcPts val="0"/>
              </a:spcAft>
              <a:buClr>
                <a:srgbClr val="444654"/>
              </a:buClr>
              <a:buSzPts val="1600"/>
              <a:buAutoNum type="arabicPeriod"/>
            </a:pPr>
            <a:r>
              <a:rPr lang="en" sz="1600">
                <a:solidFill>
                  <a:srgbClr val="444654"/>
                </a:solidFill>
                <a:highlight>
                  <a:srgbClr val="D1D5DB"/>
                </a:highlight>
              </a:rPr>
              <a:t>Identification: compares a live image of a person's face to a database of images to find a match and identify the person.</a:t>
            </a:r>
            <a:endParaRPr sz="1600">
              <a:solidFill>
                <a:srgbClr val="444654"/>
              </a:solidFill>
              <a:highlight>
                <a:srgbClr val="D1D5DB"/>
              </a:highlight>
            </a:endParaRPr>
          </a:p>
          <a:p>
            <a:pPr indent="0" lvl="0" marL="0" rtl="0" algn="l">
              <a:spcBef>
                <a:spcPts val="2900"/>
              </a:spcBef>
              <a:spcAft>
                <a:spcPts val="1200"/>
              </a:spcAft>
              <a:buNone/>
            </a:pPr>
            <a:r>
              <a:t/>
            </a:r>
            <a:endParaRPr sz="1200">
              <a:solidFill>
                <a:srgbClr val="D1D5DB"/>
              </a:solidFill>
              <a:highlight>
                <a:srgbClr val="444654"/>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