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83" r:id="rId21"/>
    <p:sldId id="274" r:id="rId22"/>
    <p:sldId id="276" r:id="rId23"/>
    <p:sldId id="277" r:id="rId24"/>
    <p:sldId id="279" r:id="rId25"/>
    <p:sldId id="287" r:id="rId26"/>
    <p:sldId id="288" r:id="rId27"/>
    <p:sldId id="286" r:id="rId28"/>
    <p:sldId id="289" r:id="rId29"/>
    <p:sldId id="278" r:id="rId30"/>
    <p:sldId id="280" r:id="rId31"/>
    <p:sldId id="285" r:id="rId32"/>
    <p:sldId id="284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10/16/2024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400" b="1" dirty="0"/>
              <a:t>Predictive Maintenance for Industrial Equipment</a:t>
            </a:r>
            <a:br>
              <a:rPr lang="en-GB" sz="4400" dirty="0"/>
            </a:b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720222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77" y="318053"/>
            <a:ext cx="4917293" cy="3745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65" y="1606164"/>
            <a:ext cx="6228119" cy="37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9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7" y="151074"/>
            <a:ext cx="5941241" cy="4332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60" y="2862469"/>
            <a:ext cx="6476442" cy="37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8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" y="238538"/>
            <a:ext cx="5764077" cy="3999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2" y="238538"/>
            <a:ext cx="9829225" cy="43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3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2" y="287472"/>
            <a:ext cx="10058400" cy="1730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82" y="2214688"/>
            <a:ext cx="9115810" cy="447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2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16" y="184159"/>
            <a:ext cx="10203224" cy="2069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533" y="553914"/>
            <a:ext cx="5249427" cy="48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5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768"/>
            <a:ext cx="7332785" cy="2753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6" y="3153652"/>
            <a:ext cx="9461749" cy="308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3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55" y="272562"/>
            <a:ext cx="9176678" cy="61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17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51" y="147619"/>
            <a:ext cx="7223126" cy="39770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66" y="1309630"/>
            <a:ext cx="7230484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1" y="351693"/>
            <a:ext cx="5900289" cy="5875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34" y="453701"/>
            <a:ext cx="5983035" cy="39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0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52" y="441606"/>
            <a:ext cx="10058400" cy="1609344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49352" y="1933628"/>
            <a:ext cx="5364208" cy="4219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RandomForestClassifier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Used to classify the data and predict equipment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Split the data into training and testing 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Trained the model using the training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outcomes on the test set and evaluated accuracy using a confusion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r>
              <a:rPr lang="en-US" dirty="0"/>
              <a:t> The model achieved a certain level of accuracy, as shown in the confusion matrix.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45D33-6D2B-73CF-6C3A-3F2E249B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51" y="75994"/>
            <a:ext cx="5010849" cy="3715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63C324-B093-0F1C-790B-F3BF2B14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43" y="3914364"/>
            <a:ext cx="6677957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1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3205-DC02-FC32-6A1C-17820C02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C49A-5524-4C35-83CD-DC19B8054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focuses on </a:t>
            </a:r>
            <a:r>
              <a:rPr lang="en-US" b="1" dirty="0"/>
              <a:t>predictive maintenance for industrial equipment</a:t>
            </a:r>
            <a:r>
              <a:rPr lang="en-US" dirty="0"/>
              <a:t>. The idea is to use data to predict equipment failures before they happen and solve the problems to prevent losses.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26815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C4D09-F647-603E-18F0-E6A92B4F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3313-00D7-FA5E-C947-B3637D63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52" y="441606"/>
            <a:ext cx="4938696" cy="1609344"/>
          </a:xfrm>
        </p:spPr>
        <p:txBody>
          <a:bodyPr/>
          <a:lstStyle/>
          <a:p>
            <a:r>
              <a:rPr lang="en-GB" dirty="0"/>
              <a:t>Machine Learning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E33507E-5C7F-03A6-77DF-11A7307686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352" y="1763113"/>
            <a:ext cx="5364208" cy="49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GradientBoostingClassifier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Applied to classify the data and improve prediction accuracy by reducing errors from previous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Divided the dataset into training and testing subsets.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Trained the model incrementally on the training set, optimizing each step based on errors from previous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Predicted on the test set and measured performance using a confusion matrix and accuracy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r>
              <a:rPr lang="en-US" dirty="0"/>
              <a:t> The model demonstrated improved accuracy, with results highlighted in the confusion matrix.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E4E849-D425-B57A-A94D-FAD448A3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359" y="3819101"/>
            <a:ext cx="6563641" cy="30388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84DB6-3229-4516-58BF-325B2D1E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151" y="0"/>
            <a:ext cx="501084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79" y="336570"/>
            <a:ext cx="10058400" cy="4050792"/>
          </a:xfrm>
        </p:spPr>
        <p:txBody>
          <a:bodyPr/>
          <a:lstStyle/>
          <a:p>
            <a:r>
              <a:rPr lang="en-GB" b="1" dirty="0"/>
              <a:t>Support Vector Machine (SVM)</a:t>
            </a:r>
            <a:r>
              <a:rPr lang="en-GB" dirty="0"/>
              <a:t>:</a:t>
            </a:r>
          </a:p>
          <a:p>
            <a:r>
              <a:rPr lang="en-GB" b="1" dirty="0"/>
              <a:t>Purpose</a:t>
            </a:r>
            <a:r>
              <a:rPr lang="en-GB" dirty="0"/>
              <a:t>: SVM with a polynomial kernel was used to capture non-linear relationships in the data.</a:t>
            </a:r>
          </a:p>
          <a:p>
            <a:r>
              <a:rPr lang="en-GB" b="1" dirty="0"/>
              <a:t>Process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Used the training and testing sets as with the Decision Tree.</a:t>
            </a:r>
          </a:p>
          <a:p>
            <a:pPr lvl="1"/>
            <a:r>
              <a:rPr lang="en-GB" dirty="0"/>
              <a:t>Evaluated performance through accuracy and a classification report.</a:t>
            </a:r>
          </a:p>
          <a:p>
            <a:r>
              <a:rPr lang="en-GB" b="1" dirty="0"/>
              <a:t>Results</a:t>
            </a:r>
            <a:r>
              <a:rPr lang="en-GB" dirty="0"/>
              <a:t>: The model's effectiveness was visualized with a confusion matrix.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1" y="4088423"/>
            <a:ext cx="5861021" cy="2449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659" y="3100374"/>
            <a:ext cx="4697125" cy="364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9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Natural Language Processing (NLP)</a:t>
            </a:r>
          </a:p>
          <a:p>
            <a:r>
              <a:rPr lang="en-GB" b="1" dirty="0"/>
              <a:t>Log Processing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Created logs to capture device status and metrics.</a:t>
            </a:r>
          </a:p>
          <a:p>
            <a:pPr lvl="1"/>
            <a:r>
              <a:rPr lang="en-GB" dirty="0" err="1"/>
              <a:t>Preprocessed</a:t>
            </a:r>
            <a:r>
              <a:rPr lang="en-GB" dirty="0"/>
              <a:t> these logs by tokenizing, removing </a:t>
            </a:r>
            <a:r>
              <a:rPr lang="en-GB" dirty="0" err="1"/>
              <a:t>stopwords</a:t>
            </a:r>
            <a:r>
              <a:rPr lang="en-GB" dirty="0"/>
              <a:t>, and lemmatizing.</a:t>
            </a:r>
          </a:p>
          <a:p>
            <a:r>
              <a:rPr lang="en-GB" b="1" dirty="0"/>
              <a:t>TF-IDF Vectorization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Used to find the most significant words in the logs.</a:t>
            </a:r>
          </a:p>
          <a:p>
            <a:r>
              <a:rPr lang="en-GB" b="1" dirty="0"/>
              <a:t>Word2Vec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Represented words as vectors to capture semantic meaning for further analysis.</a:t>
            </a:r>
          </a:p>
          <a:p>
            <a:r>
              <a:rPr lang="en-GB" b="1" dirty="0"/>
              <a:t>Sentiment Analysis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Purpose</a:t>
            </a:r>
            <a:r>
              <a:rPr lang="en-GB" dirty="0"/>
              <a:t>: Used </a:t>
            </a:r>
            <a:r>
              <a:rPr lang="en-GB" dirty="0" err="1"/>
              <a:t>TextBlob</a:t>
            </a:r>
            <a:r>
              <a:rPr lang="en-GB" dirty="0"/>
              <a:t> to calculate sentiment polarity in logs, giving insights into device failures.</a:t>
            </a:r>
          </a:p>
          <a:p>
            <a:r>
              <a:rPr lang="en-GB" b="1" dirty="0"/>
              <a:t>Topic </a:t>
            </a:r>
            <a:r>
              <a:rPr lang="en-GB" b="1" dirty="0" err="1"/>
              <a:t>Modeling</a:t>
            </a:r>
            <a:r>
              <a:rPr lang="en-GB" b="1" dirty="0"/>
              <a:t> with LDA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Purpose</a:t>
            </a:r>
            <a:r>
              <a:rPr lang="en-GB" dirty="0"/>
              <a:t>: Extracted common topics from logs using the LDA model to uncover recurring patterns in device issues</a:t>
            </a:r>
          </a:p>
        </p:txBody>
      </p:sp>
    </p:spTree>
    <p:extLst>
      <p:ext uri="{BB962C8B-B14F-4D97-AF65-F5344CB8AC3E}">
        <p14:creationId xmlns:p14="http://schemas.microsoft.com/office/powerpoint/2010/main" val="3325186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23133" cy="38929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605" y="0"/>
            <a:ext cx="5816395" cy="4581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8F22E2-4890-DA74-B7A9-DA4540DFD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2989"/>
            <a:ext cx="6375605" cy="30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41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Data Generation (Generative Adversarial Network - GAN)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GAN</a:t>
            </a:r>
            <a:r>
              <a:rPr lang="en-US" dirty="0"/>
              <a:t> model was used to generate synthetic industrial data, increasing the dataset size and improving accuracy.</a:t>
            </a:r>
            <a:endParaRPr lang="en-GB" dirty="0"/>
          </a:p>
          <a:p>
            <a:r>
              <a:rPr lang="en-GB" dirty="0"/>
              <a:t>we’re doing well with the GAN setup! To enhance your approach:</a:t>
            </a:r>
          </a:p>
          <a:p>
            <a:r>
              <a:rPr lang="en-GB" b="1" dirty="0"/>
              <a:t>Experiment with different architectures</a:t>
            </a:r>
            <a:r>
              <a:rPr lang="en-GB" dirty="0"/>
              <a:t> such as DCGAN for image-based synthetic data generation or implement Wasserstein GAN (WGAN) for more stable training in general.</a:t>
            </a:r>
            <a:endParaRPr lang="ar-EG" dirty="0"/>
          </a:p>
          <a:p>
            <a:r>
              <a:rPr lang="en-US" dirty="0"/>
              <a:t>Additionally, we utilized </a:t>
            </a:r>
            <a:r>
              <a:rPr lang="en-US" b="1" dirty="0" err="1"/>
              <a:t>MLflow</a:t>
            </a:r>
            <a:r>
              <a:rPr lang="en-US" dirty="0"/>
              <a:t> to track the training process and logged various readings throughout. Initially, the readings were not satisfactory, but they improved and were adjusted as training progressed.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59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F66B91-9990-B16D-A891-C5D9523B3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43727"/>
              </p:ext>
            </p:extLst>
          </p:nvPr>
        </p:nvGraphicFramePr>
        <p:xfrm>
          <a:off x="2032000" y="1489210"/>
          <a:ext cx="8128000" cy="1112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136717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329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E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0.07564765959978104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D_loss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2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E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3.097565174102783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G_loss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425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822CDA2-0BFE-ABAC-0451-8367004DCE2C}"/>
              </a:ext>
            </a:extLst>
          </p:cNvPr>
          <p:cNvSpPr txBox="1">
            <a:spLocks/>
          </p:cNvSpPr>
          <p:nvPr/>
        </p:nvSpPr>
        <p:spPr>
          <a:xfrm>
            <a:off x="1066800" y="282217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Before Edit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2AEE4B-3653-21F5-15F7-0836A88F8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9537"/>
            <a:ext cx="12192000" cy="388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07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3232E-4A2F-ADD9-27B7-5BBCD797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9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C2DCDD-B1C7-0920-4F33-E7744558C48B}"/>
              </a:ext>
            </a:extLst>
          </p:cNvPr>
          <p:cNvSpPr txBox="1">
            <a:spLocks/>
          </p:cNvSpPr>
          <p:nvPr/>
        </p:nvSpPr>
        <p:spPr>
          <a:xfrm>
            <a:off x="1066800" y="282217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After</a:t>
            </a:r>
            <a:r>
              <a:rPr lang="en-GB" dirty="0"/>
              <a:t> Edit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00F906-E40E-8B59-27F4-500AF94C4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27907"/>
              </p:ext>
            </p:extLst>
          </p:nvPr>
        </p:nvGraphicFramePr>
        <p:xfrm>
          <a:off x="2032000" y="1489210"/>
          <a:ext cx="8128000" cy="11125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136717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73297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0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E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0.6935122013092041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D_loss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52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E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0.6887469291687012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/>
                        <a:t>G_loss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4250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C74E460-B615-24CE-0973-40551126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9414"/>
            <a:ext cx="12192000" cy="40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1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66A15-D59B-7EEC-9EB1-D81456FE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05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we’re using a CNN for image classification, which is great. However:</a:t>
            </a:r>
          </a:p>
          <a:p>
            <a:r>
              <a:rPr lang="en-GB" dirty="0"/>
              <a:t>Consider </a:t>
            </a:r>
            <a:r>
              <a:rPr lang="en-GB" b="1" dirty="0"/>
              <a:t>data augmentation</a:t>
            </a:r>
            <a:r>
              <a:rPr lang="en-GB" dirty="0"/>
              <a:t> techniques (such as flipping, rotating, and scaling) for the images, which can help improve generalization, especially if you have a limited dataset.</a:t>
            </a:r>
          </a:p>
          <a:p>
            <a:r>
              <a:rPr lang="en-US" dirty="0"/>
              <a:t>A </a:t>
            </a:r>
            <a:r>
              <a:rPr lang="en-US" b="1" dirty="0"/>
              <a:t>CNN (Convolutional Neural Network)</a:t>
            </a:r>
            <a:r>
              <a:rPr lang="en-US" dirty="0"/>
              <a:t> model was applied to classify images and detect equipment status. Pre-trained models like </a:t>
            </a:r>
            <a:r>
              <a:rPr lang="en-US" b="1" dirty="0" err="1"/>
              <a:t>ResNet</a:t>
            </a:r>
            <a:r>
              <a:rPr lang="en-US" dirty="0"/>
              <a:t> or </a:t>
            </a:r>
            <a:r>
              <a:rPr lang="en-US" b="1" dirty="0" err="1"/>
              <a:t>MobileNet</a:t>
            </a:r>
            <a:r>
              <a:rPr lang="en-US" dirty="0"/>
              <a:t> were considered to enhance performance.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06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3574-2EAC-8D38-4492-061E7D50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5929-EC85-404B-E4AE-ADF743B4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 Of Data:</a:t>
            </a:r>
          </a:p>
          <a:p>
            <a:r>
              <a:rPr lang="en-US" sz="1800" b="1" dirty="0"/>
              <a:t>Numerical Data</a:t>
            </a:r>
            <a:r>
              <a:rPr lang="en-US" sz="1800" dirty="0"/>
              <a:t>: Such as temperature, pressure, operating speed, and vibrations</a:t>
            </a:r>
          </a:p>
          <a:p>
            <a:r>
              <a:rPr lang="en-US" sz="1800" b="1" dirty="0"/>
              <a:t>Text Data</a:t>
            </a:r>
            <a:r>
              <a:rPr lang="en-US" sz="1800" dirty="0"/>
              <a:t>: Describing the condition of the equipment or recording previous issues</a:t>
            </a:r>
          </a:p>
          <a:p>
            <a:r>
              <a:rPr lang="en-US" sz="1800" b="1" dirty="0"/>
              <a:t>Image Data</a:t>
            </a:r>
            <a:r>
              <a:rPr lang="en-US" sz="1800" dirty="0"/>
              <a:t>: Depicting the state of the equipment and used in classification using convolutional neural networks (CNN)</a:t>
            </a:r>
          </a:p>
          <a:p>
            <a:r>
              <a:rPr lang="en-US" sz="1600" b="1" dirty="0"/>
              <a:t>Logs</a:t>
            </a:r>
            <a:r>
              <a:rPr lang="en-US" sz="1600" dirty="0"/>
              <a:t>: Collected to use NLP techniques to analyze key words and understand the overall condition</a:t>
            </a:r>
            <a:endParaRPr lang="en-US" sz="1800" dirty="0"/>
          </a:p>
          <a:p>
            <a:r>
              <a:rPr lang="en-US" b="1" dirty="0"/>
              <a:t>Data Cleaning:</a:t>
            </a:r>
          </a:p>
          <a:p>
            <a:r>
              <a:rPr lang="en-US" sz="1800" dirty="0"/>
              <a:t>Handling missing or incomplete values</a:t>
            </a:r>
            <a:endParaRPr lang="en-US" sz="1800" b="1" dirty="0"/>
          </a:p>
          <a:p>
            <a:r>
              <a:rPr lang="en-US" sz="1800" dirty="0"/>
              <a:t>Removing duplicate entries</a:t>
            </a:r>
          </a:p>
          <a:p>
            <a:r>
              <a:rPr lang="en-US" sz="1800" dirty="0"/>
              <a:t>Formatting data and converting types to ensure consistency and readiness for analysis.</a:t>
            </a:r>
            <a:endParaRPr lang="ar-EG" sz="1800" b="1" dirty="0"/>
          </a:p>
        </p:txBody>
      </p:sp>
    </p:spTree>
    <p:extLst>
      <p:ext uri="{BB962C8B-B14F-4D97-AF65-F5344CB8AC3E}">
        <p14:creationId xmlns:p14="http://schemas.microsoft.com/office/powerpoint/2010/main" val="1064482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Deployment and Monitoring</a:t>
            </a:r>
          </a:p>
          <a:p>
            <a:r>
              <a:rPr lang="en-GB" dirty="0"/>
              <a:t>Once you have a model that performs well:</a:t>
            </a:r>
          </a:p>
          <a:p>
            <a:r>
              <a:rPr lang="en-GB" dirty="0"/>
              <a:t>Consider </a:t>
            </a:r>
            <a:r>
              <a:rPr lang="en-GB" b="1" dirty="0"/>
              <a:t>model deployment</a:t>
            </a:r>
            <a:r>
              <a:rPr lang="en-GB" dirty="0"/>
              <a:t> using frameworks like Flask or </a:t>
            </a:r>
            <a:r>
              <a:rPr lang="en-GB" dirty="0" err="1"/>
              <a:t>FastAPI</a:t>
            </a:r>
            <a:r>
              <a:rPr lang="en-GB" dirty="0"/>
              <a:t> to create an API for real-time prediction.</a:t>
            </a:r>
          </a:p>
          <a:p>
            <a:r>
              <a:rPr lang="en-GB" b="1" dirty="0"/>
              <a:t>Monitor model performance</a:t>
            </a:r>
            <a:r>
              <a:rPr lang="en-GB" dirty="0"/>
              <a:t> using </a:t>
            </a:r>
            <a:r>
              <a:rPr lang="en-GB" dirty="0" err="1"/>
              <a:t>MLflow</a:t>
            </a:r>
            <a:r>
              <a:rPr lang="en-GB" dirty="0"/>
              <a:t> or other tools for drift detection, and set up alerts if the model starts underperforming on incoming data.</a:t>
            </a:r>
          </a:p>
        </p:txBody>
      </p:sp>
    </p:spTree>
    <p:extLst>
      <p:ext uri="{BB962C8B-B14F-4D97-AF65-F5344CB8AC3E}">
        <p14:creationId xmlns:p14="http://schemas.microsoft.com/office/powerpoint/2010/main" val="2585556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6DC5EA-8ABE-6ABC-C6DC-F51142BC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9"/>
            <a:ext cx="6068272" cy="4763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A6FD92-0A53-EB7C-03EF-80BBDC71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22" y="0"/>
            <a:ext cx="5744377" cy="4791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0884AA-DD48-FB25-1093-8D10EC04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171" y="2932252"/>
            <a:ext cx="5477639" cy="36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56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6971-9D48-3476-B94F-637B7166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Plan for the Report and Presentation: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134ED-BADD-B2E6-37C1-8EA631C7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Final Report: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Introduction</a:t>
            </a:r>
            <a:r>
              <a:rPr lang="en-US" dirty="0"/>
              <a:t>: Overview of predictive maintenance and its benefits.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Description</a:t>
            </a:r>
            <a:r>
              <a:rPr lang="en-US" dirty="0"/>
              <a:t>: Types of data, acquisition, and cleaning process.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Exploratory Data Analysis</a:t>
            </a:r>
            <a:r>
              <a:rPr lang="en-US" dirty="0"/>
              <a:t>: Visualizations and patterns.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Models Used</a:t>
            </a:r>
            <a:r>
              <a:rPr lang="en-US" dirty="0"/>
              <a:t>: Explanation of each model and its results.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NLP</a:t>
            </a:r>
            <a:r>
              <a:rPr lang="en-US" dirty="0"/>
              <a:t>: Text analysis and topic extraction.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Computer Vision</a:t>
            </a:r>
            <a:r>
              <a:rPr lang="en-US" dirty="0"/>
              <a:t>: How images were used for classification.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Generation</a:t>
            </a:r>
            <a:r>
              <a:rPr lang="en-US" dirty="0"/>
              <a:t>: The role of GAN in improving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Deployment and Monitoring</a:t>
            </a:r>
            <a:r>
              <a:rPr lang="en-US" dirty="0"/>
              <a:t>: How the model was deployed and monitored.</a:t>
            </a: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86411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libraries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7078" y="2795637"/>
            <a:ext cx="10651297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gensim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nltk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pytourch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68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Loading the Dataset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3" y="2358268"/>
            <a:ext cx="9402487" cy="9526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" y="3709988"/>
            <a:ext cx="10058400" cy="21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500" b="1" dirty="0"/>
              <a:t>Key Steps in Data Cleaning:</a:t>
            </a:r>
          </a:p>
          <a:p>
            <a:r>
              <a:rPr lang="en-GB" sz="1500" b="1" dirty="0"/>
              <a:t>Handling Missing Values</a:t>
            </a:r>
            <a:r>
              <a:rPr lang="en-GB" sz="1500" dirty="0"/>
              <a:t>:</a:t>
            </a:r>
          </a:p>
          <a:p>
            <a:pPr lvl="1"/>
            <a:r>
              <a:rPr lang="en-GB" sz="1500" dirty="0"/>
              <a:t>Identify missing values in the dataset.</a:t>
            </a:r>
          </a:p>
          <a:p>
            <a:pPr lvl="1"/>
            <a:r>
              <a:rPr lang="en-GB" sz="1500" dirty="0"/>
              <a:t>Strategies:</a:t>
            </a:r>
          </a:p>
          <a:p>
            <a:pPr lvl="2"/>
            <a:r>
              <a:rPr lang="en-GB" sz="1500" b="1" dirty="0"/>
              <a:t>Remove</a:t>
            </a:r>
            <a:r>
              <a:rPr lang="en-GB" sz="1500" dirty="0"/>
              <a:t> rows or columns with too many missing values.</a:t>
            </a:r>
          </a:p>
          <a:p>
            <a:pPr lvl="2"/>
            <a:r>
              <a:rPr lang="en-GB" sz="1500" b="1" dirty="0"/>
              <a:t>Impute</a:t>
            </a:r>
            <a:r>
              <a:rPr lang="en-GB" sz="1500" dirty="0"/>
              <a:t> missing values using techniques like mean, median, or mode replacement.</a:t>
            </a:r>
          </a:p>
          <a:p>
            <a:pPr lvl="2"/>
            <a:r>
              <a:rPr lang="en-GB" sz="1500" b="1" dirty="0"/>
              <a:t>Predictive Imputation</a:t>
            </a:r>
            <a:r>
              <a:rPr lang="en-GB" sz="1500" dirty="0"/>
              <a:t> with machine learning models.</a:t>
            </a:r>
          </a:p>
          <a:p>
            <a:r>
              <a:rPr lang="en-GB" sz="1500" b="1" dirty="0"/>
              <a:t>Removing Duplicates</a:t>
            </a:r>
            <a:r>
              <a:rPr lang="en-GB" sz="1500" dirty="0"/>
              <a:t>:</a:t>
            </a:r>
          </a:p>
          <a:p>
            <a:pPr lvl="1"/>
            <a:r>
              <a:rPr lang="en-GB" sz="1500" dirty="0"/>
              <a:t>Check for and remove duplicate entries to prevent data redundancy and ensure accuracy.</a:t>
            </a:r>
          </a:p>
          <a:p>
            <a:r>
              <a:rPr lang="en-GB" sz="1500" b="1" dirty="0"/>
              <a:t>Fixing Structural Errors</a:t>
            </a:r>
            <a:r>
              <a:rPr lang="en-GB" sz="1500" dirty="0"/>
              <a:t>:</a:t>
            </a:r>
          </a:p>
          <a:p>
            <a:pPr lvl="1"/>
            <a:r>
              <a:rPr lang="en-GB" sz="1500" dirty="0"/>
              <a:t>Identify and correct inconsistencies in data formatting, typos, or capitalization errors (e.g., "NY" vs. "New York").</a:t>
            </a:r>
          </a:p>
          <a:p>
            <a:pPr lvl="1"/>
            <a:r>
              <a:rPr lang="en-GB" sz="1500" dirty="0"/>
              <a:t>Standardize units and categories for consistency.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02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/>
              <a:t>Outlier Detection and Treatment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Identify outliers that can skew results.</a:t>
            </a:r>
          </a:p>
          <a:p>
            <a:pPr lvl="1"/>
            <a:r>
              <a:rPr lang="en-GB" dirty="0"/>
              <a:t>Treatment:</a:t>
            </a:r>
          </a:p>
          <a:p>
            <a:pPr lvl="2"/>
            <a:r>
              <a:rPr lang="en-GB" b="1" dirty="0"/>
              <a:t>Remove</a:t>
            </a:r>
            <a:r>
              <a:rPr lang="en-GB" dirty="0"/>
              <a:t> or </a:t>
            </a:r>
            <a:r>
              <a:rPr lang="en-GB" b="1" dirty="0"/>
              <a:t>Cap</a:t>
            </a:r>
            <a:r>
              <a:rPr lang="en-GB" dirty="0"/>
              <a:t> outliers based on domain knowledge.</a:t>
            </a:r>
          </a:p>
          <a:p>
            <a:pPr lvl="2"/>
            <a:r>
              <a:rPr lang="en-GB" b="1" dirty="0"/>
              <a:t>Transform</a:t>
            </a:r>
            <a:r>
              <a:rPr lang="en-GB" dirty="0"/>
              <a:t> data using scaling or normalization.</a:t>
            </a:r>
          </a:p>
          <a:p>
            <a:r>
              <a:rPr lang="en-GB" b="1" dirty="0"/>
              <a:t>Data Type Conversion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Ensure data types are correctly formatted (e.g., numeric, date, string).</a:t>
            </a:r>
          </a:p>
          <a:p>
            <a:pPr lvl="1"/>
            <a:r>
              <a:rPr lang="en-GB" dirty="0"/>
              <a:t>Convert data types to match analysis requirements, like converting strings to date formats or categorical data to numerical labels.</a:t>
            </a:r>
          </a:p>
          <a:p>
            <a:r>
              <a:rPr lang="en-GB" b="1" dirty="0"/>
              <a:t>Feature Scaling and Encoding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Scaling</a:t>
            </a:r>
            <a:r>
              <a:rPr lang="en-GB" dirty="0"/>
              <a:t>: Normalize or standardize numerical features for consistent ranges.</a:t>
            </a:r>
          </a:p>
          <a:p>
            <a:pPr lvl="1"/>
            <a:r>
              <a:rPr lang="en-GB" b="1" dirty="0"/>
              <a:t>Encoding</a:t>
            </a:r>
            <a:r>
              <a:rPr lang="en-GB" dirty="0"/>
              <a:t>: Convert categorical data into numerical form using encoding techniques like one-hot encoding.</a:t>
            </a:r>
          </a:p>
          <a:p>
            <a:r>
              <a:rPr lang="en-GB" b="1" dirty="0"/>
              <a:t>Text Data Cleaning (if applicable)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Process textual data by removing special characters, </a:t>
            </a:r>
            <a:r>
              <a:rPr lang="en-GB" dirty="0" err="1"/>
              <a:t>stopwords</a:t>
            </a:r>
            <a:r>
              <a:rPr lang="en-GB" dirty="0"/>
              <a:t>, and performing lemmatization/stemming for analysis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978011"/>
            <a:ext cx="10058400" cy="5138530"/>
          </a:xfrm>
        </p:spPr>
        <p:txBody>
          <a:bodyPr/>
          <a:lstStyle/>
          <a:p>
            <a:r>
              <a:rPr lang="en-GB"/>
              <a:t>Our Data is already clean we Don’t use data cleaning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" y="2807137"/>
            <a:ext cx="10058400" cy="8161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53" y="3716395"/>
            <a:ext cx="10058400" cy="28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EDA is to understand the relationships between the variables and data, and to identify patterns that may help predict failures.</a:t>
            </a:r>
          </a:p>
          <a:p>
            <a:r>
              <a:rPr lang="en-US" dirty="0"/>
              <a:t>Libraries like </a:t>
            </a:r>
            <a:r>
              <a:rPr lang="en-US" b="1" dirty="0"/>
              <a:t>pandas</a:t>
            </a:r>
            <a:r>
              <a:rPr lang="en-US" dirty="0"/>
              <a:t>, </a:t>
            </a:r>
            <a:r>
              <a:rPr lang="en-US" b="1" dirty="0"/>
              <a:t>matplotlib</a:t>
            </a:r>
            <a:r>
              <a:rPr lang="en-US" dirty="0"/>
              <a:t>, and </a:t>
            </a:r>
            <a:r>
              <a:rPr lang="en-US" b="1" dirty="0"/>
              <a:t>seaborn</a:t>
            </a:r>
            <a:r>
              <a:rPr lang="en-US" dirty="0"/>
              <a:t> were used to create visualizations and analyze the results visually.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003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242</TotalTime>
  <Words>1103</Words>
  <Application>Microsoft Office PowerPoint</Application>
  <PresentationFormat>Widescreen</PresentationFormat>
  <Paragraphs>127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Rockwell</vt:lpstr>
      <vt:lpstr>Rockwell Condensed</vt:lpstr>
      <vt:lpstr>Wingdings</vt:lpstr>
      <vt:lpstr>Wood Type</vt:lpstr>
      <vt:lpstr>Predictive Maintenance for Industrial Equipment </vt:lpstr>
      <vt:lpstr>Introduction</vt:lpstr>
      <vt:lpstr>Data Overview</vt:lpstr>
      <vt:lpstr>libraries</vt:lpstr>
      <vt:lpstr>Loading the Dataset </vt:lpstr>
      <vt:lpstr>Data Cleaning </vt:lpstr>
      <vt:lpstr>Data cleaning</vt:lpstr>
      <vt:lpstr>PowerPoint Presentation</vt:lpstr>
      <vt:lpstr>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</vt:lpstr>
      <vt:lpstr>Machine Learning</vt:lpstr>
      <vt:lpstr>PowerPoint Presentation</vt:lpstr>
      <vt:lpstr>NLP</vt:lpstr>
      <vt:lpstr>PowerPoint Presentation</vt:lpstr>
      <vt:lpstr>Generative Data Generation (Generative Adversarial Network - GAN)</vt:lpstr>
      <vt:lpstr>PowerPoint Presentation</vt:lpstr>
      <vt:lpstr>PowerPoint Presentation</vt:lpstr>
      <vt:lpstr>PowerPoint Presentation</vt:lpstr>
      <vt:lpstr>PowerPoint Presentation</vt:lpstr>
      <vt:lpstr>Computer Vision</vt:lpstr>
      <vt:lpstr>PowerPoint Presentation</vt:lpstr>
      <vt:lpstr>PowerPoint Presentation</vt:lpstr>
      <vt:lpstr>Plan for the Report and Presentation: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for Industrial Equipment</dc:title>
  <dc:creator>magdy mohamed</dc:creator>
  <cp:lastModifiedBy>Mohamed Waleed sharshar</cp:lastModifiedBy>
  <cp:revision>34</cp:revision>
  <dcterms:created xsi:type="dcterms:W3CDTF">2024-10-15T19:58:21Z</dcterms:created>
  <dcterms:modified xsi:type="dcterms:W3CDTF">2024-10-16T17:46:37Z</dcterms:modified>
</cp:coreProperties>
</file>