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6" r:id="rId3"/>
    <p:sldId id="267" r:id="rId4"/>
    <p:sldId id="268" r:id="rId5"/>
    <p:sldId id="269" r:id="rId6"/>
    <p:sldId id="270" r:id="rId7"/>
    <p:sldId id="271" r:id="rId8"/>
    <p:sldId id="286" r:id="rId9"/>
    <p:sldId id="287" r:id="rId10"/>
    <p:sldId id="288" r:id="rId11"/>
    <p:sldId id="259" r:id="rId12"/>
    <p:sldId id="289" r:id="rId13"/>
    <p:sldId id="290" r:id="rId14"/>
    <p:sldId id="261" r:id="rId15"/>
    <p:sldId id="262" r:id="rId16"/>
    <p:sldId id="273" r:id="rId17"/>
    <p:sldId id="282" r:id="rId18"/>
    <p:sldId id="279" r:id="rId19"/>
    <p:sldId id="260" r:id="rId20"/>
    <p:sldId id="263" r:id="rId21"/>
    <p:sldId id="264" r:id="rId22"/>
    <p:sldId id="277" r:id="rId23"/>
    <p:sldId id="265" r:id="rId24"/>
    <p:sldId id="278" r:id="rId25"/>
    <p:sldId id="256" r:id="rId26"/>
    <p:sldId id="257" r:id="rId27"/>
    <p:sldId id="258" r:id="rId28"/>
    <p:sldId id="275" r:id="rId29"/>
    <p:sldId id="276" r:id="rId30"/>
    <p:sldId id="280" r:id="rId31"/>
    <p:sldId id="281"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8787-AFFF-C51F-0B8E-AE0EA0306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259EF-8860-97D6-D120-A5275E568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0867B0-3BF6-8666-A195-4136D1EE5C03}"/>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913C0825-CE34-A0AD-E488-3FC7859C5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5AE45-A155-D567-8EDB-B44636B7B829}"/>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52103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E5F2-CD52-4802-C116-1540ABD34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36B0B-880B-9F28-70A2-4EBEE34CB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765A1-A57F-23DF-C2EB-09171B4F4284}"/>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9BA6ADE2-143E-0702-7C77-3EA1CC94E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6AD40-1F59-F54B-99F4-981A13F0CE66}"/>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197701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4B0A68-1CFA-00A0-60E0-F6AAD25DC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04846B-4896-3BFE-8412-7A2F227E6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276DB-4EF7-5E6D-14C5-C20519773279}"/>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91EE33B4-8CA1-6447-F572-773E12613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C88E3-E1FD-E7BA-3ED4-4761A9C9DCB8}"/>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205480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1430-05E5-5FB1-2129-CE79CB437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7670-8E18-AD42-9873-EB071D620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DFB1E-4F73-0966-64C1-C68B9DBB78ED}"/>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DA6961BB-17CA-FFFC-6A15-3CA111052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D87B5-6472-C549-F8E7-579318639234}"/>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305652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8CE8-D777-14E3-2254-B0E53E570A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F12E41-06EA-8E2E-60E1-950B1484C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1E79C-12CB-286E-91D3-1CB927545EE7}"/>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46E4E30E-6D32-A981-BAB4-CA2AB5932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1BD7F-55CE-3399-A10D-10A33607842E}"/>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388687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699B-2BF2-39AA-B814-A6E4A1FFA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17265-8F10-E6A4-5B15-1DC7779FC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A0959-C236-4601-4510-A6A4BF2A3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F893E-8E84-C2FA-90A4-B4A7AA9D279F}"/>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6" name="Footer Placeholder 5">
            <a:extLst>
              <a:ext uri="{FF2B5EF4-FFF2-40B4-BE49-F238E27FC236}">
                <a16:creationId xmlns:a16="http://schemas.microsoft.com/office/drawing/2014/main" id="{840FF2DA-9990-A520-FC35-799D19301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65755-E96E-96B6-A2A1-32F56F59382E}"/>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218793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33B6-8AB4-F699-8196-8E0C9FC469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AA809-CD74-B052-9F88-B3886C53B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C4BB3-85D3-D76D-D8D5-FF8F3BFBD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383992-3AF0-072D-385E-9017EECC2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C936A-5903-8AC4-7374-D47D6F58F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1B24AE-C3CF-502D-766C-1AFF82B13F9C}"/>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8" name="Footer Placeholder 7">
            <a:extLst>
              <a:ext uri="{FF2B5EF4-FFF2-40B4-BE49-F238E27FC236}">
                <a16:creationId xmlns:a16="http://schemas.microsoft.com/office/drawing/2014/main" id="{349E886E-97FC-6574-181F-FB0A354DB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CF358D-0048-9D9B-AF22-5441974CB1FC}"/>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393541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44D1-5640-261F-D27A-24ACA191E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C0F92A-6B03-2C5B-59DB-1DFC8B9A3737}"/>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4" name="Footer Placeholder 3">
            <a:extLst>
              <a:ext uri="{FF2B5EF4-FFF2-40B4-BE49-F238E27FC236}">
                <a16:creationId xmlns:a16="http://schemas.microsoft.com/office/drawing/2014/main" id="{B0952A13-50B3-0000-09CC-DF00B6CC13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EB588-5052-91F3-B466-07A0F0B07737}"/>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174154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08649-6939-09A0-F4AF-AE3E9945EE0A}"/>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3" name="Footer Placeholder 2">
            <a:extLst>
              <a:ext uri="{FF2B5EF4-FFF2-40B4-BE49-F238E27FC236}">
                <a16:creationId xmlns:a16="http://schemas.microsoft.com/office/drawing/2014/main" id="{606ECEA2-A189-14E3-54DC-7400D2BA9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A065FA-20D6-287F-FD07-74B2DD8202FF}"/>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222263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E9DC-7661-8300-5306-16CA0F7EB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AA5FA4-B2D3-DDB0-F3CE-997F6AEE7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B7062-88CF-9AFE-0AEA-0881036CA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B7974-DD6E-A5C2-597F-396368FEDAAC}"/>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6" name="Footer Placeholder 5">
            <a:extLst>
              <a:ext uri="{FF2B5EF4-FFF2-40B4-BE49-F238E27FC236}">
                <a16:creationId xmlns:a16="http://schemas.microsoft.com/office/drawing/2014/main" id="{F48F0D17-8336-64E5-2323-8779669D4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AE41-4F76-47CD-78DF-62F0CC70BD61}"/>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68130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7420-4E6E-EAB2-2CBA-BD1BB5886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70CC6-51FF-2CD6-4DA6-D785EAED1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143985-41B8-100B-C305-06126026C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539E0-0F77-57DA-CBB2-086A4B80A266}"/>
              </a:ext>
            </a:extLst>
          </p:cNvPr>
          <p:cNvSpPr>
            <a:spLocks noGrp="1"/>
          </p:cNvSpPr>
          <p:nvPr>
            <p:ph type="dt" sz="half" idx="10"/>
          </p:nvPr>
        </p:nvSpPr>
        <p:spPr/>
        <p:txBody>
          <a:bodyPr/>
          <a:lstStyle/>
          <a:p>
            <a:fld id="{787D76B5-36AA-4BCC-931F-D7D628D86A01}" type="datetimeFigureOut">
              <a:rPr lang="en-US" smtClean="0"/>
              <a:t>12/31/2022</a:t>
            </a:fld>
            <a:endParaRPr lang="en-US"/>
          </a:p>
        </p:txBody>
      </p:sp>
      <p:sp>
        <p:nvSpPr>
          <p:cNvPr id="6" name="Footer Placeholder 5">
            <a:extLst>
              <a:ext uri="{FF2B5EF4-FFF2-40B4-BE49-F238E27FC236}">
                <a16:creationId xmlns:a16="http://schemas.microsoft.com/office/drawing/2014/main" id="{D1431157-808F-A6BC-6680-BCE8C5FAC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52D28-B870-8963-3339-253D5D568CAB}"/>
              </a:ext>
            </a:extLst>
          </p:cNvPr>
          <p:cNvSpPr>
            <a:spLocks noGrp="1"/>
          </p:cNvSpPr>
          <p:nvPr>
            <p:ph type="sldNum" sz="quarter" idx="12"/>
          </p:nvPr>
        </p:nvSpPr>
        <p:spPr/>
        <p:txBody>
          <a:bodyPr/>
          <a:lstStyle/>
          <a:p>
            <a:fld id="{8FEDFFBD-979D-4373-A8E6-2C8AC2EE3C18}" type="slidenum">
              <a:rPr lang="en-US" smtClean="0"/>
              <a:t>‹#›</a:t>
            </a:fld>
            <a:endParaRPr lang="en-US"/>
          </a:p>
        </p:txBody>
      </p:sp>
    </p:spTree>
    <p:extLst>
      <p:ext uri="{BB962C8B-B14F-4D97-AF65-F5344CB8AC3E}">
        <p14:creationId xmlns:p14="http://schemas.microsoft.com/office/powerpoint/2010/main" val="89456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C4E25-1A18-BBC4-034F-A395E2039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69F44A-1016-7AD0-AED8-2D78E7017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70440-3B70-87F3-144B-5DCAA7831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D76B5-36AA-4BCC-931F-D7D628D86A01}" type="datetimeFigureOut">
              <a:rPr lang="en-US" smtClean="0"/>
              <a:t>12/31/2022</a:t>
            </a:fld>
            <a:endParaRPr lang="en-US"/>
          </a:p>
        </p:txBody>
      </p:sp>
      <p:sp>
        <p:nvSpPr>
          <p:cNvPr id="5" name="Footer Placeholder 4">
            <a:extLst>
              <a:ext uri="{FF2B5EF4-FFF2-40B4-BE49-F238E27FC236}">
                <a16:creationId xmlns:a16="http://schemas.microsoft.com/office/drawing/2014/main" id="{24EF8D47-AD2E-CBBE-1235-54526068C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FE3858-5482-D23F-AA94-EFA163B09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DFFBD-979D-4373-A8E6-2C8AC2EE3C18}" type="slidenum">
              <a:rPr lang="en-US" smtClean="0"/>
              <a:t>‹#›</a:t>
            </a:fld>
            <a:endParaRPr lang="en-US"/>
          </a:p>
        </p:txBody>
      </p:sp>
    </p:spTree>
    <p:extLst>
      <p:ext uri="{BB962C8B-B14F-4D97-AF65-F5344CB8AC3E}">
        <p14:creationId xmlns:p14="http://schemas.microsoft.com/office/powerpoint/2010/main" val="67378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6">
            <a:extLst>
              <a:ext uri="{FF2B5EF4-FFF2-40B4-BE49-F238E27FC236}">
                <a16:creationId xmlns:a16="http://schemas.microsoft.com/office/drawing/2014/main" id="{B87FFEC0-F65A-3BB1-6D88-16274305C4CB}"/>
              </a:ext>
            </a:extLst>
          </p:cNvPr>
          <p:cNvPicPr>
            <a:picLocks noChangeAspect="1"/>
          </p:cNvPicPr>
          <p:nvPr/>
        </p:nvPicPr>
        <p:blipFill rotWithShape="1">
          <a:blip r:embed="rId2"/>
          <a:srcRect t="7288" b="1986"/>
          <a:stretch/>
        </p:blipFill>
        <p:spPr>
          <a:xfrm>
            <a:off x="-3047" y="10"/>
            <a:ext cx="12191999" cy="6857990"/>
          </a:xfrm>
          <a:prstGeom prst="rect">
            <a:avLst/>
          </a:prstGeom>
        </p:spPr>
      </p:pic>
      <p:sp>
        <p:nvSpPr>
          <p:cNvPr id="27" name="Rectangle 2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072336-F8A1-399A-4A2B-F696BC8C51B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a:solidFill>
                  <a:srgbClr val="FFFFFF"/>
                </a:solidFill>
              </a:rPr>
              <a:t>Digital Communications</a:t>
            </a:r>
          </a:p>
        </p:txBody>
      </p:sp>
      <p:sp>
        <p:nvSpPr>
          <p:cNvPr id="5" name="Subtitle 4">
            <a:extLst>
              <a:ext uri="{FF2B5EF4-FFF2-40B4-BE49-F238E27FC236}">
                <a16:creationId xmlns:a16="http://schemas.microsoft.com/office/drawing/2014/main" id="{5D98730E-1597-5023-6D18-AAE8796B3E77}"/>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OFDM-based communication system</a:t>
            </a:r>
          </a:p>
        </p:txBody>
      </p:sp>
    </p:spTree>
    <p:extLst>
      <p:ext uri="{BB962C8B-B14F-4D97-AF65-F5344CB8AC3E}">
        <p14:creationId xmlns:p14="http://schemas.microsoft.com/office/powerpoint/2010/main" val="76176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29C340-C752-C74B-9117-1F186997B7AA}"/>
              </a:ext>
            </a:extLst>
          </p:cNvPr>
          <p:cNvPicPr>
            <a:picLocks noChangeAspect="1"/>
          </p:cNvPicPr>
          <p:nvPr/>
        </p:nvPicPr>
        <p:blipFill>
          <a:blip r:embed="rId2"/>
          <a:stretch>
            <a:fillRect/>
          </a:stretch>
        </p:blipFill>
        <p:spPr>
          <a:xfrm>
            <a:off x="1309373" y="579437"/>
            <a:ext cx="9778227" cy="5110163"/>
          </a:xfrm>
          <a:prstGeom prst="rect">
            <a:avLst/>
          </a:prstGeom>
        </p:spPr>
      </p:pic>
    </p:spTree>
    <p:extLst>
      <p:ext uri="{BB962C8B-B14F-4D97-AF65-F5344CB8AC3E}">
        <p14:creationId xmlns:p14="http://schemas.microsoft.com/office/powerpoint/2010/main" val="73933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EBEC-8F1D-2EE2-C5E4-4775F72C2145}"/>
              </a:ext>
            </a:extLst>
          </p:cNvPr>
          <p:cNvSpPr>
            <a:spLocks noGrp="1"/>
          </p:cNvSpPr>
          <p:nvPr>
            <p:ph type="title"/>
          </p:nvPr>
        </p:nvSpPr>
        <p:spPr/>
        <p:txBody>
          <a:bodyPr>
            <a:normAutofit/>
          </a:bodyPr>
          <a:lstStyle/>
          <a:p>
            <a:pPr algn="ctr"/>
            <a:r>
              <a:rPr lang="en-US" sz="2400" b="0" i="1" dirty="0">
                <a:solidFill>
                  <a:srgbClr val="3A3A3A"/>
                </a:solidFill>
                <a:effectLst/>
                <a:latin typeface="Libre Baskerville" panose="02000000000000000000" pitchFamily="2" charset="0"/>
              </a:rPr>
              <a:t> QPSK modulation Demodulation</a:t>
            </a:r>
            <a:br>
              <a:rPr lang="en-US" sz="2400" dirty="0"/>
            </a:br>
            <a:endParaRPr lang="en-US" sz="2400" dirty="0"/>
          </a:p>
        </p:txBody>
      </p:sp>
      <p:pic>
        <p:nvPicPr>
          <p:cNvPr id="5" name="Content Placeholder 4">
            <a:extLst>
              <a:ext uri="{FF2B5EF4-FFF2-40B4-BE49-F238E27FC236}">
                <a16:creationId xmlns:a16="http://schemas.microsoft.com/office/drawing/2014/main" id="{AA1F9B0F-2865-9ED0-ED79-1AF4CBCE07E9}"/>
              </a:ext>
            </a:extLst>
          </p:cNvPr>
          <p:cNvPicPr>
            <a:picLocks noGrp="1" noChangeAspect="1"/>
          </p:cNvPicPr>
          <p:nvPr>
            <p:ph idx="1"/>
          </p:nvPr>
        </p:nvPicPr>
        <p:blipFill rotWithShape="1">
          <a:blip r:embed="rId2"/>
          <a:srcRect t="3811"/>
          <a:stretch/>
        </p:blipFill>
        <p:spPr>
          <a:xfrm>
            <a:off x="1726550" y="2197100"/>
            <a:ext cx="8089482" cy="4114799"/>
          </a:xfrm>
        </p:spPr>
      </p:pic>
    </p:spTree>
    <p:extLst>
      <p:ext uri="{BB962C8B-B14F-4D97-AF65-F5344CB8AC3E}">
        <p14:creationId xmlns:p14="http://schemas.microsoft.com/office/powerpoint/2010/main" val="117380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DDB8-1AE8-672B-7CED-E410FE6EFE9A}"/>
              </a:ext>
            </a:extLst>
          </p:cNvPr>
          <p:cNvSpPr>
            <a:spLocks noGrp="1"/>
          </p:cNvSpPr>
          <p:nvPr>
            <p:ph type="title"/>
          </p:nvPr>
        </p:nvSpPr>
        <p:spPr/>
        <p:txBody>
          <a:bodyPr/>
          <a:lstStyle/>
          <a:p>
            <a:r>
              <a:rPr lang="en-US" dirty="0"/>
              <a:t> QAM</a:t>
            </a:r>
          </a:p>
        </p:txBody>
      </p:sp>
      <p:pic>
        <p:nvPicPr>
          <p:cNvPr id="13" name="Picture 12">
            <a:extLst>
              <a:ext uri="{FF2B5EF4-FFF2-40B4-BE49-F238E27FC236}">
                <a16:creationId xmlns:a16="http://schemas.microsoft.com/office/drawing/2014/main" id="{2180C902-E29C-7A3F-CE52-670151891AA1}"/>
              </a:ext>
            </a:extLst>
          </p:cNvPr>
          <p:cNvPicPr>
            <a:picLocks noChangeAspect="1"/>
          </p:cNvPicPr>
          <p:nvPr/>
        </p:nvPicPr>
        <p:blipFill>
          <a:blip r:embed="rId2"/>
          <a:stretch>
            <a:fillRect/>
          </a:stretch>
        </p:blipFill>
        <p:spPr>
          <a:xfrm>
            <a:off x="1312224" y="1690688"/>
            <a:ext cx="9567551" cy="4146771"/>
          </a:xfrm>
          <a:prstGeom prst="rect">
            <a:avLst/>
          </a:prstGeom>
        </p:spPr>
      </p:pic>
    </p:spTree>
    <p:extLst>
      <p:ext uri="{BB962C8B-B14F-4D97-AF65-F5344CB8AC3E}">
        <p14:creationId xmlns:p14="http://schemas.microsoft.com/office/powerpoint/2010/main" val="333959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80BD-C016-6E61-B6E1-DC78C534F95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B6231C4-8A82-A2FC-117A-177389CC1930}"/>
              </a:ext>
            </a:extLst>
          </p:cNvPr>
          <p:cNvPicPr>
            <a:picLocks noGrp="1" noChangeAspect="1"/>
          </p:cNvPicPr>
          <p:nvPr>
            <p:ph idx="1"/>
          </p:nvPr>
        </p:nvPicPr>
        <p:blipFill>
          <a:blip r:embed="rId2"/>
          <a:stretch>
            <a:fillRect/>
          </a:stretch>
        </p:blipFill>
        <p:spPr>
          <a:xfrm>
            <a:off x="683935" y="2717800"/>
            <a:ext cx="9027307" cy="2140863"/>
          </a:xfrm>
        </p:spPr>
      </p:pic>
    </p:spTree>
    <p:extLst>
      <p:ext uri="{BB962C8B-B14F-4D97-AF65-F5344CB8AC3E}">
        <p14:creationId xmlns:p14="http://schemas.microsoft.com/office/powerpoint/2010/main" val="92161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A7A5-B610-ED63-0773-368F3E5C75BF}"/>
              </a:ext>
            </a:extLst>
          </p:cNvPr>
          <p:cNvSpPr>
            <a:spLocks noGrp="1"/>
          </p:cNvSpPr>
          <p:nvPr>
            <p:ph type="title"/>
          </p:nvPr>
        </p:nvSpPr>
        <p:spPr/>
        <p:txBody>
          <a:bodyPr/>
          <a:lstStyle/>
          <a:p>
            <a:r>
              <a:rPr lang="en-US" b="0" i="1" dirty="0">
                <a:solidFill>
                  <a:srgbClr val="3A3A3A"/>
                </a:solidFill>
                <a:effectLst/>
                <a:latin typeface="Libre Baskerville" panose="02000000000000000000" pitchFamily="2" charset="0"/>
              </a:rPr>
              <a:t> QAM Modulator</a:t>
            </a:r>
            <a:br>
              <a:rPr lang="en-US" dirty="0"/>
            </a:br>
            <a:endParaRPr lang="en-US" dirty="0"/>
          </a:p>
        </p:txBody>
      </p:sp>
      <p:pic>
        <p:nvPicPr>
          <p:cNvPr id="5" name="Picture 4">
            <a:extLst>
              <a:ext uri="{FF2B5EF4-FFF2-40B4-BE49-F238E27FC236}">
                <a16:creationId xmlns:a16="http://schemas.microsoft.com/office/drawing/2014/main" id="{8ABD3E33-A366-ED2D-8C9E-54C4E86EC255}"/>
              </a:ext>
            </a:extLst>
          </p:cNvPr>
          <p:cNvPicPr>
            <a:picLocks noChangeAspect="1"/>
          </p:cNvPicPr>
          <p:nvPr/>
        </p:nvPicPr>
        <p:blipFill>
          <a:blip r:embed="rId2"/>
          <a:stretch>
            <a:fillRect/>
          </a:stretch>
        </p:blipFill>
        <p:spPr>
          <a:xfrm>
            <a:off x="2128284" y="1452286"/>
            <a:ext cx="7935432" cy="3953427"/>
          </a:xfrm>
          <a:prstGeom prst="rect">
            <a:avLst/>
          </a:prstGeom>
        </p:spPr>
      </p:pic>
    </p:spTree>
    <p:extLst>
      <p:ext uri="{BB962C8B-B14F-4D97-AF65-F5344CB8AC3E}">
        <p14:creationId xmlns:p14="http://schemas.microsoft.com/office/powerpoint/2010/main" val="84704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732D-CF04-72FB-49E2-9D85EDF5AAEB}"/>
              </a:ext>
            </a:extLst>
          </p:cNvPr>
          <p:cNvSpPr>
            <a:spLocks noGrp="1"/>
          </p:cNvSpPr>
          <p:nvPr>
            <p:ph type="title"/>
          </p:nvPr>
        </p:nvSpPr>
        <p:spPr/>
        <p:txBody>
          <a:bodyPr/>
          <a:lstStyle/>
          <a:p>
            <a:r>
              <a:rPr lang="en-US" b="0" i="1" dirty="0">
                <a:solidFill>
                  <a:srgbClr val="3A3A3A"/>
                </a:solidFill>
                <a:effectLst/>
                <a:latin typeface="Libre Baskerville" panose="02000000000000000000" pitchFamily="2" charset="0"/>
              </a:rPr>
              <a:t> QAM </a:t>
            </a:r>
            <a:r>
              <a:rPr lang="en-US" b="0" i="1" dirty="0" err="1">
                <a:solidFill>
                  <a:srgbClr val="3A3A3A"/>
                </a:solidFill>
                <a:effectLst/>
                <a:latin typeface="Libre Baskerville" panose="02000000000000000000" pitchFamily="2" charset="0"/>
              </a:rPr>
              <a:t>DeModulator</a:t>
            </a:r>
            <a:br>
              <a:rPr lang="en-US" dirty="0"/>
            </a:br>
            <a:endParaRPr lang="en-US" dirty="0"/>
          </a:p>
        </p:txBody>
      </p:sp>
      <p:pic>
        <p:nvPicPr>
          <p:cNvPr id="5" name="Content Placeholder 4">
            <a:extLst>
              <a:ext uri="{FF2B5EF4-FFF2-40B4-BE49-F238E27FC236}">
                <a16:creationId xmlns:a16="http://schemas.microsoft.com/office/drawing/2014/main" id="{E21A6250-74CF-6BA9-DD30-B27177E938E2}"/>
              </a:ext>
            </a:extLst>
          </p:cNvPr>
          <p:cNvPicPr>
            <a:picLocks noGrp="1" noChangeAspect="1"/>
          </p:cNvPicPr>
          <p:nvPr>
            <p:ph idx="1"/>
          </p:nvPr>
        </p:nvPicPr>
        <p:blipFill>
          <a:blip r:embed="rId2"/>
          <a:stretch>
            <a:fillRect/>
          </a:stretch>
        </p:blipFill>
        <p:spPr>
          <a:xfrm>
            <a:off x="2028257" y="1976949"/>
            <a:ext cx="8135485" cy="4048690"/>
          </a:xfrm>
        </p:spPr>
      </p:pic>
    </p:spTree>
    <p:extLst>
      <p:ext uri="{BB962C8B-B14F-4D97-AF65-F5344CB8AC3E}">
        <p14:creationId xmlns:p14="http://schemas.microsoft.com/office/powerpoint/2010/main" val="2733459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B3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7CD99-C6BC-5D2A-C71B-5A8A26A3E43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Modulation Function</a:t>
            </a:r>
          </a:p>
        </p:txBody>
      </p:sp>
      <p:pic>
        <p:nvPicPr>
          <p:cNvPr id="5" name="Content Placeholder 4">
            <a:extLst>
              <a:ext uri="{FF2B5EF4-FFF2-40B4-BE49-F238E27FC236}">
                <a16:creationId xmlns:a16="http://schemas.microsoft.com/office/drawing/2014/main" id="{3B783FF5-7B78-EFE4-82C7-D7B6FC797B82}"/>
              </a:ext>
            </a:extLst>
          </p:cNvPr>
          <p:cNvPicPr>
            <a:picLocks noGrp="1" noChangeAspect="1"/>
          </p:cNvPicPr>
          <p:nvPr>
            <p:ph idx="1"/>
          </p:nvPr>
        </p:nvPicPr>
        <p:blipFill>
          <a:blip r:embed="rId2"/>
          <a:stretch>
            <a:fillRect/>
          </a:stretch>
        </p:blipFill>
        <p:spPr>
          <a:xfrm>
            <a:off x="4207933" y="1390546"/>
            <a:ext cx="7347537" cy="4077884"/>
          </a:xfrm>
          <a:prstGeom prst="rect">
            <a:avLst/>
          </a:prstGeom>
        </p:spPr>
      </p:pic>
      <p:pic>
        <p:nvPicPr>
          <p:cNvPr id="9" name="Picture 8">
            <a:extLst>
              <a:ext uri="{FF2B5EF4-FFF2-40B4-BE49-F238E27FC236}">
                <a16:creationId xmlns:a16="http://schemas.microsoft.com/office/drawing/2014/main" id="{3CFD6783-AF6B-1C22-4913-7C5E837762A3}"/>
              </a:ext>
            </a:extLst>
          </p:cNvPr>
          <p:cNvPicPr>
            <a:picLocks noChangeAspect="1"/>
          </p:cNvPicPr>
          <p:nvPr/>
        </p:nvPicPr>
        <p:blipFill>
          <a:blip r:embed="rId3"/>
          <a:stretch>
            <a:fillRect/>
          </a:stretch>
        </p:blipFill>
        <p:spPr>
          <a:xfrm>
            <a:off x="4855938" y="5467454"/>
            <a:ext cx="5326842" cy="266723"/>
          </a:xfrm>
          <a:prstGeom prst="rect">
            <a:avLst/>
          </a:prstGeom>
        </p:spPr>
      </p:pic>
    </p:spTree>
    <p:extLst>
      <p:ext uri="{BB962C8B-B14F-4D97-AF65-F5344CB8AC3E}">
        <p14:creationId xmlns:p14="http://schemas.microsoft.com/office/powerpoint/2010/main" val="44402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lowchart: Document 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72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7CD99-C6BC-5D2A-C71B-5A8A26A3E43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Demodulation Function</a:t>
            </a:r>
          </a:p>
        </p:txBody>
      </p:sp>
      <p:pic>
        <p:nvPicPr>
          <p:cNvPr id="7" name="Content Placeholder 6" descr="Text&#10;&#10;Description automatically generated with medium confidence">
            <a:extLst>
              <a:ext uri="{FF2B5EF4-FFF2-40B4-BE49-F238E27FC236}">
                <a16:creationId xmlns:a16="http://schemas.microsoft.com/office/drawing/2014/main" id="{9052C6AE-AF80-2ED4-6377-C85A1DE3A6A0}"/>
              </a:ext>
            </a:extLst>
          </p:cNvPr>
          <p:cNvPicPr>
            <a:picLocks noGrp="1" noChangeAspect="1"/>
          </p:cNvPicPr>
          <p:nvPr>
            <p:ph idx="1"/>
          </p:nvPr>
        </p:nvPicPr>
        <p:blipFill>
          <a:blip r:embed="rId2"/>
          <a:stretch>
            <a:fillRect/>
          </a:stretch>
        </p:blipFill>
        <p:spPr>
          <a:xfrm>
            <a:off x="4086225" y="1062788"/>
            <a:ext cx="7347537" cy="3508448"/>
          </a:xfrm>
          <a:prstGeom prst="rect">
            <a:avLst/>
          </a:prstGeom>
        </p:spPr>
      </p:pic>
      <p:pic>
        <p:nvPicPr>
          <p:cNvPr id="13" name="Picture 12">
            <a:extLst>
              <a:ext uri="{FF2B5EF4-FFF2-40B4-BE49-F238E27FC236}">
                <a16:creationId xmlns:a16="http://schemas.microsoft.com/office/drawing/2014/main" id="{E6607793-827C-A3A7-C8F0-252982095986}"/>
              </a:ext>
            </a:extLst>
          </p:cNvPr>
          <p:cNvPicPr>
            <a:picLocks noChangeAspect="1"/>
          </p:cNvPicPr>
          <p:nvPr/>
        </p:nvPicPr>
        <p:blipFill>
          <a:blip r:embed="rId3"/>
          <a:stretch>
            <a:fillRect/>
          </a:stretch>
        </p:blipFill>
        <p:spPr>
          <a:xfrm>
            <a:off x="4181116" y="4571236"/>
            <a:ext cx="7347537" cy="1668925"/>
          </a:xfrm>
          <a:prstGeom prst="rect">
            <a:avLst/>
          </a:prstGeom>
        </p:spPr>
      </p:pic>
    </p:spTree>
    <p:extLst>
      <p:ext uri="{BB962C8B-B14F-4D97-AF65-F5344CB8AC3E}">
        <p14:creationId xmlns:p14="http://schemas.microsoft.com/office/powerpoint/2010/main" val="14626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178CF-D75E-E7F1-B177-2CBC2C2B0116}"/>
              </a:ext>
            </a:extLst>
          </p:cNvPr>
          <p:cNvSpPr>
            <a:spLocks noGrp="1"/>
          </p:cNvSpPr>
          <p:nvPr>
            <p:ph type="title"/>
          </p:nvPr>
        </p:nvSpPr>
        <p:spPr>
          <a:xfrm>
            <a:off x="838200" y="621792"/>
            <a:ext cx="4795157" cy="5413248"/>
          </a:xfrm>
        </p:spPr>
        <p:txBody>
          <a:bodyPr>
            <a:normAutofit/>
          </a:bodyPr>
          <a:lstStyle/>
          <a:p>
            <a:r>
              <a:rPr lang="en-US" sz="5200" b="1">
                <a:solidFill>
                  <a:schemeClr val="bg1"/>
                </a:solidFill>
              </a:rPr>
              <a:t>Fourier Transform</a:t>
            </a:r>
          </a:p>
        </p:txBody>
      </p:sp>
      <p:sp>
        <p:nvSpPr>
          <p:cNvPr id="3" name="Content Placeholder 2">
            <a:extLst>
              <a:ext uri="{FF2B5EF4-FFF2-40B4-BE49-F238E27FC236}">
                <a16:creationId xmlns:a16="http://schemas.microsoft.com/office/drawing/2014/main" id="{E3EF1434-4527-2DE8-6D60-E14B48B0F8D1}"/>
              </a:ext>
            </a:extLst>
          </p:cNvPr>
          <p:cNvSpPr>
            <a:spLocks noGrp="1"/>
          </p:cNvSpPr>
          <p:nvPr>
            <p:ph idx="1"/>
          </p:nvPr>
        </p:nvSpPr>
        <p:spPr>
          <a:xfrm>
            <a:off x="6521450" y="621792"/>
            <a:ext cx="4832349" cy="5413248"/>
          </a:xfrm>
        </p:spPr>
        <p:txBody>
          <a:bodyPr anchor="ctr">
            <a:normAutofit/>
          </a:bodyPr>
          <a:lstStyle/>
          <a:p>
            <a:r>
              <a:rPr lang="en-US" sz="2400" dirty="0"/>
              <a:t>After modulation we get the inverse Fourier transform of the symbols to transfer signal to time domain.</a:t>
            </a:r>
          </a:p>
          <a:p>
            <a:r>
              <a:rPr lang="en-US" sz="2400" b="0" i="0" u="none" strike="noStrike" baseline="0" dirty="0" err="1">
                <a:latin typeface="Courier New" panose="02070309020205020404" pitchFamily="49" charset="0"/>
              </a:rPr>
              <a:t>Symbol_stream_Transformed</a:t>
            </a:r>
            <a:r>
              <a:rPr lang="en-US" sz="2400" b="0" i="0" u="none" strike="noStrike" baseline="0" dirty="0">
                <a:latin typeface="Courier New" panose="02070309020205020404" pitchFamily="49" charset="0"/>
              </a:rPr>
              <a:t>=</a:t>
            </a:r>
            <a:r>
              <a:rPr lang="en-US" sz="2400" b="0" i="0" u="none" strike="noStrike" baseline="0" dirty="0" err="1">
                <a:latin typeface="Courier New" panose="02070309020205020404" pitchFamily="49" charset="0"/>
              </a:rPr>
              <a:t>ifft</a:t>
            </a:r>
            <a:r>
              <a:rPr lang="en-US" sz="2400" b="0" i="0" u="none" strike="noStrike" baseline="0" dirty="0">
                <a:latin typeface="Courier New" panose="02070309020205020404" pitchFamily="49" charset="0"/>
              </a:rPr>
              <a:t>(</a:t>
            </a:r>
            <a:r>
              <a:rPr lang="en-US" sz="2400" b="0" i="0" u="none" strike="noStrike" baseline="0" dirty="0" err="1">
                <a:latin typeface="Courier New" panose="02070309020205020404" pitchFamily="49" charset="0"/>
              </a:rPr>
              <a:t>Symbol_stream</a:t>
            </a:r>
            <a:r>
              <a:rPr lang="en-US" sz="2400" b="0" i="0" u="none" strike="noStrike" baseline="0" dirty="0">
                <a:latin typeface="Courier New" panose="02070309020205020404" pitchFamily="49" charset="0"/>
              </a:rPr>
              <a:t>.*sqrt(1024),1024);</a:t>
            </a:r>
          </a:p>
        </p:txBody>
      </p:sp>
    </p:spTree>
    <p:extLst>
      <p:ext uri="{BB962C8B-B14F-4D97-AF65-F5344CB8AC3E}">
        <p14:creationId xmlns:p14="http://schemas.microsoft.com/office/powerpoint/2010/main" val="914219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9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516804"/>
            <a:ext cx="6594189" cy="1625210"/>
          </a:xfrm>
        </p:spPr>
        <p:txBody>
          <a:bodyPr>
            <a:normAutofit/>
          </a:bodyPr>
          <a:lstStyle/>
          <a:p>
            <a:r>
              <a:rPr lang="en-US" b="1">
                <a:solidFill>
                  <a:srgbClr val="FFFFFF"/>
                </a:solidFill>
              </a:rPr>
              <a:t>Cyclic prefix</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From Waveforms to MIMO: 5 Things for 5G New Radio | 2019-05-0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744" y="3327546"/>
            <a:ext cx="6579910" cy="231236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029319" y="917725"/>
            <a:ext cx="3424739" cy="4852362"/>
          </a:xfrm>
        </p:spPr>
        <p:txBody>
          <a:bodyPr anchor="ctr">
            <a:normAutofit/>
          </a:bodyPr>
          <a:lstStyle/>
          <a:p>
            <a:r>
              <a:rPr lang="en-US" sz="2000">
                <a:solidFill>
                  <a:srgbClr val="FFFFFF"/>
                </a:solidFill>
              </a:rPr>
              <a:t>In Orthogonal Frequency Division Multiplexing (OFDM), a cyclic prefix (CP) is a repetition of the last few samples of the OFDM symbol at the beginning of the symbol. This helps to reduce the inter-symbol interference (ISI) caused by the nature of the channel, which can cause the energy from one symbol to interfere the subsequent symbol.</a:t>
            </a:r>
          </a:p>
          <a:p>
            <a:endParaRPr lang="en-US" sz="2000">
              <a:solidFill>
                <a:srgbClr val="FFFFFF"/>
              </a:solidFill>
            </a:endParaRPr>
          </a:p>
        </p:txBody>
      </p:sp>
      <p:sp>
        <p:nvSpPr>
          <p:cNvPr id="4" name="AutoShape 2" descr="The Cyclic Prefix (CP) in OFDM - DSPIllustrations.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02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8530-1432-4C4B-BE18-578AD696DF02}"/>
              </a:ext>
            </a:extLst>
          </p:cNvPr>
          <p:cNvSpPr>
            <a:spLocks noGrp="1"/>
          </p:cNvSpPr>
          <p:nvPr>
            <p:ph type="title"/>
          </p:nvPr>
        </p:nvSpPr>
        <p:spPr>
          <a:xfrm>
            <a:off x="4965430" y="629268"/>
            <a:ext cx="6586491" cy="1286160"/>
          </a:xfrm>
        </p:spPr>
        <p:txBody>
          <a:bodyPr anchor="b">
            <a:normAutofit/>
          </a:bodyPr>
          <a:lstStyle/>
          <a:p>
            <a:r>
              <a:rPr lang="en-GB" b="1"/>
              <a:t>Channel Coding:</a:t>
            </a:r>
            <a:endParaRPr lang="en-GB" b="1" dirty="0"/>
          </a:p>
        </p:txBody>
      </p:sp>
      <p:sp>
        <p:nvSpPr>
          <p:cNvPr id="3" name="Content Placeholder 2">
            <a:extLst>
              <a:ext uri="{FF2B5EF4-FFF2-40B4-BE49-F238E27FC236}">
                <a16:creationId xmlns:a16="http://schemas.microsoft.com/office/drawing/2014/main" id="{E1D70A9A-59A2-F1E0-DAEC-DD7131859E8C}"/>
              </a:ext>
            </a:extLst>
          </p:cNvPr>
          <p:cNvSpPr>
            <a:spLocks noGrp="1"/>
          </p:cNvSpPr>
          <p:nvPr>
            <p:ph idx="1"/>
          </p:nvPr>
        </p:nvSpPr>
        <p:spPr>
          <a:xfrm>
            <a:off x="4965431" y="2438400"/>
            <a:ext cx="6586489" cy="3785419"/>
          </a:xfrm>
        </p:spPr>
        <p:txBody>
          <a:bodyPr>
            <a:normAutofit/>
          </a:bodyPr>
          <a:lstStyle/>
          <a:p>
            <a:r>
              <a:rPr lang="en-GB" sz="1900"/>
              <a:t>A Hamming code is a type of linear block codes that can do error-correcting that can be used to detect and correct errors in data transmission or storage. It is named after its inventor, Richard Hamming. In a Hamming code, the data bits are divided into blocks, and each block is encoded with an additional set of parity bits. The parity bits are added to the data bits to create a code word, which is transmitted or stored.</a:t>
            </a:r>
          </a:p>
          <a:p>
            <a:pPr marL="0" indent="0">
              <a:buNone/>
            </a:pPr>
            <a:endParaRPr lang="en-GB" sz="1900"/>
          </a:p>
          <a:p>
            <a:r>
              <a:rPr lang="en-GB" sz="1900"/>
              <a:t>In Decoder the received code word is multiplied by parity check matrix (H) the result is called syndrome and there is look up table that map every syndrome to an error in the code word so we can detect the error and can correct it by flipping the error bit.</a:t>
            </a:r>
          </a:p>
          <a:p>
            <a:endParaRPr lang="en-GB" sz="1900"/>
          </a:p>
          <a:p>
            <a:endParaRPr lang="en-GB" sz="1900" dirty="0"/>
          </a:p>
        </p:txBody>
      </p:sp>
      <p:pic>
        <p:nvPicPr>
          <p:cNvPr id="13" name="Picture 4" descr="101010 data lines to infinity">
            <a:extLst>
              <a:ext uri="{FF2B5EF4-FFF2-40B4-BE49-F238E27FC236}">
                <a16:creationId xmlns:a16="http://schemas.microsoft.com/office/drawing/2014/main" id="{2050F722-96E7-C1B3-8A72-E03CC654EB31}"/>
              </a:ext>
            </a:extLst>
          </p:cNvPr>
          <p:cNvPicPr>
            <a:picLocks noChangeAspect="1"/>
          </p:cNvPicPr>
          <p:nvPr/>
        </p:nvPicPr>
        <p:blipFill rotWithShape="1">
          <a:blip r:embed="rId2"/>
          <a:srcRect l="29869" r="26365" b="1"/>
          <a:stretch/>
        </p:blipFill>
        <p:spPr>
          <a:xfrm>
            <a:off x="20" y="10"/>
            <a:ext cx="4635571" cy="6857990"/>
          </a:xfrm>
          <a:prstGeom prst="rect">
            <a:avLst/>
          </a:prstGeom>
          <a:effectLst/>
        </p:spPr>
      </p:pic>
      <p:cxnSp>
        <p:nvCxnSpPr>
          <p:cNvPr id="14"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CD3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91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1792"/>
            <a:ext cx="4795157" cy="5413248"/>
          </a:xfrm>
        </p:spPr>
        <p:txBody>
          <a:bodyPr>
            <a:normAutofit/>
          </a:bodyPr>
          <a:lstStyle/>
          <a:p>
            <a:r>
              <a:rPr lang="en-US" sz="5200" b="1" dirty="0">
                <a:solidFill>
                  <a:schemeClr val="bg1"/>
                </a:solidFill>
              </a:rPr>
              <a:t>How to choose the length of Cyclic prefix</a:t>
            </a:r>
          </a:p>
        </p:txBody>
      </p:sp>
      <p:sp>
        <p:nvSpPr>
          <p:cNvPr id="3" name="Content Placeholder 2"/>
          <p:cNvSpPr>
            <a:spLocks noGrp="1"/>
          </p:cNvSpPr>
          <p:nvPr>
            <p:ph idx="1"/>
          </p:nvPr>
        </p:nvSpPr>
        <p:spPr>
          <a:xfrm>
            <a:off x="6521450" y="621792"/>
            <a:ext cx="4832349" cy="5413248"/>
          </a:xfrm>
        </p:spPr>
        <p:txBody>
          <a:bodyPr anchor="ctr">
            <a:normAutofit/>
          </a:bodyPr>
          <a:lstStyle/>
          <a:p>
            <a:r>
              <a:rPr lang="en-US" sz="2000" dirty="0"/>
              <a:t>The length of the cyclic prefix is chosen based on the expected delay spread of the channel. A longer cyclic prefix is able to reduce larger delay, but it also reduces the overall data rate of the system.</a:t>
            </a:r>
          </a:p>
          <a:p>
            <a:r>
              <a:rPr lang="en-US" sz="2000" dirty="0"/>
              <a:t>Cyclic prefix contains a copy of the last few samples of the symbol, which allows the receiver to perform a type of "cyclic convolution" to cancel out the ISI.</a:t>
            </a:r>
          </a:p>
          <a:p>
            <a:r>
              <a:rPr lang="en-US" sz="2000" dirty="0"/>
              <a:t>Overall, the use of a cyclic prefix is an important part of the OFDM modulation scheme, as it allows the system to operate effectively in dispersive channels while still maintaining a high data rate.</a:t>
            </a:r>
          </a:p>
        </p:txBody>
      </p:sp>
    </p:spTree>
    <p:extLst>
      <p:ext uri="{BB962C8B-B14F-4D97-AF65-F5344CB8AC3E}">
        <p14:creationId xmlns:p14="http://schemas.microsoft.com/office/powerpoint/2010/main" val="97534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1792"/>
            <a:ext cx="4795157" cy="5413248"/>
          </a:xfrm>
        </p:spPr>
        <p:txBody>
          <a:bodyPr>
            <a:normAutofit/>
          </a:bodyPr>
          <a:lstStyle/>
          <a:p>
            <a:r>
              <a:rPr lang="en-US" sz="5200" b="1" dirty="0">
                <a:solidFill>
                  <a:schemeClr val="bg1"/>
                </a:solidFill>
              </a:rPr>
              <a:t>Cyclic prefix insertion in TX</a:t>
            </a:r>
          </a:p>
        </p:txBody>
      </p:sp>
      <p:sp>
        <p:nvSpPr>
          <p:cNvPr id="3" name="Content Placeholder 2"/>
          <p:cNvSpPr>
            <a:spLocks noGrp="1"/>
          </p:cNvSpPr>
          <p:nvPr>
            <p:ph idx="1"/>
          </p:nvPr>
        </p:nvSpPr>
        <p:spPr>
          <a:xfrm>
            <a:off x="6521450" y="621792"/>
            <a:ext cx="4832349" cy="5413248"/>
          </a:xfrm>
        </p:spPr>
        <p:txBody>
          <a:bodyPr anchor="ctr">
            <a:normAutofit/>
          </a:bodyPr>
          <a:lstStyle/>
          <a:p>
            <a:r>
              <a:rPr lang="en-US" sz="2400" dirty="0"/>
              <a:t>function [</a:t>
            </a:r>
            <a:r>
              <a:rPr lang="en-US" sz="2400" dirty="0" err="1"/>
              <a:t>output_data</a:t>
            </a:r>
            <a:r>
              <a:rPr lang="en-US" sz="2400" dirty="0"/>
              <a:t>] = </a:t>
            </a:r>
            <a:r>
              <a:rPr lang="en-US" sz="2400" dirty="0" err="1"/>
              <a:t>cyclic_prefix</a:t>
            </a:r>
            <a:r>
              <a:rPr lang="en-US" sz="2400" dirty="0"/>
              <a:t>(</a:t>
            </a:r>
            <a:r>
              <a:rPr lang="en-US" sz="2400" dirty="0" err="1"/>
              <a:t>OFDM_symbols</a:t>
            </a:r>
            <a:r>
              <a:rPr lang="en-US" sz="2400" dirty="0"/>
              <a:t>, </a:t>
            </a:r>
            <a:r>
              <a:rPr lang="en-US" sz="2400" dirty="0" err="1"/>
              <a:t>prefix_length</a:t>
            </a:r>
            <a:r>
              <a:rPr lang="en-US" sz="2400" dirty="0"/>
              <a:t>)</a:t>
            </a:r>
          </a:p>
          <a:p>
            <a:r>
              <a:rPr lang="en-US" sz="2400" dirty="0"/>
              <a:t>Min length on cyclic prefix =  Fading channel delay - 1 = 50 - 1 =49</a:t>
            </a:r>
          </a:p>
          <a:p>
            <a:r>
              <a:rPr lang="en-US" sz="2400" dirty="0"/>
              <a:t>Extract the last </a:t>
            </a:r>
            <a:r>
              <a:rPr lang="en-US" sz="2400" dirty="0" err="1"/>
              <a:t>prefix_length</a:t>
            </a:r>
            <a:r>
              <a:rPr lang="en-US" sz="2400" dirty="0"/>
              <a:t> samples from </a:t>
            </a:r>
            <a:r>
              <a:rPr lang="en-US" sz="2400" dirty="0" err="1"/>
              <a:t>input_data</a:t>
            </a:r>
            <a:endParaRPr lang="en-US" sz="2400" dirty="0"/>
          </a:p>
          <a:p>
            <a:r>
              <a:rPr lang="en-US" sz="2400" dirty="0"/>
              <a:t>Append the prefix to the beginning of </a:t>
            </a:r>
            <a:r>
              <a:rPr lang="en-US" sz="2400" dirty="0" err="1"/>
              <a:t>input_data</a:t>
            </a:r>
            <a:endParaRPr lang="en-US" sz="2400" dirty="0"/>
          </a:p>
        </p:txBody>
      </p:sp>
    </p:spTree>
    <p:extLst>
      <p:ext uri="{BB962C8B-B14F-4D97-AF65-F5344CB8AC3E}">
        <p14:creationId xmlns:p14="http://schemas.microsoft.com/office/powerpoint/2010/main" val="337027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5BC43-6BFC-C75C-CFE9-7CFAE0AAAB9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Cyclic Prefix Function</a:t>
            </a:r>
          </a:p>
        </p:txBody>
      </p:sp>
      <p:cxnSp>
        <p:nvCxnSpPr>
          <p:cNvPr id="26" name="Straight Connector 2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1298286-115D-F4BF-CE1F-9A409DABEB4C}"/>
              </a:ext>
            </a:extLst>
          </p:cNvPr>
          <p:cNvPicPr>
            <a:picLocks noGrp="1" noChangeAspect="1"/>
          </p:cNvPicPr>
          <p:nvPr>
            <p:ph idx="1"/>
          </p:nvPr>
        </p:nvPicPr>
        <p:blipFill>
          <a:blip r:embed="rId2"/>
          <a:stretch>
            <a:fillRect/>
          </a:stretch>
        </p:blipFill>
        <p:spPr>
          <a:xfrm>
            <a:off x="320040" y="2892457"/>
            <a:ext cx="11496821" cy="3067804"/>
          </a:xfrm>
          <a:prstGeom prst="rect">
            <a:avLst/>
          </a:prstGeom>
        </p:spPr>
      </p:pic>
    </p:spTree>
    <p:extLst>
      <p:ext uri="{BB962C8B-B14F-4D97-AF65-F5344CB8AC3E}">
        <p14:creationId xmlns:p14="http://schemas.microsoft.com/office/powerpoint/2010/main" val="288868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1792"/>
            <a:ext cx="4795157" cy="5413248"/>
          </a:xfrm>
        </p:spPr>
        <p:txBody>
          <a:bodyPr>
            <a:normAutofit/>
          </a:bodyPr>
          <a:lstStyle/>
          <a:p>
            <a:r>
              <a:rPr lang="en-US" sz="5200" b="1" dirty="0">
                <a:solidFill>
                  <a:schemeClr val="bg1"/>
                </a:solidFill>
              </a:rPr>
              <a:t>Cyclic prefix Removal in RX</a:t>
            </a:r>
          </a:p>
        </p:txBody>
      </p:sp>
      <p:sp>
        <p:nvSpPr>
          <p:cNvPr id="3" name="Content Placeholder 2"/>
          <p:cNvSpPr>
            <a:spLocks noGrp="1"/>
          </p:cNvSpPr>
          <p:nvPr>
            <p:ph idx="1"/>
          </p:nvPr>
        </p:nvSpPr>
        <p:spPr>
          <a:xfrm>
            <a:off x="6521450" y="621792"/>
            <a:ext cx="4832349" cy="5413248"/>
          </a:xfrm>
        </p:spPr>
        <p:txBody>
          <a:bodyPr anchor="ctr">
            <a:normAutofit/>
          </a:bodyPr>
          <a:lstStyle/>
          <a:p>
            <a:r>
              <a:rPr lang="en-US" sz="2400" dirty="0"/>
              <a:t>function [</a:t>
            </a:r>
            <a:r>
              <a:rPr lang="en-US" sz="2400" dirty="0" err="1"/>
              <a:t>OFDM_Symbols</a:t>
            </a:r>
            <a:r>
              <a:rPr lang="en-US" sz="2400" dirty="0"/>
              <a:t>] = </a:t>
            </a:r>
            <a:r>
              <a:rPr lang="en-US" sz="2400" dirty="0" err="1"/>
              <a:t>CP_Remove</a:t>
            </a:r>
            <a:r>
              <a:rPr lang="en-US" sz="2400" dirty="0"/>
              <a:t>(</a:t>
            </a:r>
            <a:r>
              <a:rPr lang="en-US" sz="2400" dirty="0" err="1"/>
              <a:t>RX_Symbols,prefix_length</a:t>
            </a:r>
            <a:r>
              <a:rPr lang="en-US" sz="2400" dirty="0"/>
              <a:t>)</a:t>
            </a:r>
          </a:p>
          <a:p>
            <a:r>
              <a:rPr lang="en-US" sz="2400" dirty="0"/>
              <a:t>Check if the prefix length is less than 49 else : </a:t>
            </a:r>
            <a:r>
              <a:rPr lang="en-US" sz="2400" dirty="0" err="1"/>
              <a:t>prefix_length</a:t>
            </a:r>
            <a:r>
              <a:rPr lang="en-US" sz="2400" dirty="0"/>
              <a:t> = 49;</a:t>
            </a:r>
          </a:p>
          <a:p>
            <a:r>
              <a:rPr lang="en-US" sz="2400" dirty="0"/>
              <a:t>Length of the received vector</a:t>
            </a:r>
          </a:p>
          <a:p>
            <a:r>
              <a:rPr lang="en-US" sz="2400" dirty="0"/>
              <a:t>Returning the symbols without cyclic prefix</a:t>
            </a:r>
          </a:p>
        </p:txBody>
      </p:sp>
    </p:spTree>
    <p:extLst>
      <p:ext uri="{BB962C8B-B14F-4D97-AF65-F5344CB8AC3E}">
        <p14:creationId xmlns:p14="http://schemas.microsoft.com/office/powerpoint/2010/main" val="275485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5BC43-6BFC-C75C-CFE9-7CFAE0AAAB9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Cyclic Prefix Removal Function</a:t>
            </a:r>
          </a:p>
        </p:txBody>
      </p:sp>
      <p:cxnSp>
        <p:nvCxnSpPr>
          <p:cNvPr id="26" name="Straight Connector 2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B5FC2C32-78E8-D389-3C7C-8BFB669E138D}"/>
              </a:ext>
            </a:extLst>
          </p:cNvPr>
          <p:cNvPicPr>
            <a:picLocks noGrp="1" noChangeAspect="1"/>
          </p:cNvPicPr>
          <p:nvPr>
            <p:ph idx="1"/>
          </p:nvPr>
        </p:nvPicPr>
        <p:blipFill>
          <a:blip r:embed="rId2"/>
          <a:stretch>
            <a:fillRect/>
          </a:stretch>
        </p:blipFill>
        <p:spPr>
          <a:xfrm>
            <a:off x="1619250" y="2319431"/>
            <a:ext cx="8953500" cy="3998147"/>
          </a:xfrm>
        </p:spPr>
      </p:pic>
    </p:spTree>
    <p:extLst>
      <p:ext uri="{BB962C8B-B14F-4D97-AF65-F5344CB8AC3E}">
        <p14:creationId xmlns:p14="http://schemas.microsoft.com/office/powerpoint/2010/main" val="459558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43B8B-145F-E7E7-50C5-7AC169AB3494}"/>
              </a:ext>
            </a:extLst>
          </p:cNvPr>
          <p:cNvSpPr>
            <a:spLocks noGrp="1"/>
          </p:cNvSpPr>
          <p:nvPr>
            <p:ph type="ctrTitle"/>
          </p:nvPr>
        </p:nvSpPr>
        <p:spPr>
          <a:xfrm>
            <a:off x="594360" y="640263"/>
            <a:ext cx="3822192" cy="1344975"/>
          </a:xfrm>
        </p:spPr>
        <p:txBody>
          <a:bodyPr vert="horz" lIns="91440" tIns="45720" rIns="91440" bIns="45720" rtlCol="0" anchor="ctr">
            <a:normAutofit/>
          </a:bodyPr>
          <a:lstStyle/>
          <a:p>
            <a:pPr algn="l"/>
            <a:r>
              <a:rPr lang="en-US" sz="3600" kern="1200">
                <a:solidFill>
                  <a:schemeClr val="bg1"/>
                </a:solidFill>
                <a:latin typeface="+mj-lt"/>
                <a:ea typeface="+mj-ea"/>
                <a:cs typeface="+mj-cs"/>
              </a:rPr>
              <a:t>Channel effect</a:t>
            </a:r>
          </a:p>
        </p:txBody>
      </p:sp>
      <p:cxnSp>
        <p:nvCxnSpPr>
          <p:cNvPr id="1050"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095769-8E38-EDBA-64B5-D93058FFDD40}"/>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solidFill>
                  <a:schemeClr val="bg1"/>
                </a:solidFill>
              </a:rPr>
              <a:t>1.SISO Channel Model:</a:t>
            </a:r>
          </a:p>
          <a:p>
            <a:pPr marL="457200" indent="-228600">
              <a:lnSpc>
                <a:spcPct val="90000"/>
              </a:lnSpc>
              <a:spcAft>
                <a:spcPts val="600"/>
              </a:spcAft>
              <a:buFont typeface="Arial" panose="020B0604020202020204" pitchFamily="34" charset="0"/>
              <a:buChar char="•"/>
            </a:pPr>
            <a:r>
              <a:rPr lang="en-US" sz="2000" b="1">
                <a:solidFill>
                  <a:schemeClr val="bg1"/>
                </a:solidFill>
              </a:rPr>
              <a:t>Effect of AWGN</a:t>
            </a:r>
          </a:p>
          <a:p>
            <a:pPr marL="457200" indent="-228600">
              <a:lnSpc>
                <a:spcPct val="90000"/>
              </a:lnSpc>
              <a:spcAft>
                <a:spcPts val="600"/>
              </a:spcAft>
              <a:buFont typeface="Arial" panose="020B0604020202020204" pitchFamily="34" charset="0"/>
              <a:buChar char="•"/>
            </a:pPr>
            <a:r>
              <a:rPr lang="en-US" sz="2000" b="1">
                <a:solidFill>
                  <a:schemeClr val="bg1"/>
                </a:solidFill>
              </a:rPr>
              <a:t>Effect of Multipath fading</a:t>
            </a:r>
          </a:p>
        </p:txBody>
      </p:sp>
      <p:pic>
        <p:nvPicPr>
          <p:cNvPr id="1026" name="Picture 2" descr="SISO model The SISO channel capacity is given by, í µí° ¶ í µí±†í µí°¼í...  | Download Scientific Diagram">
            <a:extLst>
              <a:ext uri="{FF2B5EF4-FFF2-40B4-BE49-F238E27FC236}">
                <a16:creationId xmlns:a16="http://schemas.microsoft.com/office/drawing/2014/main" id="{E2F4271D-5094-B05F-29C9-4E6FF6AEE5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0716" y="1502214"/>
            <a:ext cx="6596652" cy="369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E936-1EDF-EDC7-0656-79CBE32755F9}"/>
              </a:ext>
            </a:extLst>
          </p:cNvPr>
          <p:cNvSpPr>
            <a:spLocks noGrp="1"/>
          </p:cNvSpPr>
          <p:nvPr>
            <p:ph type="title"/>
          </p:nvPr>
        </p:nvSpPr>
        <p:spPr/>
        <p:txBody>
          <a:bodyPr>
            <a:normAutofit/>
          </a:bodyPr>
          <a:lstStyle/>
          <a:p>
            <a:r>
              <a:rPr lang="en-US" sz="3600" b="1" dirty="0">
                <a:solidFill>
                  <a:schemeClr val="accent1">
                    <a:lumMod val="75000"/>
                  </a:schemeClr>
                </a:solidFill>
                <a:latin typeface="+mn-lt"/>
              </a:rPr>
              <a:t>1.Effect of AWGN channel</a:t>
            </a:r>
          </a:p>
        </p:txBody>
      </p:sp>
      <p:sp>
        <p:nvSpPr>
          <p:cNvPr id="3" name="Content Placeholder 2">
            <a:extLst>
              <a:ext uri="{FF2B5EF4-FFF2-40B4-BE49-F238E27FC236}">
                <a16:creationId xmlns:a16="http://schemas.microsoft.com/office/drawing/2014/main" id="{EE68E96C-DB59-4BD3-D5FC-9D46FF91F26B}"/>
              </a:ext>
            </a:extLst>
          </p:cNvPr>
          <p:cNvSpPr>
            <a:spLocks noGrp="1"/>
          </p:cNvSpPr>
          <p:nvPr>
            <p:ph idx="1"/>
          </p:nvPr>
        </p:nvSpPr>
        <p:spPr>
          <a:xfrm>
            <a:off x="838200" y="1825625"/>
            <a:ext cx="9763539" cy="1792218"/>
          </a:xfrm>
        </p:spPr>
        <p:txBody>
          <a:bodyPr/>
          <a:lstStyle/>
          <a:p>
            <a:pPr marL="0" indent="0">
              <a:buNone/>
            </a:pPr>
            <a:r>
              <a:rPr lang="en-US" dirty="0"/>
              <a:t>•We add the effect AWGN noise by knowing the value of the SNR and the signal power by dividing the signal power by the given SNR.</a:t>
            </a:r>
          </a:p>
          <a:p>
            <a:pPr marL="0" indent="0">
              <a:buNone/>
            </a:pPr>
            <a:r>
              <a:rPr lang="en-US" dirty="0"/>
              <a:t>• </a:t>
            </a:r>
            <a:r>
              <a:rPr lang="en-US" b="0" i="0" dirty="0">
                <a:solidFill>
                  <a:srgbClr val="24292F"/>
                </a:solidFill>
                <a:effectLst/>
                <a:latin typeface="ui-monospace"/>
              </a:rPr>
              <a:t>RX_Symbols1 </a:t>
            </a:r>
            <a:r>
              <a:rPr lang="en-US" b="0" i="0" dirty="0">
                <a:effectLst/>
                <a:latin typeface="ui-monospace"/>
              </a:rPr>
              <a:t>=</a:t>
            </a:r>
            <a:r>
              <a:rPr lang="en-US" b="0" i="0" dirty="0">
                <a:solidFill>
                  <a:srgbClr val="24292F"/>
                </a:solidFill>
                <a:effectLst/>
                <a:latin typeface="ui-monospace"/>
              </a:rPr>
              <a:t> </a:t>
            </a:r>
            <a:r>
              <a:rPr lang="en-US" b="0" i="0" dirty="0" err="1">
                <a:effectLst/>
                <a:latin typeface="ui-monospace"/>
              </a:rPr>
              <a:t>addAWGN</a:t>
            </a:r>
            <a:r>
              <a:rPr lang="en-US" b="0" i="0" dirty="0">
                <a:solidFill>
                  <a:srgbClr val="24292F"/>
                </a:solidFill>
                <a:effectLst/>
                <a:latin typeface="ui-monospace"/>
              </a:rPr>
              <a:t>( </a:t>
            </a:r>
            <a:r>
              <a:rPr lang="en-US" b="0" i="0" dirty="0" err="1">
                <a:solidFill>
                  <a:srgbClr val="24292F"/>
                </a:solidFill>
                <a:effectLst/>
                <a:latin typeface="ui-monospace"/>
              </a:rPr>
              <a:t>TX_Symbols</a:t>
            </a:r>
            <a:r>
              <a:rPr lang="en-US" b="0" i="0" dirty="0">
                <a:solidFill>
                  <a:srgbClr val="24292F"/>
                </a:solidFill>
                <a:effectLst/>
                <a:latin typeface="ui-monospace"/>
              </a:rPr>
              <a:t>, SNR );</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97B298EE-2EF6-8090-558E-DD06E50B3339}"/>
              </a:ext>
            </a:extLst>
          </p:cNvPr>
          <p:cNvSpPr txBox="1"/>
          <p:nvPr/>
        </p:nvSpPr>
        <p:spPr>
          <a:xfrm>
            <a:off x="993914" y="3763617"/>
            <a:ext cx="6122504" cy="923330"/>
          </a:xfrm>
          <a:prstGeom prst="rect">
            <a:avLst/>
          </a:prstGeom>
          <a:noFill/>
        </p:spPr>
        <p:txBody>
          <a:bodyPr wrap="square" rtlCol="0">
            <a:spAutoFit/>
          </a:bodyPr>
          <a:lstStyle/>
          <a:p>
            <a:r>
              <a:rPr lang="en-US" sz="3600" b="1" dirty="0">
                <a:solidFill>
                  <a:schemeClr val="accent1">
                    <a:lumMod val="75000"/>
                  </a:schemeClr>
                </a:solidFill>
              </a:rPr>
              <a:t>2.Effect of the multipath fading</a:t>
            </a:r>
          </a:p>
          <a:p>
            <a:endParaRPr lang="en-US" dirty="0"/>
          </a:p>
        </p:txBody>
      </p:sp>
      <p:sp>
        <p:nvSpPr>
          <p:cNvPr id="7" name="TextBox 6">
            <a:extLst>
              <a:ext uri="{FF2B5EF4-FFF2-40B4-BE49-F238E27FC236}">
                <a16:creationId xmlns:a16="http://schemas.microsoft.com/office/drawing/2014/main" id="{25BB71DB-AB2C-5BEC-0C61-D1B539D2942F}"/>
              </a:ext>
            </a:extLst>
          </p:cNvPr>
          <p:cNvSpPr txBox="1"/>
          <p:nvPr/>
        </p:nvSpPr>
        <p:spPr>
          <a:xfrm>
            <a:off x="838200" y="4686947"/>
            <a:ext cx="9339470" cy="1754326"/>
          </a:xfrm>
          <a:prstGeom prst="rect">
            <a:avLst/>
          </a:prstGeom>
          <a:noFill/>
        </p:spPr>
        <p:txBody>
          <a:bodyPr wrap="square" rtlCol="0">
            <a:spAutoFit/>
          </a:bodyPr>
          <a:lstStyle/>
          <a:p>
            <a:r>
              <a:rPr lang="en-US" sz="2800" dirty="0"/>
              <a:t>We achieved the complex filter h by the following equation:</a:t>
            </a:r>
          </a:p>
          <a:p>
            <a:r>
              <a:rPr lang="nn-NO" sz="2400" i="0" dirty="0">
                <a:effectLst/>
                <a:latin typeface="ui-monospace"/>
              </a:rPr>
              <a:t>h1 = 1 / sqrt(2 * L) * (randn(1, L) + 1i * randn(1, L));</a:t>
            </a:r>
          </a:p>
          <a:p>
            <a:r>
              <a:rPr lang="nn-NO" sz="2400" dirty="0">
                <a:latin typeface="ui-monospace"/>
              </a:rPr>
              <a:t>Then we add it to the AWGN noise</a:t>
            </a:r>
          </a:p>
          <a:p>
            <a:pPr algn="ctr"/>
            <a:r>
              <a:rPr lang="nn-NO" sz="3200" dirty="0">
                <a:solidFill>
                  <a:srgbClr val="24292F"/>
                </a:solidFill>
                <a:latin typeface="ui-monospace"/>
              </a:rPr>
              <a:t>Y=hx+n;</a:t>
            </a:r>
            <a:endParaRPr lang="en-US" sz="3200" dirty="0"/>
          </a:p>
        </p:txBody>
      </p:sp>
    </p:spTree>
    <p:extLst>
      <p:ext uri="{BB962C8B-B14F-4D97-AF65-F5344CB8AC3E}">
        <p14:creationId xmlns:p14="http://schemas.microsoft.com/office/powerpoint/2010/main" val="89061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B7203006-996B-114B-CCEC-68E47607245C}"/>
              </a:ext>
            </a:extLst>
          </p:cNvPr>
          <p:cNvSpPr txBox="1">
            <a:spLocks noGrp="1"/>
          </p:cNvSpPr>
          <p:nvPr>
            <p:ph idx="1"/>
          </p:nvPr>
        </p:nvSpPr>
        <p:spPr>
          <a:xfrm>
            <a:off x="862366" y="2194102"/>
            <a:ext cx="3427001" cy="3908586"/>
          </a:xfrm>
          <a:prstGeom prst="rect">
            <a:avLst/>
          </a:prstGeom>
        </p:spPr>
        <p:txBody>
          <a:bodyPr rtlCol="0">
            <a:normAutofit/>
          </a:bodyPr>
          <a:lstStyle/>
          <a:p>
            <a:pPr marL="0" indent="0">
              <a:buNone/>
            </a:pPr>
            <a:r>
              <a:rPr lang="en-US" sz="2000" b="1"/>
              <a:t>2.SIMO Channel Model:</a:t>
            </a:r>
          </a:p>
          <a:p>
            <a:pPr marL="457200" indent="-457200">
              <a:buFont typeface="Arial" panose="020B0604020202020204" pitchFamily="34" charset="0"/>
              <a:buChar char="•"/>
            </a:pPr>
            <a:r>
              <a:rPr lang="en-US" sz="2000" b="1"/>
              <a:t>Effect of AWGN</a:t>
            </a:r>
          </a:p>
          <a:p>
            <a:pPr marL="457200" indent="-457200">
              <a:buFont typeface="Arial" panose="020B0604020202020204" pitchFamily="34" charset="0"/>
              <a:buChar char="•"/>
            </a:pPr>
            <a:r>
              <a:rPr lang="en-US" sz="2000" b="1"/>
              <a:t>Effect of Multipath fading</a:t>
            </a:r>
          </a:p>
        </p:txBody>
      </p:sp>
      <p:pic>
        <p:nvPicPr>
          <p:cNvPr id="2050" name="Picture 2" descr="SIMO model  ">
            <a:extLst>
              <a:ext uri="{FF2B5EF4-FFF2-40B4-BE49-F238E27FC236}">
                <a16:creationId xmlns:a16="http://schemas.microsoft.com/office/drawing/2014/main" id="{2AC88184-A043-3270-E8C0-DE8F1719AF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025188"/>
            <a:ext cx="6155141" cy="283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9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F27A0-136A-C005-F4FE-C37236C4CFD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Channel Function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0214CA3-6013-CCB8-7900-F8AA7D5593E2}"/>
              </a:ext>
            </a:extLst>
          </p:cNvPr>
          <p:cNvPicPr>
            <a:picLocks noGrp="1" noChangeAspect="1"/>
          </p:cNvPicPr>
          <p:nvPr>
            <p:ph idx="1"/>
          </p:nvPr>
        </p:nvPicPr>
        <p:blipFill>
          <a:blip r:embed="rId2"/>
          <a:stretch>
            <a:fillRect/>
          </a:stretch>
        </p:blipFill>
        <p:spPr>
          <a:xfrm>
            <a:off x="320040" y="2543754"/>
            <a:ext cx="11496821" cy="3765210"/>
          </a:xfrm>
          <a:prstGeom prst="rect">
            <a:avLst/>
          </a:prstGeom>
        </p:spPr>
      </p:pic>
    </p:spTree>
    <p:extLst>
      <p:ext uri="{BB962C8B-B14F-4D97-AF65-F5344CB8AC3E}">
        <p14:creationId xmlns:p14="http://schemas.microsoft.com/office/powerpoint/2010/main" val="2065567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8CDAB-7355-6942-603C-81AE673E470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Multipath Fading</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495B528-5C6F-4B44-5EC9-85CEB09D00A6}"/>
              </a:ext>
            </a:extLst>
          </p:cNvPr>
          <p:cNvPicPr>
            <a:picLocks noGrp="1" noChangeAspect="1"/>
          </p:cNvPicPr>
          <p:nvPr>
            <p:ph idx="1"/>
          </p:nvPr>
        </p:nvPicPr>
        <p:blipFill>
          <a:blip r:embed="rId2"/>
          <a:stretch>
            <a:fillRect/>
          </a:stretch>
        </p:blipFill>
        <p:spPr>
          <a:xfrm>
            <a:off x="1222830" y="2427541"/>
            <a:ext cx="9691240" cy="3997637"/>
          </a:xfrm>
          <a:prstGeom prst="rect">
            <a:avLst/>
          </a:prstGeom>
        </p:spPr>
      </p:pic>
    </p:spTree>
    <p:extLst>
      <p:ext uri="{BB962C8B-B14F-4D97-AF65-F5344CB8AC3E}">
        <p14:creationId xmlns:p14="http://schemas.microsoft.com/office/powerpoint/2010/main" val="84538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45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C642B-EF1E-DB12-1A59-0351377005C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Encoder script:</a:t>
            </a:r>
          </a:p>
        </p:txBody>
      </p:sp>
      <p:pic>
        <p:nvPicPr>
          <p:cNvPr id="5" name="Content Placeholder 4" descr="Graphical user interface, text&#10;&#10;Description automatically generated">
            <a:extLst>
              <a:ext uri="{FF2B5EF4-FFF2-40B4-BE49-F238E27FC236}">
                <a16:creationId xmlns:a16="http://schemas.microsoft.com/office/drawing/2014/main" id="{5257522D-7FF0-0A2A-FEAD-F8DFB8F6E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988" y="640080"/>
            <a:ext cx="6887426" cy="5578816"/>
          </a:xfrm>
          <a:prstGeom prst="rect">
            <a:avLst/>
          </a:prstGeom>
        </p:spPr>
      </p:pic>
    </p:spTree>
    <p:extLst>
      <p:ext uri="{BB962C8B-B14F-4D97-AF65-F5344CB8AC3E}">
        <p14:creationId xmlns:p14="http://schemas.microsoft.com/office/powerpoint/2010/main" val="350922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D5379-F219-3AB6-DBA8-718848F13B04}"/>
              </a:ext>
            </a:extLst>
          </p:cNvPr>
          <p:cNvSpPr>
            <a:spLocks noGrp="1"/>
          </p:cNvSpPr>
          <p:nvPr>
            <p:ph type="title"/>
          </p:nvPr>
        </p:nvSpPr>
        <p:spPr>
          <a:xfrm>
            <a:off x="838201" y="1710127"/>
            <a:ext cx="3431650" cy="3666346"/>
          </a:xfrm>
        </p:spPr>
        <p:txBody>
          <a:bodyPr>
            <a:normAutofit/>
          </a:bodyPr>
          <a:lstStyle/>
          <a:p>
            <a:r>
              <a:rPr lang="en-US" b="1">
                <a:solidFill>
                  <a:schemeClr val="bg1"/>
                </a:solidFill>
              </a:rPr>
              <a:t>Reciever</a:t>
            </a:r>
          </a:p>
        </p:txBody>
      </p:sp>
      <p:sp>
        <p:nvSpPr>
          <p:cNvPr id="3" name="Content Placeholder 2">
            <a:extLst>
              <a:ext uri="{FF2B5EF4-FFF2-40B4-BE49-F238E27FC236}">
                <a16:creationId xmlns:a16="http://schemas.microsoft.com/office/drawing/2014/main" id="{40945AB7-47BE-2495-34E1-108449CB36CC}"/>
              </a:ext>
            </a:extLst>
          </p:cNvPr>
          <p:cNvSpPr>
            <a:spLocks noGrp="1"/>
          </p:cNvSpPr>
          <p:nvPr>
            <p:ph idx="1"/>
          </p:nvPr>
        </p:nvSpPr>
        <p:spPr>
          <a:xfrm>
            <a:off x="6766560" y="1335024"/>
            <a:ext cx="4581144" cy="4416552"/>
          </a:xfrm>
        </p:spPr>
        <p:txBody>
          <a:bodyPr anchor="ctr">
            <a:normAutofit/>
          </a:bodyPr>
          <a:lstStyle/>
          <a:p>
            <a:r>
              <a:rPr lang="en-US" sz="2400" dirty="0"/>
              <a:t>Removes cyclic prefix.</a:t>
            </a:r>
          </a:p>
          <a:p>
            <a:r>
              <a:rPr lang="en-US" sz="2400" dirty="0"/>
              <a:t>Apply Fourier transform to return signal (symbols) to frequency domain.</a:t>
            </a:r>
          </a:p>
          <a:p>
            <a:r>
              <a:rPr lang="en-US" sz="2400" dirty="0"/>
              <a:t> Get H in the frequency domain using Fourier transform.</a:t>
            </a:r>
          </a:p>
          <a:p>
            <a:r>
              <a:rPr lang="en-US" sz="2400" dirty="0"/>
              <a:t>Divide symbols by H(f) to get the supposed transmitted bits.</a:t>
            </a:r>
          </a:p>
        </p:txBody>
      </p:sp>
    </p:spTree>
    <p:extLst>
      <p:ext uri="{BB962C8B-B14F-4D97-AF65-F5344CB8AC3E}">
        <p14:creationId xmlns:p14="http://schemas.microsoft.com/office/powerpoint/2010/main" val="317315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1260F643-686E-5D7D-36EA-52D8CCBDF90A}"/>
              </a:ext>
            </a:extLst>
          </p:cNvPr>
          <p:cNvPicPr>
            <a:picLocks noGrp="1" noChangeAspect="1"/>
          </p:cNvPicPr>
          <p:nvPr>
            <p:ph idx="1"/>
          </p:nvPr>
        </p:nvPicPr>
        <p:blipFill>
          <a:blip r:embed="rId2"/>
          <a:stretch>
            <a:fillRect/>
          </a:stretch>
        </p:blipFill>
        <p:spPr>
          <a:xfrm>
            <a:off x="958850" y="3351213"/>
            <a:ext cx="10279063" cy="1727200"/>
          </a:xfrm>
        </p:spPr>
      </p:pic>
      <p:pic>
        <p:nvPicPr>
          <p:cNvPr id="7" name="Picture 6">
            <a:extLst>
              <a:ext uri="{FF2B5EF4-FFF2-40B4-BE49-F238E27FC236}">
                <a16:creationId xmlns:a16="http://schemas.microsoft.com/office/drawing/2014/main" id="{60ABB10D-BCCA-EDC1-93D5-6A4354233909}"/>
              </a:ext>
            </a:extLst>
          </p:cNvPr>
          <p:cNvPicPr>
            <a:picLocks noChangeAspect="1"/>
          </p:cNvPicPr>
          <p:nvPr/>
        </p:nvPicPr>
        <p:blipFill>
          <a:blip r:embed="rId3"/>
          <a:stretch>
            <a:fillRect/>
          </a:stretch>
        </p:blipFill>
        <p:spPr>
          <a:xfrm>
            <a:off x="958850" y="5149850"/>
            <a:ext cx="10279063" cy="317500"/>
          </a:xfrm>
          <a:prstGeom prst="rect">
            <a:avLst/>
          </a:prstGeom>
        </p:spPr>
      </p:pic>
      <p:sp>
        <p:nvSpPr>
          <p:cNvPr id="2" name="Title 1">
            <a:extLst>
              <a:ext uri="{FF2B5EF4-FFF2-40B4-BE49-F238E27FC236}">
                <a16:creationId xmlns:a16="http://schemas.microsoft.com/office/drawing/2014/main" id="{2BC7C5C3-60BC-04A7-8DAE-DA3C9F7F4649}"/>
              </a:ext>
            </a:extLst>
          </p:cNvPr>
          <p:cNvSpPr>
            <a:spLocks noGrp="1"/>
          </p:cNvSpPr>
          <p:nvPr>
            <p:ph type="title"/>
          </p:nvPr>
        </p:nvSpPr>
        <p:spPr>
          <a:xfrm>
            <a:off x="960120" y="434101"/>
            <a:ext cx="10279971" cy="1362042"/>
          </a:xfrm>
        </p:spPr>
        <p:txBody>
          <a:bodyPr anchor="b">
            <a:normAutofit/>
          </a:bodyPr>
          <a:lstStyle/>
          <a:p>
            <a:r>
              <a:rPr lang="en-US" sz="4800" b="1" dirty="0">
                <a:solidFill>
                  <a:schemeClr val="bg1"/>
                </a:solidFill>
              </a:rPr>
              <a:t>Receiver Script</a:t>
            </a:r>
          </a:p>
        </p:txBody>
      </p:sp>
    </p:spTree>
    <p:extLst>
      <p:ext uri="{BB962C8B-B14F-4D97-AF65-F5344CB8AC3E}">
        <p14:creationId xmlns:p14="http://schemas.microsoft.com/office/powerpoint/2010/main" val="2098084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33377-EC36-511D-63DD-0C8B944514F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Calculating Pe using xor</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12F831F-6CB4-8CAA-65AF-5DFFDA2EF192}"/>
              </a:ext>
            </a:extLst>
          </p:cNvPr>
          <p:cNvPicPr>
            <a:picLocks noGrp="1" noChangeAspect="1"/>
          </p:cNvPicPr>
          <p:nvPr>
            <p:ph idx="1"/>
          </p:nvPr>
        </p:nvPicPr>
        <p:blipFill>
          <a:blip r:embed="rId2"/>
          <a:stretch>
            <a:fillRect/>
          </a:stretch>
        </p:blipFill>
        <p:spPr>
          <a:xfrm>
            <a:off x="320040" y="3176081"/>
            <a:ext cx="11496821" cy="2500556"/>
          </a:xfrm>
          <a:prstGeom prst="rect">
            <a:avLst/>
          </a:prstGeom>
        </p:spPr>
      </p:pic>
    </p:spTree>
    <p:extLst>
      <p:ext uri="{BB962C8B-B14F-4D97-AF65-F5344CB8AC3E}">
        <p14:creationId xmlns:p14="http://schemas.microsoft.com/office/powerpoint/2010/main" val="4245614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BD8AC-F6A6-9B56-7F69-D550F71654D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Plotting BER vs EbNo</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753B3010-62C8-3618-4857-3E792C83C7E8}"/>
              </a:ext>
            </a:extLst>
          </p:cNvPr>
          <p:cNvPicPr>
            <a:picLocks noGrp="1" noChangeAspect="1"/>
          </p:cNvPicPr>
          <p:nvPr>
            <p:ph idx="1"/>
          </p:nvPr>
        </p:nvPicPr>
        <p:blipFill>
          <a:blip r:embed="rId2"/>
          <a:stretch>
            <a:fillRect/>
          </a:stretch>
        </p:blipFill>
        <p:spPr>
          <a:xfrm>
            <a:off x="1163376" y="2427541"/>
            <a:ext cx="9810148" cy="3997637"/>
          </a:xfrm>
          <a:prstGeom prst="rect">
            <a:avLst/>
          </a:prstGeom>
        </p:spPr>
      </p:pic>
    </p:spTree>
    <p:extLst>
      <p:ext uri="{BB962C8B-B14F-4D97-AF65-F5344CB8AC3E}">
        <p14:creationId xmlns:p14="http://schemas.microsoft.com/office/powerpoint/2010/main" val="56506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95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E03FE-6C3B-D204-ABAC-CB38B9BEA6E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Encoder function: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7642225-3996-0D5C-0336-8BFBD7B50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60936"/>
            <a:ext cx="7347537" cy="4537103"/>
          </a:xfrm>
          <a:prstGeom prst="rect">
            <a:avLst/>
          </a:prstGeom>
        </p:spPr>
      </p:pic>
    </p:spTree>
    <p:extLst>
      <p:ext uri="{BB962C8B-B14F-4D97-AF65-F5344CB8AC3E}">
        <p14:creationId xmlns:p14="http://schemas.microsoft.com/office/powerpoint/2010/main" val="11155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76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3E4A1-9F66-4492-540E-C8CFB3EBFD0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Decoder script:</a:t>
            </a:r>
          </a:p>
        </p:txBody>
      </p:sp>
      <p:pic>
        <p:nvPicPr>
          <p:cNvPr id="5" name="Content Placeholder 4" descr="Graphical user interface, text, application&#10;&#10;Description automatically generated">
            <a:extLst>
              <a:ext uri="{FF2B5EF4-FFF2-40B4-BE49-F238E27FC236}">
                <a16:creationId xmlns:a16="http://schemas.microsoft.com/office/drawing/2014/main" id="{5BD2F3BB-678A-2688-AB40-1A7D9D21D7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3806" y="640080"/>
            <a:ext cx="6375790" cy="5578816"/>
          </a:xfrm>
          <a:prstGeom prst="rect">
            <a:avLst/>
          </a:prstGeom>
        </p:spPr>
      </p:pic>
    </p:spTree>
    <p:extLst>
      <p:ext uri="{BB962C8B-B14F-4D97-AF65-F5344CB8AC3E}">
        <p14:creationId xmlns:p14="http://schemas.microsoft.com/office/powerpoint/2010/main" val="70029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1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DF42-A9D0-6118-2BAF-4C1A9031277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Decoder function:	</a:t>
            </a:r>
          </a:p>
        </p:txBody>
      </p:sp>
      <p:pic>
        <p:nvPicPr>
          <p:cNvPr id="5" name="Content Placeholder 4" descr="Table&#10;&#10;Description automatically generated with medium confidence">
            <a:extLst>
              <a:ext uri="{FF2B5EF4-FFF2-40B4-BE49-F238E27FC236}">
                <a16:creationId xmlns:a16="http://schemas.microsoft.com/office/drawing/2014/main" id="{256855C9-4938-4194-1629-9581DEAC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668" y="640080"/>
            <a:ext cx="6544066" cy="5578816"/>
          </a:xfrm>
          <a:prstGeom prst="rect">
            <a:avLst/>
          </a:prstGeom>
        </p:spPr>
      </p:pic>
    </p:spTree>
    <p:extLst>
      <p:ext uri="{BB962C8B-B14F-4D97-AF65-F5344CB8AC3E}">
        <p14:creationId xmlns:p14="http://schemas.microsoft.com/office/powerpoint/2010/main" val="189347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8D7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B0CE6-50F9-147C-5FA4-DC42E74E0FB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Decoder function: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48DF20CE-837B-E49C-95C6-FAEA4392A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775191"/>
            <a:ext cx="7347537" cy="5308594"/>
          </a:xfrm>
          <a:prstGeom prst="rect">
            <a:avLst/>
          </a:prstGeom>
        </p:spPr>
      </p:pic>
    </p:spTree>
    <p:extLst>
      <p:ext uri="{BB962C8B-B14F-4D97-AF65-F5344CB8AC3E}">
        <p14:creationId xmlns:p14="http://schemas.microsoft.com/office/powerpoint/2010/main" val="120738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2AD2-DF8C-7253-6BBF-66E6240D6390}"/>
              </a:ext>
            </a:extLst>
          </p:cNvPr>
          <p:cNvSpPr>
            <a:spLocks noGrp="1"/>
          </p:cNvSpPr>
          <p:nvPr>
            <p:ph type="ctrTitle"/>
          </p:nvPr>
        </p:nvSpPr>
        <p:spPr/>
        <p:txBody>
          <a:bodyPr>
            <a:normAutofit fontScale="90000"/>
          </a:bodyPr>
          <a:lstStyle/>
          <a:p>
            <a:r>
              <a:rPr lang="en-US" b="0" i="0" dirty="0">
                <a:solidFill>
                  <a:srgbClr val="3A3A3A"/>
                </a:solidFill>
                <a:effectLst/>
                <a:latin typeface="Libre Baskerville" panose="02000000000000000000" pitchFamily="2" charset="0"/>
              </a:rPr>
              <a:t>QPSK modulation &amp; demodulation</a:t>
            </a:r>
            <a:br>
              <a:rPr lang="en-US" b="0" i="0" dirty="0">
                <a:solidFill>
                  <a:srgbClr val="3A3A3A"/>
                </a:solidFill>
                <a:effectLst/>
                <a:latin typeface="Libre Baskerville" panose="02000000000000000000" pitchFamily="2" charset="0"/>
              </a:rPr>
            </a:br>
            <a:endParaRPr lang="en-US" dirty="0"/>
          </a:p>
        </p:txBody>
      </p:sp>
      <p:pic>
        <p:nvPicPr>
          <p:cNvPr id="4" name="Content Placeholder 4">
            <a:extLst>
              <a:ext uri="{FF2B5EF4-FFF2-40B4-BE49-F238E27FC236}">
                <a16:creationId xmlns:a16="http://schemas.microsoft.com/office/drawing/2014/main" id="{3145A62A-ACB5-8961-5BE7-17FB52A9A3F0}"/>
              </a:ext>
            </a:extLst>
          </p:cNvPr>
          <p:cNvPicPr>
            <a:picLocks noChangeAspect="1"/>
          </p:cNvPicPr>
          <p:nvPr/>
        </p:nvPicPr>
        <p:blipFill>
          <a:blip r:embed="rId2"/>
          <a:stretch>
            <a:fillRect/>
          </a:stretch>
        </p:blipFill>
        <p:spPr>
          <a:xfrm>
            <a:off x="4814708" y="3324861"/>
            <a:ext cx="2562583" cy="2267266"/>
          </a:xfrm>
          <a:prstGeom prst="rect">
            <a:avLst/>
          </a:prstGeom>
        </p:spPr>
      </p:pic>
    </p:spTree>
    <p:extLst>
      <p:ext uri="{BB962C8B-B14F-4D97-AF65-F5344CB8AC3E}">
        <p14:creationId xmlns:p14="http://schemas.microsoft.com/office/powerpoint/2010/main" val="105088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E8CE4-DE93-2B97-4A60-303F464E066F}"/>
              </a:ext>
            </a:extLst>
          </p:cNvPr>
          <p:cNvPicPr>
            <a:picLocks noChangeAspect="1"/>
          </p:cNvPicPr>
          <p:nvPr/>
        </p:nvPicPr>
        <p:blipFill>
          <a:blip r:embed="rId2"/>
          <a:stretch>
            <a:fillRect/>
          </a:stretch>
        </p:blipFill>
        <p:spPr>
          <a:xfrm>
            <a:off x="1422367" y="927759"/>
            <a:ext cx="8992117" cy="5002482"/>
          </a:xfrm>
          <a:prstGeom prst="rect">
            <a:avLst/>
          </a:prstGeom>
        </p:spPr>
      </p:pic>
      <p:sp>
        <p:nvSpPr>
          <p:cNvPr id="7" name="Subtitle 6">
            <a:extLst>
              <a:ext uri="{FF2B5EF4-FFF2-40B4-BE49-F238E27FC236}">
                <a16:creationId xmlns:a16="http://schemas.microsoft.com/office/drawing/2014/main" id="{473F9A36-AF38-0DF0-8CF8-8D74F9A00994}"/>
              </a:ext>
            </a:extLst>
          </p:cNvPr>
          <p:cNvSpPr>
            <a:spLocks noGrp="1"/>
          </p:cNvSpPr>
          <p:nvPr>
            <p:ph type="subTitle" idx="1"/>
          </p:nvPr>
        </p:nvSpPr>
        <p:spPr>
          <a:xfrm>
            <a:off x="1270484" y="440826"/>
            <a:ext cx="9144000" cy="1655762"/>
          </a:xfrm>
        </p:spPr>
        <p:txBody>
          <a:bodyPr/>
          <a:lstStyle/>
          <a:p>
            <a:r>
              <a:rPr lang="en-US" b="0" i="1" dirty="0">
                <a:solidFill>
                  <a:srgbClr val="3A3A3A"/>
                </a:solidFill>
                <a:effectLst/>
                <a:latin typeface="Libre Baskerville" panose="02000000000000000000" pitchFamily="2" charset="0"/>
              </a:rPr>
              <a:t> QPSK Modulator</a:t>
            </a:r>
            <a:endParaRPr lang="en-US" dirty="0"/>
          </a:p>
        </p:txBody>
      </p:sp>
    </p:spTree>
    <p:extLst>
      <p:ext uri="{BB962C8B-B14F-4D97-AF65-F5344CB8AC3E}">
        <p14:creationId xmlns:p14="http://schemas.microsoft.com/office/powerpoint/2010/main" val="45749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727</Words>
  <Application>Microsoft Office PowerPoint</Application>
  <PresentationFormat>Widescreen</PresentationFormat>
  <Paragraphs>65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 New</vt:lpstr>
      <vt:lpstr>Libre Baskerville</vt:lpstr>
      <vt:lpstr>ui-monospace</vt:lpstr>
      <vt:lpstr>Office Theme</vt:lpstr>
      <vt:lpstr>Digital Communications</vt:lpstr>
      <vt:lpstr>Channel Coding:</vt:lpstr>
      <vt:lpstr>Encoder script:</vt:lpstr>
      <vt:lpstr>Encoder function:</vt:lpstr>
      <vt:lpstr>Decoder script:</vt:lpstr>
      <vt:lpstr>Decoder function: </vt:lpstr>
      <vt:lpstr>Decoder function: </vt:lpstr>
      <vt:lpstr>QPSK modulation &amp; demodulation </vt:lpstr>
      <vt:lpstr>PowerPoint Presentation</vt:lpstr>
      <vt:lpstr>PowerPoint Presentation</vt:lpstr>
      <vt:lpstr> QPSK modulation Demodulation </vt:lpstr>
      <vt:lpstr> QAM</vt:lpstr>
      <vt:lpstr>PowerPoint Presentation</vt:lpstr>
      <vt:lpstr> QAM Modulator </vt:lpstr>
      <vt:lpstr> QAM DeModulator </vt:lpstr>
      <vt:lpstr>Modulation Function</vt:lpstr>
      <vt:lpstr>Demodulation Function</vt:lpstr>
      <vt:lpstr>Fourier Transform</vt:lpstr>
      <vt:lpstr>Cyclic prefix</vt:lpstr>
      <vt:lpstr>How to choose the length of Cyclic prefix</vt:lpstr>
      <vt:lpstr>Cyclic prefix insertion in TX</vt:lpstr>
      <vt:lpstr>Cyclic Prefix Function</vt:lpstr>
      <vt:lpstr>Cyclic prefix Removal in RX</vt:lpstr>
      <vt:lpstr>Cyclic Prefix Removal Function</vt:lpstr>
      <vt:lpstr>Channel effect</vt:lpstr>
      <vt:lpstr>1.Effect of AWGN channel</vt:lpstr>
      <vt:lpstr>PowerPoint Presentation</vt:lpstr>
      <vt:lpstr>Channel Function</vt:lpstr>
      <vt:lpstr>Multipath Fading</vt:lpstr>
      <vt:lpstr>Reciever</vt:lpstr>
      <vt:lpstr>Receiver Script</vt:lpstr>
      <vt:lpstr>Calculating Pe using xor</vt:lpstr>
      <vt:lpstr>Plotting BER vs EbNo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effect</dc:title>
  <dc:creator>es-mohabahmed2023</dc:creator>
  <cp:lastModifiedBy>es-Marwan.Abdelkader2023</cp:lastModifiedBy>
  <cp:revision>10</cp:revision>
  <dcterms:created xsi:type="dcterms:W3CDTF">2022-12-28T14:34:09Z</dcterms:created>
  <dcterms:modified xsi:type="dcterms:W3CDTF">2022-12-31T11:06:09Z</dcterms:modified>
</cp:coreProperties>
</file>