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72" r:id="rId4"/>
    <p:sldId id="273" r:id="rId5"/>
    <p:sldId id="267" r:id="rId6"/>
    <p:sldId id="258" r:id="rId7"/>
    <p:sldId id="256" r:id="rId8"/>
    <p:sldId id="259" r:id="rId9"/>
    <p:sldId id="260" r:id="rId10"/>
    <p:sldId id="261" r:id="rId11"/>
    <p:sldId id="262" r:id="rId12"/>
    <p:sldId id="263" r:id="rId13"/>
    <p:sldId id="264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6E94-CDEA-3D3E-6C67-AF682E671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F1CCC-3AE0-C744-5BD6-D9110E92B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1A59-1A4E-F37C-C86A-B906BEF7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AF9-8B7C-45AE-8B72-BB71167E5F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95BBD-F12E-EE79-F0D1-E0719BCE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93D1-C072-C135-E742-D112754F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A584-B38B-4EE1-929B-097BAD7D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4A53-D6CA-54C4-FC2F-4ED15F7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986CA-20AF-14F0-2BB4-B80321E50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7F072-1245-4793-8C07-476AB6DB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AF9-8B7C-45AE-8B72-BB71167E5F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204D-A612-4315-2BED-B64D6DB8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D63EC-6863-0C62-ED54-2C3E5911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A584-B38B-4EE1-929B-097BAD7D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33C8D-2BD0-E02E-ECF9-DA68D7C55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4B699-3110-6F8E-7092-2CFE912A6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8659-D94F-82BA-5F55-8839D3FC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AF9-8B7C-45AE-8B72-BB71167E5F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20BE-D2ED-1CF3-5360-CB014213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FBD0-E178-AE35-2866-F16D6ECF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A584-B38B-4EE1-929B-097BAD7D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6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C0D4-F9FC-D54E-7615-79C4FCD3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73CF-60F4-2BCE-1B42-2E2E3FEB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D2624-09FA-001A-CA4D-5BCD45A4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AF9-8B7C-45AE-8B72-BB71167E5F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B1BA-D503-F243-F950-7D9B7AA3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117F-E8AA-1134-E17F-CD1EB502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A584-B38B-4EE1-929B-097BAD7D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C850-C759-BCE3-3B3B-CE704D53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D480-FAEB-42C3-B934-A809AAD8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3C69-2939-B3B6-2758-2FFE4F73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AF9-8B7C-45AE-8B72-BB71167E5F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FD93-9393-07FF-0B30-E05CF912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920C4-8146-21C8-F68D-5038958E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A584-B38B-4EE1-929B-097BAD7D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7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A660-71D3-066D-A6E2-BECBC964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081E-C7DD-1DA2-5E30-755356F27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9C01B-D8AF-61A6-CB13-E3FA8C783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6ED9B-9D1A-7FB0-A201-8D6B4784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AF9-8B7C-45AE-8B72-BB71167E5F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B6E72-17A3-8640-DE5A-36848ACC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1593F-0C55-6C3F-0D68-32C60A44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A584-B38B-4EE1-929B-097BAD7D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D56D-F852-5817-2F5C-C10EC77F8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0B63-5F74-22BC-7B53-2FBB340E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40B4-3805-E8C9-3CA7-99701C398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1CD04-A398-1A65-06AE-06FD1727F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BC226-EE69-EC1F-94B9-7C2EE996E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32BE3-0A68-C86D-2C93-F9328A98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AF9-8B7C-45AE-8B72-BB71167E5F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FCA33-049F-A99D-F067-5FAB7B50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C8070-6A09-D0A1-A6DC-86DDCE6C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A584-B38B-4EE1-929B-097BAD7D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BA7B-05F4-F58A-0CE2-65BE87E4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F1847-7CA8-7250-3D67-675E6EEB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AF9-8B7C-45AE-8B72-BB71167E5F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076A1-4F65-F55E-D81F-C9F8CCFC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4046B-B586-3BAF-6E33-1B76EDD4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A584-B38B-4EE1-929B-097BAD7D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D4EBF-5279-8008-A71B-67165B0C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AF9-8B7C-45AE-8B72-BB71167E5F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5620A-EFB2-8145-7844-09527746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D93B9-7927-5120-91DC-3CB47DA7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A584-B38B-4EE1-929B-097BAD7D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25AB-56A4-4345-4650-D1513549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4E1B1-ADDC-D7CF-2963-D1C42812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1023B-5A34-439B-6A91-1A10E194D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24229-8F8A-4207-3F97-4D3A36BB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AF9-8B7C-45AE-8B72-BB71167E5F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5427F-B089-6952-43E7-45119E81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2AD1D-80B2-956A-7D30-0EAB2026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A584-B38B-4EE1-929B-097BAD7D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A3CA-D24B-2D26-EE01-83759FF0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AD0ED-F1B0-167E-77B0-D4B6BC323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DEF4-6609-3475-1765-5D0E1DAFF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B1CFE-685D-C0BD-E5BA-68FD772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CAF9-8B7C-45AE-8B72-BB71167E5F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9C927-5B36-EF4C-0720-5E41997B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01E4A-BD5E-0479-A825-B8361A06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FA584-B38B-4EE1-929B-097BAD7D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1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AFC52-6942-CFA6-A193-6BB8C307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06317-435B-762E-DCAE-7FCFE0529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38D4C-0D07-ABAD-ACA1-AF58B7DC3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2CAF9-8B7C-45AE-8B72-BB71167E5F0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CD79-5254-9C5A-D4C1-E415F3965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0AC4-B6FB-403F-315F-FFE7F3263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A584-B38B-4EE1-929B-097BAD7D3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7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6C15A1-BFBA-5ADD-3DF4-BAF4F3229395}"/>
              </a:ext>
            </a:extLst>
          </p:cNvPr>
          <p:cNvSpPr/>
          <p:nvPr/>
        </p:nvSpPr>
        <p:spPr>
          <a:xfrm>
            <a:off x="2927024" y="2196445"/>
            <a:ext cx="60944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Expert 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31678-F2BD-4FF8-AF8D-A0C4F4C8DA8B}"/>
              </a:ext>
            </a:extLst>
          </p:cNvPr>
          <p:cNvSpPr txBox="1"/>
          <p:nvPr/>
        </p:nvSpPr>
        <p:spPr>
          <a:xfrm>
            <a:off x="2927023" y="364261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Ahmed Ayman</a:t>
            </a:r>
          </a:p>
        </p:txBody>
      </p:sp>
    </p:spTree>
    <p:extLst>
      <p:ext uri="{BB962C8B-B14F-4D97-AF65-F5344CB8AC3E}">
        <p14:creationId xmlns:p14="http://schemas.microsoft.com/office/powerpoint/2010/main" val="292694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BA7B-F270-DFFE-2A73-CF93AE3B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rgbClr val="0000FF"/>
                </a:solidFill>
              </a:rPr>
              <a:t>Expert Systems – Keys to Expert Systems Success</a:t>
            </a:r>
            <a:br>
              <a:rPr lang="en-US" altLang="en-US" sz="4400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3598-8982-8068-6557-BEBBAC223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convincing ideas</a:t>
            </a:r>
          </a:p>
          <a:p>
            <a:pPr lvl="2"/>
            <a:r>
              <a:rPr lang="en-US" altLang="en-US" sz="1800" dirty="0"/>
              <a:t>rules, cognitive models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practical applications</a:t>
            </a:r>
          </a:p>
          <a:p>
            <a:pPr lvl="2"/>
            <a:r>
              <a:rPr lang="en-US" altLang="en-US" sz="1800" dirty="0"/>
              <a:t>medicine, computer technology, …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separation of knowledge and inference</a:t>
            </a:r>
          </a:p>
          <a:p>
            <a:pPr lvl="2"/>
            <a:r>
              <a:rPr lang="en-US" altLang="en-US" sz="1800" dirty="0"/>
              <a:t>expert system </a:t>
            </a:r>
            <a:r>
              <a:rPr lang="en-US" altLang="en-US" sz="1800" i="1" dirty="0"/>
              <a:t>shell</a:t>
            </a:r>
            <a:endParaRPr lang="en-US" altLang="en-US" sz="1800" dirty="0"/>
          </a:p>
          <a:p>
            <a:pPr lvl="3"/>
            <a:r>
              <a:rPr lang="en-US" altLang="en-US" sz="1800" dirty="0"/>
              <a:t>allows the re-use of the “machinery” for different domains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concentration on domain knowledge</a:t>
            </a:r>
          </a:p>
          <a:p>
            <a:pPr lvl="2"/>
            <a:r>
              <a:rPr lang="en-US" altLang="en-US" sz="1800" dirty="0"/>
              <a:t>general reasoning is too complicated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7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62EF-C8EC-7B93-BFEE-4039BDC7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FF"/>
                </a:solidFill>
              </a:rPr>
              <a:t>When not to use an Expert System</a:t>
            </a:r>
            <a:br>
              <a:rPr lang="en-US" altLang="en-US" sz="4400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68D9-9606-A5FD-F66C-F3987289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10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1A1A1A"/>
                </a:solidFill>
              </a:rPr>
              <a:t>	</a:t>
            </a:r>
            <a:r>
              <a:rPr lang="en-US" altLang="en-US" sz="2400" dirty="0"/>
              <a:t>Expert systems are not suitable for all types of domains and tasks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They are not useful or preferable, when …</a:t>
            </a:r>
          </a:p>
          <a:p>
            <a:pPr lvl="2"/>
            <a:r>
              <a:rPr lang="en-US" altLang="en-US" dirty="0"/>
              <a:t>efficient conventional algorithms are known </a:t>
            </a:r>
          </a:p>
          <a:p>
            <a:pPr lvl="2"/>
            <a:r>
              <a:rPr lang="en-US" altLang="en-US" dirty="0"/>
              <a:t>the main challenge is computation, not knowledge</a:t>
            </a:r>
          </a:p>
          <a:p>
            <a:pPr lvl="2"/>
            <a:r>
              <a:rPr lang="en-US" altLang="en-US" dirty="0"/>
              <a:t>knowledge cannot be captured efficiently or used effectively</a:t>
            </a:r>
          </a:p>
          <a:p>
            <a:pPr lvl="2"/>
            <a:r>
              <a:rPr lang="en-US" altLang="en-US" dirty="0"/>
              <a:t>users are reluctant to apply an expert system, e.g. due to  criticality of task, high risk or high security demands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5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95F9-3EA7-C8A5-A114-353BC1AD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0000FF"/>
                </a:solidFill>
              </a:rPr>
              <a:t>Expert Systems Elements</a:t>
            </a:r>
            <a:br>
              <a:rPr lang="en-US" altLang="en-US" sz="4400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E542-5B07-9638-F063-A71D3A9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11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dirty="0"/>
              <a:t>K</a:t>
            </a:r>
            <a:r>
              <a:rPr lang="en-US" altLang="en-US" sz="2800" dirty="0"/>
              <a:t>nowledge base</a:t>
            </a:r>
          </a:p>
          <a:p>
            <a:r>
              <a:rPr lang="en-US" altLang="en-US" sz="2800" dirty="0"/>
              <a:t>Inference engine</a:t>
            </a:r>
          </a:p>
          <a:p>
            <a:r>
              <a:rPr lang="en-US" altLang="en-US" sz="2800" dirty="0"/>
              <a:t>Working memory</a:t>
            </a:r>
          </a:p>
          <a:p>
            <a:r>
              <a:rPr lang="en-US" altLang="en-US" sz="2800" dirty="0"/>
              <a:t>Agenda</a:t>
            </a:r>
          </a:p>
          <a:p>
            <a:r>
              <a:rPr lang="en-US" altLang="en-US" sz="2800" dirty="0"/>
              <a:t>Explanation facility</a:t>
            </a:r>
          </a:p>
          <a:p>
            <a:r>
              <a:rPr lang="en-US" altLang="en-US" sz="2800" dirty="0"/>
              <a:t>Knowledge acquisition facility</a:t>
            </a:r>
          </a:p>
          <a:p>
            <a:r>
              <a:rPr lang="en-US" altLang="en-US" sz="2800" dirty="0"/>
              <a:t>User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FC647-D018-D4E3-1CA5-E8F989060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961" y="1825625"/>
            <a:ext cx="6790078" cy="4351338"/>
          </a:xfrm>
        </p:spPr>
      </p:pic>
    </p:spTree>
    <p:extLst>
      <p:ext uri="{BB962C8B-B14F-4D97-AF65-F5344CB8AC3E}">
        <p14:creationId xmlns:p14="http://schemas.microsoft.com/office/powerpoint/2010/main" val="61761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14BD-EA2E-7682-CB04-8FDE08D1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0000FF"/>
                </a:solidFill>
              </a:rPr>
              <a:t>Rule-Based Expert Systems</a:t>
            </a:r>
            <a:br>
              <a:rPr lang="en-US" altLang="en-US" sz="4400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EB2AD-3A44-D911-CB72-EE74C3DA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10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2400" dirty="0"/>
              <a:t>knowledge is encoded as </a:t>
            </a:r>
            <a:r>
              <a:rPr lang="en-US" altLang="en-US" sz="2400" b="1" dirty="0">
                <a:solidFill>
                  <a:srgbClr val="0000FF"/>
                </a:solidFill>
              </a:rPr>
              <a:t>IF … THEN</a:t>
            </a:r>
            <a:r>
              <a:rPr lang="en-US" altLang="en-US" sz="2400" dirty="0"/>
              <a:t> rules</a:t>
            </a:r>
          </a:p>
          <a:p>
            <a:pPr lvl="3"/>
            <a:r>
              <a:rPr lang="en-US" altLang="en-US" sz="2000" dirty="0"/>
              <a:t>Condition-action pairs</a:t>
            </a:r>
            <a:endParaRPr lang="en-US" altLang="en-US" sz="2000" i="1" dirty="0"/>
          </a:p>
          <a:p>
            <a:r>
              <a:rPr lang="en-US" altLang="en-US" sz="2400" dirty="0"/>
              <a:t>the </a:t>
            </a:r>
            <a:r>
              <a:rPr lang="en-US" altLang="en-US" sz="2400" b="1" u="sng" dirty="0"/>
              <a:t>inference engine </a:t>
            </a:r>
            <a:r>
              <a:rPr lang="en-US" altLang="en-US" sz="2400" dirty="0"/>
              <a:t>determines which rule (condition-part) are satisfied.</a:t>
            </a:r>
          </a:p>
          <a:p>
            <a:r>
              <a:rPr lang="en-US" altLang="en-US" sz="2400" dirty="0"/>
              <a:t>matching rules are “activated”, i.e. placed on the </a:t>
            </a:r>
            <a:r>
              <a:rPr lang="en-US" altLang="en-US" sz="2400" b="1" u="sng" dirty="0"/>
              <a:t>agenda</a:t>
            </a:r>
          </a:p>
          <a:p>
            <a:r>
              <a:rPr lang="en-US" altLang="en-US" sz="2400" dirty="0"/>
              <a:t>Rules on the </a:t>
            </a:r>
            <a:r>
              <a:rPr lang="en-US" altLang="en-US" sz="2400" b="1" u="sng" dirty="0"/>
              <a:t>agenda</a:t>
            </a:r>
            <a:r>
              <a:rPr lang="en-US" altLang="en-US" sz="2400" dirty="0"/>
              <a:t> can be executed (“fired”).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6E5-46D8-B1CD-5BBD-33A49ECF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0000FF"/>
                </a:solidFill>
              </a:rPr>
              <a:t>Example Rules</a:t>
            </a:r>
            <a:br>
              <a:rPr lang="en-US" altLang="en-US" sz="4400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1B5A-86E6-0D3F-3BC1-CD6D196A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en-US" sz="11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IF … THEN Rules</a:t>
            </a:r>
          </a:p>
          <a:p>
            <a:pPr>
              <a:buClr>
                <a:srgbClr val="FAFD00"/>
              </a:buClr>
              <a:buSzPct val="75000"/>
              <a:buFont typeface="Zapf Dingbats" charset="2"/>
              <a:buNone/>
            </a:pPr>
            <a:r>
              <a:rPr lang="en-US" altLang="en-US" sz="2800" b="1" dirty="0">
                <a:solidFill>
                  <a:srgbClr val="00025A"/>
                </a:solidFill>
              </a:rPr>
              <a:t>Rule: </a:t>
            </a:r>
            <a:r>
              <a:rPr lang="en-US" altLang="en-US" sz="2800" b="1" dirty="0" err="1">
                <a:solidFill>
                  <a:srgbClr val="00025A"/>
                </a:solidFill>
              </a:rPr>
              <a:t>Red_Light</a:t>
            </a:r>
            <a:endParaRPr lang="en-US" altLang="en-US" sz="2800" b="1" dirty="0">
              <a:solidFill>
                <a:srgbClr val="00025A"/>
              </a:solidFill>
            </a:endParaRPr>
          </a:p>
          <a:p>
            <a:pPr>
              <a:buClr>
                <a:srgbClr val="FAFD00"/>
              </a:buClr>
              <a:buSzPct val="75000"/>
              <a:buFont typeface="Zapf Dingbats" charset="2"/>
              <a:buNone/>
            </a:pPr>
            <a:r>
              <a:rPr lang="en-US" altLang="en-US" sz="2800" b="1" dirty="0">
                <a:solidFill>
                  <a:srgbClr val="00025A"/>
                </a:solidFill>
              </a:rPr>
              <a:t>  IF	the light is red  (antecedent)</a:t>
            </a:r>
          </a:p>
          <a:p>
            <a:pPr>
              <a:buClr>
                <a:srgbClr val="FAFD00"/>
              </a:buClr>
              <a:buSzPct val="75000"/>
              <a:buFont typeface="Zapf Dingbats" charset="2"/>
              <a:buNone/>
            </a:pPr>
            <a:r>
              <a:rPr lang="en-US" altLang="en-US" sz="2800" b="1" dirty="0">
                <a:solidFill>
                  <a:srgbClr val="00025A"/>
                </a:solidFill>
              </a:rPr>
              <a:t>  THEN	stop		(consequent)</a:t>
            </a:r>
          </a:p>
          <a:p>
            <a:pPr>
              <a:buClr>
                <a:srgbClr val="FAFD00"/>
              </a:buClr>
              <a:buSzPct val="75000"/>
              <a:buFont typeface="Zapf Dingbats" charset="2"/>
              <a:buNone/>
            </a:pPr>
            <a:r>
              <a:rPr lang="en-US" altLang="en-US" sz="2800" b="1" dirty="0">
                <a:solidFill>
                  <a:srgbClr val="00025A"/>
                </a:solidFill>
              </a:rPr>
              <a:t>Rule: </a:t>
            </a:r>
            <a:r>
              <a:rPr lang="en-US" altLang="en-US" sz="2800" b="1" dirty="0" err="1">
                <a:solidFill>
                  <a:srgbClr val="00025A"/>
                </a:solidFill>
              </a:rPr>
              <a:t>Green_Light</a:t>
            </a:r>
            <a:endParaRPr lang="en-US" altLang="en-US" sz="2800" b="1" dirty="0">
              <a:solidFill>
                <a:srgbClr val="00025A"/>
              </a:solidFill>
            </a:endParaRPr>
          </a:p>
          <a:p>
            <a:pPr>
              <a:buClr>
                <a:srgbClr val="FAFD00"/>
              </a:buClr>
              <a:buSzPct val="75000"/>
              <a:buFont typeface="Zapf Dingbats" charset="2"/>
              <a:buNone/>
            </a:pPr>
            <a:r>
              <a:rPr lang="en-US" altLang="en-US" sz="2800" b="1" dirty="0">
                <a:solidFill>
                  <a:srgbClr val="00025A"/>
                </a:solidFill>
              </a:rPr>
              <a:t>  IF	the light is green</a:t>
            </a:r>
          </a:p>
          <a:p>
            <a:pPr>
              <a:buClr>
                <a:srgbClr val="FAFD00"/>
              </a:buClr>
              <a:buSzPct val="75000"/>
              <a:buFont typeface="Zapf Dingbats" charset="2"/>
              <a:buNone/>
            </a:pPr>
            <a:r>
              <a:rPr lang="en-US" altLang="en-US" sz="2800" b="1" dirty="0">
                <a:solidFill>
                  <a:srgbClr val="00025A"/>
                </a:solidFill>
              </a:rPr>
              <a:t>  THEN	go</a:t>
            </a:r>
          </a:p>
          <a:p>
            <a:pPr>
              <a:buClr>
                <a:srgbClr val="FAFD00"/>
              </a:buClr>
              <a:buSzPct val="75000"/>
              <a:buFont typeface="Zapf Dingbats" charset="2"/>
              <a:buNone/>
            </a:pPr>
            <a:endParaRPr lang="en-US" altLang="en-US" sz="1100" b="1" dirty="0">
              <a:solidFill>
                <a:srgbClr val="00025A"/>
              </a:solidFill>
            </a:endParaRPr>
          </a:p>
          <a:p>
            <a:pPr>
              <a:buClr>
                <a:srgbClr val="FAFD00"/>
              </a:buClr>
              <a:buSzPct val="75000"/>
              <a:buFont typeface="Zapf Dingbats" charset="2"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Production Rules</a:t>
            </a:r>
            <a:endParaRPr lang="en-US" altLang="en-US" sz="2800" b="1" dirty="0">
              <a:solidFill>
                <a:srgbClr val="0000FF"/>
              </a:solidFill>
            </a:endParaRPr>
          </a:p>
          <a:p>
            <a:pPr>
              <a:buClr>
                <a:srgbClr val="FAFD00"/>
              </a:buClr>
              <a:buSzPct val="75000"/>
              <a:buFont typeface="Zapf Dingbats" charset="2"/>
              <a:buNone/>
            </a:pPr>
            <a:r>
              <a:rPr lang="en-US" altLang="en-US" sz="2800" b="1" dirty="0">
                <a:solidFill>
                  <a:srgbClr val="00025A"/>
                </a:solidFill>
              </a:rPr>
              <a:t>the light is red ==&gt; stop  	(left-hand side - antecedent)</a:t>
            </a:r>
          </a:p>
          <a:p>
            <a:pPr>
              <a:buClr>
                <a:srgbClr val="FAFD00"/>
              </a:buClr>
              <a:buSzPct val="75000"/>
              <a:buFont typeface="Zapf Dingbats" charset="2"/>
              <a:buNone/>
            </a:pPr>
            <a:r>
              <a:rPr lang="en-US" altLang="en-US" sz="2800" b="1" dirty="0">
                <a:solidFill>
                  <a:srgbClr val="00025A"/>
                </a:solidFill>
              </a:rPr>
              <a:t>					(right-hand side - consequent)</a:t>
            </a:r>
          </a:p>
          <a:p>
            <a:pPr>
              <a:buClr>
                <a:srgbClr val="FAFD00"/>
              </a:buClr>
              <a:buSzPct val="75000"/>
              <a:buFont typeface="Zapf Dingbats" charset="2"/>
              <a:buNone/>
            </a:pPr>
            <a:r>
              <a:rPr lang="en-US" altLang="en-US" sz="2800" b="1" dirty="0">
                <a:solidFill>
                  <a:srgbClr val="00025A"/>
                </a:solidFill>
              </a:rPr>
              <a:t>the light is green ==&gt; go</a:t>
            </a:r>
            <a:endParaRPr lang="en-US" alt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0557-028D-60FB-2C15-566AFC65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0000FF"/>
                </a:solidFill>
              </a:rPr>
              <a:t>Inference Engine Cycle</a:t>
            </a:r>
            <a:br>
              <a:rPr lang="en-US" altLang="en-US" sz="4400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349E-A061-FE26-A545-C406E37B2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en-US" sz="1000" dirty="0">
              <a:solidFill>
                <a:srgbClr val="0000FF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describes the execution of rules by the inference engine “recognize-act cycle”</a:t>
            </a:r>
          </a:p>
          <a:p>
            <a:pPr lvl="2"/>
            <a:r>
              <a:rPr lang="en-US" altLang="en-US" u="sng" dirty="0"/>
              <a:t>pattern matching</a:t>
            </a:r>
          </a:p>
          <a:p>
            <a:pPr lvl="3"/>
            <a:r>
              <a:rPr lang="en-US" altLang="en-US" sz="2000" dirty="0"/>
              <a:t>update the agenda (= conflict set)</a:t>
            </a:r>
          </a:p>
          <a:p>
            <a:pPr lvl="4"/>
            <a:r>
              <a:rPr lang="en-US" altLang="en-US" sz="2000" dirty="0"/>
              <a:t>add rules, whose antecedents are satisfied</a:t>
            </a:r>
          </a:p>
          <a:p>
            <a:pPr lvl="4"/>
            <a:r>
              <a:rPr lang="en-US" altLang="en-US" sz="2000" dirty="0"/>
              <a:t>remove rules with non-satisfied antecedents</a:t>
            </a:r>
          </a:p>
          <a:p>
            <a:pPr lvl="2"/>
            <a:r>
              <a:rPr lang="en-US" altLang="en-US" u="sng" dirty="0"/>
              <a:t>conflict resolution</a:t>
            </a:r>
          </a:p>
          <a:p>
            <a:pPr lvl="3"/>
            <a:r>
              <a:rPr lang="en-US" altLang="en-US" sz="2000" dirty="0"/>
              <a:t>select the rule with the highest priority from the agenda</a:t>
            </a:r>
          </a:p>
          <a:p>
            <a:pPr lvl="2"/>
            <a:r>
              <a:rPr lang="en-US" altLang="en-US" u="sng" dirty="0"/>
              <a:t>execution</a:t>
            </a:r>
          </a:p>
          <a:p>
            <a:pPr lvl="3"/>
            <a:r>
              <a:rPr lang="en-US" altLang="en-US" sz="2000" dirty="0"/>
              <a:t>perform the actions in the consequent part of the selected rule</a:t>
            </a:r>
          </a:p>
          <a:p>
            <a:pPr lvl="3"/>
            <a:r>
              <a:rPr lang="en-US" altLang="en-US" sz="2000" dirty="0"/>
              <a:t>remove the rule from the agenda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</a:t>
            </a:r>
            <a:r>
              <a:rPr lang="en-US" altLang="en-US" sz="2400" i="1" dirty="0"/>
              <a:t>the cycle ends when no more rules are on the agenda, or when an explicit stop command is encountered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7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97B6-03D4-7C0B-7498-0D042F38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FF"/>
                </a:solidFill>
              </a:rPr>
              <a:t>Forward and Backward Chaining</a:t>
            </a:r>
            <a:br>
              <a:rPr lang="en-US" altLang="en-US" sz="4400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1840-1BB9-0205-0C9F-6D296BC6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</a:pPr>
            <a:endParaRPr lang="en-US" altLang="en-US" sz="10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/>
              <a:t>	different methods of reasoning and rule activation</a:t>
            </a:r>
          </a:p>
          <a:p>
            <a:pPr lvl="2">
              <a:spcBef>
                <a:spcPct val="0"/>
              </a:spcBef>
            </a:pPr>
            <a:r>
              <a:rPr lang="en-US" altLang="en-US" sz="2400" u="sng" dirty="0"/>
              <a:t>forward chaining (data-driven)</a:t>
            </a:r>
          </a:p>
          <a:p>
            <a:pPr lvl="3">
              <a:spcBef>
                <a:spcPct val="0"/>
              </a:spcBef>
            </a:pPr>
            <a:r>
              <a:rPr lang="en-US" altLang="en-US" sz="2400" dirty="0"/>
              <a:t>reasoning from facts to the conclusion</a:t>
            </a:r>
          </a:p>
          <a:p>
            <a:pPr lvl="3">
              <a:spcBef>
                <a:spcPct val="0"/>
              </a:spcBef>
            </a:pPr>
            <a:r>
              <a:rPr lang="en-US" altLang="en-US" sz="2400" dirty="0"/>
              <a:t>as soon as facts are available, they are used to match antecedents of rules</a:t>
            </a:r>
          </a:p>
          <a:p>
            <a:pPr lvl="3">
              <a:spcBef>
                <a:spcPct val="0"/>
              </a:spcBef>
            </a:pPr>
            <a:r>
              <a:rPr lang="en-US" altLang="en-US" sz="2400" dirty="0"/>
              <a:t>a rule can be activated if all parts of the antecedent are satisfied</a:t>
            </a:r>
          </a:p>
          <a:p>
            <a:pPr lvl="3">
              <a:spcBef>
                <a:spcPct val="0"/>
              </a:spcBef>
            </a:pPr>
            <a:r>
              <a:rPr lang="en-US" altLang="en-US" sz="2400" dirty="0"/>
              <a:t>often used for real-time expert systems in monitoring and control</a:t>
            </a:r>
          </a:p>
          <a:p>
            <a:pPr lvl="3">
              <a:spcBef>
                <a:spcPct val="0"/>
              </a:spcBef>
            </a:pPr>
            <a:r>
              <a:rPr lang="en-US" altLang="en-US" sz="2400" dirty="0"/>
              <a:t>examples: CLIPS, OPS5</a:t>
            </a:r>
          </a:p>
          <a:p>
            <a:pPr lvl="2">
              <a:spcBef>
                <a:spcPct val="0"/>
              </a:spcBef>
            </a:pPr>
            <a:r>
              <a:rPr lang="en-US" altLang="en-US" sz="2400" u="sng" dirty="0"/>
              <a:t>backward chaining (query-driven)</a:t>
            </a:r>
          </a:p>
          <a:p>
            <a:pPr lvl="3">
              <a:spcBef>
                <a:spcPct val="0"/>
              </a:spcBef>
            </a:pPr>
            <a:r>
              <a:rPr lang="en-US" altLang="en-US" sz="2400" dirty="0"/>
              <a:t>starting from a hypothesis (query), supporting rules and facts are sought until all parts of the antecedent of the hypothesis are satisfied</a:t>
            </a:r>
          </a:p>
          <a:p>
            <a:pPr lvl="3">
              <a:spcBef>
                <a:spcPct val="0"/>
              </a:spcBef>
            </a:pPr>
            <a:r>
              <a:rPr lang="en-US" altLang="en-US" sz="2400" dirty="0"/>
              <a:t>often used in diagnostic and consultation systems</a:t>
            </a:r>
          </a:p>
          <a:p>
            <a:pPr lvl="3">
              <a:spcBef>
                <a:spcPct val="0"/>
              </a:spcBef>
            </a:pPr>
            <a:r>
              <a:rPr lang="en-US" altLang="en-US" sz="2400" dirty="0"/>
              <a:t>examples: EMYCIN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8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AA7B-7221-3CB0-52F3-1F30FBC9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7673-B162-C8E5-3B67-DED55A70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FF"/>
                </a:solidFill>
              </a:rPr>
              <a:t>Expert Systems</a:t>
            </a:r>
            <a:r>
              <a:rPr lang="en-US" altLang="en-US" sz="2800" b="1" dirty="0"/>
              <a:t> </a:t>
            </a:r>
            <a:r>
              <a:rPr lang="en-US" altLang="en-US" sz="2800" dirty="0"/>
              <a:t>are computer programs that exhibit intelligent behavior. They are concerned with the concepts and methods of symbolic inference, or reasoning, by a computer, and how the knowledge used to make those inferences will be represented.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4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9C6D-D7D8-A24D-85D2-EB52096A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strike="noStrike" spc="-1" dirty="0">
                <a:solidFill>
                  <a:srgbClr val="0000FF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Types of Expert Systems</a:t>
            </a:r>
            <a:endParaRPr lang="en-US" dirty="0">
              <a:solidFill>
                <a:srgbClr val="0000FF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5FC2-DF78-6D93-A6A1-B782B48D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800" b="0" strike="noStrike" spc="-1" dirty="0">
                <a:solidFill>
                  <a:srgbClr val="0000FF"/>
                </a:solidFill>
                <a:latin typeface="Calibri"/>
              </a:rPr>
              <a:t>Rule-Based Systems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– Use if-then rules.</a:t>
            </a:r>
            <a:endParaRPr lang="en-US" sz="28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800" b="0" strike="noStrike" spc="-1" dirty="0">
                <a:solidFill>
                  <a:srgbClr val="0000FF"/>
                </a:solidFill>
                <a:latin typeface="Calibri"/>
              </a:rPr>
              <a:t>Fuzzy Logic Systems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– Handle uncertainty with degrees of truth.</a:t>
            </a:r>
            <a:endParaRPr lang="en-US" sz="28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800" b="0" strike="noStrike" spc="-1" dirty="0">
                <a:solidFill>
                  <a:srgbClr val="0000FF"/>
                </a:solidFill>
                <a:latin typeface="Calibri"/>
              </a:rPr>
              <a:t>Neural Network-Based Systems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– Learn from data.</a:t>
            </a:r>
            <a:endParaRPr lang="en-US" sz="2800" b="0" strike="noStrike" spc="-1" dirty="0"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• </a:t>
            </a:r>
            <a:r>
              <a:rPr lang="en-US" sz="2800" b="0" strike="noStrike" spc="-1" dirty="0">
                <a:solidFill>
                  <a:srgbClr val="0000FF"/>
                </a:solidFill>
                <a:latin typeface="Calibri"/>
              </a:rPr>
              <a:t>Hybrid Systems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– Combine multiple AI techniques.</a:t>
            </a:r>
            <a:endParaRPr lang="en-US" sz="2800" b="0" strike="noStrike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8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1195-C8F4-50D8-57F4-53F3E83D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strike="noStrike" spc="-1" dirty="0">
                <a:solidFill>
                  <a:srgbClr val="0000FF"/>
                </a:solidFill>
                <a:latin typeface="Calibri"/>
              </a:rPr>
              <a:t>Applications of Expert Systems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0298-C77B-C27C-CEB5-CDAF4E39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2000" b="0" strike="noStrike" spc="-1" dirty="0">
                <a:solidFill>
                  <a:srgbClr val="0000FF"/>
                </a:solidFill>
              </a:rPr>
              <a:t>Medical diagnosis</a:t>
            </a:r>
            <a:r>
              <a:rPr lang="en-US" sz="2000" b="0" strike="noStrike" spc="-1" dirty="0">
                <a:solidFill>
                  <a:srgbClr val="000000"/>
                </a:solidFill>
              </a:rPr>
              <a:t>: </a:t>
            </a:r>
            <a:endParaRPr lang="ar-EG" sz="2000" b="0" strike="noStrike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ar-EG" sz="2000" spc="-1" dirty="0">
                <a:solidFill>
                  <a:srgbClr val="000000"/>
                </a:solidFill>
              </a:rPr>
              <a:t>		</a:t>
            </a:r>
            <a:r>
              <a:rPr lang="en-US" sz="2000" b="0" strike="noStrike" spc="-1" dirty="0">
                <a:solidFill>
                  <a:srgbClr val="000000"/>
                </a:solidFill>
              </a:rPr>
              <a:t>Expert systems can be used to help diagnose diseases and recommend treatments.</a:t>
            </a:r>
            <a:endParaRPr lang="en-US" sz="2000" b="0" strike="noStrike" spc="-1" dirty="0"/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2000" b="0" strike="noStrike" spc="-1" dirty="0">
                <a:solidFill>
                  <a:srgbClr val="0000FF"/>
                </a:solidFill>
              </a:rPr>
              <a:t>Financial analysis</a:t>
            </a:r>
            <a:r>
              <a:rPr lang="en-US" sz="2000" b="0" strike="noStrike" spc="-1" dirty="0">
                <a:solidFill>
                  <a:srgbClr val="000000"/>
                </a:solidFill>
              </a:rPr>
              <a:t>:</a:t>
            </a:r>
            <a:endParaRPr lang="ar-EG" sz="2000" b="0" strike="noStrike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ar-EG" sz="2000" spc="-1" dirty="0">
                <a:solidFill>
                  <a:srgbClr val="000000"/>
                </a:solidFill>
              </a:rPr>
              <a:t>		</a:t>
            </a:r>
            <a:r>
              <a:rPr lang="en-US" sz="2000" b="0" strike="noStrike" spc="-1" dirty="0">
                <a:solidFill>
                  <a:srgbClr val="000000"/>
                </a:solidFill>
              </a:rPr>
              <a:t>Expert systems can be used to analyze financial data and make investment decisions.</a:t>
            </a:r>
            <a:endParaRPr lang="en-US" sz="2000" b="0" strike="noStrike" spc="-1" dirty="0"/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2000" b="0" strike="noStrike" spc="-1" dirty="0">
                <a:solidFill>
                  <a:srgbClr val="0000FF"/>
                </a:solidFill>
              </a:rPr>
              <a:t>Engineering design</a:t>
            </a:r>
            <a:r>
              <a:rPr lang="en-US" sz="2000" b="0" strike="noStrike" spc="-1" dirty="0">
                <a:solidFill>
                  <a:srgbClr val="000000"/>
                </a:solidFill>
              </a:rPr>
              <a:t>:</a:t>
            </a:r>
            <a:endParaRPr lang="ar-EG" sz="2000" b="0" strike="noStrike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ar-EG" sz="2000" spc="-1" dirty="0">
                <a:solidFill>
                  <a:srgbClr val="000000"/>
                </a:solidFill>
              </a:rPr>
              <a:t>		</a:t>
            </a:r>
            <a:r>
              <a:rPr lang="en-US" sz="2000" b="0" strike="noStrike" spc="-1" dirty="0">
                <a:solidFill>
                  <a:srgbClr val="000000"/>
                </a:solidFill>
              </a:rPr>
              <a:t>Expert systems can be used to design and optimize products.</a:t>
            </a:r>
            <a:endParaRPr lang="en-US" sz="2000" b="0" strike="noStrike" spc="-1" dirty="0"/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2000" b="0" strike="noStrike" spc="-1" dirty="0">
                <a:solidFill>
                  <a:srgbClr val="0000FF"/>
                </a:solidFill>
                <a:latin typeface="Calibri"/>
              </a:rPr>
              <a:t>Customer service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: Expert systems can be used to provide customer support.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2000" b="0" strike="noStrike" spc="-1" dirty="0">
                <a:solidFill>
                  <a:srgbClr val="0000FF"/>
                </a:solidFill>
                <a:latin typeface="Calibri"/>
              </a:rPr>
              <a:t>Military Planning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– AI-assisted mission strategy.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2000" b="0" strike="noStrike" spc="-1" dirty="0">
                <a:solidFill>
                  <a:srgbClr val="0000FF"/>
                </a:solidFill>
                <a:latin typeface="Calibri"/>
              </a:rPr>
              <a:t>Industrial Automation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– Predictive maintenance.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2000" b="0" strike="noStrike" spc="-1" dirty="0">
                <a:solidFill>
                  <a:srgbClr val="0000FF"/>
                </a:solidFill>
                <a:latin typeface="Calibri"/>
              </a:rPr>
              <a:t>Legal Decision Support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– Case law analysis.</a:t>
            </a:r>
            <a:endParaRPr lang="en-US" sz="2000" b="0" strike="noStrike" spc="-1" dirty="0">
              <a:latin typeface="Arial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680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5287-C1D5-46CA-49EC-0BF570EA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>
                <a:solidFill>
                  <a:srgbClr val="0000FF"/>
                </a:solidFill>
              </a:rPr>
              <a:t>Expert Systems – Components of Expert Systems</a:t>
            </a:r>
            <a:br>
              <a:rPr lang="en-US" altLang="en-US" sz="4400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385D-F1C6-D57B-B4D5-926F56D1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knowledge base</a:t>
            </a:r>
          </a:p>
          <a:p>
            <a:pPr lvl="2"/>
            <a:r>
              <a:rPr lang="en-US" altLang="en-US" sz="1800" dirty="0"/>
              <a:t>contains essential information about the problem domain</a:t>
            </a:r>
          </a:p>
          <a:p>
            <a:pPr lvl="2"/>
            <a:r>
              <a:rPr lang="en-US" altLang="en-US" sz="1800" dirty="0"/>
              <a:t>often represented as </a:t>
            </a:r>
            <a:r>
              <a:rPr lang="en-US" altLang="en-US" sz="1800" dirty="0">
                <a:solidFill>
                  <a:srgbClr val="0000FF"/>
                </a:solidFill>
              </a:rPr>
              <a:t>facts</a:t>
            </a:r>
            <a:r>
              <a:rPr lang="en-US" altLang="en-US" sz="1800" dirty="0">
                <a:solidFill>
                  <a:srgbClr val="FF0066"/>
                </a:solidFill>
              </a:rPr>
              <a:t> </a:t>
            </a:r>
            <a:r>
              <a:rPr lang="en-US" altLang="en-US" sz="1800" dirty="0"/>
              <a:t>and</a:t>
            </a:r>
            <a:r>
              <a:rPr lang="en-US" altLang="en-US" sz="1800" dirty="0">
                <a:solidFill>
                  <a:srgbClr val="FF0066"/>
                </a:solidFill>
              </a:rPr>
              <a:t> </a:t>
            </a:r>
            <a:r>
              <a:rPr lang="en-US" altLang="en-US" sz="1800" dirty="0">
                <a:solidFill>
                  <a:srgbClr val="0000FF"/>
                </a:solidFill>
              </a:rPr>
              <a:t>rules</a:t>
            </a:r>
            <a:endParaRPr lang="en-US" altLang="en-US" sz="1800" dirty="0">
              <a:solidFill>
                <a:srgbClr val="FF0066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inference engine</a:t>
            </a:r>
          </a:p>
          <a:p>
            <a:pPr lvl="2"/>
            <a:r>
              <a:rPr lang="en-US" altLang="en-US" sz="1800" dirty="0"/>
              <a:t>mechanism to derive new knowledge from the knowledge base and the information provided by the user</a:t>
            </a:r>
          </a:p>
          <a:p>
            <a:pPr lvl="2"/>
            <a:r>
              <a:rPr lang="en-US" altLang="en-US" sz="1800" dirty="0"/>
              <a:t>often based on the </a:t>
            </a:r>
            <a:r>
              <a:rPr lang="en-US" altLang="en-US" sz="1800" dirty="0">
                <a:solidFill>
                  <a:srgbClr val="0000FF"/>
                </a:solidFill>
              </a:rPr>
              <a:t>use of rules</a:t>
            </a:r>
            <a:endParaRPr lang="en-US" altLang="en-US" sz="1800" dirty="0">
              <a:solidFill>
                <a:srgbClr val="FF0066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00FF"/>
                </a:solidFill>
              </a:rPr>
              <a:t>user interface</a:t>
            </a:r>
            <a:endParaRPr lang="en-US" altLang="en-US" sz="2000" dirty="0"/>
          </a:p>
          <a:p>
            <a:pPr lvl="2"/>
            <a:r>
              <a:rPr lang="en-US" altLang="en-US" sz="1800" dirty="0"/>
              <a:t>interaction with end users</a:t>
            </a:r>
          </a:p>
          <a:p>
            <a:pPr lvl="2"/>
            <a:r>
              <a:rPr lang="en-US" altLang="en-US" sz="1800" dirty="0"/>
              <a:t>development and maintenance of the knowledge 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5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D6C6-942B-B330-A909-6FC27EDA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FF"/>
                </a:solidFill>
              </a:rPr>
              <a:t>Concepts &amp; Characteristics of Expert Systems</a:t>
            </a:r>
            <a:br>
              <a:rPr lang="en-US" altLang="en-US" sz="4400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65A7-EF8C-3E17-A8E9-A2154CD4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10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1A1A1A"/>
                </a:solidFill>
              </a:rPr>
              <a:t>	</a:t>
            </a:r>
            <a:r>
              <a:rPr lang="en-US" altLang="en-US" sz="2000" dirty="0">
                <a:solidFill>
                  <a:srgbClr val="0000FF"/>
                </a:solidFill>
              </a:rPr>
              <a:t>knowledge acquisition</a:t>
            </a:r>
            <a:endParaRPr lang="en-US" altLang="en-US" sz="2000" dirty="0"/>
          </a:p>
          <a:p>
            <a:pPr lvl="2"/>
            <a:r>
              <a:rPr lang="en-US" altLang="en-US" sz="1800" dirty="0"/>
              <a:t>transfer of knowledge from humans to computers</a:t>
            </a:r>
          </a:p>
          <a:p>
            <a:pPr lvl="2"/>
            <a:r>
              <a:rPr lang="en-US" altLang="en-US" sz="1800" dirty="0"/>
              <a:t>sometimes knowledge can be acquired directly from the environment</a:t>
            </a:r>
          </a:p>
          <a:p>
            <a:pPr lvl="3"/>
            <a:r>
              <a:rPr lang="en-US" altLang="en-US" sz="1800" dirty="0"/>
              <a:t>machine learning, neural networks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00FF"/>
                </a:solidFill>
              </a:rPr>
              <a:t>knowledge representation</a:t>
            </a:r>
            <a:endParaRPr lang="en-US" altLang="en-US" sz="2000" dirty="0"/>
          </a:p>
          <a:p>
            <a:pPr lvl="2"/>
            <a:r>
              <a:rPr lang="en-US" altLang="en-US" sz="1800" dirty="0"/>
              <a:t>suitable for storing and processing knowledge in computers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00FF"/>
                </a:solidFill>
              </a:rPr>
              <a:t>inference</a:t>
            </a:r>
            <a:r>
              <a:rPr lang="en-US" altLang="en-US" sz="2000" dirty="0"/>
              <a:t> </a:t>
            </a:r>
          </a:p>
          <a:p>
            <a:pPr lvl="2"/>
            <a:r>
              <a:rPr lang="en-US" altLang="en-US" sz="1800" dirty="0"/>
              <a:t>mechanism that allows the generation of new conclusions from existing knowledge in a computer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00FF"/>
                </a:solidFill>
              </a:rPr>
              <a:t>explanation</a:t>
            </a:r>
            <a:endParaRPr lang="en-US" altLang="en-US" sz="2000" dirty="0"/>
          </a:p>
          <a:p>
            <a:pPr lvl="2"/>
            <a:r>
              <a:rPr lang="en-US" altLang="en-US" sz="1800" dirty="0"/>
              <a:t>illustrates to the user how and why a particular solution was generated</a:t>
            </a:r>
            <a:endParaRPr lang="en-US" altLang="en-US" sz="1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39A8B67F-206D-19CF-C42A-BD952C1F7FE2}"/>
              </a:ext>
            </a:extLst>
          </p:cNvPr>
          <p:cNvSpPr txBox="1">
            <a:spLocks/>
          </p:cNvSpPr>
          <p:nvPr/>
        </p:nvSpPr>
        <p:spPr>
          <a:xfrm>
            <a:off x="2370841" y="1003955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0000FF"/>
                </a:solidFill>
              </a:rPr>
              <a:t>Expert Systems – Building Blocks of Expert Systems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0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1A1A1A"/>
                </a:solidFill>
              </a:rPr>
              <a:t>	</a:t>
            </a:r>
            <a:endParaRPr lang="en-US" altLang="en-US" sz="2000">
              <a:solidFill>
                <a:srgbClr val="0000FF"/>
              </a:solidFill>
            </a:endParaRPr>
          </a:p>
        </p:txBody>
      </p:sp>
      <p:sp>
        <p:nvSpPr>
          <p:cNvPr id="68656" name="Rectangle 48">
            <a:extLst>
              <a:ext uri="{FF2B5EF4-FFF2-40B4-BE49-F238E27FC236}">
                <a16:creationId xmlns:a16="http://schemas.microsoft.com/office/drawing/2014/main" id="{453AA868-E5CD-C492-D96C-C521C72DDBD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48779" y="2956580"/>
            <a:ext cx="4343400" cy="1066800"/>
          </a:xfrm>
          <a:prstGeom prst="rect">
            <a:avLst/>
          </a:prstGeom>
          <a:solidFill>
            <a:srgbClr val="FFE95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400">
                <a:solidFill>
                  <a:srgbClr val="00025A"/>
                </a:solidFill>
                <a:latin typeface="Times New Roman" panose="02020603050405020304" pitchFamily="18" charset="0"/>
              </a:rPr>
              <a:t>User Interface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57" name="Rectangle 49">
            <a:extLst>
              <a:ext uri="{FF2B5EF4-FFF2-40B4-BE49-F238E27FC236}">
                <a16:creationId xmlns:a16="http://schemas.microsoft.com/office/drawing/2014/main" id="{4E6A0D0C-CA8B-87F6-4C7F-ED79E8DB3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879" y="1242080"/>
            <a:ext cx="3733800" cy="2057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Knowledge Base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8658" name="Rectangle 50">
            <a:extLst>
              <a:ext uri="{FF2B5EF4-FFF2-40B4-BE49-F238E27FC236}">
                <a16:creationId xmlns:a16="http://schemas.microsoft.com/office/drawing/2014/main" id="{62FFC26C-A807-B68C-FA1B-F1E31C4E5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879" y="3680480"/>
            <a:ext cx="3733800" cy="2057400"/>
          </a:xfrm>
          <a:prstGeom prst="rect">
            <a:avLst/>
          </a:prstGeom>
          <a:solidFill>
            <a:srgbClr val="FC01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400">
                <a:solidFill>
                  <a:srgbClr val="00025A"/>
                </a:solidFill>
                <a:latin typeface="Times New Roman" panose="02020603050405020304" pitchFamily="18" charset="0"/>
              </a:rPr>
              <a:t>Inference Engine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59" name="AutoShape 51">
            <a:extLst>
              <a:ext uri="{FF2B5EF4-FFF2-40B4-BE49-F238E27FC236}">
                <a16:creationId xmlns:a16="http://schemas.microsoft.com/office/drawing/2014/main" id="{B296B7C0-3F88-39A5-1C95-D464450A353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63629" y="3050242"/>
            <a:ext cx="723900" cy="84137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0" name="AutoShape 52">
            <a:extLst>
              <a:ext uri="{FF2B5EF4-FFF2-40B4-BE49-F238E27FC236}">
                <a16:creationId xmlns:a16="http://schemas.microsoft.com/office/drawing/2014/main" id="{D9243B92-A29E-5C2F-1AE6-7D31CA108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479" y="4137680"/>
            <a:ext cx="685800" cy="457200"/>
          </a:xfrm>
          <a:prstGeom prst="leftRightArrow">
            <a:avLst>
              <a:gd name="adj1" fmla="val 50000"/>
              <a:gd name="adj2" fmla="val 30000"/>
            </a:avLst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AutoShape 53">
            <a:extLst>
              <a:ext uri="{FF2B5EF4-FFF2-40B4-BE49-F238E27FC236}">
                <a16:creationId xmlns:a16="http://schemas.microsoft.com/office/drawing/2014/main" id="{D2C0529B-4E2D-453A-7419-93ACDDC5E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841" y="4074180"/>
            <a:ext cx="2209800" cy="44291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AutoShape 54">
            <a:extLst>
              <a:ext uri="{FF2B5EF4-FFF2-40B4-BE49-F238E27FC236}">
                <a16:creationId xmlns:a16="http://schemas.microsoft.com/office/drawing/2014/main" id="{E670239B-FC89-B926-DD94-0B40AB6F664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59841" y="2553355"/>
            <a:ext cx="2209800" cy="442913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AutoShape 55">
            <a:extLst>
              <a:ext uri="{FF2B5EF4-FFF2-40B4-BE49-F238E27FC236}">
                <a16:creationId xmlns:a16="http://schemas.microsoft.com/office/drawing/2014/main" id="{BC79D438-7208-C423-0B34-6D38EAE7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729" y="1865968"/>
            <a:ext cx="1295400" cy="304800"/>
          </a:xfrm>
          <a:prstGeom prst="leftArrow">
            <a:avLst>
              <a:gd name="adj1" fmla="val 50000"/>
              <a:gd name="adj2" fmla="val 106250"/>
            </a:avLst>
          </a:prstGeom>
          <a:solidFill>
            <a:srgbClr val="ED18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Rectangle 56">
            <a:extLst>
              <a:ext uri="{FF2B5EF4-FFF2-40B4-BE49-F238E27FC236}">
                <a16:creationId xmlns:a16="http://schemas.microsoft.com/office/drawing/2014/main" id="{472F2035-2788-5375-9476-BB6AEFFD6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8529" y="1408768"/>
            <a:ext cx="1335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>
                <a:solidFill>
                  <a:srgbClr val="53FEFE"/>
                </a:solidFill>
                <a:latin typeface="Times New Roman" panose="02020603050405020304" pitchFamily="18" charset="0"/>
              </a:rPr>
              <a:t>Expertise</a:t>
            </a:r>
            <a:endParaRPr lang="en-US" altLang="en-US" sz="2400">
              <a:solidFill>
                <a:srgbClr val="00025A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8665" name="Picture 57">
            <a:extLst>
              <a:ext uri="{FF2B5EF4-FFF2-40B4-BE49-F238E27FC236}">
                <a16:creationId xmlns:a16="http://schemas.microsoft.com/office/drawing/2014/main" id="{6548CD81-42C5-041B-DACB-FDD683C3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29" y="1408768"/>
            <a:ext cx="2155825" cy="12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667" name="Group 59">
            <a:extLst>
              <a:ext uri="{FF2B5EF4-FFF2-40B4-BE49-F238E27FC236}">
                <a16:creationId xmlns:a16="http://schemas.microsoft.com/office/drawing/2014/main" id="{4363C046-0BE6-6231-094C-3EB24F78D26E}"/>
              </a:ext>
            </a:extLst>
          </p:cNvPr>
          <p:cNvGrpSpPr>
            <a:grpSpLocks/>
          </p:cNvGrpSpPr>
          <p:nvPr/>
        </p:nvGrpSpPr>
        <p:grpSpPr bwMode="auto">
          <a:xfrm>
            <a:off x="2680404" y="4199593"/>
            <a:ext cx="2819400" cy="1616075"/>
            <a:chOff x="480" y="2736"/>
            <a:chExt cx="1776" cy="1018"/>
          </a:xfrm>
        </p:grpSpPr>
        <p:sp>
          <p:nvSpPr>
            <p:cNvPr id="68668" name="AutoShape 60">
              <a:extLst>
                <a:ext uri="{FF2B5EF4-FFF2-40B4-BE49-F238E27FC236}">
                  <a16:creationId xmlns:a16="http://schemas.microsoft.com/office/drawing/2014/main" id="{8A8605AC-97EC-8CE6-23F0-A60332B197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152" y="3072"/>
              <a:ext cx="1104" cy="192"/>
            </a:xfrm>
            <a:prstGeom prst="leftArrow">
              <a:avLst>
                <a:gd name="adj1" fmla="val 50000"/>
                <a:gd name="adj2" fmla="val 143750"/>
              </a:avLst>
            </a:prstGeom>
            <a:solidFill>
              <a:srgbClr val="ED181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9" name="Rectangle 61">
              <a:extLst>
                <a:ext uri="{FF2B5EF4-FFF2-40B4-BE49-F238E27FC236}">
                  <a16:creationId xmlns:a16="http://schemas.microsoft.com/office/drawing/2014/main" id="{F7C56F83-00A5-1E75-63D7-C00710113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3216"/>
              <a:ext cx="8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2400">
                  <a:solidFill>
                    <a:srgbClr val="53FEFE"/>
                  </a:solidFill>
                  <a:latin typeface="Times New Roman" panose="02020603050405020304" pitchFamily="18" charset="0"/>
                </a:rPr>
                <a:t>Expertise</a:t>
              </a:r>
              <a:endParaRPr lang="en-US" altLang="en-US" sz="2400">
                <a:solidFill>
                  <a:srgbClr val="00025A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68670" name="Picture 62">
              <a:extLst>
                <a:ext uri="{FF2B5EF4-FFF2-40B4-BE49-F238E27FC236}">
                  <a16:creationId xmlns:a16="http://schemas.microsoft.com/office/drawing/2014/main" id="{94ED608B-DCF5-2BE4-C83B-167A85E3E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736"/>
              <a:ext cx="595" cy="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671" name="Rectangle 63">
              <a:extLst>
                <a:ext uri="{FF2B5EF4-FFF2-40B4-BE49-F238E27FC236}">
                  <a16:creationId xmlns:a16="http://schemas.microsoft.com/office/drawing/2014/main" id="{C6BD4C5A-D4B5-77AC-F0D1-1086586EA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04"/>
              <a:ext cx="845" cy="250"/>
            </a:xfrm>
            <a:prstGeom prst="rect">
              <a:avLst/>
            </a:prstGeom>
            <a:solidFill>
              <a:srgbClr val="FFE9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2000">
                  <a:solidFill>
                    <a:srgbClr val="0000FF"/>
                  </a:solidFill>
                </a:rPr>
                <a:t>Developer</a:t>
              </a:r>
              <a:endParaRPr lang="en-US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68672" name="Rectangle 64">
            <a:extLst>
              <a:ext uri="{FF2B5EF4-FFF2-40B4-BE49-F238E27FC236}">
                <a16:creationId xmlns:a16="http://schemas.microsoft.com/office/drawing/2014/main" id="{3E872B5C-024C-1D3D-4D31-54BF4F37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041" y="3623330"/>
            <a:ext cx="25209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>
                <a:solidFill>
                  <a:srgbClr val="00025A"/>
                </a:solidFill>
                <a:latin typeface="Times New Roman" panose="02020603050405020304" pitchFamily="18" charset="0"/>
              </a:rPr>
              <a:t>Knowledge / Rules</a:t>
            </a:r>
          </a:p>
        </p:txBody>
      </p:sp>
      <p:sp>
        <p:nvSpPr>
          <p:cNvPr id="68673" name="Rectangle 65">
            <a:extLst>
              <a:ext uri="{FF2B5EF4-FFF2-40B4-BE49-F238E27FC236}">
                <a16:creationId xmlns:a16="http://schemas.microsoft.com/office/drawing/2014/main" id="{9110AF53-9B19-7159-86F9-F67370A3E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916" y="2980393"/>
            <a:ext cx="26733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>
                <a:solidFill>
                  <a:srgbClr val="00025A"/>
                </a:solidFill>
                <a:latin typeface="Times New Roman" panose="02020603050405020304" pitchFamily="18" charset="0"/>
              </a:rPr>
              <a:t>Facts / Observations</a:t>
            </a:r>
          </a:p>
        </p:txBody>
      </p:sp>
    </p:spTree>
    <p:extLst>
      <p:ext uri="{BB962C8B-B14F-4D97-AF65-F5344CB8AC3E}">
        <p14:creationId xmlns:p14="http://schemas.microsoft.com/office/powerpoint/2010/main" val="367068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6A5D-5729-F1C4-F7E9-94A2F453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0000FF"/>
                </a:solidFill>
              </a:rPr>
              <a:t>Expert Systems – Rules and Humans</a:t>
            </a:r>
            <a:br>
              <a:rPr lang="en-US" altLang="en-US" sz="4400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83CF-D47E-1411-FC33-1D2F33184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1A1A1A"/>
                </a:solidFill>
              </a:rPr>
              <a:t>	R</a:t>
            </a:r>
            <a:r>
              <a:rPr lang="en-US" altLang="en-US" sz="2000" dirty="0"/>
              <a:t>ules can be used to formulate a theory of human information processing (Newell &amp; Simon)</a:t>
            </a:r>
          </a:p>
          <a:p>
            <a:pPr lvl="2">
              <a:lnSpc>
                <a:spcPct val="95000"/>
              </a:lnSpc>
            </a:pPr>
            <a:r>
              <a:rPr lang="en-US" altLang="en-US" sz="1800" dirty="0"/>
              <a:t>rules are stored in long-term memory</a:t>
            </a:r>
          </a:p>
          <a:p>
            <a:pPr lvl="2">
              <a:lnSpc>
                <a:spcPct val="95000"/>
              </a:lnSpc>
            </a:pPr>
            <a:r>
              <a:rPr lang="en-US" altLang="en-US" sz="1800" dirty="0"/>
              <a:t>temporary knowledge is kept in short-term memory</a:t>
            </a:r>
          </a:p>
          <a:p>
            <a:pPr lvl="2">
              <a:lnSpc>
                <a:spcPct val="95000"/>
              </a:lnSpc>
            </a:pPr>
            <a:r>
              <a:rPr lang="en-US" altLang="en-US" sz="1800" dirty="0"/>
              <a:t>(external) sensory input triggers the activation of rules</a:t>
            </a:r>
          </a:p>
          <a:p>
            <a:pPr lvl="2">
              <a:lnSpc>
                <a:spcPct val="95000"/>
              </a:lnSpc>
            </a:pPr>
            <a:r>
              <a:rPr lang="en-US" altLang="en-US" sz="1800" dirty="0"/>
              <a:t>activated rules may trigger further activation (internal input; “thinking”) </a:t>
            </a:r>
          </a:p>
          <a:p>
            <a:pPr lvl="2">
              <a:lnSpc>
                <a:spcPct val="95000"/>
              </a:lnSpc>
            </a:pPr>
            <a:r>
              <a:rPr lang="en-US" altLang="en-US" sz="1800" dirty="0"/>
              <a:t>a cognitive processor combines evidence from currently active rules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sz="2000" dirty="0"/>
              <a:t>	this model is the basis for the design of many rule-based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9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507B-5812-0514-7D44-590276CC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FF"/>
                </a:solidFill>
              </a:rPr>
              <a:t>Early Expert Systems Success Stories</a:t>
            </a:r>
            <a:br>
              <a:rPr lang="en-US" altLang="en-US" sz="4400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48E1-B5E4-A21A-BAC9-6252E5BA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DENDRAL (Feigenbaum, Lederberg, and Buchanan, 1965)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deduce the likely molecular structure of organic chemical compounds from known chemical analyses and mass spectrometry data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/>
              <a:t>MYCIN (Buchanan and </a:t>
            </a:r>
            <a:r>
              <a:rPr lang="en-US" altLang="en-US" sz="2000" dirty="0" err="1"/>
              <a:t>Shortliffe</a:t>
            </a:r>
            <a:r>
              <a:rPr lang="en-US" altLang="en-US" sz="2000" dirty="0"/>
              <a:t>, 1972-1980) 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diagnosis of infectious blood diseases and recommendation for use of antibiotics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/>
              <a:t>PROSPECTOR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analysis of geological data for minerals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discovered a mineral deposit worth $100 million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dirty="0"/>
              <a:t>XCON/R1 (McDermott, 1978) 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configuration of DEC VAX computer systems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2500 rules; processed 80,000 orders by 1986; saved DEC $25M a year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2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991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Zapf Dingbats</vt:lpstr>
      <vt:lpstr>Office Theme</vt:lpstr>
      <vt:lpstr>PowerPoint Presentation</vt:lpstr>
      <vt:lpstr>Definition</vt:lpstr>
      <vt:lpstr>Types of Expert Systems</vt:lpstr>
      <vt:lpstr>Applications of Expert Systems</vt:lpstr>
      <vt:lpstr>Expert Systems – Components of Expert Systems </vt:lpstr>
      <vt:lpstr>Concepts &amp; Characteristics of Expert Systems </vt:lpstr>
      <vt:lpstr>PowerPoint Presentation</vt:lpstr>
      <vt:lpstr>Expert Systems – Rules and Humans </vt:lpstr>
      <vt:lpstr>Early Expert Systems Success Stories </vt:lpstr>
      <vt:lpstr>Expert Systems – Keys to Expert Systems Success </vt:lpstr>
      <vt:lpstr>When not to use an Expert System </vt:lpstr>
      <vt:lpstr>Expert Systems Elements </vt:lpstr>
      <vt:lpstr>PowerPoint Presentation</vt:lpstr>
      <vt:lpstr>Rule-Based Expert Systems </vt:lpstr>
      <vt:lpstr>Example Rules </vt:lpstr>
      <vt:lpstr>Inference Engine Cycle </vt:lpstr>
      <vt:lpstr>Forward and Backward Chaining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Atia</dc:creator>
  <cp:lastModifiedBy>Mohamed Atia</cp:lastModifiedBy>
  <cp:revision>8</cp:revision>
  <dcterms:created xsi:type="dcterms:W3CDTF">2025-03-06T06:19:14Z</dcterms:created>
  <dcterms:modified xsi:type="dcterms:W3CDTF">2025-03-06T07:13:15Z</dcterms:modified>
</cp:coreProperties>
</file>