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61" r:id="rId2"/>
    <p:sldId id="531" r:id="rId3"/>
    <p:sldId id="536" r:id="rId4"/>
    <p:sldId id="562" r:id="rId5"/>
    <p:sldId id="563" r:id="rId6"/>
    <p:sldId id="564" r:id="rId7"/>
    <p:sldId id="565" r:id="rId8"/>
    <p:sldId id="566" r:id="rId9"/>
    <p:sldId id="567" r:id="rId10"/>
    <p:sldId id="569" r:id="rId11"/>
    <p:sldId id="568" r:id="rId12"/>
    <p:sldId id="572" r:id="rId13"/>
    <p:sldId id="570" r:id="rId14"/>
    <p:sldId id="571" r:id="rId15"/>
    <p:sldId id="573" r:id="rId16"/>
    <p:sldId id="5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51A9"/>
    <a:srgbClr val="34495E"/>
    <a:srgbClr val="0097A7"/>
    <a:srgbClr val="FFFFFF"/>
    <a:srgbClr val="1ABC9C"/>
    <a:srgbClr val="3780BF"/>
    <a:srgbClr val="FF9933"/>
    <a:srgbClr val="FF8F00"/>
    <a:srgbClr val="262626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6" autoAdjust="0"/>
    <p:restoredTop sz="94660"/>
  </p:normalViewPr>
  <p:slideViewPr>
    <p:cSldViewPr snapToGrid="0">
      <p:cViewPr>
        <p:scale>
          <a:sx n="75" d="100"/>
          <a:sy n="75" d="100"/>
        </p:scale>
        <p:origin x="43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F3CD9-5111-4914-90F1-87B9B5825204}" type="datetimeFigureOut">
              <a:rPr lang="fr-FR" smtClean="0"/>
              <a:t>11/02/2022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49E0D-9745-44BC-ABB3-E1CC71DE5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7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424333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753874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582528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778288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983385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55826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130299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371857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1035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535270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48930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433309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126522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8948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7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5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AE9D-D291-4F5D-9187-55AF910091E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1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AE9D-D291-4F5D-9187-55AF910091EB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520C-C48D-4296-A14C-514CDC0DE0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4E47DE-BD13-4792-ACCF-2DEDDA1401D2}"/>
              </a:ext>
            </a:extLst>
          </p:cNvPr>
          <p:cNvSpPr/>
          <p:nvPr/>
        </p:nvSpPr>
        <p:spPr>
          <a:xfrm>
            <a:off x="-53009" y="-12841"/>
            <a:ext cx="12245008" cy="6870841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885824" y="2036083"/>
            <a:ext cx="9434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  <a:cs typeface="Open Sans Extrabold" panose="020B0906030804020204" pitchFamily="34" charset="0"/>
              </a:rPr>
              <a:t>Implémentez un modèle </a:t>
            </a:r>
          </a:p>
          <a:p>
            <a:r>
              <a:rPr lang="fr-FR" sz="6000" b="1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  <a:cs typeface="Open Sans Extrabold" panose="020B0906030804020204" pitchFamily="34" charset="0"/>
              </a:rPr>
              <a:t>de </a:t>
            </a:r>
            <a:r>
              <a:rPr lang="fr-FR" sz="6000" b="1" dirty="0" err="1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  <a:cs typeface="Open Sans Extrabold" panose="020B0906030804020204" pitchFamily="34" charset="0"/>
              </a:rPr>
              <a:t>scoring</a:t>
            </a:r>
            <a:endParaRPr lang="en-US" sz="6000" b="1" dirty="0">
              <a:solidFill>
                <a:schemeClr val="bg1"/>
              </a:solidFill>
              <a:latin typeface="Fira Sans Heavy" panose="020B0A03050000020004" pitchFamily="34" charset="0"/>
              <a:ea typeface="Fira Sans Heavy" panose="020B0A030500000200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61421C50-9F08-44D5-B344-2CD4D56559E0}"/>
              </a:ext>
            </a:extLst>
          </p:cNvPr>
          <p:cNvSpPr>
            <a:spLocks noEditPoints="1"/>
          </p:cNvSpPr>
          <p:nvPr/>
        </p:nvSpPr>
        <p:spPr bwMode="auto">
          <a:xfrm>
            <a:off x="10559449" y="2114756"/>
            <a:ext cx="1393029" cy="1270836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bg1"/>
          </a:solidFill>
          <a:ln w="1524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E45772F5-DC65-4EA1-9B2A-72A9D80A0F00}"/>
              </a:ext>
            </a:extLst>
          </p:cNvPr>
          <p:cNvSpPr txBox="1"/>
          <p:nvPr/>
        </p:nvSpPr>
        <p:spPr>
          <a:xfrm>
            <a:off x="9389856" y="6151144"/>
            <a:ext cx="282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  <a:cs typeface="Open Sans Extrabold" panose="020B0906030804020204" pitchFamily="34" charset="0"/>
              </a:rPr>
              <a:t>Date : le 12/11/2021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D45722-0D48-4A75-847A-B5098A215105}"/>
              </a:ext>
            </a:extLst>
          </p:cNvPr>
          <p:cNvSpPr/>
          <p:nvPr/>
        </p:nvSpPr>
        <p:spPr>
          <a:xfrm>
            <a:off x="290874" y="-12841"/>
            <a:ext cx="514350" cy="3794238"/>
          </a:xfrm>
          <a:prstGeom prst="rect">
            <a:avLst/>
          </a:prstGeom>
          <a:solidFill>
            <a:srgbClr val="FA4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latin typeface="Fira Sans Heavy" panose="020B0A03050000020004" pitchFamily="34" charset="0"/>
                <a:ea typeface="Fira Sans Heavy" panose="020B0A03050000020004" pitchFamily="34" charset="0"/>
              </a:rPr>
              <a:t>Mohamed Sidina SID AHMED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2E857-B7CF-48AE-B125-3E1A971EEEE6}"/>
              </a:ext>
            </a:extLst>
          </p:cNvPr>
          <p:cNvSpPr/>
          <p:nvPr/>
        </p:nvSpPr>
        <p:spPr>
          <a:xfrm rot="5400000">
            <a:off x="6053999" y="-85646"/>
            <a:ext cx="36000" cy="122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09CE829-4C4D-439A-B601-6BE7F11E85EC}"/>
              </a:ext>
            </a:extLst>
          </p:cNvPr>
          <p:cNvSpPr txBox="1"/>
          <p:nvPr/>
        </p:nvSpPr>
        <p:spPr>
          <a:xfrm>
            <a:off x="859320" y="-23699"/>
            <a:ext cx="4849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  <a:cs typeface="Open Sans Extrabold" panose="020B0906030804020204" pitchFamily="34" charset="0"/>
              </a:rPr>
              <a:t>SOUTENANCE </a:t>
            </a:r>
          </a:p>
          <a:p>
            <a:r>
              <a:rPr lang="fr-FR" sz="6000" b="1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  <a:cs typeface="Open Sans Extrabold" panose="020B0906030804020204" pitchFamily="34" charset="0"/>
              </a:rPr>
              <a:t>PROJET</a:t>
            </a:r>
            <a:r>
              <a:rPr lang="en-US" sz="6000" b="1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  <a:cs typeface="Open Sans Extrabold" panose="020B0906030804020204" pitchFamily="34" charset="0"/>
              </a:rPr>
              <a:t> n°7 :</a:t>
            </a:r>
          </a:p>
        </p:txBody>
      </p:sp>
    </p:spTree>
    <p:extLst>
      <p:ext uri="{BB962C8B-B14F-4D97-AF65-F5344CB8AC3E}">
        <p14:creationId xmlns:p14="http://schemas.microsoft.com/office/powerpoint/2010/main" val="405248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19" grpId="0"/>
      <p:bldP spid="3" grpId="0" animBg="1"/>
      <p:bldP spid="8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C7663E9-5BF3-4E5D-BAB1-E59E2A885F8A}"/>
              </a:ext>
            </a:extLst>
          </p:cNvPr>
          <p:cNvSpPr/>
          <p:nvPr/>
        </p:nvSpPr>
        <p:spPr>
          <a:xfrm>
            <a:off x="1" y="-12841"/>
            <a:ext cx="12191999" cy="1191401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24" name="Rectangle 2666"/>
          <p:cNvSpPr>
            <a:spLocks noChangeArrowheads="1"/>
          </p:cNvSpPr>
          <p:nvPr/>
        </p:nvSpPr>
        <p:spPr bwMode="auto">
          <a:xfrm>
            <a:off x="2044700" y="1054412"/>
            <a:ext cx="8102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56096F-5381-4050-A66D-C2DAD9C8B127}"/>
              </a:ext>
            </a:extLst>
          </p:cNvPr>
          <p:cNvSpPr/>
          <p:nvPr/>
        </p:nvSpPr>
        <p:spPr>
          <a:xfrm>
            <a:off x="-1" y="0"/>
            <a:ext cx="12191999" cy="1191401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5269831-1F2C-46D6-BA4A-52FF2CB1F582}"/>
              </a:ext>
            </a:extLst>
          </p:cNvPr>
          <p:cNvGrpSpPr/>
          <p:nvPr/>
        </p:nvGrpSpPr>
        <p:grpSpPr>
          <a:xfrm>
            <a:off x="82057" y="-12841"/>
            <a:ext cx="1150401" cy="1150401"/>
            <a:chOff x="756951" y="3611272"/>
            <a:chExt cx="1800000" cy="180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81D1C5-0B17-43B3-A16C-CC4A2EFA038E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8725FB2-1C59-411B-AA21-47770992E91E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FCFEF6-A322-4F94-9B07-CEF1C1795A7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2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DF694964-184A-4D86-8A9A-E7308551CC4C}"/>
              </a:ext>
            </a:extLst>
          </p:cNvPr>
          <p:cNvSpPr txBox="1"/>
          <p:nvPr/>
        </p:nvSpPr>
        <p:spPr>
          <a:xfrm>
            <a:off x="1642504" y="221257"/>
            <a:ext cx="9858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Modélisation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8CBBD4C4-9837-4579-9D5F-EEAD1282175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fld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E9B0E3-18C6-469E-B255-A46DD4C1A702}"/>
              </a:ext>
            </a:extLst>
          </p:cNvPr>
          <p:cNvSpPr/>
          <p:nvPr/>
        </p:nvSpPr>
        <p:spPr>
          <a:xfrm>
            <a:off x="8552873" y="221257"/>
            <a:ext cx="3639125" cy="70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Train </a:t>
            </a:r>
            <a:r>
              <a:rPr lang="fr-FR" sz="4000" b="1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Models</a:t>
            </a:r>
            <a:endParaRPr lang="fr-FR" b="1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F39CC6-3460-43D2-9D3B-95ECFB1C3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928" y="1462922"/>
            <a:ext cx="9448800" cy="51738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EA6643-0D6D-4DC6-99C1-1C5F5F2293F1}"/>
              </a:ext>
            </a:extLst>
          </p:cNvPr>
          <p:cNvSpPr/>
          <p:nvPr/>
        </p:nvSpPr>
        <p:spPr>
          <a:xfrm>
            <a:off x="2212848" y="3236976"/>
            <a:ext cx="1078992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6F74D0-B30C-4C39-8BDE-8709945B9B82}"/>
              </a:ext>
            </a:extLst>
          </p:cNvPr>
          <p:cNvSpPr/>
          <p:nvPr/>
        </p:nvSpPr>
        <p:spPr>
          <a:xfrm>
            <a:off x="4690872" y="3090672"/>
            <a:ext cx="1078992" cy="3346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E6140A-7702-4B74-BDC1-37951DD1DFCB}"/>
              </a:ext>
            </a:extLst>
          </p:cNvPr>
          <p:cNvSpPr/>
          <p:nvPr/>
        </p:nvSpPr>
        <p:spPr>
          <a:xfrm>
            <a:off x="7168896" y="2953512"/>
            <a:ext cx="1078992" cy="34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B7D543-DAE1-4E04-9FC1-068C1095B89B}"/>
              </a:ext>
            </a:extLst>
          </p:cNvPr>
          <p:cNvSpPr/>
          <p:nvPr/>
        </p:nvSpPr>
        <p:spPr>
          <a:xfrm>
            <a:off x="3255264" y="3236976"/>
            <a:ext cx="1078992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21C113-070D-4640-9AA1-CA9BD3EE869B}"/>
              </a:ext>
            </a:extLst>
          </p:cNvPr>
          <p:cNvSpPr/>
          <p:nvPr/>
        </p:nvSpPr>
        <p:spPr>
          <a:xfrm>
            <a:off x="5679948" y="2185416"/>
            <a:ext cx="1223772" cy="425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BD098C-EC0F-48D3-BFB6-3BBCC1F0A756}"/>
              </a:ext>
            </a:extLst>
          </p:cNvPr>
          <p:cNvSpPr/>
          <p:nvPr/>
        </p:nvSpPr>
        <p:spPr>
          <a:xfrm>
            <a:off x="8211312" y="2185416"/>
            <a:ext cx="1078992" cy="425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20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C7663E9-5BF3-4E5D-BAB1-E59E2A885F8A}"/>
              </a:ext>
            </a:extLst>
          </p:cNvPr>
          <p:cNvSpPr/>
          <p:nvPr/>
        </p:nvSpPr>
        <p:spPr>
          <a:xfrm>
            <a:off x="1" y="-12841"/>
            <a:ext cx="12191999" cy="1191401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24" name="Rectangle 2666"/>
          <p:cNvSpPr>
            <a:spLocks noChangeArrowheads="1"/>
          </p:cNvSpPr>
          <p:nvPr/>
        </p:nvSpPr>
        <p:spPr bwMode="auto">
          <a:xfrm>
            <a:off x="2044700" y="1054412"/>
            <a:ext cx="8102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56096F-5381-4050-A66D-C2DAD9C8B127}"/>
              </a:ext>
            </a:extLst>
          </p:cNvPr>
          <p:cNvSpPr/>
          <p:nvPr/>
        </p:nvSpPr>
        <p:spPr>
          <a:xfrm>
            <a:off x="-1" y="0"/>
            <a:ext cx="12191999" cy="1191401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5269831-1F2C-46D6-BA4A-52FF2CB1F582}"/>
              </a:ext>
            </a:extLst>
          </p:cNvPr>
          <p:cNvGrpSpPr/>
          <p:nvPr/>
        </p:nvGrpSpPr>
        <p:grpSpPr>
          <a:xfrm>
            <a:off x="82057" y="-12841"/>
            <a:ext cx="1150401" cy="1150401"/>
            <a:chOff x="756951" y="3611272"/>
            <a:chExt cx="1800000" cy="180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81D1C5-0B17-43B3-A16C-CC4A2EFA038E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8725FB2-1C59-411B-AA21-47770992E91E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FCFEF6-A322-4F94-9B07-CEF1C1795A7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2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DF694964-184A-4D86-8A9A-E7308551CC4C}"/>
              </a:ext>
            </a:extLst>
          </p:cNvPr>
          <p:cNvSpPr txBox="1"/>
          <p:nvPr/>
        </p:nvSpPr>
        <p:spPr>
          <a:xfrm>
            <a:off x="1642504" y="221257"/>
            <a:ext cx="9858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Modélisation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8CBBD4C4-9837-4579-9D5F-EEAD1282175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fld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29A1F4-0270-4082-8C17-C08E2E581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98" y="1446208"/>
            <a:ext cx="9450000" cy="519053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FED9A4-7E0E-48EC-A565-D6B496AA31FB}"/>
              </a:ext>
            </a:extLst>
          </p:cNvPr>
          <p:cNvSpPr/>
          <p:nvPr/>
        </p:nvSpPr>
        <p:spPr>
          <a:xfrm>
            <a:off x="1955800" y="3189467"/>
            <a:ext cx="1078992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3EE5D-650C-4B09-A9B3-070D9447F6DB}"/>
              </a:ext>
            </a:extLst>
          </p:cNvPr>
          <p:cNvSpPr/>
          <p:nvPr/>
        </p:nvSpPr>
        <p:spPr>
          <a:xfrm>
            <a:off x="4443984" y="2906003"/>
            <a:ext cx="1078992" cy="34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B2151D-FBD8-4200-B58E-4AD47487DD46}"/>
              </a:ext>
            </a:extLst>
          </p:cNvPr>
          <p:cNvSpPr/>
          <p:nvPr/>
        </p:nvSpPr>
        <p:spPr>
          <a:xfrm>
            <a:off x="6922008" y="2906003"/>
            <a:ext cx="1078992" cy="34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C55015-37F9-4A70-909D-26A9066978BC}"/>
              </a:ext>
            </a:extLst>
          </p:cNvPr>
          <p:cNvSpPr/>
          <p:nvPr/>
        </p:nvSpPr>
        <p:spPr>
          <a:xfrm>
            <a:off x="2957576" y="3189467"/>
            <a:ext cx="1078992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F5381-6CF5-4C84-9C13-D68B96221C80}"/>
              </a:ext>
            </a:extLst>
          </p:cNvPr>
          <p:cNvSpPr/>
          <p:nvPr/>
        </p:nvSpPr>
        <p:spPr>
          <a:xfrm>
            <a:off x="5433060" y="2137907"/>
            <a:ext cx="1223772" cy="425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8ADBEB-BB84-4F2F-A747-5FEB00EFA3CE}"/>
              </a:ext>
            </a:extLst>
          </p:cNvPr>
          <p:cNvSpPr/>
          <p:nvPr/>
        </p:nvSpPr>
        <p:spPr>
          <a:xfrm>
            <a:off x="7927848" y="2137907"/>
            <a:ext cx="1078992" cy="425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D7B271-F8A7-483C-B4D1-0FC4F669E2B5}"/>
              </a:ext>
            </a:extLst>
          </p:cNvPr>
          <p:cNvSpPr/>
          <p:nvPr/>
        </p:nvSpPr>
        <p:spPr>
          <a:xfrm>
            <a:off x="8552873" y="221257"/>
            <a:ext cx="3639125" cy="70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Train </a:t>
            </a:r>
            <a:r>
              <a:rPr lang="fr-FR" sz="4000" b="1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Models</a:t>
            </a:r>
            <a:endParaRPr lang="fr-FR" b="1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0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C7663E9-5BF3-4E5D-BAB1-E59E2A885F8A}"/>
              </a:ext>
            </a:extLst>
          </p:cNvPr>
          <p:cNvSpPr/>
          <p:nvPr/>
        </p:nvSpPr>
        <p:spPr>
          <a:xfrm>
            <a:off x="1" y="-12841"/>
            <a:ext cx="12191999" cy="1191401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24" name="Rectangle 2666"/>
          <p:cNvSpPr>
            <a:spLocks noChangeArrowheads="1"/>
          </p:cNvSpPr>
          <p:nvPr/>
        </p:nvSpPr>
        <p:spPr bwMode="auto">
          <a:xfrm>
            <a:off x="2044700" y="1054412"/>
            <a:ext cx="8102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56096F-5381-4050-A66D-C2DAD9C8B127}"/>
              </a:ext>
            </a:extLst>
          </p:cNvPr>
          <p:cNvSpPr/>
          <p:nvPr/>
        </p:nvSpPr>
        <p:spPr>
          <a:xfrm>
            <a:off x="-1" y="0"/>
            <a:ext cx="12191999" cy="1191401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5269831-1F2C-46D6-BA4A-52FF2CB1F582}"/>
              </a:ext>
            </a:extLst>
          </p:cNvPr>
          <p:cNvGrpSpPr/>
          <p:nvPr/>
        </p:nvGrpSpPr>
        <p:grpSpPr>
          <a:xfrm>
            <a:off x="82057" y="-12841"/>
            <a:ext cx="1150401" cy="1150401"/>
            <a:chOff x="756951" y="3611272"/>
            <a:chExt cx="1800000" cy="180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81D1C5-0B17-43B3-A16C-CC4A2EFA038E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8725FB2-1C59-411B-AA21-47770992E91E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FCFEF6-A322-4F94-9B07-CEF1C1795A7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2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DF694964-184A-4D86-8A9A-E7308551CC4C}"/>
              </a:ext>
            </a:extLst>
          </p:cNvPr>
          <p:cNvSpPr txBox="1"/>
          <p:nvPr/>
        </p:nvSpPr>
        <p:spPr>
          <a:xfrm>
            <a:off x="1642504" y="221257"/>
            <a:ext cx="9858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Modélisation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8CBBD4C4-9837-4579-9D5F-EEAD1282175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</a:t>
            </a:fld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D7B271-F8A7-483C-B4D1-0FC4F669E2B5}"/>
              </a:ext>
            </a:extLst>
          </p:cNvPr>
          <p:cNvSpPr/>
          <p:nvPr/>
        </p:nvSpPr>
        <p:spPr>
          <a:xfrm>
            <a:off x="8552873" y="221257"/>
            <a:ext cx="3639125" cy="70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Train </a:t>
            </a:r>
            <a:r>
              <a:rPr lang="fr-FR" sz="4000" b="1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Models</a:t>
            </a:r>
            <a:endParaRPr lang="fr-FR" b="1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25BCFD-1782-4BD9-A440-AFDD272AF0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69"/>
          <a:stretch/>
        </p:blipFill>
        <p:spPr>
          <a:xfrm>
            <a:off x="-1" y="1947131"/>
            <a:ext cx="6096001" cy="442989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665B70A-CB4B-4C56-9900-9DF89E0E2E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273"/>
          <a:stretch/>
        </p:blipFill>
        <p:spPr>
          <a:xfrm>
            <a:off x="6073534" y="2023645"/>
            <a:ext cx="5730539" cy="435338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9048C01-8166-4CFD-BD85-5D36B41922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47" t="13546" r="-604" b="74181"/>
          <a:stretch/>
        </p:blipFill>
        <p:spPr>
          <a:xfrm>
            <a:off x="9867229" y="1507169"/>
            <a:ext cx="1633890" cy="5164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3462865-486D-48C9-B2B8-C380108C542F}"/>
              </a:ext>
            </a:extLst>
          </p:cNvPr>
          <p:cNvSpPr/>
          <p:nvPr/>
        </p:nvSpPr>
        <p:spPr>
          <a:xfrm>
            <a:off x="484632" y="2688336"/>
            <a:ext cx="1362456" cy="3536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F2817D-FD55-442D-99EB-D790BB84E82A}"/>
              </a:ext>
            </a:extLst>
          </p:cNvPr>
          <p:cNvSpPr/>
          <p:nvPr/>
        </p:nvSpPr>
        <p:spPr>
          <a:xfrm>
            <a:off x="3438144" y="2688336"/>
            <a:ext cx="1362456" cy="3536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1F44DE-CB06-45A0-A779-AEC7343BFBD8}"/>
              </a:ext>
            </a:extLst>
          </p:cNvPr>
          <p:cNvSpPr/>
          <p:nvPr/>
        </p:nvSpPr>
        <p:spPr>
          <a:xfrm>
            <a:off x="6687706" y="2688336"/>
            <a:ext cx="2639174" cy="3536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28E9B1-9222-4EBB-9BBB-DCD552A7DBAC}"/>
              </a:ext>
            </a:extLst>
          </p:cNvPr>
          <p:cNvSpPr/>
          <p:nvPr/>
        </p:nvSpPr>
        <p:spPr>
          <a:xfrm>
            <a:off x="1810512" y="2569465"/>
            <a:ext cx="1362456" cy="3655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0A1927-C9E6-4731-A012-324E71CAC543}"/>
              </a:ext>
            </a:extLst>
          </p:cNvPr>
          <p:cNvSpPr/>
          <p:nvPr/>
        </p:nvSpPr>
        <p:spPr>
          <a:xfrm>
            <a:off x="4733542" y="2569465"/>
            <a:ext cx="1362456" cy="3655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DFC9CE-6CB8-415B-A676-2A1D81C02F55}"/>
              </a:ext>
            </a:extLst>
          </p:cNvPr>
          <p:cNvSpPr/>
          <p:nvPr/>
        </p:nvSpPr>
        <p:spPr>
          <a:xfrm>
            <a:off x="9052848" y="2694756"/>
            <a:ext cx="2639174" cy="3536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76DCA6B-1464-4A70-B6AD-62DAE1503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913" y="1182104"/>
            <a:ext cx="6328096" cy="537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7663E9-5BF3-4E5D-BAB1-E59E2A885F8A}"/>
              </a:ext>
            </a:extLst>
          </p:cNvPr>
          <p:cNvSpPr/>
          <p:nvPr/>
        </p:nvSpPr>
        <p:spPr>
          <a:xfrm>
            <a:off x="1" y="-12841"/>
            <a:ext cx="12191999" cy="1191401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24" name="Rectangle 2666"/>
          <p:cNvSpPr>
            <a:spLocks noChangeArrowheads="1"/>
          </p:cNvSpPr>
          <p:nvPr/>
        </p:nvSpPr>
        <p:spPr bwMode="auto">
          <a:xfrm>
            <a:off x="2044700" y="1054412"/>
            <a:ext cx="8102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56096F-5381-4050-A66D-C2DAD9C8B127}"/>
              </a:ext>
            </a:extLst>
          </p:cNvPr>
          <p:cNvSpPr/>
          <p:nvPr/>
        </p:nvSpPr>
        <p:spPr>
          <a:xfrm>
            <a:off x="-1" y="0"/>
            <a:ext cx="12191999" cy="1191401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5269831-1F2C-46D6-BA4A-52FF2CB1F582}"/>
              </a:ext>
            </a:extLst>
          </p:cNvPr>
          <p:cNvGrpSpPr/>
          <p:nvPr/>
        </p:nvGrpSpPr>
        <p:grpSpPr>
          <a:xfrm>
            <a:off x="82057" y="-12841"/>
            <a:ext cx="1150401" cy="1150401"/>
            <a:chOff x="756951" y="3611272"/>
            <a:chExt cx="1800000" cy="180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81D1C5-0B17-43B3-A16C-CC4A2EFA038E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8725FB2-1C59-411B-AA21-47770992E91E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FCFEF6-A322-4F94-9B07-CEF1C1795A7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2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DF694964-184A-4D86-8A9A-E7308551CC4C}"/>
              </a:ext>
            </a:extLst>
          </p:cNvPr>
          <p:cNvSpPr txBox="1"/>
          <p:nvPr/>
        </p:nvSpPr>
        <p:spPr>
          <a:xfrm>
            <a:off x="1642504" y="221257"/>
            <a:ext cx="9858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Modélisation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8CBBD4C4-9837-4579-9D5F-EEAD1282175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</a:t>
            </a:fld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D7B271-F8A7-483C-B4D1-0FC4F669E2B5}"/>
              </a:ext>
            </a:extLst>
          </p:cNvPr>
          <p:cNvSpPr/>
          <p:nvPr/>
        </p:nvSpPr>
        <p:spPr>
          <a:xfrm>
            <a:off x="8552873" y="221257"/>
            <a:ext cx="3639125" cy="70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Threshold</a:t>
            </a:r>
            <a:endParaRPr lang="fr-FR" b="1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02871D-E3EB-4EAB-9829-1D5CD3FE5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00601"/>
            <a:ext cx="5724525" cy="195262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70A66C8-F56A-48E7-B154-33D9CAE663AC}"/>
              </a:ext>
            </a:extLst>
          </p:cNvPr>
          <p:cNvSpPr/>
          <p:nvPr/>
        </p:nvSpPr>
        <p:spPr>
          <a:xfrm>
            <a:off x="0" y="1191401"/>
            <a:ext cx="4850672" cy="70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Threshold</a:t>
            </a:r>
            <a:r>
              <a:rPr lang="fr-FR" sz="4000" b="1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 = 0,5</a:t>
            </a:r>
            <a:endParaRPr lang="fr-FR" b="1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782E266-9449-4772-8676-0374D7A76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69" y="4562426"/>
            <a:ext cx="5581650" cy="199072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5EC00EB-D184-486A-8454-E3515397D2CB}"/>
              </a:ext>
            </a:extLst>
          </p:cNvPr>
          <p:cNvSpPr/>
          <p:nvPr/>
        </p:nvSpPr>
        <p:spPr>
          <a:xfrm>
            <a:off x="0" y="3868032"/>
            <a:ext cx="4850672" cy="70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Threshold</a:t>
            </a:r>
            <a:r>
              <a:rPr lang="fr-FR" sz="4000" b="1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 = 0,64</a:t>
            </a:r>
            <a:endParaRPr lang="fr-FR" b="1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443FD1-A387-4F96-BAA4-6EE9041D86B9}"/>
              </a:ext>
            </a:extLst>
          </p:cNvPr>
          <p:cNvSpPr/>
          <p:nvPr/>
        </p:nvSpPr>
        <p:spPr>
          <a:xfrm>
            <a:off x="1" y="0"/>
            <a:ext cx="12191999" cy="1191401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7663E9-5BF3-4E5D-BAB1-E59E2A885F8A}"/>
              </a:ext>
            </a:extLst>
          </p:cNvPr>
          <p:cNvSpPr/>
          <p:nvPr/>
        </p:nvSpPr>
        <p:spPr>
          <a:xfrm>
            <a:off x="1" y="-12841"/>
            <a:ext cx="12191999" cy="1191401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24" name="Rectangle 2666"/>
          <p:cNvSpPr>
            <a:spLocks noChangeArrowheads="1"/>
          </p:cNvSpPr>
          <p:nvPr/>
        </p:nvSpPr>
        <p:spPr bwMode="auto">
          <a:xfrm>
            <a:off x="2044700" y="1054412"/>
            <a:ext cx="8102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56096F-5381-4050-A66D-C2DAD9C8B127}"/>
              </a:ext>
            </a:extLst>
          </p:cNvPr>
          <p:cNvSpPr/>
          <p:nvPr/>
        </p:nvSpPr>
        <p:spPr>
          <a:xfrm>
            <a:off x="-1" y="0"/>
            <a:ext cx="12191999" cy="1191401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5269831-1F2C-46D6-BA4A-52FF2CB1F582}"/>
              </a:ext>
            </a:extLst>
          </p:cNvPr>
          <p:cNvGrpSpPr/>
          <p:nvPr/>
        </p:nvGrpSpPr>
        <p:grpSpPr>
          <a:xfrm>
            <a:off x="82057" y="-12841"/>
            <a:ext cx="1150401" cy="1150401"/>
            <a:chOff x="756951" y="3611272"/>
            <a:chExt cx="1800000" cy="180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81D1C5-0B17-43B3-A16C-CC4A2EFA038E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009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8725FB2-1C59-411B-AA21-47770992E91E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FCFEF6-A322-4F94-9B07-CEF1C1795A7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009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3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DF694964-184A-4D86-8A9A-E7308551CC4C}"/>
              </a:ext>
            </a:extLst>
          </p:cNvPr>
          <p:cNvSpPr txBox="1"/>
          <p:nvPr/>
        </p:nvSpPr>
        <p:spPr>
          <a:xfrm>
            <a:off x="1642504" y="221257"/>
            <a:ext cx="9858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Application &amp; Dashboard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8CBBD4C4-9837-4579-9D5F-EEAD1282175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</a:t>
            </a:fld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8485DB-35E5-4AFF-9CA9-7989BFEDF290}"/>
              </a:ext>
            </a:extLst>
          </p:cNvPr>
          <p:cNvSpPr/>
          <p:nvPr/>
        </p:nvSpPr>
        <p:spPr>
          <a:xfrm>
            <a:off x="-1" y="2166552"/>
            <a:ext cx="6148549" cy="70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Demonstration</a:t>
            </a:r>
            <a:endParaRPr lang="fr-FR" b="1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A7055EC-2E59-4FA8-BB5D-89B29C15F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611" y="1279237"/>
            <a:ext cx="5438817" cy="54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2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75C0958-1F78-43DA-BFF9-AA79AEEB3C39}"/>
              </a:ext>
            </a:extLst>
          </p:cNvPr>
          <p:cNvSpPr/>
          <p:nvPr/>
        </p:nvSpPr>
        <p:spPr>
          <a:xfrm>
            <a:off x="1" y="0"/>
            <a:ext cx="12191999" cy="1191401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7663E9-5BF3-4E5D-BAB1-E59E2A885F8A}"/>
              </a:ext>
            </a:extLst>
          </p:cNvPr>
          <p:cNvSpPr/>
          <p:nvPr/>
        </p:nvSpPr>
        <p:spPr>
          <a:xfrm>
            <a:off x="1" y="-12841"/>
            <a:ext cx="12191999" cy="1191401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24" name="Rectangle 2666"/>
          <p:cNvSpPr>
            <a:spLocks noChangeArrowheads="1"/>
          </p:cNvSpPr>
          <p:nvPr/>
        </p:nvSpPr>
        <p:spPr bwMode="auto">
          <a:xfrm>
            <a:off x="2044700" y="1054412"/>
            <a:ext cx="8102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56096F-5381-4050-A66D-C2DAD9C8B127}"/>
              </a:ext>
            </a:extLst>
          </p:cNvPr>
          <p:cNvSpPr/>
          <p:nvPr/>
        </p:nvSpPr>
        <p:spPr>
          <a:xfrm>
            <a:off x="-1" y="0"/>
            <a:ext cx="12191999" cy="1191401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5269831-1F2C-46D6-BA4A-52FF2CB1F582}"/>
              </a:ext>
            </a:extLst>
          </p:cNvPr>
          <p:cNvGrpSpPr/>
          <p:nvPr/>
        </p:nvGrpSpPr>
        <p:grpSpPr>
          <a:xfrm>
            <a:off x="82057" y="-12841"/>
            <a:ext cx="1150401" cy="1150401"/>
            <a:chOff x="756951" y="3611272"/>
            <a:chExt cx="1800000" cy="180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81D1C5-0B17-43B3-A16C-CC4A2EFA038E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8725FB2-1C59-411B-AA21-47770992E91E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FCFEF6-A322-4F94-9B07-CEF1C1795A7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4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DF694964-184A-4D86-8A9A-E7308551CC4C}"/>
              </a:ext>
            </a:extLst>
          </p:cNvPr>
          <p:cNvSpPr txBox="1"/>
          <p:nvPr/>
        </p:nvSpPr>
        <p:spPr>
          <a:xfrm>
            <a:off x="1642504" y="221257"/>
            <a:ext cx="9858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Conclusion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8CBBD4C4-9837-4579-9D5F-EEAD1282175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</a:t>
            </a:fld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AC682453-20AD-4470-B1BA-A526EBA13DB5}"/>
              </a:ext>
            </a:extLst>
          </p:cNvPr>
          <p:cNvGrpSpPr/>
          <p:nvPr/>
        </p:nvGrpSpPr>
        <p:grpSpPr>
          <a:xfrm>
            <a:off x="7950507" y="2957920"/>
            <a:ext cx="4195192" cy="2268000"/>
            <a:chOff x="8172449" y="1537493"/>
            <a:chExt cx="4195192" cy="2268000"/>
          </a:xfrm>
        </p:grpSpPr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4700E3C2-AC40-4DFE-936F-86069F2FA7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77336" y="1537494"/>
              <a:ext cx="3190305" cy="1209600"/>
            </a:xfrm>
            <a:prstGeom prst="rect">
              <a:avLst/>
            </a:prstGeom>
            <a:solidFill>
              <a:srgbClr val="EE82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71D91D85-EA87-45C7-B43B-4CEC3EB9B4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172449" y="1537493"/>
              <a:ext cx="1004888" cy="2268000"/>
            </a:xfrm>
            <a:custGeom>
              <a:avLst/>
              <a:gdLst>
                <a:gd name="T0" fmla="*/ 0 w 633"/>
                <a:gd name="T1" fmla="*/ 0 h 1210"/>
                <a:gd name="T2" fmla="*/ 0 w 633"/>
                <a:gd name="T3" fmla="*/ 648 h 1210"/>
                <a:gd name="T4" fmla="*/ 628 w 633"/>
                <a:gd name="T5" fmla="*/ 1210 h 1210"/>
                <a:gd name="T6" fmla="*/ 633 w 633"/>
                <a:gd name="T7" fmla="*/ 1002 h 1210"/>
                <a:gd name="T8" fmla="*/ 0 w 633"/>
                <a:gd name="T9" fmla="*/ 0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" h="1210">
                  <a:moveTo>
                    <a:pt x="0" y="0"/>
                  </a:moveTo>
                  <a:lnTo>
                    <a:pt x="0" y="648"/>
                  </a:lnTo>
                  <a:lnTo>
                    <a:pt x="628" y="1210"/>
                  </a:lnTo>
                  <a:lnTo>
                    <a:pt x="633" y="1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55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25" name="Google Shape;470;p21">
              <a:extLst>
                <a:ext uri="{FF2B5EF4-FFF2-40B4-BE49-F238E27FC236}">
                  <a16:creationId xmlns:a16="http://schemas.microsoft.com/office/drawing/2014/main" id="{BB8E67FF-61A7-4C42-9661-5FD322A69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2706" y="1565832"/>
              <a:ext cx="3014663" cy="12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fr-FR" sz="2400" b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Téchnique</a:t>
              </a:r>
              <a:r>
                <a:rPr lang="fr-FR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de modèles </a:t>
              </a:r>
              <a:r>
                <a:rPr lang="fr-FR" sz="2400" b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stacking</a:t>
              </a:r>
              <a:endParaRPr lang="en-US" alt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917635F-A1CB-4519-852A-578159989AB0}"/>
              </a:ext>
            </a:extLst>
          </p:cNvPr>
          <p:cNvGrpSpPr/>
          <p:nvPr/>
        </p:nvGrpSpPr>
        <p:grpSpPr>
          <a:xfrm>
            <a:off x="-37307" y="2957920"/>
            <a:ext cx="4059969" cy="2304000"/>
            <a:chOff x="-37307" y="1537493"/>
            <a:chExt cx="4059969" cy="2304000"/>
          </a:xfrm>
        </p:grpSpPr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D2A5B06E-82FC-4AF5-990C-B3236ABAF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1537493"/>
              <a:ext cx="3014663" cy="1238737"/>
            </a:xfrm>
            <a:prstGeom prst="rect">
              <a:avLst/>
            </a:prstGeom>
            <a:solidFill>
              <a:srgbClr val="EE82E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CFCE19B8-6D95-4460-8716-82202209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662" y="1537493"/>
              <a:ext cx="1008000" cy="2304000"/>
            </a:xfrm>
            <a:custGeom>
              <a:avLst/>
              <a:gdLst>
                <a:gd name="T0" fmla="*/ 0 w 633"/>
                <a:gd name="T1" fmla="*/ 0 h 1210"/>
                <a:gd name="T2" fmla="*/ 0 w 633"/>
                <a:gd name="T3" fmla="*/ 648 h 1210"/>
                <a:gd name="T4" fmla="*/ 628 w 633"/>
                <a:gd name="T5" fmla="*/ 1210 h 1210"/>
                <a:gd name="T6" fmla="*/ 633 w 633"/>
                <a:gd name="T7" fmla="*/ 1002 h 1210"/>
                <a:gd name="T8" fmla="*/ 0 w 633"/>
                <a:gd name="T9" fmla="*/ 0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" h="1210">
                  <a:moveTo>
                    <a:pt x="0" y="0"/>
                  </a:moveTo>
                  <a:lnTo>
                    <a:pt x="0" y="648"/>
                  </a:lnTo>
                  <a:lnTo>
                    <a:pt x="628" y="1210"/>
                  </a:lnTo>
                  <a:lnTo>
                    <a:pt x="633" y="1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55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" name="Google Shape;470;p21">
              <a:extLst>
                <a:ext uri="{FF2B5EF4-FFF2-40B4-BE49-F238E27FC236}">
                  <a16:creationId xmlns:a16="http://schemas.microsoft.com/office/drawing/2014/main" id="{49449B49-0804-49E7-B568-7A51FA89B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7307" y="1565832"/>
              <a:ext cx="3038884" cy="1210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/>
              <a:r>
                <a:rPr lang="fr-FR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meilleur </a:t>
              </a:r>
              <a:r>
                <a:rPr lang="fr-FR" sz="2400" b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Feature</a:t>
              </a:r>
              <a:r>
                <a:rPr lang="fr-FR" sz="2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Engineering</a:t>
              </a:r>
              <a:endParaRPr lang="en-US" alt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76435850-7B01-47E7-B20C-B7CDC8E007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0" b="8600"/>
          <a:stretch/>
        </p:blipFill>
        <p:spPr>
          <a:xfrm>
            <a:off x="3277157" y="1362189"/>
            <a:ext cx="5374687" cy="42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33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3" grpId="0" animBg="1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4E47DE-BD13-4792-ACCF-2DEDDA1401D2}"/>
              </a:ext>
            </a:extLst>
          </p:cNvPr>
          <p:cNvSpPr/>
          <p:nvPr/>
        </p:nvSpPr>
        <p:spPr>
          <a:xfrm>
            <a:off x="0" y="1843951"/>
            <a:ext cx="12192000" cy="3170099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716117" y="3075057"/>
            <a:ext cx="9591825" cy="707886"/>
          </a:xfrm>
          <a:prstGeom prst="rect">
            <a:avLst/>
          </a:prstGeom>
          <a:solidFill>
            <a:srgbClr val="7851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Merci pour votre attention</a:t>
            </a:r>
            <a:endParaRPr lang="en-US" sz="4000" b="1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61421C50-9F08-44D5-B344-2CD4D56559E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91668" y="2750174"/>
            <a:ext cx="1393029" cy="1270836"/>
          </a:xfrm>
          <a:custGeom>
            <a:avLst/>
            <a:gdLst>
              <a:gd name="T0" fmla="*/ 0 w 456"/>
              <a:gd name="T1" fmla="*/ 356 h 416"/>
              <a:gd name="T2" fmla="*/ 147 w 456"/>
              <a:gd name="T3" fmla="*/ 208 h 416"/>
              <a:gd name="T4" fmla="*/ 0 w 456"/>
              <a:gd name="T5" fmla="*/ 58 h 416"/>
              <a:gd name="T6" fmla="*/ 59 w 456"/>
              <a:gd name="T7" fmla="*/ 0 h 416"/>
              <a:gd name="T8" fmla="*/ 265 w 456"/>
              <a:gd name="T9" fmla="*/ 208 h 416"/>
              <a:gd name="T10" fmla="*/ 59 w 456"/>
              <a:gd name="T11" fmla="*/ 416 h 416"/>
              <a:gd name="T12" fmla="*/ 0 w 456"/>
              <a:gd name="T13" fmla="*/ 356 h 416"/>
              <a:gd name="T14" fmla="*/ 248 w 456"/>
              <a:gd name="T15" fmla="*/ 0 h 416"/>
              <a:gd name="T16" fmla="*/ 456 w 456"/>
              <a:gd name="T17" fmla="*/ 208 h 416"/>
              <a:gd name="T18" fmla="*/ 248 w 456"/>
              <a:gd name="T19" fmla="*/ 416 h 416"/>
              <a:gd name="T20" fmla="*/ 191 w 456"/>
              <a:gd name="T21" fmla="*/ 356 h 416"/>
              <a:gd name="T22" fmla="*/ 338 w 456"/>
              <a:gd name="T23" fmla="*/ 208 h 416"/>
              <a:gd name="T24" fmla="*/ 191 w 456"/>
              <a:gd name="T25" fmla="*/ 58 h 416"/>
              <a:gd name="T26" fmla="*/ 248 w 456"/>
              <a:gd name="T27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56" h="416">
                <a:moveTo>
                  <a:pt x="0" y="356"/>
                </a:moveTo>
                <a:lnTo>
                  <a:pt x="147" y="208"/>
                </a:lnTo>
                <a:lnTo>
                  <a:pt x="0" y="58"/>
                </a:lnTo>
                <a:lnTo>
                  <a:pt x="59" y="0"/>
                </a:lnTo>
                <a:lnTo>
                  <a:pt x="265" y="208"/>
                </a:lnTo>
                <a:lnTo>
                  <a:pt x="59" y="416"/>
                </a:lnTo>
                <a:lnTo>
                  <a:pt x="0" y="356"/>
                </a:lnTo>
                <a:close/>
                <a:moveTo>
                  <a:pt x="248" y="0"/>
                </a:moveTo>
                <a:lnTo>
                  <a:pt x="456" y="208"/>
                </a:lnTo>
                <a:lnTo>
                  <a:pt x="248" y="416"/>
                </a:lnTo>
                <a:lnTo>
                  <a:pt x="191" y="356"/>
                </a:lnTo>
                <a:lnTo>
                  <a:pt x="338" y="208"/>
                </a:lnTo>
                <a:lnTo>
                  <a:pt x="191" y="58"/>
                </a:lnTo>
                <a:lnTo>
                  <a:pt x="248" y="0"/>
                </a:lnTo>
                <a:close/>
              </a:path>
            </a:pathLst>
          </a:custGeom>
          <a:solidFill>
            <a:schemeClr val="bg1"/>
          </a:solidFill>
          <a:ln w="1524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1685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D94759B5-7B07-4916-B25C-855F92C0ADF7}"/>
              </a:ext>
            </a:extLst>
          </p:cNvPr>
          <p:cNvSpPr/>
          <p:nvPr/>
        </p:nvSpPr>
        <p:spPr>
          <a:xfrm>
            <a:off x="-1" y="-12841"/>
            <a:ext cx="12191999" cy="2349641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8B410CC-87E0-2148-A6F0-459ADEE7F736}"/>
              </a:ext>
            </a:extLst>
          </p:cNvPr>
          <p:cNvGrpSpPr/>
          <p:nvPr/>
        </p:nvGrpSpPr>
        <p:grpSpPr>
          <a:xfrm>
            <a:off x="1847529" y="474974"/>
            <a:ext cx="8496944" cy="923330"/>
            <a:chOff x="1847529" y="269875"/>
            <a:chExt cx="8496944" cy="923330"/>
          </a:xfrm>
        </p:grpSpPr>
        <p:sp>
          <p:nvSpPr>
            <p:cNvPr id="15365" name="Rectangle 1462"/>
            <p:cNvSpPr>
              <a:spLocks noChangeArrowheads="1"/>
            </p:cNvSpPr>
            <p:nvPr/>
          </p:nvSpPr>
          <p:spPr bwMode="auto">
            <a:xfrm>
              <a:off x="1847529" y="269875"/>
              <a:ext cx="849694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fr-FR" sz="6000" b="1" dirty="0">
                  <a:solidFill>
                    <a:srgbClr val="FFFFFF"/>
                  </a:solidFill>
                  <a:latin typeface="Fira Sans Heavy" panose="020B0A03050000020004" pitchFamily="34" charset="0"/>
                  <a:ea typeface="Fira Sans Heavy" panose="020B0A03050000020004" pitchFamily="34" charset="0"/>
                  <a:cs typeface="Open Sans" panose="020B0606030504020204" pitchFamily="34" charset="0"/>
                  <a:sym typeface="Montserrat"/>
                </a:rPr>
                <a:t>PLAN SOUTENANCE</a:t>
              </a:r>
              <a:endParaRPr lang="fr-FR" sz="4400" b="0" i="0" u="none" dirty="0">
                <a:solidFill>
                  <a:schemeClr val="dk1"/>
                </a:solidFill>
                <a:latin typeface="Fira Sans Heavy" panose="020B0A03050000020004" pitchFamily="34" charset="0"/>
                <a:ea typeface="Fira Sans Heavy" panose="020B0A030500000200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5424" name="Rectangle 2666"/>
            <p:cNvSpPr>
              <a:spLocks noChangeArrowheads="1"/>
            </p:cNvSpPr>
            <p:nvPr/>
          </p:nvSpPr>
          <p:spPr bwMode="auto">
            <a:xfrm>
              <a:off x="2044700" y="849313"/>
              <a:ext cx="81026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endParaRPr lang="en-US" altLang="en-US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95" name="Rounded Rectangle 4">
            <a:extLst>
              <a:ext uri="{FF2B5EF4-FFF2-40B4-BE49-F238E27FC236}">
                <a16:creationId xmlns:a16="http://schemas.microsoft.com/office/drawing/2014/main" id="{C7A33288-47E5-456E-B63B-432B8DEB0EA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/>
              <a:t>2</a:t>
            </a:fld>
            <a:endParaRPr lang="en-US" b="1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FA7C8F3-616B-446D-A41A-2B75C235D2ED}"/>
              </a:ext>
            </a:extLst>
          </p:cNvPr>
          <p:cNvGrpSpPr/>
          <p:nvPr/>
        </p:nvGrpSpPr>
        <p:grpSpPr>
          <a:xfrm>
            <a:off x="690548" y="2721201"/>
            <a:ext cx="1800000" cy="1800000"/>
            <a:chOff x="756951" y="3611272"/>
            <a:chExt cx="1800000" cy="1800000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F90F9F7-6117-40C7-9D7C-138888F4016D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7851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378D8FB-DD57-4497-81C4-18B50326DD1C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FE9A5DF-0E9B-486C-97F3-A15CD02EAA6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7851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1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CD07CDC-B9CA-4954-B4AE-695C85450574}"/>
              </a:ext>
            </a:extLst>
          </p:cNvPr>
          <p:cNvGrpSpPr/>
          <p:nvPr/>
        </p:nvGrpSpPr>
        <p:grpSpPr>
          <a:xfrm>
            <a:off x="3850200" y="2748772"/>
            <a:ext cx="1800000" cy="1800000"/>
            <a:chOff x="756951" y="3611272"/>
            <a:chExt cx="1800000" cy="180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15BB6C4-B181-47C4-97E8-63CEB7325830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C1D56E06-246E-40F1-B8C4-A83F4B45FD15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E1A648C-1BF4-4564-9BB4-F93DFA727684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2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D0911B1-4DBE-45B2-962C-BBA7D5A46259}"/>
              </a:ext>
            </a:extLst>
          </p:cNvPr>
          <p:cNvGrpSpPr/>
          <p:nvPr/>
        </p:nvGrpSpPr>
        <p:grpSpPr>
          <a:xfrm>
            <a:off x="7112436" y="2721201"/>
            <a:ext cx="1800000" cy="1800000"/>
            <a:chOff x="756951" y="3611272"/>
            <a:chExt cx="1800000" cy="1800000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4F6FAD7-7990-44AC-983F-5D511DC638BC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009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C108B991-3B53-4974-BA34-7D1C135CF826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752FCED4-7DDD-44BA-9867-FC015753D6DC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009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3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2FD61E37-BEEA-4264-95C6-921FEFCFCD1E}"/>
              </a:ext>
            </a:extLst>
          </p:cNvPr>
          <p:cNvGrpSpPr/>
          <p:nvPr/>
        </p:nvGrpSpPr>
        <p:grpSpPr>
          <a:xfrm>
            <a:off x="9845452" y="2721201"/>
            <a:ext cx="1800000" cy="1800000"/>
            <a:chOff x="756951" y="3611272"/>
            <a:chExt cx="1800000" cy="18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8CF8B62-0D4B-4A7E-83AE-E291F81BA724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34C9B856-ECBE-4035-88A5-3926AD01CC9A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108A98CE-3507-492D-B7C3-727D800B99F4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2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4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60E4AA4-1E76-4DFC-9B02-BE2899D12E6E}"/>
              </a:ext>
            </a:extLst>
          </p:cNvPr>
          <p:cNvSpPr/>
          <p:nvPr/>
        </p:nvSpPr>
        <p:spPr>
          <a:xfrm>
            <a:off x="404608" y="4586033"/>
            <a:ext cx="2371880" cy="124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7851A9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Contexte </a:t>
            </a:r>
          </a:p>
          <a:p>
            <a:pPr algn="ctr"/>
            <a:r>
              <a:rPr lang="fr-FR" sz="2400" dirty="0">
                <a:solidFill>
                  <a:srgbClr val="7851A9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&amp; </a:t>
            </a:r>
          </a:p>
          <a:p>
            <a:pPr algn="ctr"/>
            <a:r>
              <a:rPr lang="fr-FR" sz="2400" dirty="0">
                <a:solidFill>
                  <a:srgbClr val="7851A9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Problématique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653B38-FAAE-4765-A204-5D7D6707F30B}"/>
              </a:ext>
            </a:extLst>
          </p:cNvPr>
          <p:cNvSpPr/>
          <p:nvPr/>
        </p:nvSpPr>
        <p:spPr>
          <a:xfrm>
            <a:off x="3512968" y="4586033"/>
            <a:ext cx="2474464" cy="124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Data </a:t>
            </a:r>
            <a:r>
              <a:rPr lang="fr-FR" sz="2400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Processing</a:t>
            </a:r>
            <a:endParaRPr lang="fr-FR" sz="2400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  <a:p>
            <a:pPr algn="ctr"/>
            <a:r>
              <a:rPr lang="fr-FR" sz="2400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&amp;</a:t>
            </a:r>
          </a:p>
          <a:p>
            <a:pPr algn="ctr"/>
            <a:r>
              <a:rPr lang="fr-FR" sz="2400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Modélisation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C7EAF3-AF51-4772-A163-72F834AEEAFC}"/>
              </a:ext>
            </a:extLst>
          </p:cNvPr>
          <p:cNvSpPr/>
          <p:nvPr/>
        </p:nvSpPr>
        <p:spPr>
          <a:xfrm>
            <a:off x="6945636" y="4586033"/>
            <a:ext cx="2133600" cy="124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0097A7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Application</a:t>
            </a:r>
          </a:p>
          <a:p>
            <a:pPr algn="ctr"/>
            <a:r>
              <a:rPr lang="fr-FR" sz="2400" dirty="0">
                <a:solidFill>
                  <a:srgbClr val="0097A7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&amp;</a:t>
            </a:r>
          </a:p>
          <a:p>
            <a:pPr algn="ctr"/>
            <a:r>
              <a:rPr lang="fr-FR" sz="2400" dirty="0">
                <a:solidFill>
                  <a:srgbClr val="0097A7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Dashboard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75D92E-790A-4934-A2FD-13485CAB350A}"/>
              </a:ext>
            </a:extLst>
          </p:cNvPr>
          <p:cNvSpPr/>
          <p:nvPr/>
        </p:nvSpPr>
        <p:spPr>
          <a:xfrm>
            <a:off x="9678652" y="4586033"/>
            <a:ext cx="2133600" cy="124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34495E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Conclusion</a:t>
            </a:r>
          </a:p>
          <a:p>
            <a:pPr algn="ctr"/>
            <a:r>
              <a:rPr lang="fr-FR" sz="2400" dirty="0">
                <a:solidFill>
                  <a:srgbClr val="34495E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&amp;</a:t>
            </a:r>
          </a:p>
          <a:p>
            <a:pPr algn="ctr"/>
            <a:r>
              <a:rPr lang="fr-FR" sz="2400" dirty="0">
                <a:solidFill>
                  <a:srgbClr val="34495E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60975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6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4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7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4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4" grpId="0" animBg="1"/>
          <p:bldP spid="57" grpId="0" animBg="1"/>
          <p:bldP spid="5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6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4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7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4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4" grpId="0" animBg="1"/>
          <p:bldP spid="57" grpId="0" animBg="1"/>
          <p:bldP spid="58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Группа 2">
            <a:extLst>
              <a:ext uri="{FF2B5EF4-FFF2-40B4-BE49-F238E27FC236}">
                <a16:creationId xmlns:a16="http://schemas.microsoft.com/office/drawing/2014/main" id="{941ADF5B-B408-4723-A333-05779DF2EE04}"/>
              </a:ext>
            </a:extLst>
          </p:cNvPr>
          <p:cNvGrpSpPr/>
          <p:nvPr/>
        </p:nvGrpSpPr>
        <p:grpSpPr>
          <a:xfrm>
            <a:off x="9223990" y="1455708"/>
            <a:ext cx="2868612" cy="3070224"/>
            <a:chOff x="4557712" y="3089275"/>
            <a:chExt cx="2868612" cy="3070224"/>
          </a:xfrm>
        </p:grpSpPr>
        <p:sp>
          <p:nvSpPr>
            <p:cNvPr id="108" name="Google Shape;346;p18">
              <a:extLst>
                <a:ext uri="{FF2B5EF4-FFF2-40B4-BE49-F238E27FC236}">
                  <a16:creationId xmlns:a16="http://schemas.microsoft.com/office/drawing/2014/main" id="{AB231C05-386C-457F-9AE3-216816724BA3}"/>
                </a:ext>
              </a:extLst>
            </p:cNvPr>
            <p:cNvSpPr/>
            <p:nvPr/>
          </p:nvSpPr>
          <p:spPr>
            <a:xfrm>
              <a:off x="4764087" y="3089275"/>
              <a:ext cx="2662237" cy="1814512"/>
            </a:xfrm>
            <a:custGeom>
              <a:avLst/>
              <a:gdLst/>
              <a:ahLst/>
              <a:cxnLst/>
              <a:rect l="l" t="t" r="r" b="b"/>
              <a:pathLst>
                <a:path w="555" h="378" extrusionOk="0">
                  <a:moveTo>
                    <a:pt x="529" y="378"/>
                  </a:moveTo>
                  <a:cubicBezTo>
                    <a:pt x="0" y="378"/>
                    <a:pt x="0" y="378"/>
                    <a:pt x="0" y="37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529" y="0"/>
                    <a:pt x="529" y="0"/>
                    <a:pt x="529" y="0"/>
                  </a:cubicBezTo>
                  <a:cubicBezTo>
                    <a:pt x="544" y="0"/>
                    <a:pt x="555" y="11"/>
                    <a:pt x="555" y="26"/>
                  </a:cubicBezTo>
                  <a:cubicBezTo>
                    <a:pt x="555" y="352"/>
                    <a:pt x="555" y="352"/>
                    <a:pt x="555" y="352"/>
                  </a:cubicBezTo>
                  <a:cubicBezTo>
                    <a:pt x="555" y="366"/>
                    <a:pt x="544" y="378"/>
                    <a:pt x="529" y="378"/>
                  </a:cubicBezTo>
                  <a:close/>
                </a:path>
              </a:pathLst>
            </a:custGeom>
            <a:solidFill>
              <a:srgbClr val="34B2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347;p18">
              <a:extLst>
                <a:ext uri="{FF2B5EF4-FFF2-40B4-BE49-F238E27FC236}">
                  <a16:creationId xmlns:a16="http://schemas.microsoft.com/office/drawing/2014/main" id="{675014EA-8ACE-4E82-9376-D4C9C1093FE3}"/>
                </a:ext>
              </a:extLst>
            </p:cNvPr>
            <p:cNvSpPr/>
            <p:nvPr/>
          </p:nvSpPr>
          <p:spPr>
            <a:xfrm>
              <a:off x="4764087" y="4903787"/>
              <a:ext cx="1568450" cy="436562"/>
            </a:xfrm>
            <a:custGeom>
              <a:avLst/>
              <a:gdLst/>
              <a:ahLst/>
              <a:cxnLst/>
              <a:rect l="l" t="t" r="r" b="b"/>
              <a:pathLst>
                <a:path w="988" h="275" extrusionOk="0">
                  <a:moveTo>
                    <a:pt x="988" y="275"/>
                  </a:moveTo>
                  <a:lnTo>
                    <a:pt x="0" y="0"/>
                  </a:lnTo>
                  <a:lnTo>
                    <a:pt x="988" y="0"/>
                  </a:lnTo>
                  <a:lnTo>
                    <a:pt x="988" y="275"/>
                  </a:lnTo>
                  <a:close/>
                </a:path>
              </a:pathLst>
            </a:custGeom>
            <a:solidFill>
              <a:srgbClr val="2C97C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348;p18">
              <a:extLst>
                <a:ext uri="{FF2B5EF4-FFF2-40B4-BE49-F238E27FC236}">
                  <a16:creationId xmlns:a16="http://schemas.microsoft.com/office/drawing/2014/main" id="{BAA2521C-5889-4168-89FF-4B0E3D4CC084}"/>
                </a:ext>
              </a:extLst>
            </p:cNvPr>
            <p:cNvSpPr/>
            <p:nvPr/>
          </p:nvSpPr>
          <p:spPr>
            <a:xfrm>
              <a:off x="5353050" y="5067300"/>
              <a:ext cx="979487" cy="273050"/>
            </a:xfrm>
            <a:custGeom>
              <a:avLst/>
              <a:gdLst/>
              <a:ahLst/>
              <a:cxnLst/>
              <a:rect l="l" t="t" r="r" b="b"/>
              <a:pathLst>
                <a:path w="617" h="172" extrusionOk="0">
                  <a:moveTo>
                    <a:pt x="0" y="172"/>
                  </a:moveTo>
                  <a:lnTo>
                    <a:pt x="617" y="172"/>
                  </a:lnTo>
                  <a:lnTo>
                    <a:pt x="0" y="0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34B2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349;p18">
              <a:extLst>
                <a:ext uri="{FF2B5EF4-FFF2-40B4-BE49-F238E27FC236}">
                  <a16:creationId xmlns:a16="http://schemas.microsoft.com/office/drawing/2014/main" id="{738A7FA1-A3E3-4F59-BB88-A504F740D2AC}"/>
                </a:ext>
              </a:extLst>
            </p:cNvPr>
            <p:cNvSpPr/>
            <p:nvPr/>
          </p:nvSpPr>
          <p:spPr>
            <a:xfrm>
              <a:off x="5353050" y="5340350"/>
              <a:ext cx="488950" cy="398462"/>
            </a:xfrm>
            <a:custGeom>
              <a:avLst/>
              <a:gdLst/>
              <a:ahLst/>
              <a:cxnLst/>
              <a:rect l="l" t="t" r="r" b="b"/>
              <a:pathLst>
                <a:path w="308" h="251" extrusionOk="0">
                  <a:moveTo>
                    <a:pt x="308" y="251"/>
                  </a:moveTo>
                  <a:lnTo>
                    <a:pt x="0" y="0"/>
                  </a:lnTo>
                  <a:lnTo>
                    <a:pt x="308" y="0"/>
                  </a:lnTo>
                  <a:lnTo>
                    <a:pt x="308" y="251"/>
                  </a:lnTo>
                  <a:close/>
                </a:path>
              </a:pathLst>
            </a:custGeom>
            <a:solidFill>
              <a:srgbClr val="2C97C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355;p18">
              <a:extLst>
                <a:ext uri="{FF2B5EF4-FFF2-40B4-BE49-F238E27FC236}">
                  <a16:creationId xmlns:a16="http://schemas.microsoft.com/office/drawing/2014/main" id="{1E66BB18-528D-4429-84B6-0F8374D0E9E0}"/>
                </a:ext>
              </a:extLst>
            </p:cNvPr>
            <p:cNvSpPr txBox="1"/>
            <p:nvPr/>
          </p:nvSpPr>
          <p:spPr>
            <a:xfrm>
              <a:off x="4876800" y="3252787"/>
              <a:ext cx="2459049" cy="453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fr-FR" sz="200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 </a:t>
              </a:r>
              <a:r>
                <a:rPr lang="fr-FR" sz="2000" b="1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dashboard</a:t>
              </a:r>
              <a:r>
                <a:rPr lang="fr-FR" sz="200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000" b="1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interactif</a:t>
              </a:r>
              <a:r>
                <a:rPr lang="fr-FR" sz="200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à destination des gestionnaires de la relation client.</a:t>
              </a:r>
            </a:p>
          </p:txBody>
        </p:sp>
        <p:pic>
          <p:nvPicPr>
            <p:cNvPr id="114" name="Google Shape;361;p18">
              <a:extLst>
                <a:ext uri="{FF2B5EF4-FFF2-40B4-BE49-F238E27FC236}">
                  <a16:creationId xmlns:a16="http://schemas.microsoft.com/office/drawing/2014/main" id="{C7571860-505C-4392-A226-9F02E0BC9E0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57712" y="5862637"/>
              <a:ext cx="2568575" cy="2968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57BFF207-45B6-4187-AE4D-D22D3B46C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655" y="582859"/>
            <a:ext cx="5374687" cy="5374687"/>
          </a:xfrm>
          <a:prstGeom prst="rect">
            <a:avLst/>
          </a:prstGeom>
        </p:spPr>
      </p:pic>
      <p:sp>
        <p:nvSpPr>
          <p:cNvPr id="15364" name="Rectangle 1461"/>
          <p:cNvSpPr>
            <a:spLocks noChangeArrowheads="1"/>
          </p:cNvSpPr>
          <p:nvPr/>
        </p:nvSpPr>
        <p:spPr bwMode="auto">
          <a:xfrm>
            <a:off x="1437482" y="-1480819"/>
            <a:ext cx="12187238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56096F-5381-4050-A66D-C2DAD9C8B127}"/>
              </a:ext>
            </a:extLst>
          </p:cNvPr>
          <p:cNvSpPr/>
          <p:nvPr/>
        </p:nvSpPr>
        <p:spPr>
          <a:xfrm>
            <a:off x="-1" y="3163"/>
            <a:ext cx="12191999" cy="1191401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5269831-1F2C-46D6-BA4A-52FF2CB1F582}"/>
              </a:ext>
            </a:extLst>
          </p:cNvPr>
          <p:cNvGrpSpPr/>
          <p:nvPr/>
        </p:nvGrpSpPr>
        <p:grpSpPr>
          <a:xfrm>
            <a:off x="82057" y="3163"/>
            <a:ext cx="1150401" cy="1150401"/>
            <a:chOff x="756951" y="3611272"/>
            <a:chExt cx="1800000" cy="180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81D1C5-0B17-43B3-A16C-CC4A2EFA038E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7851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8725FB2-1C59-411B-AA21-47770992E91E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FCFEF6-A322-4F94-9B07-CEF1C1795A7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7851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1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DF694964-184A-4D86-8A9A-E7308551CC4C}"/>
              </a:ext>
            </a:extLst>
          </p:cNvPr>
          <p:cNvSpPr txBox="1"/>
          <p:nvPr/>
        </p:nvSpPr>
        <p:spPr>
          <a:xfrm>
            <a:off x="1642504" y="224420"/>
            <a:ext cx="9858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Contexte  &amp; Problématique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8CBBD4C4-9837-4579-9D5F-EEAD1282175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fld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9" name="Группа 3">
            <a:extLst>
              <a:ext uri="{FF2B5EF4-FFF2-40B4-BE49-F238E27FC236}">
                <a16:creationId xmlns:a16="http://schemas.microsoft.com/office/drawing/2014/main" id="{A4ECD4AB-8298-4805-A4B5-AF91C59851F0}"/>
              </a:ext>
            </a:extLst>
          </p:cNvPr>
          <p:cNvGrpSpPr/>
          <p:nvPr/>
        </p:nvGrpSpPr>
        <p:grpSpPr>
          <a:xfrm>
            <a:off x="7328499" y="3787776"/>
            <a:ext cx="2871788" cy="3070224"/>
            <a:chOff x="8285162" y="3089275"/>
            <a:chExt cx="2871788" cy="3070224"/>
          </a:xfrm>
        </p:grpSpPr>
        <p:pic>
          <p:nvPicPr>
            <p:cNvPr id="100" name="Google Shape;341;p18">
              <a:extLst>
                <a:ext uri="{FF2B5EF4-FFF2-40B4-BE49-F238E27FC236}">
                  <a16:creationId xmlns:a16="http://schemas.microsoft.com/office/drawing/2014/main" id="{D5B1DAD2-5FD7-4439-A89F-4F5C81E5DBA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85162" y="5862637"/>
              <a:ext cx="2568575" cy="296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350;p18">
              <a:extLst>
                <a:ext uri="{FF2B5EF4-FFF2-40B4-BE49-F238E27FC236}">
                  <a16:creationId xmlns:a16="http://schemas.microsoft.com/office/drawing/2014/main" id="{2756A5A3-E43E-4AE1-B4B8-D9A8A5DCBCE3}"/>
                </a:ext>
              </a:extLst>
            </p:cNvPr>
            <p:cNvSpPr/>
            <p:nvPr/>
          </p:nvSpPr>
          <p:spPr>
            <a:xfrm>
              <a:off x="8489950" y="3089275"/>
              <a:ext cx="2667000" cy="1814512"/>
            </a:xfrm>
            <a:custGeom>
              <a:avLst/>
              <a:gdLst/>
              <a:ahLst/>
              <a:cxnLst/>
              <a:rect l="l" t="t" r="r" b="b"/>
              <a:pathLst>
                <a:path w="556" h="378" extrusionOk="0">
                  <a:moveTo>
                    <a:pt x="530" y="378"/>
                  </a:moveTo>
                  <a:cubicBezTo>
                    <a:pt x="0" y="378"/>
                    <a:pt x="0" y="378"/>
                    <a:pt x="0" y="37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544" y="0"/>
                    <a:pt x="556" y="11"/>
                    <a:pt x="556" y="26"/>
                  </a:cubicBezTo>
                  <a:cubicBezTo>
                    <a:pt x="556" y="352"/>
                    <a:pt x="556" y="352"/>
                    <a:pt x="556" y="352"/>
                  </a:cubicBezTo>
                  <a:cubicBezTo>
                    <a:pt x="556" y="366"/>
                    <a:pt x="544" y="378"/>
                    <a:pt x="530" y="378"/>
                  </a:cubicBezTo>
                  <a:close/>
                </a:path>
              </a:pathLst>
            </a:custGeom>
            <a:solidFill>
              <a:srgbClr val="065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351;p18">
              <a:extLst>
                <a:ext uri="{FF2B5EF4-FFF2-40B4-BE49-F238E27FC236}">
                  <a16:creationId xmlns:a16="http://schemas.microsoft.com/office/drawing/2014/main" id="{255507E0-C629-43EF-85DF-679F8065C22C}"/>
                </a:ext>
              </a:extLst>
            </p:cNvPr>
            <p:cNvSpPr/>
            <p:nvPr/>
          </p:nvSpPr>
          <p:spPr>
            <a:xfrm>
              <a:off x="8489950" y="4903787"/>
              <a:ext cx="1573212" cy="436562"/>
            </a:xfrm>
            <a:custGeom>
              <a:avLst/>
              <a:gdLst/>
              <a:ahLst/>
              <a:cxnLst/>
              <a:rect l="l" t="t" r="r" b="b"/>
              <a:pathLst>
                <a:path w="991" h="275" extrusionOk="0">
                  <a:moveTo>
                    <a:pt x="991" y="275"/>
                  </a:moveTo>
                  <a:lnTo>
                    <a:pt x="0" y="0"/>
                  </a:lnTo>
                  <a:lnTo>
                    <a:pt x="991" y="0"/>
                  </a:lnTo>
                  <a:lnTo>
                    <a:pt x="991" y="275"/>
                  </a:lnTo>
                  <a:close/>
                </a:path>
              </a:pathLst>
            </a:custGeom>
            <a:solidFill>
              <a:srgbClr val="0A3C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352;p18">
              <a:extLst>
                <a:ext uri="{FF2B5EF4-FFF2-40B4-BE49-F238E27FC236}">
                  <a16:creationId xmlns:a16="http://schemas.microsoft.com/office/drawing/2014/main" id="{9A913BC7-1829-46D3-8B30-BD6327BFD1ED}"/>
                </a:ext>
              </a:extLst>
            </p:cNvPr>
            <p:cNvSpPr/>
            <p:nvPr/>
          </p:nvSpPr>
          <p:spPr>
            <a:xfrm>
              <a:off x="9080500" y="5067300"/>
              <a:ext cx="982662" cy="273050"/>
            </a:xfrm>
            <a:custGeom>
              <a:avLst/>
              <a:gdLst/>
              <a:ahLst/>
              <a:cxnLst/>
              <a:rect l="l" t="t" r="r" b="b"/>
              <a:pathLst>
                <a:path w="619" h="172" extrusionOk="0">
                  <a:moveTo>
                    <a:pt x="0" y="172"/>
                  </a:moveTo>
                  <a:lnTo>
                    <a:pt x="619" y="172"/>
                  </a:lnTo>
                  <a:lnTo>
                    <a:pt x="0" y="0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065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353;p18">
              <a:extLst>
                <a:ext uri="{FF2B5EF4-FFF2-40B4-BE49-F238E27FC236}">
                  <a16:creationId xmlns:a16="http://schemas.microsoft.com/office/drawing/2014/main" id="{D373E206-5C91-426A-8779-DD76BD8E08B0}"/>
                </a:ext>
              </a:extLst>
            </p:cNvPr>
            <p:cNvSpPr/>
            <p:nvPr/>
          </p:nvSpPr>
          <p:spPr>
            <a:xfrm>
              <a:off x="9080500" y="5340350"/>
              <a:ext cx="488950" cy="398462"/>
            </a:xfrm>
            <a:custGeom>
              <a:avLst/>
              <a:gdLst/>
              <a:ahLst/>
              <a:cxnLst/>
              <a:rect l="l" t="t" r="r" b="b"/>
              <a:pathLst>
                <a:path w="308" h="251" extrusionOk="0">
                  <a:moveTo>
                    <a:pt x="308" y="251"/>
                  </a:moveTo>
                  <a:lnTo>
                    <a:pt x="0" y="0"/>
                  </a:lnTo>
                  <a:lnTo>
                    <a:pt x="308" y="0"/>
                  </a:lnTo>
                  <a:lnTo>
                    <a:pt x="308" y="251"/>
                  </a:lnTo>
                  <a:close/>
                </a:path>
              </a:pathLst>
            </a:custGeom>
            <a:solidFill>
              <a:srgbClr val="0A3C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356;p18">
              <a:extLst>
                <a:ext uri="{FF2B5EF4-FFF2-40B4-BE49-F238E27FC236}">
                  <a16:creationId xmlns:a16="http://schemas.microsoft.com/office/drawing/2014/main" id="{3DCFAACF-4B86-4F4C-8511-28F306A70C88}"/>
                </a:ext>
              </a:extLst>
            </p:cNvPr>
            <p:cNvSpPr txBox="1"/>
            <p:nvPr/>
          </p:nvSpPr>
          <p:spPr>
            <a:xfrm>
              <a:off x="8489950" y="3252787"/>
              <a:ext cx="2667000" cy="1592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Transparence et </a:t>
              </a:r>
              <a:r>
                <a:rPr lang="fr-FR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facilité</a:t>
              </a:r>
              <a:r>
                <a:rPr lang="fr-FR" sz="200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fr-FR" sz="2000" b="1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d'interpréter</a:t>
              </a:r>
              <a:r>
                <a:rPr lang="fr-FR" sz="200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les prédictions faites par le modèle.</a:t>
              </a:r>
              <a:endParaRPr lang="fr-FR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Группа 1">
            <a:extLst>
              <a:ext uri="{FF2B5EF4-FFF2-40B4-BE49-F238E27FC236}">
                <a16:creationId xmlns:a16="http://schemas.microsoft.com/office/drawing/2014/main" id="{EF87687D-CDD5-43CA-A53C-5D1953EEE09C}"/>
              </a:ext>
            </a:extLst>
          </p:cNvPr>
          <p:cNvGrpSpPr/>
          <p:nvPr/>
        </p:nvGrpSpPr>
        <p:grpSpPr>
          <a:xfrm>
            <a:off x="-117155" y="1455708"/>
            <a:ext cx="2890838" cy="3070224"/>
            <a:chOff x="808037" y="3089275"/>
            <a:chExt cx="2890838" cy="3070224"/>
          </a:xfrm>
        </p:grpSpPr>
        <p:sp>
          <p:nvSpPr>
            <p:cNvPr id="116" name="Google Shape;342;p18">
              <a:extLst>
                <a:ext uri="{FF2B5EF4-FFF2-40B4-BE49-F238E27FC236}">
                  <a16:creationId xmlns:a16="http://schemas.microsoft.com/office/drawing/2014/main" id="{F07436C0-09A2-48EC-A8FF-6051A156BB3B}"/>
                </a:ext>
              </a:extLst>
            </p:cNvPr>
            <p:cNvSpPr/>
            <p:nvPr/>
          </p:nvSpPr>
          <p:spPr>
            <a:xfrm>
              <a:off x="1031875" y="3089275"/>
              <a:ext cx="2667000" cy="1814512"/>
            </a:xfrm>
            <a:custGeom>
              <a:avLst/>
              <a:gdLst/>
              <a:ahLst/>
              <a:cxnLst/>
              <a:rect l="l" t="t" r="r" b="b"/>
              <a:pathLst>
                <a:path w="556" h="378" extrusionOk="0">
                  <a:moveTo>
                    <a:pt x="530" y="378"/>
                  </a:moveTo>
                  <a:cubicBezTo>
                    <a:pt x="0" y="378"/>
                    <a:pt x="0" y="378"/>
                    <a:pt x="0" y="37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544" y="0"/>
                    <a:pt x="556" y="11"/>
                    <a:pt x="556" y="26"/>
                  </a:cubicBezTo>
                  <a:cubicBezTo>
                    <a:pt x="556" y="352"/>
                    <a:pt x="556" y="352"/>
                    <a:pt x="556" y="352"/>
                  </a:cubicBezTo>
                  <a:cubicBezTo>
                    <a:pt x="556" y="366"/>
                    <a:pt x="544" y="378"/>
                    <a:pt x="530" y="378"/>
                  </a:cubicBezTo>
                  <a:close/>
                </a:path>
              </a:pathLst>
            </a:custGeom>
            <a:solidFill>
              <a:srgbClr val="64D0D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343;p18">
              <a:extLst>
                <a:ext uri="{FF2B5EF4-FFF2-40B4-BE49-F238E27FC236}">
                  <a16:creationId xmlns:a16="http://schemas.microsoft.com/office/drawing/2014/main" id="{00FC1A6C-6F54-49CB-B397-4FC6E38B039A}"/>
                </a:ext>
              </a:extLst>
            </p:cNvPr>
            <p:cNvSpPr/>
            <p:nvPr/>
          </p:nvSpPr>
          <p:spPr>
            <a:xfrm>
              <a:off x="1031875" y="4903787"/>
              <a:ext cx="1573212" cy="436562"/>
            </a:xfrm>
            <a:custGeom>
              <a:avLst/>
              <a:gdLst/>
              <a:ahLst/>
              <a:cxnLst/>
              <a:rect l="l" t="t" r="r" b="b"/>
              <a:pathLst>
                <a:path w="991" h="275" extrusionOk="0">
                  <a:moveTo>
                    <a:pt x="991" y="275"/>
                  </a:moveTo>
                  <a:lnTo>
                    <a:pt x="0" y="0"/>
                  </a:lnTo>
                  <a:lnTo>
                    <a:pt x="991" y="0"/>
                  </a:lnTo>
                  <a:lnTo>
                    <a:pt x="991" y="275"/>
                  </a:lnTo>
                  <a:close/>
                </a:path>
              </a:pathLst>
            </a:custGeom>
            <a:solidFill>
              <a:srgbClr val="54AFB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344;p18">
              <a:extLst>
                <a:ext uri="{FF2B5EF4-FFF2-40B4-BE49-F238E27FC236}">
                  <a16:creationId xmlns:a16="http://schemas.microsoft.com/office/drawing/2014/main" id="{DF503049-E1F9-4F6D-83ED-178626BF8142}"/>
                </a:ext>
              </a:extLst>
            </p:cNvPr>
            <p:cNvSpPr/>
            <p:nvPr/>
          </p:nvSpPr>
          <p:spPr>
            <a:xfrm>
              <a:off x="1620837" y="5067300"/>
              <a:ext cx="984250" cy="273050"/>
            </a:xfrm>
            <a:custGeom>
              <a:avLst/>
              <a:gdLst/>
              <a:ahLst/>
              <a:cxnLst/>
              <a:rect l="l" t="t" r="r" b="b"/>
              <a:pathLst>
                <a:path w="620" h="172" extrusionOk="0">
                  <a:moveTo>
                    <a:pt x="0" y="172"/>
                  </a:moveTo>
                  <a:lnTo>
                    <a:pt x="620" y="172"/>
                  </a:lnTo>
                  <a:lnTo>
                    <a:pt x="0" y="0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64D0D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345;p18">
              <a:extLst>
                <a:ext uri="{FF2B5EF4-FFF2-40B4-BE49-F238E27FC236}">
                  <a16:creationId xmlns:a16="http://schemas.microsoft.com/office/drawing/2014/main" id="{FE2A24D4-A605-4F91-9C6F-22DEBAF0C404}"/>
                </a:ext>
              </a:extLst>
            </p:cNvPr>
            <p:cNvSpPr/>
            <p:nvPr/>
          </p:nvSpPr>
          <p:spPr>
            <a:xfrm>
              <a:off x="1620837" y="5340350"/>
              <a:ext cx="490537" cy="398462"/>
            </a:xfrm>
            <a:custGeom>
              <a:avLst/>
              <a:gdLst/>
              <a:ahLst/>
              <a:cxnLst/>
              <a:rect l="l" t="t" r="r" b="b"/>
              <a:pathLst>
                <a:path w="309" h="251" extrusionOk="0">
                  <a:moveTo>
                    <a:pt x="309" y="251"/>
                  </a:moveTo>
                  <a:lnTo>
                    <a:pt x="0" y="0"/>
                  </a:lnTo>
                  <a:lnTo>
                    <a:pt x="309" y="0"/>
                  </a:lnTo>
                  <a:lnTo>
                    <a:pt x="309" y="251"/>
                  </a:lnTo>
                  <a:close/>
                </a:path>
              </a:pathLst>
            </a:custGeom>
            <a:solidFill>
              <a:srgbClr val="54AFB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354;p18">
              <a:extLst>
                <a:ext uri="{FF2B5EF4-FFF2-40B4-BE49-F238E27FC236}">
                  <a16:creationId xmlns:a16="http://schemas.microsoft.com/office/drawing/2014/main" id="{6B0943F2-475B-495E-B6AB-C56AAF31EDCB}"/>
                </a:ext>
              </a:extLst>
            </p:cNvPr>
            <p:cNvSpPr txBox="1"/>
            <p:nvPr/>
          </p:nvSpPr>
          <p:spPr>
            <a:xfrm>
              <a:off x="1140426" y="3252787"/>
              <a:ext cx="2462097" cy="604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fr-FR" sz="2000" b="1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 outil de “</a:t>
              </a:r>
              <a:r>
                <a:rPr lang="fr-FR" sz="2000" b="1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scoring</a:t>
              </a:r>
              <a:r>
                <a:rPr lang="fr-FR" sz="2000" b="1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crédit” </a:t>
              </a:r>
              <a:r>
                <a:rPr lang="fr-FR" sz="2000" b="1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 </a:t>
              </a:r>
              <a:r>
                <a:rPr lang="fr-FR" sz="2000" b="1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la probabilité </a:t>
              </a:r>
              <a:r>
                <a:rPr lang="fr-FR" sz="200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qu’un client rembourse son crédit.</a:t>
              </a:r>
              <a:endParaRPr lang="fr-FR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2" name="Google Shape;362;p18">
              <a:extLst>
                <a:ext uri="{FF2B5EF4-FFF2-40B4-BE49-F238E27FC236}">
                  <a16:creationId xmlns:a16="http://schemas.microsoft.com/office/drawing/2014/main" id="{4ACC2662-79D1-4CE9-96D7-27A0D48550C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037" y="5862637"/>
              <a:ext cx="2568575" cy="2968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" name="Группа 3">
            <a:extLst>
              <a:ext uri="{FF2B5EF4-FFF2-40B4-BE49-F238E27FC236}">
                <a16:creationId xmlns:a16="http://schemas.microsoft.com/office/drawing/2014/main" id="{7B4D12FC-D470-46B4-8070-7ADDA0E774B6}"/>
              </a:ext>
            </a:extLst>
          </p:cNvPr>
          <p:cNvGrpSpPr/>
          <p:nvPr/>
        </p:nvGrpSpPr>
        <p:grpSpPr>
          <a:xfrm>
            <a:off x="1428134" y="3787776"/>
            <a:ext cx="2871788" cy="3070224"/>
            <a:chOff x="8285162" y="3089275"/>
            <a:chExt cx="2871788" cy="3070224"/>
          </a:xfrm>
          <a:solidFill>
            <a:srgbClr val="FFC000"/>
          </a:solidFill>
        </p:grpSpPr>
        <p:pic>
          <p:nvPicPr>
            <p:cNvPr id="124" name="Google Shape;341;p18">
              <a:extLst>
                <a:ext uri="{FF2B5EF4-FFF2-40B4-BE49-F238E27FC236}">
                  <a16:creationId xmlns:a16="http://schemas.microsoft.com/office/drawing/2014/main" id="{ABCDEF9D-E3F8-40D1-B3CC-37A60009CD2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85162" y="5862637"/>
              <a:ext cx="2568575" cy="296862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25" name="Google Shape;350;p18">
              <a:extLst>
                <a:ext uri="{FF2B5EF4-FFF2-40B4-BE49-F238E27FC236}">
                  <a16:creationId xmlns:a16="http://schemas.microsoft.com/office/drawing/2014/main" id="{78DCC05F-354C-428A-8C8F-A95DFC03EE8C}"/>
                </a:ext>
              </a:extLst>
            </p:cNvPr>
            <p:cNvSpPr/>
            <p:nvPr/>
          </p:nvSpPr>
          <p:spPr>
            <a:xfrm>
              <a:off x="8489950" y="3089275"/>
              <a:ext cx="2667000" cy="1814512"/>
            </a:xfrm>
            <a:custGeom>
              <a:avLst/>
              <a:gdLst/>
              <a:ahLst/>
              <a:cxnLst/>
              <a:rect l="l" t="t" r="r" b="b"/>
              <a:pathLst>
                <a:path w="556" h="378" extrusionOk="0">
                  <a:moveTo>
                    <a:pt x="530" y="378"/>
                  </a:moveTo>
                  <a:cubicBezTo>
                    <a:pt x="0" y="378"/>
                    <a:pt x="0" y="378"/>
                    <a:pt x="0" y="37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544" y="0"/>
                    <a:pt x="556" y="11"/>
                    <a:pt x="556" y="26"/>
                  </a:cubicBezTo>
                  <a:cubicBezTo>
                    <a:pt x="556" y="352"/>
                    <a:pt x="556" y="352"/>
                    <a:pt x="556" y="352"/>
                  </a:cubicBezTo>
                  <a:cubicBezTo>
                    <a:pt x="556" y="366"/>
                    <a:pt x="544" y="378"/>
                    <a:pt x="530" y="3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351;p18">
              <a:extLst>
                <a:ext uri="{FF2B5EF4-FFF2-40B4-BE49-F238E27FC236}">
                  <a16:creationId xmlns:a16="http://schemas.microsoft.com/office/drawing/2014/main" id="{1483CA8B-E1DA-4561-BCB2-F48098B0B595}"/>
                </a:ext>
              </a:extLst>
            </p:cNvPr>
            <p:cNvSpPr/>
            <p:nvPr/>
          </p:nvSpPr>
          <p:spPr>
            <a:xfrm>
              <a:off x="8489950" y="4903787"/>
              <a:ext cx="1573212" cy="436562"/>
            </a:xfrm>
            <a:custGeom>
              <a:avLst/>
              <a:gdLst/>
              <a:ahLst/>
              <a:cxnLst/>
              <a:rect l="l" t="t" r="r" b="b"/>
              <a:pathLst>
                <a:path w="991" h="275" extrusionOk="0">
                  <a:moveTo>
                    <a:pt x="991" y="275"/>
                  </a:moveTo>
                  <a:lnTo>
                    <a:pt x="0" y="0"/>
                  </a:lnTo>
                  <a:lnTo>
                    <a:pt x="991" y="0"/>
                  </a:lnTo>
                  <a:lnTo>
                    <a:pt x="991" y="27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352;p18">
              <a:extLst>
                <a:ext uri="{FF2B5EF4-FFF2-40B4-BE49-F238E27FC236}">
                  <a16:creationId xmlns:a16="http://schemas.microsoft.com/office/drawing/2014/main" id="{6CD633A8-AA73-4D5A-95B0-0FF3F25C11EF}"/>
                </a:ext>
              </a:extLst>
            </p:cNvPr>
            <p:cNvSpPr/>
            <p:nvPr/>
          </p:nvSpPr>
          <p:spPr>
            <a:xfrm>
              <a:off x="9080500" y="5067300"/>
              <a:ext cx="982662" cy="273050"/>
            </a:xfrm>
            <a:custGeom>
              <a:avLst/>
              <a:gdLst/>
              <a:ahLst/>
              <a:cxnLst/>
              <a:rect l="l" t="t" r="r" b="b"/>
              <a:pathLst>
                <a:path w="619" h="172" extrusionOk="0">
                  <a:moveTo>
                    <a:pt x="0" y="172"/>
                  </a:moveTo>
                  <a:lnTo>
                    <a:pt x="619" y="172"/>
                  </a:lnTo>
                  <a:lnTo>
                    <a:pt x="0" y="0"/>
                  </a:lnTo>
                  <a:lnTo>
                    <a:pt x="0" y="1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353;p18">
              <a:extLst>
                <a:ext uri="{FF2B5EF4-FFF2-40B4-BE49-F238E27FC236}">
                  <a16:creationId xmlns:a16="http://schemas.microsoft.com/office/drawing/2014/main" id="{3EA01D5E-F8F7-4C47-AA9B-675B92E9BE67}"/>
                </a:ext>
              </a:extLst>
            </p:cNvPr>
            <p:cNvSpPr/>
            <p:nvPr/>
          </p:nvSpPr>
          <p:spPr>
            <a:xfrm>
              <a:off x="9080500" y="5340350"/>
              <a:ext cx="488950" cy="398462"/>
            </a:xfrm>
            <a:custGeom>
              <a:avLst/>
              <a:gdLst/>
              <a:ahLst/>
              <a:cxnLst/>
              <a:rect l="l" t="t" r="r" b="b"/>
              <a:pathLst>
                <a:path w="308" h="251" extrusionOk="0">
                  <a:moveTo>
                    <a:pt x="308" y="251"/>
                  </a:moveTo>
                  <a:lnTo>
                    <a:pt x="0" y="0"/>
                  </a:lnTo>
                  <a:lnTo>
                    <a:pt x="308" y="0"/>
                  </a:lnTo>
                  <a:lnTo>
                    <a:pt x="308" y="25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356;p18">
              <a:extLst>
                <a:ext uri="{FF2B5EF4-FFF2-40B4-BE49-F238E27FC236}">
                  <a16:creationId xmlns:a16="http://schemas.microsoft.com/office/drawing/2014/main" id="{31390E3B-E6EE-4F53-8140-5AF199F666C3}"/>
                </a:ext>
              </a:extLst>
            </p:cNvPr>
            <p:cNvSpPr txBox="1"/>
            <p:nvPr/>
          </p:nvSpPr>
          <p:spPr>
            <a:xfrm>
              <a:off x="8489950" y="3252787"/>
              <a:ext cx="2667000" cy="15925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fr-FR" sz="20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Comparer</a:t>
              </a:r>
              <a:r>
                <a:rPr lang="fr-FR" sz="2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les informations du client à l’ensemble des clients ou à un groupe de clients similaires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8305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C7663E9-5BF3-4E5D-BAB1-E59E2A885F8A}"/>
              </a:ext>
            </a:extLst>
          </p:cNvPr>
          <p:cNvSpPr/>
          <p:nvPr/>
        </p:nvSpPr>
        <p:spPr>
          <a:xfrm>
            <a:off x="1" y="-12841"/>
            <a:ext cx="12191999" cy="1191401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24" name="Rectangle 2666"/>
          <p:cNvSpPr>
            <a:spLocks noChangeArrowheads="1"/>
          </p:cNvSpPr>
          <p:nvPr/>
        </p:nvSpPr>
        <p:spPr bwMode="auto">
          <a:xfrm>
            <a:off x="2044700" y="1054412"/>
            <a:ext cx="8102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56096F-5381-4050-A66D-C2DAD9C8B127}"/>
              </a:ext>
            </a:extLst>
          </p:cNvPr>
          <p:cNvSpPr/>
          <p:nvPr/>
        </p:nvSpPr>
        <p:spPr>
          <a:xfrm>
            <a:off x="-1" y="0"/>
            <a:ext cx="12191999" cy="1191401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5269831-1F2C-46D6-BA4A-52FF2CB1F582}"/>
              </a:ext>
            </a:extLst>
          </p:cNvPr>
          <p:cNvGrpSpPr/>
          <p:nvPr/>
        </p:nvGrpSpPr>
        <p:grpSpPr>
          <a:xfrm>
            <a:off x="82057" y="-12841"/>
            <a:ext cx="1150401" cy="1150401"/>
            <a:chOff x="756951" y="3611272"/>
            <a:chExt cx="1800000" cy="180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81D1C5-0B17-43B3-A16C-CC4A2EFA038E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8725FB2-1C59-411B-AA21-47770992E91E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FCFEF6-A322-4F94-9B07-CEF1C1795A7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2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DF694964-184A-4D86-8A9A-E7308551CC4C}"/>
              </a:ext>
            </a:extLst>
          </p:cNvPr>
          <p:cNvSpPr txBox="1"/>
          <p:nvPr/>
        </p:nvSpPr>
        <p:spPr>
          <a:xfrm>
            <a:off x="1642504" y="221257"/>
            <a:ext cx="9858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Modélisation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8CBBD4C4-9837-4579-9D5F-EEAD1282175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fld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80B1273-E661-401C-9941-559A7C594D7A}"/>
              </a:ext>
            </a:extLst>
          </p:cNvPr>
          <p:cNvGrpSpPr/>
          <p:nvPr/>
        </p:nvGrpSpPr>
        <p:grpSpPr>
          <a:xfrm>
            <a:off x="174089" y="1399817"/>
            <a:ext cx="9226943" cy="4865866"/>
            <a:chOff x="174089" y="1399817"/>
            <a:chExt cx="9226943" cy="4865866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BB91FF2F-B4E4-4483-8AB7-D97352BF85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5137"/>
            <a:stretch/>
          </p:blipFill>
          <p:spPr>
            <a:xfrm>
              <a:off x="174089" y="1399817"/>
              <a:ext cx="4903938" cy="486586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C86459-B115-4430-AB10-34F56866B8C3}"/>
                </a:ext>
              </a:extLst>
            </p:cNvPr>
            <p:cNvSpPr/>
            <p:nvPr/>
          </p:nvSpPr>
          <p:spPr>
            <a:xfrm>
              <a:off x="5237825" y="1855432"/>
              <a:ext cx="195309" cy="221942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0CE1002-350E-41F3-9929-19CC076A19C4}"/>
                </a:ext>
              </a:extLst>
            </p:cNvPr>
            <p:cNvSpPr/>
            <p:nvPr/>
          </p:nvSpPr>
          <p:spPr>
            <a:xfrm>
              <a:off x="5513032" y="1855433"/>
              <a:ext cx="3888000" cy="2219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Classe 0 : Clients sans défaut de paiement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781F10-0E74-4F10-A769-882F1B2B0016}"/>
                </a:ext>
              </a:extLst>
            </p:cNvPr>
            <p:cNvSpPr/>
            <p:nvPr/>
          </p:nvSpPr>
          <p:spPr>
            <a:xfrm>
              <a:off x="5237825" y="2174819"/>
              <a:ext cx="195309" cy="221942"/>
            </a:xfrm>
            <a:prstGeom prst="rect">
              <a:avLst/>
            </a:prstGeom>
            <a:solidFill>
              <a:srgbClr val="378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7E7F2C8-6E68-4407-BC65-C999C7C35D93}"/>
                </a:ext>
              </a:extLst>
            </p:cNvPr>
            <p:cNvSpPr/>
            <p:nvPr/>
          </p:nvSpPr>
          <p:spPr>
            <a:xfrm>
              <a:off x="5513032" y="2174819"/>
              <a:ext cx="3888000" cy="2219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Classe 1 : Clients avec défaut de paiement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03DE549-866E-4A22-A32D-3DB95F8D04F0}"/>
              </a:ext>
            </a:extLst>
          </p:cNvPr>
          <p:cNvGrpSpPr/>
          <p:nvPr/>
        </p:nvGrpSpPr>
        <p:grpSpPr>
          <a:xfrm>
            <a:off x="5155597" y="2494205"/>
            <a:ext cx="5041880" cy="3524856"/>
            <a:chOff x="5155597" y="2494205"/>
            <a:chExt cx="5041880" cy="3524856"/>
          </a:xfrm>
        </p:grpSpPr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ACD63FB-D9AB-4786-B0C2-7BC89EFB4E6F}"/>
                </a:ext>
              </a:extLst>
            </p:cNvPr>
            <p:cNvSpPr txBox="1"/>
            <p:nvPr/>
          </p:nvSpPr>
          <p:spPr>
            <a:xfrm>
              <a:off x="5155597" y="2494205"/>
              <a:ext cx="499170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00" b="1" i="0" u="none" strike="noStrike" baseline="0" dirty="0">
                  <a:solidFill>
                    <a:srgbClr val="1111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Wingdings" panose="05000000000000000000" pitchFamily="2" charset="2"/>
                </a:rPr>
                <a:t></a:t>
              </a:r>
              <a:r>
                <a:rPr lang="fr-FR" sz="1600" b="1" i="0" u="none" strike="noStrike" baseline="0" dirty="0">
                  <a:solidFill>
                    <a:srgbClr val="1111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jeu de données fortement déséquilibré </a:t>
              </a:r>
              <a:endParaRPr lang="fr-FR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79D694C-4E03-4AA1-B1B0-09625C609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44" t="9968" r="14224" b="12233"/>
            <a:stretch/>
          </p:blipFill>
          <p:spPr>
            <a:xfrm>
              <a:off x="5155597" y="2930203"/>
              <a:ext cx="5041880" cy="3088858"/>
            </a:xfrm>
            <a:prstGeom prst="rect">
              <a:avLst/>
            </a:prstGeom>
          </p:spPr>
        </p:pic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E068080-8809-4925-B324-6904907F4FAF}"/>
              </a:ext>
            </a:extLst>
          </p:cNvPr>
          <p:cNvSpPr/>
          <p:nvPr/>
        </p:nvSpPr>
        <p:spPr>
          <a:xfrm>
            <a:off x="8552398" y="221257"/>
            <a:ext cx="3639600" cy="70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EDA</a:t>
            </a:r>
            <a:endParaRPr lang="fr-FR" b="1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5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156096F-5381-4050-A66D-C2DAD9C8B127}"/>
              </a:ext>
            </a:extLst>
          </p:cNvPr>
          <p:cNvSpPr/>
          <p:nvPr/>
        </p:nvSpPr>
        <p:spPr>
          <a:xfrm>
            <a:off x="-1" y="0"/>
            <a:ext cx="12191999" cy="1191401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D0743C2F-BB15-49F3-8A10-33B136258F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04" y="5154662"/>
            <a:ext cx="1299600" cy="129960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02A320B7-2668-4EF0-AAD5-978B3D5DB9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97" y="5154662"/>
            <a:ext cx="1298448" cy="1298448"/>
          </a:xfrm>
          <a:prstGeom prst="rect">
            <a:avLst/>
          </a:prstGeom>
        </p:spPr>
      </p:pic>
      <p:sp>
        <p:nvSpPr>
          <p:cNvPr id="15424" name="Rectangle 2666"/>
          <p:cNvSpPr>
            <a:spLocks noChangeArrowheads="1"/>
          </p:cNvSpPr>
          <p:nvPr/>
        </p:nvSpPr>
        <p:spPr bwMode="auto">
          <a:xfrm>
            <a:off x="2044700" y="1054412"/>
            <a:ext cx="8102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5269831-1F2C-46D6-BA4A-52FF2CB1F582}"/>
              </a:ext>
            </a:extLst>
          </p:cNvPr>
          <p:cNvGrpSpPr/>
          <p:nvPr/>
        </p:nvGrpSpPr>
        <p:grpSpPr>
          <a:xfrm>
            <a:off x="82057" y="-12841"/>
            <a:ext cx="1150401" cy="1150401"/>
            <a:chOff x="756951" y="3611272"/>
            <a:chExt cx="1800000" cy="180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81D1C5-0B17-43B3-A16C-CC4A2EFA038E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8725FB2-1C59-411B-AA21-47770992E91E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FCFEF6-A322-4F94-9B07-CEF1C1795A7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2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DF694964-184A-4D86-8A9A-E7308551CC4C}"/>
              </a:ext>
            </a:extLst>
          </p:cNvPr>
          <p:cNvSpPr txBox="1"/>
          <p:nvPr/>
        </p:nvSpPr>
        <p:spPr>
          <a:xfrm>
            <a:off x="1642504" y="221257"/>
            <a:ext cx="9858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Modélisation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8CBBD4C4-9837-4579-9D5F-EEAD1282175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fld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246042-3278-4A1D-98F3-A633BA7234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943" y="3349745"/>
            <a:ext cx="6358757" cy="18681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5755F25-11A2-4478-84DB-F2833E787A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7" y="3349745"/>
            <a:ext cx="4448572" cy="1868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49FE1D6-F38A-4079-B5CF-0029B0460533}"/>
              </a:ext>
            </a:extLst>
          </p:cNvPr>
          <p:cNvSpPr/>
          <p:nvPr/>
        </p:nvSpPr>
        <p:spPr>
          <a:xfrm>
            <a:off x="1120403" y="5485158"/>
            <a:ext cx="2371880" cy="534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7851A9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Class </a:t>
            </a:r>
            <a:r>
              <a:rPr lang="fr-FR" sz="2400" dirty="0" err="1">
                <a:solidFill>
                  <a:srgbClr val="7851A9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weights</a:t>
            </a:r>
            <a:endParaRPr lang="fr-FR" sz="2400" dirty="0">
              <a:solidFill>
                <a:srgbClr val="7851A9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ACA31D-7718-4B5E-A070-E89A27976FD0}"/>
              </a:ext>
            </a:extLst>
          </p:cNvPr>
          <p:cNvSpPr/>
          <p:nvPr/>
        </p:nvSpPr>
        <p:spPr>
          <a:xfrm>
            <a:off x="6698076" y="5544067"/>
            <a:ext cx="4536490" cy="416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7851A9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Re-sampling avec SMOTE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A288093-D44B-4FD7-98D2-2117B3A9C9A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5" t="26649" r="11353" b="25101"/>
          <a:stretch/>
        </p:blipFill>
        <p:spPr>
          <a:xfrm>
            <a:off x="5183015" y="1237417"/>
            <a:ext cx="1825965" cy="1191402"/>
          </a:xfrm>
          <a:prstGeom prst="rect">
            <a:avLst/>
          </a:prstGeom>
        </p:spPr>
      </p:pic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5A78E537-DA47-47DD-AF09-B3919847BD34}"/>
              </a:ext>
            </a:extLst>
          </p:cNvPr>
          <p:cNvCxnSpPr>
            <a:cxnSpLocks/>
          </p:cNvCxnSpPr>
          <p:nvPr/>
        </p:nvCxnSpPr>
        <p:spPr>
          <a:xfrm rot="5400000">
            <a:off x="3481405" y="1247206"/>
            <a:ext cx="920926" cy="3271050"/>
          </a:xfrm>
          <a:prstGeom prst="bentConnector3">
            <a:avLst>
              <a:gd name="adj1" fmla="val 50000"/>
            </a:avLst>
          </a:prstGeom>
          <a:ln w="57150">
            <a:solidFill>
              <a:srgbClr val="1AB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B9D63968-7AE1-413B-962F-150B51C90E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52117" y="1246870"/>
            <a:ext cx="921600" cy="3271050"/>
          </a:xfrm>
          <a:prstGeom prst="bentConnector3">
            <a:avLst>
              <a:gd name="adj1" fmla="val 50000"/>
            </a:avLst>
          </a:prstGeom>
          <a:ln w="57150">
            <a:solidFill>
              <a:srgbClr val="1AB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>
            <a:extLst>
              <a:ext uri="{FF2B5EF4-FFF2-40B4-BE49-F238E27FC236}">
                <a16:creationId xmlns:a16="http://schemas.microsoft.com/office/drawing/2014/main" id="{60352BB3-BA10-46D1-8CB4-795A0EF3632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30" y="5153788"/>
            <a:ext cx="1704212" cy="170421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C7343A0-D124-4989-8725-934F6095CBEA}"/>
              </a:ext>
            </a:extLst>
          </p:cNvPr>
          <p:cNvSpPr/>
          <p:nvPr/>
        </p:nvSpPr>
        <p:spPr>
          <a:xfrm>
            <a:off x="8552398" y="221257"/>
            <a:ext cx="3639600" cy="70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EDA</a:t>
            </a:r>
            <a:endParaRPr lang="fr-FR" b="1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1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1ED18BF-5763-437A-A5EB-DFEA67A3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57" y="1480941"/>
            <a:ext cx="10783824" cy="461938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7663E9-5BF3-4E5D-BAB1-E59E2A885F8A}"/>
              </a:ext>
            </a:extLst>
          </p:cNvPr>
          <p:cNvSpPr/>
          <p:nvPr/>
        </p:nvSpPr>
        <p:spPr>
          <a:xfrm>
            <a:off x="1" y="-12841"/>
            <a:ext cx="12191999" cy="1191401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24" name="Rectangle 2666"/>
          <p:cNvSpPr>
            <a:spLocks noChangeArrowheads="1"/>
          </p:cNvSpPr>
          <p:nvPr/>
        </p:nvSpPr>
        <p:spPr bwMode="auto">
          <a:xfrm>
            <a:off x="2044700" y="1054412"/>
            <a:ext cx="8102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56096F-5381-4050-A66D-C2DAD9C8B127}"/>
              </a:ext>
            </a:extLst>
          </p:cNvPr>
          <p:cNvSpPr/>
          <p:nvPr/>
        </p:nvSpPr>
        <p:spPr>
          <a:xfrm>
            <a:off x="-1" y="0"/>
            <a:ext cx="12191999" cy="1191401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5269831-1F2C-46D6-BA4A-52FF2CB1F582}"/>
              </a:ext>
            </a:extLst>
          </p:cNvPr>
          <p:cNvGrpSpPr/>
          <p:nvPr/>
        </p:nvGrpSpPr>
        <p:grpSpPr>
          <a:xfrm>
            <a:off x="82057" y="-12841"/>
            <a:ext cx="1150401" cy="1150401"/>
            <a:chOff x="756951" y="3611272"/>
            <a:chExt cx="1800000" cy="180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81D1C5-0B17-43B3-A16C-CC4A2EFA038E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8725FB2-1C59-411B-AA21-47770992E91E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FCFEF6-A322-4F94-9B07-CEF1C1795A7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2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DF694964-184A-4D86-8A9A-E7308551CC4C}"/>
              </a:ext>
            </a:extLst>
          </p:cNvPr>
          <p:cNvSpPr txBox="1"/>
          <p:nvPr/>
        </p:nvSpPr>
        <p:spPr>
          <a:xfrm>
            <a:off x="1642504" y="221257"/>
            <a:ext cx="9858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Modélisation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8CBBD4C4-9837-4579-9D5F-EEAD1282175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fld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F9754F-E520-4FBF-B5E9-4F7144067075}"/>
              </a:ext>
            </a:extLst>
          </p:cNvPr>
          <p:cNvSpPr/>
          <p:nvPr/>
        </p:nvSpPr>
        <p:spPr>
          <a:xfrm>
            <a:off x="8552400" y="221257"/>
            <a:ext cx="3639600" cy="70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Outliers</a:t>
            </a:r>
            <a:endParaRPr lang="fr-FR" b="1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28FC71E-26FF-4DCD-B8B2-0141B22683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28"/>
          <a:stretch/>
        </p:blipFill>
        <p:spPr>
          <a:xfrm>
            <a:off x="174089" y="1794634"/>
            <a:ext cx="11971611" cy="388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5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C7663E9-5BF3-4E5D-BAB1-E59E2A885F8A}"/>
              </a:ext>
            </a:extLst>
          </p:cNvPr>
          <p:cNvSpPr/>
          <p:nvPr/>
        </p:nvSpPr>
        <p:spPr>
          <a:xfrm>
            <a:off x="1" y="-12841"/>
            <a:ext cx="12191999" cy="1191401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24" name="Rectangle 2666"/>
          <p:cNvSpPr>
            <a:spLocks noChangeArrowheads="1"/>
          </p:cNvSpPr>
          <p:nvPr/>
        </p:nvSpPr>
        <p:spPr bwMode="auto">
          <a:xfrm>
            <a:off x="2044700" y="1054412"/>
            <a:ext cx="8102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56096F-5381-4050-A66D-C2DAD9C8B127}"/>
              </a:ext>
            </a:extLst>
          </p:cNvPr>
          <p:cNvSpPr/>
          <p:nvPr/>
        </p:nvSpPr>
        <p:spPr>
          <a:xfrm>
            <a:off x="-1" y="0"/>
            <a:ext cx="12191999" cy="1191401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5269831-1F2C-46D6-BA4A-52FF2CB1F582}"/>
              </a:ext>
            </a:extLst>
          </p:cNvPr>
          <p:cNvGrpSpPr/>
          <p:nvPr/>
        </p:nvGrpSpPr>
        <p:grpSpPr>
          <a:xfrm>
            <a:off x="82057" y="-12841"/>
            <a:ext cx="1150401" cy="1150401"/>
            <a:chOff x="756951" y="3611272"/>
            <a:chExt cx="1800000" cy="180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81D1C5-0B17-43B3-A16C-CC4A2EFA038E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8725FB2-1C59-411B-AA21-47770992E91E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FCFEF6-A322-4F94-9B07-CEF1C1795A7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2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DF694964-184A-4D86-8A9A-E7308551CC4C}"/>
              </a:ext>
            </a:extLst>
          </p:cNvPr>
          <p:cNvSpPr txBox="1"/>
          <p:nvPr/>
        </p:nvSpPr>
        <p:spPr>
          <a:xfrm>
            <a:off x="1642504" y="221257"/>
            <a:ext cx="9858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Modélisation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8CBBD4C4-9837-4579-9D5F-EEAD1282175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fld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9BCC63-17AE-46B6-8F22-C4083CE9D612}"/>
              </a:ext>
            </a:extLst>
          </p:cNvPr>
          <p:cNvSpPr/>
          <p:nvPr/>
        </p:nvSpPr>
        <p:spPr>
          <a:xfrm>
            <a:off x="8552873" y="221257"/>
            <a:ext cx="3639125" cy="70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Missing</a:t>
            </a:r>
            <a:r>
              <a:rPr lang="fr-FR" sz="4000" b="1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 values</a:t>
            </a:r>
            <a:endParaRPr lang="fr-FR" b="1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6679D84-A0FC-473D-BD21-688DFC5C96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886"/>
          <a:stretch/>
        </p:blipFill>
        <p:spPr>
          <a:xfrm>
            <a:off x="82057" y="1272278"/>
            <a:ext cx="4000778" cy="22023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51BAE9F-4F8A-4708-8037-5092B17E1F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60" b="36643"/>
          <a:stretch/>
        </p:blipFill>
        <p:spPr>
          <a:xfrm>
            <a:off x="7775308" y="1272278"/>
            <a:ext cx="4000778" cy="205028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7CE8948-C18D-4D5C-A63A-FE993B44BA70}"/>
              </a:ext>
            </a:extLst>
          </p:cNvPr>
          <p:cNvSpPr/>
          <p:nvPr/>
        </p:nvSpPr>
        <p:spPr>
          <a:xfrm>
            <a:off x="0" y="3867565"/>
            <a:ext cx="3639125" cy="2233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Categorical</a:t>
            </a:r>
            <a:r>
              <a:rPr lang="fr-FR" sz="4000" b="1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 </a:t>
            </a:r>
          </a:p>
          <a:p>
            <a:pPr algn="ctr"/>
            <a:r>
              <a:rPr lang="fr-FR" sz="4000" b="1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&amp; </a:t>
            </a:r>
          </a:p>
          <a:p>
            <a:pPr algn="ctr"/>
            <a:r>
              <a:rPr lang="fr-FR" sz="4000" b="1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Boolean</a:t>
            </a:r>
            <a:endParaRPr lang="fr-FR" b="1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7EEF0B-FD1B-4781-B8AF-E8BCF0E33DAF}"/>
              </a:ext>
            </a:extLst>
          </p:cNvPr>
          <p:cNvSpPr/>
          <p:nvPr/>
        </p:nvSpPr>
        <p:spPr>
          <a:xfrm>
            <a:off x="7775308" y="3867565"/>
            <a:ext cx="3639125" cy="2233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Numerical</a:t>
            </a:r>
            <a:endParaRPr lang="fr-FR" sz="4000" b="1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  <a:p>
            <a:pPr algn="ctr"/>
            <a:r>
              <a:rPr lang="fr-FR" sz="4000" b="1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&amp;</a:t>
            </a:r>
          </a:p>
          <a:p>
            <a:pPr algn="ctr"/>
            <a:r>
              <a:rPr lang="fr-FR" sz="4000" b="1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&amp;</a:t>
            </a:r>
            <a:endParaRPr lang="fr-FR" b="1" dirty="0">
              <a:solidFill>
                <a:schemeClr val="bg1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A37C18C3-32B6-470C-83CA-1AFAA2EBFE17}"/>
              </a:ext>
            </a:extLst>
          </p:cNvPr>
          <p:cNvCxnSpPr>
            <a:cxnSpLocks/>
            <a:stCxn id="16" idx="3"/>
            <a:endCxn id="3" idx="3"/>
          </p:cNvCxnSpPr>
          <p:nvPr/>
        </p:nvCxnSpPr>
        <p:spPr>
          <a:xfrm flipV="1">
            <a:off x="3639125" y="2373461"/>
            <a:ext cx="443710" cy="2610839"/>
          </a:xfrm>
          <a:prstGeom prst="bentConnector3">
            <a:avLst>
              <a:gd name="adj1" fmla="val 151520"/>
            </a:avLst>
          </a:prstGeom>
          <a:ln w="57150">
            <a:solidFill>
              <a:srgbClr val="1AB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91495A44-6D11-4283-BC97-5E2693F58535}"/>
              </a:ext>
            </a:extLst>
          </p:cNvPr>
          <p:cNvCxnSpPr>
            <a:cxnSpLocks/>
            <a:stCxn id="17" idx="1"/>
            <a:endCxn id="14" idx="1"/>
          </p:cNvCxnSpPr>
          <p:nvPr/>
        </p:nvCxnSpPr>
        <p:spPr>
          <a:xfrm rot="10800000">
            <a:off x="7775308" y="2297422"/>
            <a:ext cx="12700" cy="2686879"/>
          </a:xfrm>
          <a:prstGeom prst="bentConnector3">
            <a:avLst>
              <a:gd name="adj1" fmla="val 1800000"/>
            </a:avLst>
          </a:prstGeom>
          <a:ln w="57150">
            <a:solidFill>
              <a:srgbClr val="1AB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62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C7663E9-5BF3-4E5D-BAB1-E59E2A885F8A}"/>
              </a:ext>
            </a:extLst>
          </p:cNvPr>
          <p:cNvSpPr/>
          <p:nvPr/>
        </p:nvSpPr>
        <p:spPr>
          <a:xfrm>
            <a:off x="1" y="-12841"/>
            <a:ext cx="12191999" cy="1191401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24" name="Rectangle 2666"/>
          <p:cNvSpPr>
            <a:spLocks noChangeArrowheads="1"/>
          </p:cNvSpPr>
          <p:nvPr/>
        </p:nvSpPr>
        <p:spPr bwMode="auto">
          <a:xfrm>
            <a:off x="2044700" y="1054412"/>
            <a:ext cx="8102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56096F-5381-4050-A66D-C2DAD9C8B127}"/>
              </a:ext>
            </a:extLst>
          </p:cNvPr>
          <p:cNvSpPr/>
          <p:nvPr/>
        </p:nvSpPr>
        <p:spPr>
          <a:xfrm>
            <a:off x="-1" y="0"/>
            <a:ext cx="12191999" cy="1191401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5269831-1F2C-46D6-BA4A-52FF2CB1F582}"/>
              </a:ext>
            </a:extLst>
          </p:cNvPr>
          <p:cNvGrpSpPr/>
          <p:nvPr/>
        </p:nvGrpSpPr>
        <p:grpSpPr>
          <a:xfrm>
            <a:off x="82057" y="-12841"/>
            <a:ext cx="1150401" cy="1150401"/>
            <a:chOff x="756951" y="3611272"/>
            <a:chExt cx="1800000" cy="180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81D1C5-0B17-43B3-A16C-CC4A2EFA038E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8725FB2-1C59-411B-AA21-47770992E91E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FCFEF6-A322-4F94-9B07-CEF1C1795A7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2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DF694964-184A-4D86-8A9A-E7308551CC4C}"/>
              </a:ext>
            </a:extLst>
          </p:cNvPr>
          <p:cNvSpPr txBox="1"/>
          <p:nvPr/>
        </p:nvSpPr>
        <p:spPr>
          <a:xfrm>
            <a:off x="1642504" y="221257"/>
            <a:ext cx="9858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Modélisation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8CBBD4C4-9837-4579-9D5F-EEAD1282175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fld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A42A6A-F418-43CD-A9EA-07E775873ED6}"/>
              </a:ext>
            </a:extLst>
          </p:cNvPr>
          <p:cNvSpPr/>
          <p:nvPr/>
        </p:nvSpPr>
        <p:spPr>
          <a:xfrm>
            <a:off x="8552873" y="221257"/>
            <a:ext cx="3639125" cy="70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Feature</a:t>
            </a:r>
            <a:r>
              <a:rPr lang="fr-FR" sz="4000" b="1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 Engin.</a:t>
            </a:r>
            <a:endParaRPr lang="fr-FR" b="1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A60F69-26CE-400B-9F77-297523E93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40" y="1486144"/>
            <a:ext cx="7589708" cy="487232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28FC948-CADD-44FE-9B0D-E16F0B8A5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9754">
            <a:off x="3160099" y="2899493"/>
            <a:ext cx="5711184" cy="20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143234-83C0-405B-8496-32BEBC71A5A9}"/>
              </a:ext>
            </a:extLst>
          </p:cNvPr>
          <p:cNvSpPr/>
          <p:nvPr/>
        </p:nvSpPr>
        <p:spPr>
          <a:xfrm>
            <a:off x="-4" y="1204242"/>
            <a:ext cx="5660139" cy="2233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Logistic</a:t>
            </a:r>
            <a:r>
              <a:rPr lang="fr-FR" sz="4000" b="1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 </a:t>
            </a:r>
            <a:r>
              <a:rPr lang="fr-FR" sz="4000" b="1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Regression</a:t>
            </a:r>
            <a:endParaRPr lang="fr-FR" b="1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320CAAB-AC72-4A93-8AB1-08414B2E0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45" y="1820010"/>
            <a:ext cx="3474535" cy="347453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7663E9-5BF3-4E5D-BAB1-E59E2A885F8A}"/>
              </a:ext>
            </a:extLst>
          </p:cNvPr>
          <p:cNvSpPr/>
          <p:nvPr/>
        </p:nvSpPr>
        <p:spPr>
          <a:xfrm>
            <a:off x="1" y="-12841"/>
            <a:ext cx="12191999" cy="1191401"/>
          </a:xfrm>
          <a:prstGeom prst="rect">
            <a:avLst/>
          </a:prstGeom>
          <a:solidFill>
            <a:srgbClr val="785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24" name="Rectangle 2666"/>
          <p:cNvSpPr>
            <a:spLocks noChangeArrowheads="1"/>
          </p:cNvSpPr>
          <p:nvPr/>
        </p:nvSpPr>
        <p:spPr bwMode="auto">
          <a:xfrm>
            <a:off x="2044700" y="1054412"/>
            <a:ext cx="8102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US" altLang="en-US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56096F-5381-4050-A66D-C2DAD9C8B127}"/>
              </a:ext>
            </a:extLst>
          </p:cNvPr>
          <p:cNvSpPr/>
          <p:nvPr/>
        </p:nvSpPr>
        <p:spPr>
          <a:xfrm>
            <a:off x="-1" y="0"/>
            <a:ext cx="12191999" cy="1191401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5269831-1F2C-46D6-BA4A-52FF2CB1F582}"/>
              </a:ext>
            </a:extLst>
          </p:cNvPr>
          <p:cNvGrpSpPr/>
          <p:nvPr/>
        </p:nvGrpSpPr>
        <p:grpSpPr>
          <a:xfrm>
            <a:off x="82057" y="-12841"/>
            <a:ext cx="1150401" cy="1150401"/>
            <a:chOff x="756951" y="3611272"/>
            <a:chExt cx="1800000" cy="180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F81D1C5-0B17-43B3-A16C-CC4A2EFA038E}"/>
                </a:ext>
              </a:extLst>
            </p:cNvPr>
            <p:cNvSpPr/>
            <p:nvPr/>
          </p:nvSpPr>
          <p:spPr>
            <a:xfrm>
              <a:off x="756951" y="3611272"/>
              <a:ext cx="1800000" cy="1800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8725FB2-1C59-411B-AA21-47770992E91E}"/>
                </a:ext>
              </a:extLst>
            </p:cNvPr>
            <p:cNvSpPr/>
            <p:nvPr/>
          </p:nvSpPr>
          <p:spPr>
            <a:xfrm>
              <a:off x="828951" y="3683272"/>
              <a:ext cx="1656000" cy="165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FCFEF6-A322-4F94-9B07-CEF1C1795A76}"/>
                </a:ext>
              </a:extLst>
            </p:cNvPr>
            <p:cNvSpPr/>
            <p:nvPr/>
          </p:nvSpPr>
          <p:spPr>
            <a:xfrm>
              <a:off x="900951" y="3755272"/>
              <a:ext cx="1512000" cy="1512000"/>
            </a:xfrm>
            <a:prstGeom prst="ellipse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dirty="0">
                  <a:latin typeface="Fira Sans Heavy" panose="020B0A03050000020004" pitchFamily="34" charset="0"/>
                  <a:ea typeface="Fira Sans Heavy" panose="020B0A03050000020004" pitchFamily="34" charset="0"/>
                </a:rPr>
                <a:t>2</a:t>
              </a:r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DF694964-184A-4D86-8A9A-E7308551CC4C}"/>
              </a:ext>
            </a:extLst>
          </p:cNvPr>
          <p:cNvSpPr txBox="1"/>
          <p:nvPr/>
        </p:nvSpPr>
        <p:spPr>
          <a:xfrm>
            <a:off x="1642504" y="221257"/>
            <a:ext cx="9858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Modélisation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8CBBD4C4-9837-4579-9D5F-EEAD1282175B}"/>
              </a:ext>
            </a:extLst>
          </p:cNvPr>
          <p:cNvSpPr/>
          <p:nvPr/>
        </p:nvSpPr>
        <p:spPr>
          <a:xfrm>
            <a:off x="11668428" y="6389867"/>
            <a:ext cx="477272" cy="328187"/>
          </a:xfrm>
          <a:prstGeom prst="roundRect">
            <a:avLst/>
          </a:prstGeom>
          <a:solidFill>
            <a:srgbClr val="7851A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BBBA498-DA9E-49E0-9B68-36103A5B348F}" type="slidenum">
              <a:rPr lang="id-ID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fld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E9B0E3-18C6-469E-B255-A46DD4C1A702}"/>
              </a:ext>
            </a:extLst>
          </p:cNvPr>
          <p:cNvSpPr/>
          <p:nvPr/>
        </p:nvSpPr>
        <p:spPr>
          <a:xfrm>
            <a:off x="8552873" y="221257"/>
            <a:ext cx="3639125" cy="70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Train </a:t>
            </a:r>
            <a:r>
              <a:rPr lang="fr-FR" sz="4000" b="1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Models</a:t>
            </a:r>
            <a:endParaRPr lang="fr-FR" b="1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5062A-A9F3-4C22-901D-8B4DD31F3598}"/>
              </a:ext>
            </a:extLst>
          </p:cNvPr>
          <p:cNvSpPr/>
          <p:nvPr/>
        </p:nvSpPr>
        <p:spPr>
          <a:xfrm>
            <a:off x="82057" y="4122362"/>
            <a:ext cx="5367398" cy="2233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Lineair</a:t>
            </a:r>
            <a:r>
              <a:rPr lang="fr-FR" sz="4000" b="1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 Model</a:t>
            </a:r>
            <a:endParaRPr lang="fr-FR" b="1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9B9DBF-9ECC-4316-B2FC-6ED6F97A7D10}"/>
              </a:ext>
            </a:extLst>
          </p:cNvPr>
          <p:cNvSpPr/>
          <p:nvPr/>
        </p:nvSpPr>
        <p:spPr>
          <a:xfrm>
            <a:off x="7704834" y="1204242"/>
            <a:ext cx="4014455" cy="2233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4000" b="1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LightGBM</a:t>
            </a:r>
            <a:endParaRPr lang="fr-FR" b="1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E38571-70F0-4402-A975-E9BAF853350B}"/>
              </a:ext>
            </a:extLst>
          </p:cNvPr>
          <p:cNvSpPr/>
          <p:nvPr/>
        </p:nvSpPr>
        <p:spPr>
          <a:xfrm>
            <a:off x="6742547" y="4122362"/>
            <a:ext cx="5185571" cy="2233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4000" b="1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Non-</a:t>
            </a:r>
            <a:r>
              <a:rPr lang="fr-FR" sz="4000" b="1" dirty="0" err="1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Lineair</a:t>
            </a:r>
            <a:r>
              <a:rPr lang="fr-FR" sz="4000" b="1" dirty="0">
                <a:solidFill>
                  <a:srgbClr val="1ABC9C"/>
                </a:solidFill>
                <a:latin typeface="Fira Sans Heavy" panose="020B0A03050000020004" pitchFamily="34" charset="0"/>
                <a:ea typeface="Fira Sans Heavy" panose="020B0A03050000020004" pitchFamily="34" charset="0"/>
              </a:rPr>
              <a:t> Model</a:t>
            </a:r>
            <a:endParaRPr lang="fr-FR" b="1" dirty="0">
              <a:solidFill>
                <a:srgbClr val="1ABC9C"/>
              </a:solidFill>
              <a:latin typeface="Fira Sans Heavy" panose="020B0A03050000020004" pitchFamily="34" charset="0"/>
              <a:ea typeface="Fira Sans Heavy" panose="020B0A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3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3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risp complementary colors 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4EC6A"/>
      </a:accent1>
      <a:accent2>
        <a:srgbClr val="BBCF4A"/>
      </a:accent2>
      <a:accent3>
        <a:srgbClr val="E73F0B"/>
      </a:accent3>
      <a:accent4>
        <a:srgbClr val="A11F0C"/>
      </a:accent4>
      <a:accent5>
        <a:srgbClr val="000000"/>
      </a:accent5>
      <a:accent6>
        <a:srgbClr val="8A8A8A"/>
      </a:accent6>
      <a:hlink>
        <a:srgbClr val="0096D2"/>
      </a:hlink>
      <a:folHlink>
        <a:srgbClr val="00578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212</Words>
  <Application>Microsoft Office PowerPoint</Application>
  <PresentationFormat>Grand écran</PresentationFormat>
  <Paragraphs>98</Paragraphs>
  <Slides>16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Fira Sans Heavy</vt:lpstr>
      <vt:lpstr>Open Sans</vt:lpstr>
      <vt:lpstr>Open Sans Extrabold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Mohamed Sidina</cp:lastModifiedBy>
  <cp:revision>350</cp:revision>
  <dcterms:created xsi:type="dcterms:W3CDTF">2015-04-13T00:30:35Z</dcterms:created>
  <dcterms:modified xsi:type="dcterms:W3CDTF">2022-02-11T07:07:15Z</dcterms:modified>
</cp:coreProperties>
</file>