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655" r:id="rId2"/>
    <p:sldId id="474" r:id="rId3"/>
    <p:sldId id="1666" r:id="rId4"/>
    <p:sldId id="322" r:id="rId5"/>
    <p:sldId id="1681" r:id="rId6"/>
    <p:sldId id="1684" r:id="rId7"/>
    <p:sldId id="1685" r:id="rId8"/>
    <p:sldId id="1686" r:id="rId9"/>
    <p:sldId id="1687" r:id="rId10"/>
    <p:sldId id="1688" r:id="rId11"/>
    <p:sldId id="1689" r:id="rId12"/>
    <p:sldId id="1690" r:id="rId13"/>
    <p:sldId id="1691" r:id="rId14"/>
    <p:sldId id="1670" r:id="rId15"/>
    <p:sldId id="1692" r:id="rId16"/>
    <p:sldId id="1695" r:id="rId17"/>
    <p:sldId id="1693" r:id="rId18"/>
    <p:sldId id="1694" r:id="rId19"/>
    <p:sldId id="1671" r:id="rId20"/>
    <p:sldId id="1672" r:id="rId21"/>
    <p:sldId id="1697" r:id="rId22"/>
    <p:sldId id="166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  <a:srgbClr val="9900FF"/>
    <a:srgbClr val="FFFFFF"/>
    <a:srgbClr val="911742"/>
    <a:srgbClr val="999999"/>
    <a:srgbClr val="FB8321"/>
    <a:srgbClr val="38C4D1"/>
    <a:srgbClr val="013668"/>
    <a:srgbClr val="F7F7F7"/>
    <a:srgbClr val="A97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6387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83E250-A022-4308-A6B3-941E5A84BF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E94E6-FCB9-47C5-8C2A-F70D3B8D8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D601-A8DA-481F-BF17-E1EFAA7B4485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C1728-831C-4E83-892B-1CF11069B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EBE669-BB61-4839-A860-CEBE6859A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9988-4FFE-4E83-89B2-1DC030A0A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8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9C1C-2B6E-4AE4-A2D1-5054958F8EF5}" type="datetimeFigureOut">
              <a:rPr lang="fr-FR" noProof="0" smtClean="0"/>
              <a:t>21/06/2021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9DA8-070E-4B32-8D90-E4D868D86A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074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E9DA8-070E-4B32-8D90-E4D868D86A33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82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794" name="Google Shape;7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Google Shape;3768;p6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059" name="Google Shape;3769;p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833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C658-1F42-4E71-B315-6D5D9F81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BB2A73-7E16-45C7-BEF6-8502BCD1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3C230-8801-44C4-945B-F9559C8C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D12DA-F5C8-45DA-AACC-220F4BE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9CDBA-5598-414A-9260-244C436E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2546-EFAC-4811-BA41-A442466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874212-0576-49C1-988F-CE8947D4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C1353-145D-4D76-8D75-1BC508C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E848F-36FB-4F0A-9D9B-591A7D4E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E6C37-2B48-43E7-8C5A-6BE20A8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0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8A17D6-E082-47AD-AE0C-B9E92C52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38AB1-A619-4AA7-A733-406A773B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588AD-A28B-4DCF-9A5F-3446667E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4DD1C-A21F-485B-B8FD-F304BB14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3CC60A-D995-4AE6-9E19-279B224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38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54246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userDrawn="1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48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A45F3-B851-4D6D-B3BC-49FC24EE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87FA2-E2C9-4295-83A4-BA52739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B0EA7-8695-4ABD-B9AF-9062D155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E3AC5-B955-4939-9F06-F0D17FB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36489-9A7C-40AA-A886-CDD820C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3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A9A3A-66F8-4745-B8CD-129E5E8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2B705-2C6B-4B38-AC78-C81CD440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E7C1A-139F-4C3C-BF3E-36C5BEA3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25195-C36E-49CB-A10A-C2C7C0E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BC4DB-F050-4D5D-8A79-D0CC629C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3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97227-1CAC-446E-9C85-AA3255A7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6DC17-EFC0-4EED-944D-B1A872B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F5086E-834F-40E3-B54C-E056C6EF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2C026-2EF4-4DA1-A391-10760A8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8FEAA-9EE1-41CB-9BC3-F66DAE4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9CAA3-7A6C-4FC7-ABAB-543F7C2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F2F2E-4208-47BA-8587-0FEE8C96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4C8FE-9F33-4626-AF30-0EC7EE07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1E6D8F-B3F3-447A-ACB7-F483BF32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F1AAF4-D1CA-4F42-B46D-AE0C6ABC3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79D9B0-DA23-451B-A081-A03A796A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72628-7902-4A95-96C9-E246812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1F55AC-85E1-4077-8EDC-ABFA790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30F23B-BEB3-4F98-83E3-CBBFD4A0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833E8-656D-45A7-B70A-6BFA04D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B6D85F-6217-4E26-81AF-91BD6AC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82307C-286A-4253-953D-DD05411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2DE78-3DFD-491F-8383-D5157059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21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6FB1D4-F0C9-4CF0-9D65-03F6BBEA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F8F96-F564-48D7-A634-943129E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89A28-1FC8-48A1-A2DC-8939BB3B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8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77BB3-2F9C-408A-905A-88AA2D3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872F-2353-45E6-BCD6-914E306E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AEECAF-8B65-4FED-82D9-3D2DF21E9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76013-6C1C-4053-940F-27C3F1E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22531-B648-4CD6-8EF1-C02EBECD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1EB51-9A23-4616-BEE8-0BF0699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0FE8-38F7-467F-9596-959C08C3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A3658A-D86C-4923-BF6F-C7141B46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290A1-2841-4C15-8059-B7BF1C7B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BCEEC5-D9CD-4CC0-A9E3-A0A8476A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3CB98-38DC-438E-8ECD-78F06AFC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E7F96-4AF3-45F2-BE32-08D46D8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4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4A1D2D-C364-46E4-B6DB-D68E6AC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C3247-942A-4AA8-B24F-1AE92D50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08821-28E8-4CED-9C83-6B2E25F8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2A01-E0DD-4F16-9D07-D5FCF6B273FC}" type="datetimeFigureOut">
              <a:rPr lang="fr-FR" smtClean="0"/>
              <a:t>21/06/2021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9E026-7B32-4BE8-9B70-669343F2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3BA0F-9443-45B3-96B4-512A6513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6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CBB38-B2AD-4DE6-9B55-5F1F5507DA48}"/>
              </a:ext>
            </a:extLst>
          </p:cNvPr>
          <p:cNvGrpSpPr/>
          <p:nvPr/>
        </p:nvGrpSpPr>
        <p:grpSpPr>
          <a:xfrm>
            <a:off x="2843978" y="1247750"/>
            <a:ext cx="5343053" cy="4362500"/>
            <a:chOff x="3914750" y="1260892"/>
            <a:chExt cx="4362500" cy="4362500"/>
          </a:xfrm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260892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rgbClr val="7451EB"/>
            </a:solidFill>
            <a:ln w="152400">
              <a:solidFill>
                <a:srgbClr val="7451EB"/>
              </a:solidFill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AD2B8-901A-4368-86D5-09E18CE173EE}"/>
                </a:ext>
              </a:extLst>
            </p:cNvPr>
            <p:cNvSpPr txBox="1"/>
            <p:nvPr/>
          </p:nvSpPr>
          <p:spPr>
            <a:xfrm>
              <a:off x="4219527" y="1907724"/>
              <a:ext cx="3752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SOUTENANCE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745827" y="2857552"/>
              <a:ext cx="27003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fr-FR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PROJET</a:t>
              </a:r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 n°2 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3C29B8-03CF-4789-B751-7412709683A9}"/>
                </a:ext>
              </a:extLst>
            </p:cNvPr>
            <p:cNvSpPr txBox="1"/>
            <p:nvPr/>
          </p:nvSpPr>
          <p:spPr>
            <a:xfrm>
              <a:off x="3987367" y="3812257"/>
              <a:ext cx="421728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CADEMY Start-Up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Expansion à l’international</a:t>
              </a:r>
              <a:endParaRPr lang="en-US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B9CE4D75-54C4-4AA1-81B4-F995F0BB1130}"/>
              </a:ext>
            </a:extLst>
          </p:cNvPr>
          <p:cNvSpPr>
            <a:spLocks noEditPoints="1"/>
          </p:cNvSpPr>
          <p:nvPr/>
        </p:nvSpPr>
        <p:spPr bwMode="auto">
          <a:xfrm>
            <a:off x="9156876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rgbClr val="7451EB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2055707-2D9F-405A-92CE-0732EB62FE0E}"/>
              </a:ext>
            </a:extLst>
          </p:cNvPr>
          <p:cNvSpPr txBox="1"/>
          <p:nvPr/>
        </p:nvSpPr>
        <p:spPr>
          <a:xfrm>
            <a:off x="-26504" y="6151144"/>
            <a:ext cx="427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451E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Mohamed Sidina SID AHMED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60ED488-D9D9-45BD-A383-A6B34134623C}"/>
              </a:ext>
            </a:extLst>
          </p:cNvPr>
          <p:cNvSpPr txBox="1"/>
          <p:nvPr/>
        </p:nvSpPr>
        <p:spPr>
          <a:xfrm>
            <a:off x="9389856" y="6151144"/>
            <a:ext cx="28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451E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Date : le 16/06/2021</a:t>
            </a:r>
          </a:p>
        </p:txBody>
      </p:sp>
    </p:spTree>
    <p:extLst>
      <p:ext uri="{BB962C8B-B14F-4D97-AF65-F5344CB8AC3E}">
        <p14:creationId xmlns:p14="http://schemas.microsoft.com/office/powerpoint/2010/main" val="123572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la qualité de ce jeu de données.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458DB2E-39B6-4134-834B-0B3117D3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" y="1118673"/>
            <a:ext cx="6886575" cy="386494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2C6E759-03E8-41D7-9005-FE702FDE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90" y="1118673"/>
            <a:ext cx="3947399" cy="38649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99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Sélectionner les informations pertinentes vs à la problématique.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C6D8FE-B75B-4FBD-92F7-F87A234F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5" y="1114077"/>
            <a:ext cx="8630419" cy="20005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B917D2-5D31-4C0A-965C-CB26F2D5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65" y="3866311"/>
            <a:ext cx="8713253" cy="21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Moyenne, médiane, écart-type par Indicateur par Région par Pays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237;p16">
            <a:extLst>
              <a:ext uri="{FF2B5EF4-FFF2-40B4-BE49-F238E27FC236}">
                <a16:creationId xmlns:a16="http://schemas.microsoft.com/office/drawing/2014/main" id="{025F8FD9-52DB-4D54-B9BC-940AB6366D0F}"/>
              </a:ext>
            </a:extLst>
          </p:cNvPr>
          <p:cNvSpPr txBox="1"/>
          <p:nvPr/>
        </p:nvSpPr>
        <p:spPr>
          <a:xfrm>
            <a:off x="276510" y="2469513"/>
            <a:ext cx="3560601" cy="379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L’année en-cours est </a:t>
            </a:r>
            <a:r>
              <a:rPr lang="fr-FR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avons choisi de mener l’analyse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UNIQUEMENT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les 3 dernières années présentes dans le jeu de données, à savoir : </a:t>
            </a: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  <a:endParaRPr lang="fr-FR" sz="1200" b="1" dirty="0">
              <a:solidFill>
                <a:srgbClr val="7451E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fr-FR" sz="1200" b="1" dirty="0">
              <a:solidFill>
                <a:srgbClr val="7451E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fr-FR" sz="1200" b="1" dirty="0">
              <a:solidFill>
                <a:srgbClr val="7451E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244;p16">
            <a:extLst>
              <a:ext uri="{FF2B5EF4-FFF2-40B4-BE49-F238E27FC236}">
                <a16:creationId xmlns:a16="http://schemas.microsoft.com/office/drawing/2014/main" id="{3EBE0B2E-E967-4C4B-9FDA-6D8651FA8770}"/>
              </a:ext>
            </a:extLst>
          </p:cNvPr>
          <p:cNvSpPr txBox="1"/>
          <p:nvPr/>
        </p:nvSpPr>
        <p:spPr>
          <a:xfrm>
            <a:off x="276509" y="1419257"/>
            <a:ext cx="3422131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fr-FR" sz="4000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HYPOTHÈSES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5ED2B59-B94F-4A56-AE89-B0EFF179E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58" r="30417"/>
          <a:stretch/>
        </p:blipFill>
        <p:spPr>
          <a:xfrm>
            <a:off x="5848746" y="3799792"/>
            <a:ext cx="6062934" cy="1908964"/>
          </a:xfrm>
          <a:prstGeom prst="rect">
            <a:avLst/>
          </a:prstGeom>
        </p:spPr>
      </p:pic>
      <p:sp>
        <p:nvSpPr>
          <p:cNvPr id="17" name="Google Shape;244;p16">
            <a:extLst>
              <a:ext uri="{FF2B5EF4-FFF2-40B4-BE49-F238E27FC236}">
                <a16:creationId xmlns:a16="http://schemas.microsoft.com/office/drawing/2014/main" id="{90A18B76-879C-4CCA-81F3-6FAEE46AB3F8}"/>
              </a:ext>
            </a:extLst>
          </p:cNvPr>
          <p:cNvSpPr txBox="1"/>
          <p:nvPr/>
        </p:nvSpPr>
        <p:spPr>
          <a:xfrm>
            <a:off x="5848746" y="1419257"/>
            <a:ext cx="3422132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fr-FR" sz="4000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INDICATEURS</a:t>
            </a: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0B9BE5E2-9756-4D81-88D5-230C014C07B4}"/>
              </a:ext>
            </a:extLst>
          </p:cNvPr>
          <p:cNvGrpSpPr/>
          <p:nvPr/>
        </p:nvGrpSpPr>
        <p:grpSpPr>
          <a:xfrm>
            <a:off x="4055341" y="3008089"/>
            <a:ext cx="1295655" cy="1450158"/>
            <a:chOff x="6513512" y="2379662"/>
            <a:chExt cx="1865312" cy="2089150"/>
          </a:xfrm>
        </p:grpSpPr>
        <p:sp>
          <p:nvSpPr>
            <p:cNvPr id="21" name="Google Shape;240;p16">
              <a:extLst>
                <a:ext uri="{FF2B5EF4-FFF2-40B4-BE49-F238E27FC236}">
                  <a16:creationId xmlns:a16="http://schemas.microsoft.com/office/drawing/2014/main" id="{7103D75E-07FE-4AC3-94B5-A8D781EA08EE}"/>
                </a:ext>
              </a:extLst>
            </p:cNvPr>
            <p:cNvSpPr/>
            <p:nvPr/>
          </p:nvSpPr>
          <p:spPr>
            <a:xfrm>
              <a:off x="6513512" y="2379662"/>
              <a:ext cx="1865312" cy="203200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86" y="506"/>
                  </a:moveTo>
                  <a:cubicBezTo>
                    <a:pt x="90" y="505"/>
                    <a:pt x="94" y="504"/>
                    <a:pt x="97" y="502"/>
                  </a:cubicBezTo>
                  <a:cubicBezTo>
                    <a:pt x="243" y="418"/>
                    <a:pt x="243" y="418"/>
                    <a:pt x="243" y="418"/>
                  </a:cubicBezTo>
                  <a:cubicBezTo>
                    <a:pt x="427" y="312"/>
                    <a:pt x="427" y="312"/>
                    <a:pt x="427" y="312"/>
                  </a:cubicBezTo>
                  <a:cubicBezTo>
                    <a:pt x="465" y="291"/>
                    <a:pt x="465" y="237"/>
                    <a:pt x="427" y="215"/>
                  </a:cubicBezTo>
                  <a:cubicBezTo>
                    <a:pt x="243" y="109"/>
                    <a:pt x="243" y="109"/>
                    <a:pt x="243" y="109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53" y="0"/>
                    <a:pt x="0" y="42"/>
                    <a:pt x="15" y="90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3" y="249"/>
                    <a:pt x="63" y="251"/>
                    <a:pt x="63" y="253"/>
                  </a:cubicBezTo>
                  <a:cubicBezTo>
                    <a:pt x="117" y="440"/>
                    <a:pt x="117" y="440"/>
                    <a:pt x="117" y="440"/>
                  </a:cubicBezTo>
                  <a:cubicBezTo>
                    <a:pt x="125" y="468"/>
                    <a:pt x="110" y="495"/>
                    <a:pt x="86" y="506"/>
                  </a:cubicBez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41;p16">
              <a:extLst>
                <a:ext uri="{FF2B5EF4-FFF2-40B4-BE49-F238E27FC236}">
                  <a16:creationId xmlns:a16="http://schemas.microsoft.com/office/drawing/2014/main" id="{FBC4141B-E34A-4180-AE29-C34016D0DC6A}"/>
                </a:ext>
              </a:extLst>
            </p:cNvPr>
            <p:cNvSpPr/>
            <p:nvPr/>
          </p:nvSpPr>
          <p:spPr>
            <a:xfrm>
              <a:off x="6524436" y="3395662"/>
              <a:ext cx="498475" cy="1073150"/>
            </a:xfrm>
            <a:custGeom>
              <a:avLst/>
              <a:gdLst/>
              <a:ahLst/>
              <a:cxnLst/>
              <a:rect l="l" t="t" r="r" b="b"/>
              <a:pathLst>
                <a:path w="124" h="267" extrusionOk="0">
                  <a:moveTo>
                    <a:pt x="116" y="187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4" y="9"/>
                    <a:pt x="64" y="18"/>
                    <a:pt x="61" y="27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0" y="229"/>
                    <a:pt x="44" y="267"/>
                    <a:pt x="85" y="253"/>
                  </a:cubicBezTo>
                  <a:cubicBezTo>
                    <a:pt x="109" y="242"/>
                    <a:pt x="124" y="215"/>
                    <a:pt x="116" y="1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451EB">
                    <a:tint val="66000"/>
                    <a:satMod val="160000"/>
                  </a:srgbClr>
                </a:gs>
                <a:gs pos="50000">
                  <a:srgbClr val="7451EB">
                    <a:tint val="44500"/>
                    <a:satMod val="160000"/>
                  </a:srgbClr>
                </a:gs>
                <a:gs pos="100000">
                  <a:srgbClr val="7451EB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37;p16">
            <a:extLst>
              <a:ext uri="{FF2B5EF4-FFF2-40B4-BE49-F238E27FC236}">
                <a16:creationId xmlns:a16="http://schemas.microsoft.com/office/drawing/2014/main" id="{36C76227-A066-47D0-BF9A-4C03960B0FAC}"/>
              </a:ext>
            </a:extLst>
          </p:cNvPr>
          <p:cNvSpPr txBox="1"/>
          <p:nvPr/>
        </p:nvSpPr>
        <p:spPr>
          <a:xfrm>
            <a:off x="5848746" y="2469513"/>
            <a:ext cx="3560601" cy="5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rappel, voici les indicateurs que nous allons explorer  :</a:t>
            </a:r>
            <a:endParaRPr lang="fr-FR" sz="1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152400"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3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Moyenne, médiane, écart-type par Indicateur par Région par Pays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14E66C-F2FE-4A9F-9AC0-DBC4FCFC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" y="1172531"/>
            <a:ext cx="10642343" cy="47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6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FBD5B8-0516-4E99-999E-51A0867C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" y="1172531"/>
            <a:ext cx="10641600" cy="51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Moyenne, médiane, écart-type par Indicateur par Région par Pays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C82BFF-565B-4AAF-96CB-9E758B6A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" y="1172531"/>
            <a:ext cx="10677013" cy="41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Moyenne, médiane, écart-type par Indicateur par Région par Pays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F35CA-2319-45EF-A695-9F9892ECE65D}"/>
              </a:ext>
            </a:extLst>
          </p:cNvPr>
          <p:cNvSpPr/>
          <p:nvPr/>
        </p:nvSpPr>
        <p:spPr>
          <a:xfrm>
            <a:off x="638767" y="1229409"/>
            <a:ext cx="931900" cy="203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FC4549-9F85-4724-9E51-73ABA820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" y="1172531"/>
            <a:ext cx="10735648" cy="5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Moyenne, médiane, écart-type par Indicateur par Région par Pays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F35CA-2319-45EF-A695-9F9892ECE65D}"/>
              </a:ext>
            </a:extLst>
          </p:cNvPr>
          <p:cNvSpPr/>
          <p:nvPr/>
        </p:nvSpPr>
        <p:spPr>
          <a:xfrm>
            <a:off x="638767" y="1229409"/>
            <a:ext cx="931900" cy="203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A1C7233-0516-43D1-8399-FA004FE6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" y="1172531"/>
            <a:ext cx="10795190" cy="4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Moyenne, médiane, écart-type par Indicateur par Région par Pays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F35CA-2319-45EF-A695-9F9892ECE65D}"/>
              </a:ext>
            </a:extLst>
          </p:cNvPr>
          <p:cNvSpPr/>
          <p:nvPr/>
        </p:nvSpPr>
        <p:spPr>
          <a:xfrm>
            <a:off x="638767" y="1229409"/>
            <a:ext cx="931900" cy="203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D4398AE-35E6-46B4-8CFE-E9D02BE9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" y="1172532"/>
            <a:ext cx="10733350" cy="52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6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CONCLUSION ANALYSE</a:t>
              </a: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A2C060-2127-458B-BA39-E49ED6593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534"/>
          <a:stretch/>
        </p:blipFill>
        <p:spPr>
          <a:xfrm>
            <a:off x="2382776" y="1113597"/>
            <a:ext cx="8974330" cy="36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3AB02EE-A201-4760-AAD1-C2B4B02F9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073" y="1508139"/>
            <a:ext cx="6584555" cy="50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FEB7422-5622-411A-B9CB-3AF4250441A8}"/>
              </a:ext>
            </a:extLst>
          </p:cNvPr>
          <p:cNvGrpSpPr/>
          <p:nvPr/>
        </p:nvGrpSpPr>
        <p:grpSpPr>
          <a:xfrm>
            <a:off x="737479" y="1750219"/>
            <a:ext cx="3384000" cy="3384000"/>
            <a:chOff x="737479" y="1750219"/>
            <a:chExt cx="3351212" cy="33575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05" name="Google Shape;805;p33"/>
            <p:cNvSpPr/>
            <p:nvPr/>
          </p:nvSpPr>
          <p:spPr>
            <a:xfrm>
              <a:off x="737479" y="1750219"/>
              <a:ext cx="3351212" cy="3357562"/>
            </a:xfrm>
            <a:prstGeom prst="ellipse">
              <a:avLst/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3"/>
            <p:cNvSpPr txBox="1"/>
            <p:nvPr/>
          </p:nvSpPr>
          <p:spPr>
            <a:xfrm>
              <a:off x="972557" y="2711781"/>
              <a:ext cx="2881056" cy="1434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fr-FR" sz="4000" b="1" dirty="0">
                  <a:solidFill>
                    <a:schemeClr val="bg1"/>
                  </a:solidFill>
                  <a:latin typeface="Montserrat" panose="02000505000000020004"/>
                  <a:sym typeface="Montserrat"/>
                </a:rPr>
                <a:t>PLAN SOUTENANCE</a:t>
              </a:r>
              <a:endParaRPr lang="fr-FR" sz="1600" b="1" dirty="0">
                <a:solidFill>
                  <a:schemeClr val="bg1"/>
                </a:solidFill>
                <a:latin typeface="Montserrat" panose="0200050500000002000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0A43C-18AD-CC49-AD8E-2A60A480D4D0}"/>
              </a:ext>
            </a:extLst>
          </p:cNvPr>
          <p:cNvGrpSpPr/>
          <p:nvPr/>
        </p:nvGrpSpPr>
        <p:grpSpPr>
          <a:xfrm>
            <a:off x="3658007" y="1227137"/>
            <a:ext cx="1512069" cy="611187"/>
            <a:chOff x="4084637" y="1471612"/>
            <a:chExt cx="1512069" cy="611187"/>
          </a:xfrm>
        </p:grpSpPr>
        <p:sp>
          <p:nvSpPr>
            <p:cNvPr id="810" name="Google Shape;810;p33"/>
            <p:cNvSpPr/>
            <p:nvPr/>
          </p:nvSpPr>
          <p:spPr>
            <a:xfrm>
              <a:off x="4124325" y="1509712"/>
              <a:ext cx="1399782" cy="533400"/>
            </a:xfrm>
            <a:custGeom>
              <a:avLst/>
              <a:gdLst/>
              <a:ahLst/>
              <a:cxnLst/>
              <a:rect l="l" t="t" r="r" b="b"/>
              <a:pathLst>
                <a:path w="1312" h="336" extrusionOk="0">
                  <a:moveTo>
                    <a:pt x="0" y="336"/>
                  </a:moveTo>
                  <a:lnTo>
                    <a:pt x="370" y="0"/>
                  </a:lnTo>
                  <a:lnTo>
                    <a:pt x="1312" y="0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522094" y="1471612"/>
              <a:ext cx="74612" cy="777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084637" y="2008187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D1EC67-96B6-084D-9178-35904F435405}"/>
              </a:ext>
            </a:extLst>
          </p:cNvPr>
          <p:cNvGrpSpPr/>
          <p:nvPr/>
        </p:nvGrpSpPr>
        <p:grpSpPr>
          <a:xfrm>
            <a:off x="3658007" y="5187161"/>
            <a:ext cx="1526012" cy="627062"/>
            <a:chOff x="4068762" y="4816475"/>
            <a:chExt cx="1526012" cy="627062"/>
          </a:xfrm>
        </p:grpSpPr>
        <p:sp>
          <p:nvSpPr>
            <p:cNvPr id="811" name="Google Shape;811;p33"/>
            <p:cNvSpPr/>
            <p:nvPr/>
          </p:nvSpPr>
          <p:spPr>
            <a:xfrm>
              <a:off x="4103688" y="4856162"/>
              <a:ext cx="1434560" cy="547687"/>
            </a:xfrm>
            <a:custGeom>
              <a:avLst/>
              <a:gdLst/>
              <a:ahLst/>
              <a:cxnLst/>
              <a:rect l="l" t="t" r="r" b="b"/>
              <a:pathLst>
                <a:path w="1325" h="345" extrusionOk="0">
                  <a:moveTo>
                    <a:pt x="0" y="0"/>
                  </a:moveTo>
                  <a:lnTo>
                    <a:pt x="383" y="345"/>
                  </a:lnTo>
                  <a:lnTo>
                    <a:pt x="1325" y="345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5520162" y="536892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068762" y="4816475"/>
              <a:ext cx="74612" cy="793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9C9AD4-637A-C24E-82FA-54D1749CC620}"/>
              </a:ext>
            </a:extLst>
          </p:cNvPr>
          <p:cNvGrpSpPr/>
          <p:nvPr/>
        </p:nvGrpSpPr>
        <p:grpSpPr>
          <a:xfrm>
            <a:off x="5339042" y="687758"/>
            <a:ext cx="4571448" cy="1185862"/>
            <a:chOff x="6418262" y="919162"/>
            <a:chExt cx="4571448" cy="11858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CC7CE1-BF5C-7B40-8C78-760D66A5BD04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796" name="Google Shape;796;p33"/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64D1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2" name="Google Shape;802;p33"/>
            <p:cNvSpPr txBox="1"/>
            <p:nvPr/>
          </p:nvSpPr>
          <p:spPr>
            <a:xfrm>
              <a:off x="7062573" y="1062037"/>
              <a:ext cx="2556919" cy="870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1700" b="1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CONTEXTE DE L’ANALYSE</a:t>
              </a:r>
              <a:endParaRPr lang="en-US" dirty="0">
                <a:latin typeface="Montserrat" panose="02000505000000020004" pitchFamily="2" charset="77"/>
              </a:endParaRPr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0092479" y="1206923"/>
              <a:ext cx="660400" cy="557212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23" y="116"/>
                  </a:moveTo>
                  <a:cubicBezTo>
                    <a:pt x="23" y="77"/>
                    <a:pt x="23" y="77"/>
                    <a:pt x="23" y="77"/>
                  </a:cubicBezTo>
                  <a:cubicBezTo>
                    <a:pt x="23" y="74"/>
                    <a:pt x="25" y="72"/>
                    <a:pt x="2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2"/>
                    <a:pt x="43" y="74"/>
                    <a:pt x="43" y="77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9"/>
                    <a:pt x="41" y="121"/>
                    <a:pt x="3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5" y="121"/>
                    <a:pt x="23" y="119"/>
                    <a:pt x="23" y="116"/>
                  </a:cubicBezTo>
                  <a:close/>
                  <a:moveTo>
                    <a:pt x="62" y="58"/>
                  </a:moveTo>
                  <a:cubicBezTo>
                    <a:pt x="59" y="58"/>
                    <a:pt x="57" y="61"/>
                    <a:pt x="57" y="64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7" y="119"/>
                    <a:pt x="59" y="121"/>
                    <a:pt x="6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5" y="121"/>
                    <a:pt x="77" y="119"/>
                    <a:pt x="77" y="116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1"/>
                    <a:pt x="75" y="58"/>
                    <a:pt x="71" y="58"/>
                  </a:cubicBezTo>
                  <a:lnTo>
                    <a:pt x="62" y="58"/>
                  </a:lnTo>
                  <a:close/>
                  <a:moveTo>
                    <a:pt x="96" y="47"/>
                  </a:moveTo>
                  <a:cubicBezTo>
                    <a:pt x="93" y="47"/>
                    <a:pt x="90" y="49"/>
                    <a:pt x="90" y="52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9"/>
                    <a:pt x="93" y="121"/>
                    <a:pt x="96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8" y="121"/>
                    <a:pt x="111" y="119"/>
                    <a:pt x="111" y="116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1" y="49"/>
                    <a:pt x="108" y="47"/>
                    <a:pt x="105" y="47"/>
                  </a:cubicBezTo>
                  <a:lnTo>
                    <a:pt x="96" y="47"/>
                  </a:lnTo>
                  <a:close/>
                  <a:moveTo>
                    <a:pt x="130" y="35"/>
                  </a:moveTo>
                  <a:cubicBezTo>
                    <a:pt x="127" y="35"/>
                    <a:pt x="124" y="37"/>
                    <a:pt x="124" y="40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4" y="119"/>
                    <a:pt x="127" y="121"/>
                    <a:pt x="13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42" y="121"/>
                    <a:pt x="145" y="119"/>
                    <a:pt x="145" y="116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37"/>
                    <a:pt x="142" y="35"/>
                    <a:pt x="139" y="35"/>
                  </a:cubicBezTo>
                  <a:lnTo>
                    <a:pt x="130" y="35"/>
                  </a:lnTo>
                  <a:close/>
                  <a:moveTo>
                    <a:pt x="25" y="57"/>
                  </a:moveTo>
                  <a:cubicBezTo>
                    <a:pt x="61" y="51"/>
                    <a:pt x="95" y="38"/>
                    <a:pt x="126" y="19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93" y="31"/>
                    <a:pt x="59" y="43"/>
                    <a:pt x="24" y="50"/>
                  </a:cubicBezTo>
                  <a:lnTo>
                    <a:pt x="25" y="57"/>
                  </a:lnTo>
                  <a:close/>
                  <a:moveTo>
                    <a:pt x="169" y="132"/>
                  </a:moveTo>
                  <a:cubicBezTo>
                    <a:pt x="152" y="122"/>
                    <a:pt x="152" y="122"/>
                    <a:pt x="152" y="122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2" y="142"/>
                    <a:pt x="152" y="142"/>
                    <a:pt x="152" y="142"/>
                  </a:cubicBezTo>
                  <a:lnTo>
                    <a:pt x="169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DAE4E0-D598-5A45-8756-0AA6B1E0A999}"/>
              </a:ext>
            </a:extLst>
          </p:cNvPr>
          <p:cNvGrpSpPr/>
          <p:nvPr/>
        </p:nvGrpSpPr>
        <p:grpSpPr>
          <a:xfrm>
            <a:off x="5339042" y="5128423"/>
            <a:ext cx="4571448" cy="1190625"/>
            <a:chOff x="6418262" y="4757737"/>
            <a:chExt cx="4571448" cy="1190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5EB7C2-9695-9543-95CB-99EB59B4D7DA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800" name="Google Shape;800;p33"/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2070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3" name="Google Shape;803;p33"/>
            <p:cNvSpPr txBox="1"/>
            <p:nvPr/>
          </p:nvSpPr>
          <p:spPr>
            <a:xfrm>
              <a:off x="7105166" y="4889499"/>
              <a:ext cx="2087441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CONCLUSION ANALYSE</a:t>
              </a:r>
              <a:endParaRPr dirty="0">
                <a:latin typeface="Montserrat" panose="02000505000000020004" pitchFamily="2" charset="77"/>
              </a:endParaRPr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0058400" y="5153025"/>
              <a:ext cx="752475" cy="50165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53" y="12"/>
                  </a:moveTo>
                  <a:cubicBezTo>
                    <a:pt x="171" y="57"/>
                    <a:pt x="171" y="57"/>
                    <a:pt x="171" y="57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36" y="56"/>
                    <a:pt x="100" y="25"/>
                    <a:pt x="97" y="25"/>
                  </a:cubicBezTo>
                  <a:cubicBezTo>
                    <a:pt x="95" y="25"/>
                    <a:pt x="83" y="29"/>
                    <a:pt x="82" y="29"/>
                  </a:cubicBezTo>
                  <a:cubicBezTo>
                    <a:pt x="82" y="29"/>
                    <a:pt x="75" y="31"/>
                    <a:pt x="69" y="31"/>
                  </a:cubicBezTo>
                  <a:cubicBezTo>
                    <a:pt x="67" y="31"/>
                    <a:pt x="64" y="31"/>
                    <a:pt x="63" y="30"/>
                  </a:cubicBezTo>
                  <a:cubicBezTo>
                    <a:pt x="62" y="29"/>
                    <a:pt x="61" y="28"/>
                    <a:pt x="61" y="27"/>
                  </a:cubicBezTo>
                  <a:cubicBezTo>
                    <a:pt x="61" y="24"/>
                    <a:pt x="64" y="22"/>
                    <a:pt x="65" y="21"/>
                  </a:cubicBezTo>
                  <a:cubicBezTo>
                    <a:pt x="75" y="16"/>
                    <a:pt x="100" y="7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9" y="6"/>
                    <a:pt x="148" y="12"/>
                    <a:pt x="153" y="12"/>
                  </a:cubicBezTo>
                  <a:close/>
                  <a:moveTo>
                    <a:pt x="168" y="0"/>
                  </a:moveTo>
                  <a:cubicBezTo>
                    <a:pt x="168" y="0"/>
                    <a:pt x="167" y="0"/>
                    <a:pt x="167" y="0"/>
                  </a:cubicBezTo>
                  <a:cubicBezTo>
                    <a:pt x="159" y="3"/>
                    <a:pt x="159" y="3"/>
                    <a:pt x="159" y="3"/>
                  </a:cubicBezTo>
                  <a:cubicBezTo>
                    <a:pt x="158" y="4"/>
                    <a:pt x="157" y="4"/>
                    <a:pt x="157" y="6"/>
                  </a:cubicBezTo>
                  <a:cubicBezTo>
                    <a:pt x="156" y="7"/>
                    <a:pt x="156" y="8"/>
                    <a:pt x="156" y="10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6" y="59"/>
                    <a:pt x="179" y="60"/>
                    <a:pt x="181" y="59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90" y="56"/>
                    <a:pt x="191" y="55"/>
                    <a:pt x="192" y="54"/>
                  </a:cubicBezTo>
                  <a:cubicBezTo>
                    <a:pt x="192" y="52"/>
                    <a:pt x="192" y="51"/>
                    <a:pt x="192" y="50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2" y="1"/>
                    <a:pt x="171" y="0"/>
                    <a:pt x="168" y="0"/>
                  </a:cubicBezTo>
                  <a:close/>
                  <a:moveTo>
                    <a:pt x="0" y="64"/>
                  </a:moveTo>
                  <a:cubicBezTo>
                    <a:pt x="0" y="65"/>
                    <a:pt x="0" y="67"/>
                    <a:pt x="1" y="68"/>
                  </a:cubicBezTo>
                  <a:cubicBezTo>
                    <a:pt x="2" y="69"/>
                    <a:pt x="3" y="69"/>
                    <a:pt x="4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5" y="70"/>
                    <a:pt x="17" y="68"/>
                    <a:pt x="17" y="6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1"/>
                    <a:pt x="21" y="10"/>
                    <a:pt x="20" y="9"/>
                  </a:cubicBezTo>
                  <a:cubicBezTo>
                    <a:pt x="19" y="8"/>
                    <a:pt x="18" y="7"/>
                    <a:pt x="17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1"/>
                  </a:cubicBezTo>
                  <a:lnTo>
                    <a:pt x="0" y="64"/>
                  </a:lnTo>
                  <a:close/>
                  <a:moveTo>
                    <a:pt x="79" y="111"/>
                  </a:moveTo>
                  <a:cubicBezTo>
                    <a:pt x="78" y="109"/>
                    <a:pt x="77" y="108"/>
                    <a:pt x="76" y="106"/>
                  </a:cubicBezTo>
                  <a:cubicBezTo>
                    <a:pt x="72" y="103"/>
                    <a:pt x="69" y="104"/>
                    <a:pt x="66" y="108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4" y="121"/>
                    <a:pt x="59" y="125"/>
                    <a:pt x="60" y="127"/>
                  </a:cubicBezTo>
                  <a:cubicBezTo>
                    <a:pt x="61" y="128"/>
                    <a:pt x="63" y="128"/>
                    <a:pt x="64" y="128"/>
                  </a:cubicBezTo>
                  <a:cubicBezTo>
                    <a:pt x="66" y="128"/>
                    <a:pt x="68" y="127"/>
                    <a:pt x="70" y="125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8" y="115"/>
                    <a:pt x="79" y="113"/>
                    <a:pt x="79" y="111"/>
                  </a:cubicBezTo>
                  <a:close/>
                  <a:moveTo>
                    <a:pt x="41" y="108"/>
                  </a:moveTo>
                  <a:cubicBezTo>
                    <a:pt x="39" y="111"/>
                    <a:pt x="39" y="114"/>
                    <a:pt x="43" y="117"/>
                  </a:cubicBezTo>
                  <a:cubicBezTo>
                    <a:pt x="47" y="120"/>
                    <a:pt x="50" y="119"/>
                    <a:pt x="53" y="116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7" y="100"/>
                    <a:pt x="62" y="96"/>
                    <a:pt x="61" y="95"/>
                  </a:cubicBezTo>
                  <a:cubicBezTo>
                    <a:pt x="58" y="92"/>
                    <a:pt x="54" y="92"/>
                    <a:pt x="51" y="96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3"/>
                    <a:pt x="46" y="103"/>
                    <a:pt x="46" y="103"/>
                  </a:cubicBezTo>
                  <a:lnTo>
                    <a:pt x="41" y="108"/>
                  </a:lnTo>
                  <a:close/>
                  <a:moveTo>
                    <a:pt x="28" y="95"/>
                  </a:moveTo>
                  <a:cubicBezTo>
                    <a:pt x="26" y="96"/>
                    <a:pt x="26" y="98"/>
                    <a:pt x="26" y="100"/>
                  </a:cubicBezTo>
                  <a:cubicBezTo>
                    <a:pt x="26" y="102"/>
                    <a:pt x="28" y="104"/>
                    <a:pt x="29" y="105"/>
                  </a:cubicBezTo>
                  <a:cubicBezTo>
                    <a:pt x="33" y="108"/>
                    <a:pt x="36" y="107"/>
                    <a:pt x="39" y="104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1" y="90"/>
                    <a:pt x="51" y="88"/>
                    <a:pt x="51" y="86"/>
                  </a:cubicBezTo>
                  <a:cubicBezTo>
                    <a:pt x="50" y="84"/>
                    <a:pt x="49" y="83"/>
                    <a:pt x="48" y="81"/>
                  </a:cubicBezTo>
                  <a:cubicBezTo>
                    <a:pt x="44" y="79"/>
                    <a:pt x="41" y="79"/>
                    <a:pt x="38" y="8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2" y="89"/>
                    <a:pt x="32" y="89"/>
                    <a:pt x="32" y="89"/>
                  </a:cubicBezTo>
                  <a:lnTo>
                    <a:pt x="28" y="95"/>
                  </a:lnTo>
                  <a:close/>
                  <a:moveTo>
                    <a:pt x="26" y="90"/>
                  </a:moveTo>
                  <a:cubicBezTo>
                    <a:pt x="36" y="78"/>
                    <a:pt x="36" y="78"/>
                    <a:pt x="36" y="78"/>
                  </a:cubicBezTo>
                  <a:cubicBezTo>
                    <a:pt x="40" y="73"/>
                    <a:pt x="36" y="69"/>
                    <a:pt x="35" y="68"/>
                  </a:cubicBezTo>
                  <a:cubicBezTo>
                    <a:pt x="31" y="65"/>
                    <a:pt x="28" y="66"/>
                    <a:pt x="25" y="69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1"/>
                    <a:pt x="14" y="83"/>
                    <a:pt x="14" y="85"/>
                  </a:cubicBezTo>
                  <a:cubicBezTo>
                    <a:pt x="14" y="87"/>
                    <a:pt x="16" y="88"/>
                    <a:pt x="16" y="89"/>
                  </a:cubicBezTo>
                  <a:cubicBezTo>
                    <a:pt x="18" y="90"/>
                    <a:pt x="20" y="92"/>
                    <a:pt x="22" y="92"/>
                  </a:cubicBezTo>
                  <a:cubicBezTo>
                    <a:pt x="23" y="92"/>
                    <a:pt x="25" y="91"/>
                    <a:pt x="26" y="90"/>
                  </a:cubicBezTo>
                  <a:close/>
                  <a:moveTo>
                    <a:pt x="145" y="80"/>
                  </a:moveTo>
                  <a:cubicBezTo>
                    <a:pt x="148" y="77"/>
                    <a:pt x="149" y="73"/>
                    <a:pt x="144" y="70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23" y="51"/>
                    <a:pt x="101" y="33"/>
                    <a:pt x="97" y="30"/>
                  </a:cubicBezTo>
                  <a:cubicBezTo>
                    <a:pt x="94" y="30"/>
                    <a:pt x="88" y="32"/>
                    <a:pt x="84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3" y="34"/>
                    <a:pt x="76" y="36"/>
                    <a:pt x="69" y="36"/>
                  </a:cubicBezTo>
                  <a:cubicBezTo>
                    <a:pt x="66" y="36"/>
                    <a:pt x="63" y="35"/>
                    <a:pt x="61" y="34"/>
                  </a:cubicBezTo>
                  <a:cubicBezTo>
                    <a:pt x="57" y="31"/>
                    <a:pt x="56" y="28"/>
                    <a:pt x="56" y="26"/>
                  </a:cubicBezTo>
                  <a:cubicBezTo>
                    <a:pt x="56" y="22"/>
                    <a:pt x="60" y="19"/>
                    <a:pt x="62" y="1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5" y="62"/>
                    <a:pt x="28" y="62"/>
                    <a:pt x="30" y="62"/>
                  </a:cubicBezTo>
                  <a:cubicBezTo>
                    <a:pt x="33" y="62"/>
                    <a:pt x="35" y="63"/>
                    <a:pt x="37" y="65"/>
                  </a:cubicBezTo>
                  <a:cubicBezTo>
                    <a:pt x="41" y="67"/>
                    <a:pt x="43" y="71"/>
                    <a:pt x="42" y="75"/>
                  </a:cubicBezTo>
                  <a:cubicBezTo>
                    <a:pt x="45" y="75"/>
                    <a:pt x="48" y="76"/>
                    <a:pt x="51" y="78"/>
                  </a:cubicBezTo>
                  <a:cubicBezTo>
                    <a:pt x="54" y="81"/>
                    <a:pt x="56" y="85"/>
                    <a:pt x="55" y="88"/>
                  </a:cubicBezTo>
                  <a:cubicBezTo>
                    <a:pt x="58" y="88"/>
                    <a:pt x="61" y="89"/>
                    <a:pt x="64" y="91"/>
                  </a:cubicBezTo>
                  <a:cubicBezTo>
                    <a:pt x="67" y="94"/>
                    <a:pt x="69" y="97"/>
                    <a:pt x="69" y="100"/>
                  </a:cubicBezTo>
                  <a:cubicBezTo>
                    <a:pt x="72" y="99"/>
                    <a:pt x="75" y="100"/>
                    <a:pt x="78" y="103"/>
                  </a:cubicBezTo>
                  <a:cubicBezTo>
                    <a:pt x="83" y="106"/>
                    <a:pt x="84" y="111"/>
                    <a:pt x="83" y="115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9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88" y="120"/>
                    <a:pt x="89" y="120"/>
                    <a:pt x="90" y="120"/>
                  </a:cubicBezTo>
                  <a:cubicBezTo>
                    <a:pt x="93" y="120"/>
                    <a:pt x="94" y="119"/>
                    <a:pt x="95" y="117"/>
                  </a:cubicBezTo>
                  <a:cubicBezTo>
                    <a:pt x="98" y="115"/>
                    <a:pt x="99" y="112"/>
                    <a:pt x="96" y="110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79" y="95"/>
                    <a:pt x="79" y="95"/>
                    <a:pt x="79" y="94"/>
                  </a:cubicBezTo>
                  <a:cubicBezTo>
                    <a:pt x="79" y="93"/>
                    <a:pt x="79" y="92"/>
                    <a:pt x="79" y="92"/>
                  </a:cubicBezTo>
                  <a:cubicBezTo>
                    <a:pt x="80" y="91"/>
                    <a:pt x="82" y="91"/>
                    <a:pt x="83" y="92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5" y="110"/>
                    <a:pt x="107" y="111"/>
                    <a:pt x="108" y="111"/>
                  </a:cubicBezTo>
                  <a:cubicBezTo>
                    <a:pt x="110" y="111"/>
                    <a:pt x="112" y="110"/>
                    <a:pt x="114" y="108"/>
                  </a:cubicBezTo>
                  <a:cubicBezTo>
                    <a:pt x="115" y="106"/>
                    <a:pt x="116" y="104"/>
                    <a:pt x="116" y="102"/>
                  </a:cubicBezTo>
                  <a:cubicBezTo>
                    <a:pt x="115" y="101"/>
                    <a:pt x="114" y="99"/>
                    <a:pt x="112" y="97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7" y="85"/>
                    <a:pt x="97" y="85"/>
                    <a:pt x="97" y="84"/>
                  </a:cubicBezTo>
                  <a:cubicBezTo>
                    <a:pt x="97" y="83"/>
                    <a:pt x="97" y="82"/>
                    <a:pt x="98" y="82"/>
                  </a:cubicBezTo>
                  <a:cubicBezTo>
                    <a:pt x="99" y="81"/>
                    <a:pt x="100" y="81"/>
                    <a:pt x="101" y="82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2" y="99"/>
                    <a:pt x="124" y="99"/>
                    <a:pt x="125" y="99"/>
                  </a:cubicBezTo>
                  <a:cubicBezTo>
                    <a:pt x="128" y="99"/>
                    <a:pt x="130" y="98"/>
                    <a:pt x="132" y="96"/>
                  </a:cubicBezTo>
                  <a:cubicBezTo>
                    <a:pt x="133" y="94"/>
                    <a:pt x="134" y="92"/>
                    <a:pt x="134" y="90"/>
                  </a:cubicBezTo>
                  <a:cubicBezTo>
                    <a:pt x="134" y="89"/>
                    <a:pt x="133" y="87"/>
                    <a:pt x="131" y="85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1"/>
                    <a:pt x="113" y="70"/>
                    <a:pt x="114" y="69"/>
                  </a:cubicBezTo>
                  <a:cubicBezTo>
                    <a:pt x="115" y="68"/>
                    <a:pt x="117" y="67"/>
                    <a:pt x="118" y="68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8" y="85"/>
                    <a:pt x="142" y="84"/>
                    <a:pt x="145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C6C16D2D-CC9B-4702-8EC4-7776004D751E}"/>
              </a:ext>
            </a:extLst>
          </p:cNvPr>
          <p:cNvGrpSpPr/>
          <p:nvPr/>
        </p:nvGrpSpPr>
        <p:grpSpPr>
          <a:xfrm>
            <a:off x="4247314" y="3404913"/>
            <a:ext cx="1585913" cy="74612"/>
            <a:chOff x="4672012" y="3394075"/>
            <a:chExt cx="1585913" cy="74612"/>
          </a:xfrm>
        </p:grpSpPr>
        <p:cxnSp>
          <p:nvCxnSpPr>
            <p:cNvPr id="39" name="Google Shape;809;p33">
              <a:extLst>
                <a:ext uri="{FF2B5EF4-FFF2-40B4-BE49-F238E27FC236}">
                  <a16:creationId xmlns:a16="http://schemas.microsoft.com/office/drawing/2014/main" id="{05C8CDA8-072C-4871-907B-C7972B1EFE1C}"/>
                </a:ext>
              </a:extLst>
            </p:cNvPr>
            <p:cNvCxnSpPr/>
            <p:nvPr/>
          </p:nvCxnSpPr>
          <p:spPr>
            <a:xfrm rot="10800000">
              <a:off x="4711700" y="3430587"/>
              <a:ext cx="1506537" cy="3175"/>
            </a:xfrm>
            <a:prstGeom prst="straightConnector1">
              <a:avLst/>
            </a:prstGeom>
            <a:noFill/>
            <a:ln w="20625" cap="flat" cmpd="sng">
              <a:solidFill>
                <a:srgbClr val="1E0F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" name="Google Shape;814;p33">
              <a:extLst>
                <a:ext uri="{FF2B5EF4-FFF2-40B4-BE49-F238E27FC236}">
                  <a16:creationId xmlns:a16="http://schemas.microsoft.com/office/drawing/2014/main" id="{825C3447-1057-4804-A503-9AFE84039449}"/>
                </a:ext>
              </a:extLst>
            </p:cNvPr>
            <p:cNvSpPr/>
            <p:nvPr/>
          </p:nvSpPr>
          <p:spPr>
            <a:xfrm>
              <a:off x="6178550" y="3394075"/>
              <a:ext cx="79375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15;p33">
              <a:extLst>
                <a:ext uri="{FF2B5EF4-FFF2-40B4-BE49-F238E27FC236}">
                  <a16:creationId xmlns:a16="http://schemas.microsoft.com/office/drawing/2014/main" id="{DB1D9F43-DE95-46DF-9964-316CE33D2B97}"/>
                </a:ext>
              </a:extLst>
            </p:cNvPr>
            <p:cNvSpPr/>
            <p:nvPr/>
          </p:nvSpPr>
          <p:spPr>
            <a:xfrm>
              <a:off x="4672012" y="339407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roup 9">
            <a:extLst>
              <a:ext uri="{FF2B5EF4-FFF2-40B4-BE49-F238E27FC236}">
                <a16:creationId xmlns:a16="http://schemas.microsoft.com/office/drawing/2014/main" id="{2CD4EC67-141B-46CD-9499-32236003AAF9}"/>
              </a:ext>
            </a:extLst>
          </p:cNvPr>
          <p:cNvGrpSpPr/>
          <p:nvPr/>
        </p:nvGrpSpPr>
        <p:grpSpPr>
          <a:xfrm>
            <a:off x="5993564" y="2848494"/>
            <a:ext cx="4571448" cy="1187450"/>
            <a:chOff x="6418262" y="2838450"/>
            <a:chExt cx="4571448" cy="1187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2587BC91-6CB1-4040-A6D7-64696436516C}"/>
                </a:ext>
              </a:extLst>
            </p:cNvPr>
            <p:cNvGrpSpPr/>
            <p:nvPr/>
          </p:nvGrpSpPr>
          <p:grpSpPr>
            <a:xfrm>
              <a:off x="6418262" y="2838450"/>
              <a:ext cx="4571448" cy="1187450"/>
              <a:chOff x="6418262" y="2838450"/>
              <a:chExt cx="4571448" cy="1187450"/>
            </a:xfrm>
          </p:grpSpPr>
          <p:sp>
            <p:nvSpPr>
              <p:cNvPr id="46" name="Google Shape;798;p33">
                <a:extLst>
                  <a:ext uri="{FF2B5EF4-FFF2-40B4-BE49-F238E27FC236}">
                    <a16:creationId xmlns:a16="http://schemas.microsoft.com/office/drawing/2014/main" id="{3248AAEC-DDB8-4DD7-84B1-F738BA9F1031}"/>
                  </a:ext>
                </a:extLst>
              </p:cNvPr>
              <p:cNvSpPr/>
              <p:nvPr/>
            </p:nvSpPr>
            <p:spPr>
              <a:xfrm>
                <a:off x="6418262" y="2838450"/>
                <a:ext cx="3995737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A98C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9;p33">
                <a:extLst>
                  <a:ext uri="{FF2B5EF4-FFF2-40B4-BE49-F238E27FC236}">
                    <a16:creationId xmlns:a16="http://schemas.microsoft.com/office/drawing/2014/main" id="{604C45A9-CEBF-437B-9685-FC7F931F85B5}"/>
                  </a:ext>
                </a:extLst>
              </p:cNvPr>
              <p:cNvSpPr/>
              <p:nvPr/>
            </p:nvSpPr>
            <p:spPr>
              <a:xfrm>
                <a:off x="9208535" y="2838450"/>
                <a:ext cx="178117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2"/>
                    </a:cubicBezTo>
                    <a:close/>
                  </a:path>
                </a:pathLst>
              </a:custGeom>
              <a:solidFill>
                <a:srgbClr val="34B2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804;p33">
              <a:extLst>
                <a:ext uri="{FF2B5EF4-FFF2-40B4-BE49-F238E27FC236}">
                  <a16:creationId xmlns:a16="http://schemas.microsoft.com/office/drawing/2014/main" id="{3DC146DA-9E5B-482F-86C7-11B153531A68}"/>
                </a:ext>
              </a:extLst>
            </p:cNvPr>
            <p:cNvSpPr txBox="1"/>
            <p:nvPr/>
          </p:nvSpPr>
          <p:spPr>
            <a:xfrm>
              <a:off x="6912171" y="2973386"/>
              <a:ext cx="2608935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17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1600" dirty="0">
                <a:latin typeface="Montserrat" panose="02000505000000020004" pitchFamily="2" charset="77"/>
              </a:endParaRPr>
            </a:p>
          </p:txBody>
        </p:sp>
        <p:sp>
          <p:nvSpPr>
            <p:cNvPr id="45" name="Google Shape;820;p33">
              <a:extLst>
                <a:ext uri="{FF2B5EF4-FFF2-40B4-BE49-F238E27FC236}">
                  <a16:creationId xmlns:a16="http://schemas.microsoft.com/office/drawing/2014/main" id="{7E1CB613-5360-46E5-B115-2EEB02E1176C}"/>
                </a:ext>
              </a:extLst>
            </p:cNvPr>
            <p:cNvSpPr/>
            <p:nvPr/>
          </p:nvSpPr>
          <p:spPr>
            <a:xfrm>
              <a:off x="10096818" y="3143250"/>
              <a:ext cx="606425" cy="544512"/>
            </a:xfrm>
            <a:custGeom>
              <a:avLst/>
              <a:gdLst/>
              <a:ahLst/>
              <a:cxnLst/>
              <a:rect l="l" t="t" r="r" b="b"/>
              <a:pathLst>
                <a:path w="155" h="139" extrusionOk="0">
                  <a:moveTo>
                    <a:pt x="106" y="18"/>
                  </a:moveTo>
                  <a:cubicBezTo>
                    <a:pt x="96" y="18"/>
                    <a:pt x="96" y="18"/>
                    <a:pt x="96" y="18"/>
                  </a:cubicBezTo>
                  <a:cubicBezTo>
                    <a:pt x="96" y="13"/>
                    <a:pt x="91" y="8"/>
                    <a:pt x="86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4" y="8"/>
                    <a:pt x="60" y="13"/>
                    <a:pt x="5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8"/>
                    <a:pt x="57" y="0"/>
                    <a:pt x="6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8" y="0"/>
                    <a:pt x="105" y="8"/>
                    <a:pt x="106" y="18"/>
                  </a:cubicBezTo>
                  <a:close/>
                  <a:moveTo>
                    <a:pt x="23" y="77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7"/>
                    <a:pt x="66" y="64"/>
                    <a:pt x="70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9" y="64"/>
                    <a:pt x="93" y="67"/>
                    <a:pt x="93" y="72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4" y="77"/>
                    <a:pt x="153" y="68"/>
                    <a:pt x="155" y="55"/>
                  </a:cubicBezTo>
                  <a:cubicBezTo>
                    <a:pt x="155" y="43"/>
                    <a:pt x="155" y="43"/>
                    <a:pt x="155" y="43"/>
                  </a:cubicBezTo>
                  <a:cubicBezTo>
                    <a:pt x="155" y="31"/>
                    <a:pt x="147" y="22"/>
                    <a:pt x="137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8" y="22"/>
                    <a:pt x="0" y="31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68"/>
                    <a:pt x="12" y="77"/>
                    <a:pt x="23" y="77"/>
                  </a:cubicBezTo>
                  <a:close/>
                  <a:moveTo>
                    <a:pt x="132" y="84"/>
                  </a:moveTo>
                  <a:cubicBezTo>
                    <a:pt x="93" y="84"/>
                    <a:pt x="93" y="84"/>
                    <a:pt x="93" y="8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3"/>
                    <a:pt x="89" y="97"/>
                    <a:pt x="85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6" y="97"/>
                    <a:pt x="63" y="93"/>
                    <a:pt x="63" y="89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14" y="84"/>
                    <a:pt x="5" y="78"/>
                    <a:pt x="0" y="7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30"/>
                    <a:pt x="8" y="139"/>
                    <a:pt x="18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47" y="139"/>
                    <a:pt x="155" y="130"/>
                    <a:pt x="155" y="118"/>
                  </a:cubicBezTo>
                  <a:cubicBezTo>
                    <a:pt x="155" y="70"/>
                    <a:pt x="155" y="70"/>
                    <a:pt x="155" y="70"/>
                  </a:cubicBezTo>
                  <a:cubicBezTo>
                    <a:pt x="150" y="78"/>
                    <a:pt x="142" y="84"/>
                    <a:pt x="132" y="84"/>
                  </a:cubicBezTo>
                  <a:close/>
                  <a:moveTo>
                    <a:pt x="85" y="70"/>
                  </a:move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8" y="71"/>
                    <a:pt x="68" y="73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9" y="92"/>
                    <a:pt x="70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2"/>
                    <a:pt x="87" y="90"/>
                    <a:pt x="87" y="89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7" y="71"/>
                    <a:pt x="86" y="70"/>
                    <a:pt x="85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6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C51B23-F147-4251-B117-FCD78141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380"/>
          <a:stretch/>
        </p:blipFill>
        <p:spPr>
          <a:xfrm>
            <a:off x="2382776" y="1113597"/>
            <a:ext cx="10201585" cy="36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B0204A-D49A-4DB4-91A8-ADF357D9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175" y="2223946"/>
            <a:ext cx="9183376" cy="17180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A76647-AF0A-42CA-B24B-D59A071169F1}"/>
              </a:ext>
            </a:extLst>
          </p:cNvPr>
          <p:cNvSpPr/>
          <p:nvPr/>
        </p:nvSpPr>
        <p:spPr>
          <a:xfrm>
            <a:off x="7748337" y="2800077"/>
            <a:ext cx="1828800" cy="107627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5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6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D86EDFE-C8A9-4977-98F8-CD2D8C725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95" b="93396"/>
          <a:stretch/>
        </p:blipFill>
        <p:spPr>
          <a:xfrm>
            <a:off x="2382776" y="1113597"/>
            <a:ext cx="8074320" cy="36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79C00FF-29BB-4F4E-B637-88CA17C10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82"/>
          <a:stretch/>
        </p:blipFill>
        <p:spPr>
          <a:xfrm>
            <a:off x="682518" y="1897870"/>
            <a:ext cx="11139055" cy="27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D2B8-901A-4368-86D5-09E18CE173EE}"/>
              </a:ext>
            </a:extLst>
          </p:cNvPr>
          <p:cNvSpPr txBox="1"/>
          <p:nvPr/>
        </p:nvSpPr>
        <p:spPr>
          <a:xfrm>
            <a:off x="5937146" y="1907724"/>
            <a:ext cx="317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7451E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874AFE-699A-46F5-9A64-15E9D694AEF3}"/>
              </a:ext>
            </a:extLst>
          </p:cNvPr>
          <p:cNvGrpSpPr/>
          <p:nvPr/>
        </p:nvGrpSpPr>
        <p:grpSpPr>
          <a:xfrm>
            <a:off x="3914750" y="1247750"/>
            <a:ext cx="4362500" cy="4362500"/>
            <a:chOff x="3914750" y="1709415"/>
            <a:chExt cx="4362500" cy="4362500"/>
          </a:xfrm>
          <a:solidFill>
            <a:srgbClr val="F7F7F7"/>
          </a:solidFill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709415"/>
              <a:ext cx="4362500" cy="4362500"/>
            </a:xfrm>
            <a:prstGeom prst="roundRect">
              <a:avLst>
                <a:gd name="adj" fmla="val 6979"/>
              </a:avLst>
            </a:prstGeom>
            <a:grpFill/>
            <a:ln w="152400">
              <a:solidFill>
                <a:srgbClr val="F7F7F7"/>
              </a:solidFill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513651" y="2613393"/>
              <a:ext cx="3164713" cy="2554545"/>
            </a:xfrm>
            <a:prstGeom prst="rect">
              <a:avLst/>
            </a:prstGeom>
            <a:grpFill/>
            <a:ln>
              <a:solidFill>
                <a:srgbClr val="F7F7F7"/>
              </a:solidFill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solidFill>
                    <a:srgbClr val="7451EB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MERCI </a:t>
              </a:r>
              <a:br>
                <a:rPr lang="en-US" sz="4000" dirty="0">
                  <a:solidFill>
                    <a:srgbClr val="7451EB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</a:br>
              <a:r>
                <a:rPr lang="fr-FR" dirty="0"/>
                <a:t>POUR </a:t>
              </a:r>
              <a:br>
                <a:rPr lang="fr-FR" dirty="0"/>
              </a:br>
              <a:r>
                <a:rPr lang="fr-FR" dirty="0"/>
                <a:t>VOTRE</a:t>
              </a:r>
            </a:p>
            <a:p>
              <a:r>
                <a:rPr lang="fr-FR" dirty="0"/>
                <a:t>ATTENTION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5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/>
        </p:nvSpPr>
        <p:spPr>
          <a:xfrm>
            <a:off x="250768" y="2167548"/>
            <a:ext cx="3560601" cy="379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Notre client, la Start-up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propose des contenus de 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formation en ligne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pour un 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de niveau 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LYCÉE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et 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UNIVERSITÉ.</a:t>
            </a: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Dans le cadre de son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d’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expansion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l’international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Le client a récupéré des données sur l’éducation au niveau international auprès de l’organisme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World Bank.</a:t>
            </a: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Start-Up, souhaite dans un premier temps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explorer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 jeu de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s’assurer qu’elle peut l’utiliser pour répondre aux différentes questions qu’elle se pose dans le cadre de son projet d’expansion.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D762CC0-48A6-0E43-888A-578FEAD3900C}"/>
              </a:ext>
            </a:extLst>
          </p:cNvPr>
          <p:cNvGrpSpPr/>
          <p:nvPr/>
        </p:nvGrpSpPr>
        <p:grpSpPr>
          <a:xfrm>
            <a:off x="5661153" y="3025589"/>
            <a:ext cx="1720800" cy="1926000"/>
            <a:chOff x="6513512" y="2379662"/>
            <a:chExt cx="1865312" cy="20891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D08F6D-44AC-D143-BCA5-B6A62822D97B}"/>
                </a:ext>
              </a:extLst>
            </p:cNvPr>
            <p:cNvGrpSpPr/>
            <p:nvPr/>
          </p:nvGrpSpPr>
          <p:grpSpPr>
            <a:xfrm>
              <a:off x="6513512" y="2379662"/>
              <a:ext cx="1865312" cy="2089150"/>
              <a:chOff x="6513512" y="2379662"/>
              <a:chExt cx="1865312" cy="2089150"/>
            </a:xfrm>
          </p:grpSpPr>
          <p:sp>
            <p:nvSpPr>
              <p:cNvPr id="240" name="Google Shape;240;p16"/>
              <p:cNvSpPr/>
              <p:nvPr/>
            </p:nvSpPr>
            <p:spPr>
              <a:xfrm>
                <a:off x="6513512" y="2379662"/>
                <a:ext cx="1865312" cy="20320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06" extrusionOk="0">
                    <a:moveTo>
                      <a:pt x="86" y="506"/>
                    </a:moveTo>
                    <a:cubicBezTo>
                      <a:pt x="90" y="505"/>
                      <a:pt x="94" y="504"/>
                      <a:pt x="97" y="502"/>
                    </a:cubicBezTo>
                    <a:cubicBezTo>
                      <a:pt x="243" y="418"/>
                      <a:pt x="243" y="418"/>
                      <a:pt x="243" y="418"/>
                    </a:cubicBezTo>
                    <a:cubicBezTo>
                      <a:pt x="427" y="312"/>
                      <a:pt x="427" y="312"/>
                      <a:pt x="427" y="312"/>
                    </a:cubicBezTo>
                    <a:cubicBezTo>
                      <a:pt x="465" y="291"/>
                      <a:pt x="465" y="237"/>
                      <a:pt x="427" y="215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53" y="0"/>
                      <a:pt x="0" y="42"/>
                      <a:pt x="15" y="90"/>
                    </a:cubicBezTo>
                    <a:cubicBezTo>
                      <a:pt x="62" y="248"/>
                      <a:pt x="62" y="248"/>
                      <a:pt x="62" y="248"/>
                    </a:cubicBezTo>
                    <a:cubicBezTo>
                      <a:pt x="63" y="249"/>
                      <a:pt x="63" y="251"/>
                      <a:pt x="63" y="253"/>
                    </a:cubicBezTo>
                    <a:cubicBezTo>
                      <a:pt x="117" y="440"/>
                      <a:pt x="117" y="440"/>
                      <a:pt x="117" y="440"/>
                    </a:cubicBezTo>
                    <a:cubicBezTo>
                      <a:pt x="125" y="468"/>
                      <a:pt x="110" y="495"/>
                      <a:pt x="86" y="506"/>
                    </a:cubicBezTo>
                    <a:close/>
                  </a:path>
                </a:pathLst>
              </a:custGeom>
              <a:solidFill>
                <a:srgbClr val="F25F1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6524436" y="3395662"/>
                <a:ext cx="498475" cy="10731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67" extrusionOk="0">
                    <a:moveTo>
                      <a:pt x="116" y="18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4" y="9"/>
                      <a:pt x="64" y="18"/>
                      <a:pt x="61" y="27"/>
                    </a:cubicBezTo>
                    <a:cubicBezTo>
                      <a:pt x="14" y="184"/>
                      <a:pt x="14" y="184"/>
                      <a:pt x="14" y="184"/>
                    </a:cubicBezTo>
                    <a:cubicBezTo>
                      <a:pt x="0" y="229"/>
                      <a:pt x="44" y="267"/>
                      <a:pt x="85" y="253"/>
                    </a:cubicBezTo>
                    <a:cubicBezTo>
                      <a:pt x="109" y="242"/>
                      <a:pt x="124" y="215"/>
                      <a:pt x="116" y="187"/>
                    </a:cubicBezTo>
                    <a:close/>
                  </a:path>
                </a:pathLst>
              </a:custGeom>
              <a:solidFill>
                <a:srgbClr val="C7470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16"/>
            <p:cNvSpPr/>
            <p:nvPr/>
          </p:nvSpPr>
          <p:spPr>
            <a:xfrm>
              <a:off x="7099300" y="3125787"/>
              <a:ext cx="622300" cy="558800"/>
            </a:xfrm>
            <a:custGeom>
              <a:avLst/>
              <a:gdLst/>
              <a:ahLst/>
              <a:cxnLst/>
              <a:rect l="l" t="t" r="r" b="b"/>
              <a:pathLst>
                <a:path w="155" h="139" extrusionOk="0">
                  <a:moveTo>
                    <a:pt x="33" y="63"/>
                  </a:moveTo>
                  <a:cubicBezTo>
                    <a:pt x="28" y="63"/>
                    <a:pt x="25" y="67"/>
                    <a:pt x="25" y="72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12"/>
                    <a:pt x="28" y="116"/>
                    <a:pt x="33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7" y="116"/>
                    <a:pt x="50" y="112"/>
                    <a:pt x="50" y="107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7"/>
                    <a:pt x="47" y="63"/>
                    <a:pt x="42" y="63"/>
                  </a:cubicBezTo>
                  <a:lnTo>
                    <a:pt x="33" y="63"/>
                  </a:lnTo>
                  <a:close/>
                  <a:moveTo>
                    <a:pt x="44" y="72"/>
                  </a:moveTo>
                  <a:cubicBezTo>
                    <a:pt x="44" y="107"/>
                    <a:pt x="44" y="107"/>
                    <a:pt x="44" y="107"/>
                  </a:cubicBezTo>
                  <a:cubicBezTo>
                    <a:pt x="44" y="108"/>
                    <a:pt x="43" y="109"/>
                    <a:pt x="4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2" y="109"/>
                    <a:pt x="31" y="108"/>
                    <a:pt x="31" y="107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1"/>
                    <a:pt x="32" y="70"/>
                    <a:pt x="33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4" y="71"/>
                    <a:pt x="44" y="72"/>
                  </a:cubicBezTo>
                  <a:close/>
                  <a:moveTo>
                    <a:pt x="65" y="50"/>
                  </a:moveTo>
                  <a:cubicBezTo>
                    <a:pt x="60" y="50"/>
                    <a:pt x="56" y="54"/>
                    <a:pt x="56" y="59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112"/>
                    <a:pt x="60" y="116"/>
                    <a:pt x="65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8" y="116"/>
                    <a:pt x="82" y="112"/>
                    <a:pt x="82" y="10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4"/>
                    <a:pt x="78" y="50"/>
                    <a:pt x="73" y="50"/>
                  </a:cubicBezTo>
                  <a:lnTo>
                    <a:pt x="65" y="50"/>
                  </a:lnTo>
                  <a:close/>
                  <a:moveTo>
                    <a:pt x="75" y="59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5" y="108"/>
                    <a:pt x="74" y="109"/>
                    <a:pt x="73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4" y="109"/>
                    <a:pt x="63" y="108"/>
                    <a:pt x="63" y="10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8"/>
                    <a:pt x="64" y="57"/>
                    <a:pt x="65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4" y="57"/>
                    <a:pt x="75" y="58"/>
                    <a:pt x="75" y="59"/>
                  </a:cubicBezTo>
                  <a:close/>
                  <a:moveTo>
                    <a:pt x="96" y="40"/>
                  </a:moveTo>
                  <a:cubicBezTo>
                    <a:pt x="92" y="40"/>
                    <a:pt x="88" y="43"/>
                    <a:pt x="88" y="4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12"/>
                    <a:pt x="92" y="116"/>
                    <a:pt x="96" y="116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10" y="116"/>
                    <a:pt x="113" y="112"/>
                    <a:pt x="113" y="107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3"/>
                    <a:pt x="110" y="40"/>
                    <a:pt x="105" y="40"/>
                  </a:cubicBezTo>
                  <a:lnTo>
                    <a:pt x="96" y="40"/>
                  </a:lnTo>
                  <a:close/>
                  <a:moveTo>
                    <a:pt x="107" y="48"/>
                  </a:moveTo>
                  <a:cubicBezTo>
                    <a:pt x="107" y="107"/>
                    <a:pt x="107" y="107"/>
                    <a:pt x="107" y="107"/>
                  </a:cubicBezTo>
                  <a:cubicBezTo>
                    <a:pt x="107" y="108"/>
                    <a:pt x="106" y="109"/>
                    <a:pt x="105" y="109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95" y="109"/>
                    <a:pt x="94" y="108"/>
                    <a:pt x="94" y="107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5" y="46"/>
                    <a:pt x="96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6" y="46"/>
                    <a:pt x="107" y="47"/>
                    <a:pt x="107" y="48"/>
                  </a:cubicBezTo>
                  <a:close/>
                  <a:moveTo>
                    <a:pt x="119" y="37"/>
                  </a:moveTo>
                  <a:cubicBezTo>
                    <a:pt x="119" y="107"/>
                    <a:pt x="119" y="107"/>
                    <a:pt x="119" y="107"/>
                  </a:cubicBezTo>
                  <a:cubicBezTo>
                    <a:pt x="119" y="112"/>
                    <a:pt x="123" y="116"/>
                    <a:pt x="12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41" y="116"/>
                    <a:pt x="145" y="112"/>
                    <a:pt x="145" y="10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2"/>
                    <a:pt x="141" y="28"/>
                    <a:pt x="137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3" y="28"/>
                    <a:pt x="119" y="32"/>
                    <a:pt x="119" y="37"/>
                  </a:cubicBezTo>
                  <a:close/>
                  <a:moveTo>
                    <a:pt x="138" y="37"/>
                  </a:moveTo>
                  <a:cubicBezTo>
                    <a:pt x="138" y="107"/>
                    <a:pt x="138" y="107"/>
                    <a:pt x="138" y="107"/>
                  </a:cubicBezTo>
                  <a:cubicBezTo>
                    <a:pt x="138" y="108"/>
                    <a:pt x="138" y="109"/>
                    <a:pt x="137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7" y="109"/>
                    <a:pt x="126" y="108"/>
                    <a:pt x="126" y="10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6" y="36"/>
                    <a:pt x="127" y="35"/>
                    <a:pt x="12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6"/>
                    <a:pt x="138" y="37"/>
                  </a:cubicBezTo>
                  <a:close/>
                  <a:moveTo>
                    <a:pt x="80" y="27"/>
                  </a:moveTo>
                  <a:cubicBezTo>
                    <a:pt x="100" y="20"/>
                    <a:pt x="121" y="7"/>
                    <a:pt x="121" y="7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1" y="15"/>
                    <a:pt x="102" y="26"/>
                    <a:pt x="82" y="34"/>
                  </a:cubicBezTo>
                  <a:cubicBezTo>
                    <a:pt x="59" y="43"/>
                    <a:pt x="30" y="49"/>
                    <a:pt x="30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49"/>
                    <a:pt x="26" y="48"/>
                    <a:pt x="26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7" y="36"/>
                    <a:pt x="80" y="27"/>
                  </a:cubicBezTo>
                  <a:close/>
                  <a:moveTo>
                    <a:pt x="155" y="128"/>
                  </a:moveTo>
                  <a:cubicBezTo>
                    <a:pt x="150" y="133"/>
                    <a:pt x="150" y="133"/>
                    <a:pt x="150" y="133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1" y="131"/>
                    <a:pt x="9" y="130"/>
                    <a:pt x="9" y="12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50" y="122"/>
                    <a:pt x="150" y="122"/>
                    <a:pt x="150" y="122"/>
                  </a:cubicBezTo>
                  <a:lnTo>
                    <a:pt x="155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4B97356-8159-714F-AC62-C600C5DC2362}"/>
              </a:ext>
            </a:extLst>
          </p:cNvPr>
          <p:cNvGrpSpPr/>
          <p:nvPr/>
        </p:nvGrpSpPr>
        <p:grpSpPr>
          <a:xfrm>
            <a:off x="3880390" y="3025182"/>
            <a:ext cx="1720370" cy="1926815"/>
            <a:chOff x="3824287" y="2395537"/>
            <a:chExt cx="1865312" cy="20891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259A2E-108A-CA4E-B159-159F9BCCBC96}"/>
                </a:ext>
              </a:extLst>
            </p:cNvPr>
            <p:cNvGrpSpPr/>
            <p:nvPr/>
          </p:nvGrpSpPr>
          <p:grpSpPr>
            <a:xfrm>
              <a:off x="3824287" y="2395537"/>
              <a:ext cx="1865312" cy="2089150"/>
              <a:chOff x="3824287" y="2395537"/>
              <a:chExt cx="1865312" cy="2089150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3824287" y="2451100"/>
                <a:ext cx="1865312" cy="203358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06" extrusionOk="0">
                    <a:moveTo>
                      <a:pt x="379" y="0"/>
                    </a:moveTo>
                    <a:cubicBezTo>
                      <a:pt x="375" y="1"/>
                      <a:pt x="372" y="3"/>
                      <a:pt x="368" y="5"/>
                    </a:cubicBezTo>
                    <a:cubicBezTo>
                      <a:pt x="222" y="88"/>
                      <a:pt x="222" y="88"/>
                      <a:pt x="222" y="88"/>
                    </a:cubicBezTo>
                    <a:cubicBezTo>
                      <a:pt x="38" y="194"/>
                      <a:pt x="38" y="194"/>
                      <a:pt x="38" y="194"/>
                    </a:cubicBezTo>
                    <a:cubicBezTo>
                      <a:pt x="0" y="216"/>
                      <a:pt x="0" y="270"/>
                      <a:pt x="38" y="291"/>
                    </a:cubicBezTo>
                    <a:cubicBezTo>
                      <a:pt x="222" y="397"/>
                      <a:pt x="222" y="397"/>
                      <a:pt x="222" y="397"/>
                    </a:cubicBezTo>
                    <a:cubicBezTo>
                      <a:pt x="368" y="481"/>
                      <a:pt x="368" y="481"/>
                      <a:pt x="368" y="481"/>
                    </a:cubicBezTo>
                    <a:cubicBezTo>
                      <a:pt x="412" y="506"/>
                      <a:pt x="465" y="465"/>
                      <a:pt x="450" y="416"/>
                    </a:cubicBezTo>
                    <a:cubicBezTo>
                      <a:pt x="403" y="259"/>
                      <a:pt x="403" y="259"/>
                      <a:pt x="403" y="259"/>
                    </a:cubicBezTo>
                    <a:cubicBezTo>
                      <a:pt x="402" y="257"/>
                      <a:pt x="402" y="255"/>
                      <a:pt x="402" y="254"/>
                    </a:cubicBezTo>
                    <a:cubicBezTo>
                      <a:pt x="348" y="66"/>
                      <a:pt x="348" y="66"/>
                      <a:pt x="348" y="66"/>
                    </a:cubicBezTo>
                    <a:cubicBezTo>
                      <a:pt x="340" y="38"/>
                      <a:pt x="355" y="11"/>
                      <a:pt x="379" y="0"/>
                    </a:cubicBezTo>
                    <a:close/>
                  </a:path>
                </a:pathLst>
              </a:custGeom>
              <a:solidFill>
                <a:srgbClr val="35CA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5187950" y="2395537"/>
                <a:ext cx="498475" cy="10763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68" extrusionOk="0">
                    <a:moveTo>
                      <a:pt x="8" y="80"/>
                    </a:moveTo>
                    <a:cubicBezTo>
                      <a:pt x="62" y="268"/>
                      <a:pt x="62" y="268"/>
                      <a:pt x="62" y="268"/>
                    </a:cubicBezTo>
                    <a:cubicBezTo>
                      <a:pt x="60" y="259"/>
                      <a:pt x="60" y="249"/>
                      <a:pt x="63" y="241"/>
                    </a:cubicBezTo>
                    <a:cubicBezTo>
                      <a:pt x="110" y="83"/>
                      <a:pt x="110" y="83"/>
                      <a:pt x="110" y="83"/>
                    </a:cubicBezTo>
                    <a:cubicBezTo>
                      <a:pt x="124" y="39"/>
                      <a:pt x="80" y="0"/>
                      <a:pt x="39" y="14"/>
                    </a:cubicBezTo>
                    <a:cubicBezTo>
                      <a:pt x="15" y="25"/>
                      <a:pt x="0" y="52"/>
                      <a:pt x="8" y="80"/>
                    </a:cubicBezTo>
                    <a:close/>
                  </a:path>
                </a:pathLst>
              </a:custGeom>
              <a:solidFill>
                <a:srgbClr val="31A7B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16"/>
            <p:cNvSpPr/>
            <p:nvPr/>
          </p:nvSpPr>
          <p:spPr>
            <a:xfrm>
              <a:off x="4497387" y="3098800"/>
              <a:ext cx="622300" cy="730250"/>
            </a:xfrm>
            <a:custGeom>
              <a:avLst/>
              <a:gdLst/>
              <a:ahLst/>
              <a:cxnLst/>
              <a:rect l="l" t="t" r="r" b="b"/>
              <a:pathLst>
                <a:path w="155" h="182" extrusionOk="0">
                  <a:moveTo>
                    <a:pt x="89" y="182"/>
                  </a:moveTo>
                  <a:cubicBezTo>
                    <a:pt x="64" y="182"/>
                    <a:pt x="64" y="182"/>
                    <a:pt x="64" y="182"/>
                  </a:cubicBezTo>
                  <a:cubicBezTo>
                    <a:pt x="62" y="182"/>
                    <a:pt x="61" y="181"/>
                    <a:pt x="61" y="179"/>
                  </a:cubicBezTo>
                  <a:cubicBezTo>
                    <a:pt x="61" y="177"/>
                    <a:pt x="62" y="176"/>
                    <a:pt x="64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91" y="176"/>
                    <a:pt x="93" y="177"/>
                    <a:pt x="93" y="179"/>
                  </a:cubicBezTo>
                  <a:cubicBezTo>
                    <a:pt x="93" y="181"/>
                    <a:pt x="91" y="182"/>
                    <a:pt x="89" y="182"/>
                  </a:cubicBezTo>
                  <a:close/>
                  <a:moveTo>
                    <a:pt x="96" y="171"/>
                  </a:moveTo>
                  <a:cubicBezTo>
                    <a:pt x="57" y="171"/>
                    <a:pt x="57" y="171"/>
                    <a:pt x="57" y="171"/>
                  </a:cubicBezTo>
                  <a:cubicBezTo>
                    <a:pt x="55" y="171"/>
                    <a:pt x="53" y="169"/>
                    <a:pt x="53" y="167"/>
                  </a:cubicBezTo>
                  <a:cubicBezTo>
                    <a:pt x="53" y="165"/>
                    <a:pt x="55" y="164"/>
                    <a:pt x="57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8" y="164"/>
                    <a:pt x="100" y="165"/>
                    <a:pt x="100" y="167"/>
                  </a:cubicBezTo>
                  <a:cubicBezTo>
                    <a:pt x="100" y="169"/>
                    <a:pt x="98" y="171"/>
                    <a:pt x="96" y="171"/>
                  </a:cubicBezTo>
                  <a:close/>
                  <a:moveTo>
                    <a:pt x="76" y="158"/>
                  </a:moveTo>
                  <a:cubicBezTo>
                    <a:pt x="69" y="158"/>
                    <a:pt x="62" y="158"/>
                    <a:pt x="61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54" y="158"/>
                    <a:pt x="51" y="155"/>
                    <a:pt x="50" y="149"/>
                  </a:cubicBezTo>
                  <a:cubicBezTo>
                    <a:pt x="49" y="147"/>
                    <a:pt x="49" y="144"/>
                    <a:pt x="49" y="141"/>
                  </a:cubicBezTo>
                  <a:cubicBezTo>
                    <a:pt x="49" y="138"/>
                    <a:pt x="49" y="134"/>
                    <a:pt x="47" y="132"/>
                  </a:cubicBezTo>
                  <a:cubicBezTo>
                    <a:pt x="42" y="122"/>
                    <a:pt x="38" y="116"/>
                    <a:pt x="33" y="106"/>
                  </a:cubicBezTo>
                  <a:cubicBezTo>
                    <a:pt x="28" y="96"/>
                    <a:pt x="23" y="82"/>
                    <a:pt x="26" y="68"/>
                  </a:cubicBezTo>
                  <a:cubicBezTo>
                    <a:pt x="31" y="50"/>
                    <a:pt x="49" y="33"/>
                    <a:pt x="76" y="33"/>
                  </a:cubicBezTo>
                  <a:cubicBezTo>
                    <a:pt x="103" y="33"/>
                    <a:pt x="121" y="50"/>
                    <a:pt x="126" y="68"/>
                  </a:cubicBezTo>
                  <a:cubicBezTo>
                    <a:pt x="129" y="82"/>
                    <a:pt x="124" y="96"/>
                    <a:pt x="119" y="106"/>
                  </a:cubicBezTo>
                  <a:cubicBezTo>
                    <a:pt x="114" y="116"/>
                    <a:pt x="110" y="122"/>
                    <a:pt x="105" y="132"/>
                  </a:cubicBezTo>
                  <a:cubicBezTo>
                    <a:pt x="104" y="134"/>
                    <a:pt x="103" y="138"/>
                    <a:pt x="103" y="141"/>
                  </a:cubicBezTo>
                  <a:cubicBezTo>
                    <a:pt x="103" y="144"/>
                    <a:pt x="103" y="147"/>
                    <a:pt x="103" y="149"/>
                  </a:cubicBezTo>
                  <a:cubicBezTo>
                    <a:pt x="101" y="155"/>
                    <a:pt x="98" y="158"/>
                    <a:pt x="91" y="158"/>
                  </a:cubicBezTo>
                  <a:cubicBezTo>
                    <a:pt x="91" y="158"/>
                    <a:pt x="84" y="158"/>
                    <a:pt x="76" y="158"/>
                  </a:cubicBezTo>
                  <a:close/>
                  <a:moveTo>
                    <a:pt x="61" y="151"/>
                  </a:moveTo>
                  <a:cubicBezTo>
                    <a:pt x="62" y="151"/>
                    <a:pt x="90" y="151"/>
                    <a:pt x="91" y="151"/>
                  </a:cubicBezTo>
                  <a:cubicBezTo>
                    <a:pt x="95" y="151"/>
                    <a:pt x="95" y="150"/>
                    <a:pt x="96" y="148"/>
                  </a:cubicBezTo>
                  <a:cubicBezTo>
                    <a:pt x="96" y="146"/>
                    <a:pt x="96" y="144"/>
                    <a:pt x="97" y="141"/>
                  </a:cubicBezTo>
                  <a:cubicBezTo>
                    <a:pt x="97" y="137"/>
                    <a:pt x="97" y="133"/>
                    <a:pt x="99" y="129"/>
                  </a:cubicBezTo>
                  <a:cubicBezTo>
                    <a:pt x="104" y="119"/>
                    <a:pt x="108" y="113"/>
                    <a:pt x="113" y="103"/>
                  </a:cubicBezTo>
                  <a:cubicBezTo>
                    <a:pt x="117" y="96"/>
                    <a:pt x="122" y="82"/>
                    <a:pt x="119" y="69"/>
                  </a:cubicBezTo>
                  <a:cubicBezTo>
                    <a:pt x="116" y="55"/>
                    <a:pt x="99" y="40"/>
                    <a:pt x="76" y="40"/>
                  </a:cubicBezTo>
                  <a:cubicBezTo>
                    <a:pt x="53" y="40"/>
                    <a:pt x="37" y="55"/>
                    <a:pt x="33" y="69"/>
                  </a:cubicBezTo>
                  <a:cubicBezTo>
                    <a:pt x="30" y="82"/>
                    <a:pt x="36" y="96"/>
                    <a:pt x="39" y="103"/>
                  </a:cubicBezTo>
                  <a:cubicBezTo>
                    <a:pt x="44" y="113"/>
                    <a:pt x="48" y="119"/>
                    <a:pt x="53" y="129"/>
                  </a:cubicBezTo>
                  <a:cubicBezTo>
                    <a:pt x="55" y="133"/>
                    <a:pt x="55" y="137"/>
                    <a:pt x="56" y="141"/>
                  </a:cubicBezTo>
                  <a:cubicBezTo>
                    <a:pt x="56" y="144"/>
                    <a:pt x="56" y="146"/>
                    <a:pt x="56" y="148"/>
                  </a:cubicBezTo>
                  <a:cubicBezTo>
                    <a:pt x="57" y="150"/>
                    <a:pt x="57" y="151"/>
                    <a:pt x="61" y="151"/>
                  </a:cubicBezTo>
                  <a:cubicBezTo>
                    <a:pt x="61" y="151"/>
                    <a:pt x="61" y="151"/>
                    <a:pt x="61" y="151"/>
                  </a:cubicBezTo>
                  <a:close/>
                  <a:moveTo>
                    <a:pt x="16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3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8" y="77"/>
                    <a:pt x="20" y="79"/>
                    <a:pt x="20" y="81"/>
                  </a:cubicBezTo>
                  <a:cubicBezTo>
                    <a:pt x="20" y="83"/>
                    <a:pt x="18" y="84"/>
                    <a:pt x="16" y="84"/>
                  </a:cubicBezTo>
                  <a:close/>
                  <a:moveTo>
                    <a:pt x="152" y="82"/>
                  </a:moveTo>
                  <a:cubicBezTo>
                    <a:pt x="136" y="82"/>
                    <a:pt x="136" y="82"/>
                    <a:pt x="136" y="82"/>
                  </a:cubicBezTo>
                  <a:cubicBezTo>
                    <a:pt x="134" y="82"/>
                    <a:pt x="132" y="80"/>
                    <a:pt x="132" y="78"/>
                  </a:cubicBezTo>
                  <a:cubicBezTo>
                    <a:pt x="132" y="76"/>
                    <a:pt x="134" y="75"/>
                    <a:pt x="136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4" y="75"/>
                    <a:pt x="155" y="76"/>
                    <a:pt x="155" y="78"/>
                  </a:cubicBezTo>
                  <a:cubicBezTo>
                    <a:pt x="155" y="80"/>
                    <a:pt x="154" y="82"/>
                    <a:pt x="152" y="82"/>
                  </a:cubicBezTo>
                  <a:close/>
                  <a:moveTo>
                    <a:pt x="46" y="79"/>
                  </a:moveTo>
                  <a:cubicBezTo>
                    <a:pt x="45" y="79"/>
                    <a:pt x="45" y="79"/>
                    <a:pt x="45" y="79"/>
                  </a:cubicBezTo>
                  <a:cubicBezTo>
                    <a:pt x="43" y="78"/>
                    <a:pt x="42" y="76"/>
                    <a:pt x="42" y="75"/>
                  </a:cubicBezTo>
                  <a:cubicBezTo>
                    <a:pt x="45" y="62"/>
                    <a:pt x="59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0" y="49"/>
                    <a:pt x="81" y="51"/>
                    <a:pt x="81" y="53"/>
                  </a:cubicBezTo>
                  <a:cubicBezTo>
                    <a:pt x="81" y="55"/>
                    <a:pt x="80" y="56"/>
                    <a:pt x="78" y="56"/>
                  </a:cubicBezTo>
                  <a:cubicBezTo>
                    <a:pt x="62" y="56"/>
                    <a:pt x="51" y="67"/>
                    <a:pt x="49" y="76"/>
                  </a:cubicBezTo>
                  <a:cubicBezTo>
                    <a:pt x="48" y="78"/>
                    <a:pt x="47" y="79"/>
                    <a:pt x="46" y="79"/>
                  </a:cubicBezTo>
                  <a:close/>
                  <a:moveTo>
                    <a:pt x="120" y="42"/>
                  </a:moveTo>
                  <a:cubicBezTo>
                    <a:pt x="119" y="42"/>
                    <a:pt x="118" y="41"/>
                    <a:pt x="117" y="41"/>
                  </a:cubicBezTo>
                  <a:cubicBezTo>
                    <a:pt x="116" y="39"/>
                    <a:pt x="116" y="37"/>
                    <a:pt x="117" y="36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30" y="23"/>
                    <a:pt x="132" y="23"/>
                    <a:pt x="133" y="24"/>
                  </a:cubicBezTo>
                  <a:cubicBezTo>
                    <a:pt x="135" y="26"/>
                    <a:pt x="135" y="28"/>
                    <a:pt x="133" y="2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1"/>
                    <a:pt x="120" y="42"/>
                    <a:pt x="120" y="42"/>
                  </a:cubicBezTo>
                  <a:close/>
                  <a:moveTo>
                    <a:pt x="34" y="42"/>
                  </a:moveTo>
                  <a:cubicBezTo>
                    <a:pt x="33" y="42"/>
                    <a:pt x="32" y="41"/>
                    <a:pt x="31" y="4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28"/>
                    <a:pt x="18" y="26"/>
                    <a:pt x="20" y="24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7" y="37"/>
                    <a:pt x="37" y="39"/>
                    <a:pt x="36" y="41"/>
                  </a:cubicBezTo>
                  <a:cubicBezTo>
                    <a:pt x="35" y="41"/>
                    <a:pt x="34" y="42"/>
                    <a:pt x="34" y="42"/>
                  </a:cubicBezTo>
                  <a:close/>
                  <a:moveTo>
                    <a:pt x="76" y="26"/>
                  </a:moveTo>
                  <a:cubicBezTo>
                    <a:pt x="74" y="26"/>
                    <a:pt x="73" y="25"/>
                    <a:pt x="73" y="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4" y="0"/>
                    <a:pt x="76" y="0"/>
                  </a:cubicBezTo>
                  <a:cubicBezTo>
                    <a:pt x="78" y="0"/>
                    <a:pt x="79" y="2"/>
                    <a:pt x="79" y="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5"/>
                    <a:pt x="78" y="26"/>
                    <a:pt x="7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6"/>
          <p:cNvSpPr txBox="1"/>
          <p:nvPr/>
        </p:nvSpPr>
        <p:spPr>
          <a:xfrm>
            <a:off x="250768" y="1419257"/>
            <a:ext cx="2955568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n-US" sz="4000" b="1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</a:p>
        </p:txBody>
      </p:sp>
      <p:sp>
        <p:nvSpPr>
          <p:cNvPr id="245" name="Google Shape;245;p16"/>
          <p:cNvSpPr txBox="1"/>
          <p:nvPr/>
        </p:nvSpPr>
        <p:spPr>
          <a:xfrm>
            <a:off x="7442346" y="1419257"/>
            <a:ext cx="4408022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fr-FR"/>
            </a:defPPr>
            <a:lvl1pPr lvl="0">
              <a:buClr>
                <a:srgbClr val="000000"/>
              </a:buClr>
              <a:buSzPts val="3600"/>
              <a:defRPr sz="4000" b="1">
                <a:solidFill>
                  <a:srgbClr val="000000"/>
                </a:solidFill>
                <a:latin typeface="Montserrat" panose="020B0604020202020204" charset="0"/>
                <a:ea typeface="Montserrat"/>
                <a:cs typeface="Montserrat"/>
              </a:defRPr>
            </a:lvl1pPr>
          </a:lstStyle>
          <a:p>
            <a:r>
              <a:rPr lang="fr-FR" dirty="0">
                <a:solidFill>
                  <a:srgbClr val="7451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</a:t>
            </a:r>
            <a:endParaRPr sz="4800" dirty="0">
              <a:solidFill>
                <a:srgbClr val="7451E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7442346" y="2167548"/>
            <a:ext cx="4408022" cy="364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1524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PRÉSENCE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KPI 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dans le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jeu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lien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BUT 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expansion à l’international.</a:t>
            </a: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QUALITÉ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jeu de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marR="1524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1524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Trouver des réponses  aux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 stratégiques 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projet : </a:t>
            </a: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Quels sont les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pays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un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fort potentiel 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clients pour nos services ?</a:t>
            </a: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chacun de ces pays, quelle sera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 évolution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ce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potentiel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clients ?</a:t>
            </a:r>
          </a:p>
          <a:p>
            <a:pPr marL="800100" marR="1524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Dans quels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pays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l'entreprise doit-elle </a:t>
            </a:r>
            <a:r>
              <a:rPr lang="fr-FR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opérer en priorité </a:t>
            </a:r>
            <a:r>
              <a:rPr lang="fr-FR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-56876"/>
            <a:ext cx="12192000" cy="972000"/>
            <a:chOff x="0" y="-56876"/>
            <a:chExt cx="12192000" cy="9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  <p:pic>
          <p:nvPicPr>
            <p:cNvPr id="18" name="Picture 2" descr="OpenClassrooms (@OpenClassrooms) | Twitter">
              <a:extLst>
                <a:ext uri="{FF2B5EF4-FFF2-40B4-BE49-F238E27FC236}">
                  <a16:creationId xmlns:a16="http://schemas.microsoft.com/office/drawing/2014/main" id="{8F5558EC-CB1F-4DF8-B81B-2A9DBB755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256" y="16400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 SemiBold"/>
              <a:buNone/>
            </a:pPr>
            <a:r>
              <a:rPr lang="fr-FR" sz="2400" b="1" dirty="0">
                <a:solidFill>
                  <a:srgbClr val="FFFFFF"/>
                </a:solidFill>
                <a:latin typeface="Montserrat" panose="02000505000000020004" pitchFamily="2" charset="77"/>
                <a:ea typeface="Open Sans Semibold"/>
                <a:cs typeface="Open Sans Semibold"/>
                <a:sym typeface="Open Sans SemiBold"/>
              </a:rPr>
              <a:t>CONTEXTE DE L’ANALYSE</a:t>
            </a:r>
            <a:endParaRPr lang="en-US" sz="3200" dirty="0">
              <a:latin typeface="Montserrat" panose="02000505000000020004" pitchFamily="2" charset="77"/>
            </a:endParaRPr>
          </a:p>
          <a:p>
            <a:pPr eaLnBrk="1" hangingPunct="1">
              <a:buClr>
                <a:srgbClr val="FDAA3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solidFill>
                  <a:schemeClr val="bg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44" grpId="0"/>
      <p:bldP spid="245" grpId="0"/>
      <p:bldP spid="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Google Shape;3771;p79"/>
          <p:cNvSpPr txBox="1">
            <a:spLocks noChangeArrowheads="1"/>
          </p:cNvSpPr>
          <p:nvPr/>
        </p:nvSpPr>
        <p:spPr bwMode="auto">
          <a:xfrm>
            <a:off x="9070749" y="2591608"/>
            <a:ext cx="2880000" cy="73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la qualité de ce jeu de données.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0EDE3E0-4AC3-AE4E-A23E-9DDFB123B488}"/>
              </a:ext>
            </a:extLst>
          </p:cNvPr>
          <p:cNvGrpSpPr/>
          <p:nvPr/>
        </p:nvGrpSpPr>
        <p:grpSpPr>
          <a:xfrm>
            <a:off x="3494995" y="1173083"/>
            <a:ext cx="2915330" cy="1717675"/>
            <a:chOff x="3494995" y="696913"/>
            <a:chExt cx="2915330" cy="1717675"/>
          </a:xfrm>
        </p:grpSpPr>
        <p:sp>
          <p:nvSpPr>
            <p:cNvPr id="172039" name="Google Shape;3776;p79"/>
            <p:cNvSpPr>
              <a:spLocks/>
            </p:cNvSpPr>
            <p:nvPr/>
          </p:nvSpPr>
          <p:spPr bwMode="auto">
            <a:xfrm>
              <a:off x="3494995" y="106203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CB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4" name="Google Shape;3781;p79"/>
            <p:cNvSpPr>
              <a:spLocks/>
            </p:cNvSpPr>
            <p:nvPr/>
          </p:nvSpPr>
          <p:spPr bwMode="auto">
            <a:xfrm>
              <a:off x="4859338" y="696913"/>
              <a:ext cx="1550987" cy="860425"/>
            </a:xfrm>
            <a:custGeom>
              <a:avLst/>
              <a:gdLst>
                <a:gd name="T0" fmla="*/ 2147483646 w 977"/>
                <a:gd name="T1" fmla="*/ 2147483646 h 542"/>
                <a:gd name="T2" fmla="*/ 2147483646 w 977"/>
                <a:gd name="T3" fmla="*/ 0 h 542"/>
                <a:gd name="T4" fmla="*/ 0 w 977"/>
                <a:gd name="T5" fmla="*/ 0 h 542"/>
                <a:gd name="T6" fmla="*/ 2147483646 w 977"/>
                <a:gd name="T7" fmla="*/ 2147483646 h 542"/>
                <a:gd name="T8" fmla="*/ 2147483646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977" y="542"/>
                  </a:moveTo>
                  <a:lnTo>
                    <a:pt x="539" y="0"/>
                  </a:lnTo>
                  <a:lnTo>
                    <a:pt x="0" y="0"/>
                  </a:lnTo>
                  <a:lnTo>
                    <a:pt x="438" y="542"/>
                  </a:lnTo>
                  <a:lnTo>
                    <a:pt x="977" y="542"/>
                  </a:lnTo>
                  <a:close/>
                </a:path>
              </a:pathLst>
            </a:custGeom>
            <a:solidFill>
              <a:srgbClr val="8C7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5" name="Google Shape;3782;p79"/>
            <p:cNvSpPr>
              <a:spLocks/>
            </p:cNvSpPr>
            <p:nvPr/>
          </p:nvSpPr>
          <p:spPr bwMode="auto">
            <a:xfrm>
              <a:off x="4859338" y="1557338"/>
              <a:ext cx="1550987" cy="857250"/>
            </a:xfrm>
            <a:custGeom>
              <a:avLst/>
              <a:gdLst>
                <a:gd name="T0" fmla="*/ 2147483646 w 977"/>
                <a:gd name="T1" fmla="*/ 2147483646 h 540"/>
                <a:gd name="T2" fmla="*/ 2147483646 w 977"/>
                <a:gd name="T3" fmla="*/ 0 h 540"/>
                <a:gd name="T4" fmla="*/ 2147483646 w 977"/>
                <a:gd name="T5" fmla="*/ 0 h 540"/>
                <a:gd name="T6" fmla="*/ 0 w 977"/>
                <a:gd name="T7" fmla="*/ 2147483646 h 540"/>
                <a:gd name="T8" fmla="*/ 2147483646 w 977"/>
                <a:gd name="T9" fmla="*/ 2147483646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540"/>
                  </a:moveTo>
                  <a:lnTo>
                    <a:pt x="977" y="0"/>
                  </a:lnTo>
                  <a:lnTo>
                    <a:pt x="438" y="0"/>
                  </a:lnTo>
                  <a:lnTo>
                    <a:pt x="0" y="540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rgbClr val="786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0" name="Google Shape;3787;p79"/>
            <p:cNvSpPr txBox="1">
              <a:spLocks noChangeArrowheads="1"/>
            </p:cNvSpPr>
            <p:nvPr/>
          </p:nvSpPr>
          <p:spPr bwMode="auto">
            <a:xfrm>
              <a:off x="4103688" y="1109663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1F4C1E-BBEA-0646-A08C-9A1BCB6730A5}"/>
              </a:ext>
            </a:extLst>
          </p:cNvPr>
          <p:cNvGrpSpPr/>
          <p:nvPr/>
        </p:nvGrpSpPr>
        <p:grpSpPr>
          <a:xfrm>
            <a:off x="3494995" y="3044745"/>
            <a:ext cx="2915330" cy="1717675"/>
            <a:chOff x="3494995" y="2568575"/>
            <a:chExt cx="2915330" cy="1717675"/>
          </a:xfrm>
        </p:grpSpPr>
        <p:sp>
          <p:nvSpPr>
            <p:cNvPr id="172038" name="Google Shape;3775;p79"/>
            <p:cNvSpPr>
              <a:spLocks/>
            </p:cNvSpPr>
            <p:nvPr/>
          </p:nvSpPr>
          <p:spPr bwMode="auto">
            <a:xfrm>
              <a:off x="3494995" y="2933700"/>
              <a:ext cx="2066925" cy="995363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0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EE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2" name="Google Shape;3779;p79"/>
            <p:cNvSpPr>
              <a:spLocks/>
            </p:cNvSpPr>
            <p:nvPr/>
          </p:nvSpPr>
          <p:spPr bwMode="auto">
            <a:xfrm>
              <a:off x="4859338" y="3425825"/>
              <a:ext cx="1550987" cy="860425"/>
            </a:xfrm>
            <a:custGeom>
              <a:avLst/>
              <a:gdLst>
                <a:gd name="T0" fmla="*/ 0 w 977"/>
                <a:gd name="T1" fmla="*/ 2147483646 h 542"/>
                <a:gd name="T2" fmla="*/ 2147483646 w 977"/>
                <a:gd name="T3" fmla="*/ 2147483646 h 542"/>
                <a:gd name="T4" fmla="*/ 2147483646 w 977"/>
                <a:gd name="T5" fmla="*/ 0 h 542"/>
                <a:gd name="T6" fmla="*/ 2147483646 w 977"/>
                <a:gd name="T7" fmla="*/ 0 h 542"/>
                <a:gd name="T8" fmla="*/ 0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0" y="542"/>
                  </a:moveTo>
                  <a:lnTo>
                    <a:pt x="539" y="542"/>
                  </a:lnTo>
                  <a:lnTo>
                    <a:pt x="977" y="0"/>
                  </a:lnTo>
                  <a:lnTo>
                    <a:pt x="438" y="0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CFD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3" name="Google Shape;3780;p79"/>
            <p:cNvSpPr>
              <a:spLocks/>
            </p:cNvSpPr>
            <p:nvPr/>
          </p:nvSpPr>
          <p:spPr bwMode="auto">
            <a:xfrm>
              <a:off x="4859338" y="2568575"/>
              <a:ext cx="1550987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2E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1" name="Google Shape;3788;p79"/>
            <p:cNvSpPr txBox="1">
              <a:spLocks noChangeArrowheads="1"/>
            </p:cNvSpPr>
            <p:nvPr/>
          </p:nvSpPr>
          <p:spPr bwMode="auto">
            <a:xfrm>
              <a:off x="4056063" y="297180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88987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BCD292D-9C48-FC47-9A37-52C1618BD79A}"/>
              </a:ext>
            </a:extLst>
          </p:cNvPr>
          <p:cNvGrpSpPr/>
          <p:nvPr/>
        </p:nvGrpSpPr>
        <p:grpSpPr>
          <a:xfrm>
            <a:off x="5857875" y="3978195"/>
            <a:ext cx="2915331" cy="1712913"/>
            <a:chOff x="5857875" y="3502025"/>
            <a:chExt cx="2915331" cy="1712913"/>
          </a:xfrm>
        </p:grpSpPr>
        <p:sp>
          <p:nvSpPr>
            <p:cNvPr id="172036" name="Google Shape;3773;p79"/>
            <p:cNvSpPr>
              <a:spLocks/>
            </p:cNvSpPr>
            <p:nvPr/>
          </p:nvSpPr>
          <p:spPr bwMode="auto">
            <a:xfrm>
              <a:off x="6707868" y="3854450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5"/>
                  </a:moveTo>
                  <a:lnTo>
                    <a:pt x="0" y="317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6" name="Google Shape;3783;p79"/>
            <p:cNvSpPr>
              <a:spLocks/>
            </p:cNvSpPr>
            <p:nvPr/>
          </p:nvSpPr>
          <p:spPr bwMode="auto">
            <a:xfrm>
              <a:off x="5857875" y="3502025"/>
              <a:ext cx="1550988" cy="855663"/>
            </a:xfrm>
            <a:custGeom>
              <a:avLst/>
              <a:gdLst>
                <a:gd name="T0" fmla="*/ 2147483646 w 977"/>
                <a:gd name="T1" fmla="*/ 0 h 539"/>
                <a:gd name="T2" fmla="*/ 2147483646 w 977"/>
                <a:gd name="T3" fmla="*/ 0 h 539"/>
                <a:gd name="T4" fmla="*/ 0 w 977"/>
                <a:gd name="T5" fmla="*/ 2147483646 h 539"/>
                <a:gd name="T6" fmla="*/ 2147483646 w 977"/>
                <a:gd name="T7" fmla="*/ 2147483646 h 539"/>
                <a:gd name="T8" fmla="*/ 2147483646 w 977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9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39"/>
                  </a:lnTo>
                  <a:lnTo>
                    <a:pt x="540" y="5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7" name="Google Shape;3784;p79"/>
            <p:cNvSpPr>
              <a:spLocks/>
            </p:cNvSpPr>
            <p:nvPr/>
          </p:nvSpPr>
          <p:spPr bwMode="auto">
            <a:xfrm>
              <a:off x="5857875" y="4357688"/>
              <a:ext cx="1550988" cy="857250"/>
            </a:xfrm>
            <a:custGeom>
              <a:avLst/>
              <a:gdLst>
                <a:gd name="T0" fmla="*/ 0 w 977"/>
                <a:gd name="T1" fmla="*/ 0 h 540"/>
                <a:gd name="T2" fmla="*/ 2147483646 w 977"/>
                <a:gd name="T3" fmla="*/ 2147483646 h 540"/>
                <a:gd name="T4" fmla="*/ 2147483646 w 977"/>
                <a:gd name="T5" fmla="*/ 2147483646 h 540"/>
                <a:gd name="T6" fmla="*/ 2147483646 w 977"/>
                <a:gd name="T7" fmla="*/ 0 h 540"/>
                <a:gd name="T8" fmla="*/ 0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0" y="0"/>
                  </a:move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3" name="Google Shape;3790;p79"/>
            <p:cNvSpPr txBox="1">
              <a:spLocks noChangeArrowheads="1"/>
            </p:cNvSpPr>
            <p:nvPr/>
          </p:nvSpPr>
          <p:spPr bwMode="auto">
            <a:xfrm>
              <a:off x="7304088" y="391795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E6E6E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432FAF7-600D-154B-9ED9-62F945374D84}"/>
              </a:ext>
            </a:extLst>
          </p:cNvPr>
          <p:cNvGrpSpPr/>
          <p:nvPr/>
        </p:nvGrpSpPr>
        <p:grpSpPr>
          <a:xfrm>
            <a:off x="5857875" y="2104945"/>
            <a:ext cx="2915331" cy="1714500"/>
            <a:chOff x="5857875" y="1628775"/>
            <a:chExt cx="2915331" cy="1714500"/>
          </a:xfrm>
        </p:grpSpPr>
        <p:sp>
          <p:nvSpPr>
            <p:cNvPr id="172035" name="Google Shape;3772;p79"/>
            <p:cNvSpPr>
              <a:spLocks/>
            </p:cNvSpPr>
            <p:nvPr/>
          </p:nvSpPr>
          <p:spPr bwMode="auto">
            <a:xfrm>
              <a:off x="6707868" y="1985963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3"/>
                  </a:moveTo>
                  <a:lnTo>
                    <a:pt x="0" y="315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3"/>
                  </a:lnTo>
                  <a:close/>
                </a:path>
              </a:pathLst>
            </a:custGeom>
            <a:solidFill>
              <a:srgbClr val="B0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0" name="Google Shape;3777;p79"/>
            <p:cNvSpPr>
              <a:spLocks/>
            </p:cNvSpPr>
            <p:nvPr/>
          </p:nvSpPr>
          <p:spPr bwMode="auto">
            <a:xfrm>
              <a:off x="5857875" y="248602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40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34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41" name="Google Shape;3778;p79"/>
            <p:cNvSpPr>
              <a:spLocks/>
            </p:cNvSpPr>
            <p:nvPr/>
          </p:nvSpPr>
          <p:spPr bwMode="auto">
            <a:xfrm>
              <a:off x="5857875" y="162877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2147483646 w 977"/>
                <a:gd name="T3" fmla="*/ 0 h 540"/>
                <a:gd name="T4" fmla="*/ 0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40"/>
                  </a:lnTo>
                  <a:lnTo>
                    <a:pt x="540" y="54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8D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2054" name="Google Shape;3791;p79"/>
            <p:cNvSpPr txBox="1">
              <a:spLocks noChangeArrowheads="1"/>
            </p:cNvSpPr>
            <p:nvPr/>
          </p:nvSpPr>
          <p:spPr bwMode="auto">
            <a:xfrm>
              <a:off x="7304088" y="2035175"/>
              <a:ext cx="96837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5858A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2060" name="Google Shape;3797;p79"/>
          <p:cNvSpPr txBox="1">
            <a:spLocks noChangeArrowheads="1"/>
          </p:cNvSpPr>
          <p:nvPr/>
        </p:nvSpPr>
        <p:spPr bwMode="auto">
          <a:xfrm>
            <a:off x="9070749" y="4336176"/>
            <a:ext cx="28800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Déterminer (moyenne/médiane/écart-type) pour chaque indicateur, par Région et par Pays.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172061" name="Google Shape;3798;p79"/>
          <p:cNvSpPr txBox="1">
            <a:spLocks noChangeArrowheads="1"/>
          </p:cNvSpPr>
          <p:nvPr/>
        </p:nvSpPr>
        <p:spPr bwMode="auto">
          <a:xfrm>
            <a:off x="803717" y="1662827"/>
            <a:ext cx="2393735" cy="87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Décrire les informations contenues dans le jeu de données.</a:t>
            </a:r>
          </a:p>
        </p:txBody>
      </p:sp>
      <p:sp>
        <p:nvSpPr>
          <p:cNvPr id="172062" name="Google Shape;3799;p79"/>
          <p:cNvSpPr txBox="1">
            <a:spLocks noChangeArrowheads="1"/>
          </p:cNvSpPr>
          <p:nvPr/>
        </p:nvSpPr>
        <p:spPr bwMode="auto">
          <a:xfrm>
            <a:off x="803717" y="3405901"/>
            <a:ext cx="2598596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1400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Sélectionner les informations qui semblent pertinentes pour répondre à la problématique.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37A1304-5776-4123-A680-170E0BCA6FA3}"/>
              </a:ext>
            </a:extLst>
          </p:cNvPr>
          <p:cNvGrpSpPr/>
          <p:nvPr/>
        </p:nvGrpSpPr>
        <p:grpSpPr>
          <a:xfrm>
            <a:off x="0" y="-56876"/>
            <a:ext cx="12192000" cy="972000"/>
            <a:chOff x="0" y="-56876"/>
            <a:chExt cx="12192000" cy="972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FE874-0052-4C6B-9F8D-44180A189FB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Picture 2" descr="OpenClassrooms (@OpenClassrooms) | Twitter">
              <a:extLst>
                <a:ext uri="{FF2B5EF4-FFF2-40B4-BE49-F238E27FC236}">
                  <a16:creationId xmlns:a16="http://schemas.microsoft.com/office/drawing/2014/main" id="{75558A28-3488-4EDA-A5FE-905EA73B8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Google Shape;90;p13">
              <a:extLst>
                <a:ext uri="{FF2B5EF4-FFF2-40B4-BE49-F238E27FC236}">
                  <a16:creationId xmlns:a16="http://schemas.microsoft.com/office/drawing/2014/main" id="{61F8B95E-921C-4BE2-8CE3-F6797EE96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7" y="146673"/>
              <a:ext cx="382137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42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"/>
                            </p:stCondLst>
                            <p:childTnLst>
                              <p:par>
                                <p:cTn id="1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60" grpId="0"/>
      <p:bldP spid="172061" grpId="0"/>
      <p:bldP spid="1720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469177-74F5-4904-AEFC-28584667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171381"/>
            <a:ext cx="9696450" cy="356235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Décrire les informations contenues dans le jeu de données.</a:t>
            </a:r>
          </a:p>
        </p:txBody>
      </p:sp>
    </p:spTree>
    <p:extLst>
      <p:ext uri="{BB962C8B-B14F-4D97-AF65-F5344CB8AC3E}">
        <p14:creationId xmlns:p14="http://schemas.microsoft.com/office/powerpoint/2010/main" val="31892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la qualité de ce jeu de données.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419AD5-8E22-444F-A52E-49C58700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" y="1118673"/>
            <a:ext cx="7364343" cy="291001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1FE540-3EE2-4190-AACD-1938F440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73" y="1118673"/>
            <a:ext cx="4327716" cy="291001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6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la qualité de ce jeu de données.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A076A06-089E-4406-8C1E-E5620C00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02" y="1118674"/>
            <a:ext cx="5209887" cy="559265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8B48B9B-389D-4143-9EE1-C4D42022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" y="1118673"/>
            <a:ext cx="6436256" cy="336002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la qualité de ce jeu de données.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15300D-171D-4B88-B9FB-8C929334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" y="1118673"/>
            <a:ext cx="6436256" cy="393514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4B7FA6-0A34-4687-AD1E-C092E688B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132" y="1118673"/>
            <a:ext cx="3538057" cy="567201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73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816F772-DBB6-4C6B-9969-82F09F064BD5}"/>
              </a:ext>
            </a:extLst>
          </p:cNvPr>
          <p:cNvGrpSpPr/>
          <p:nvPr/>
        </p:nvGrpSpPr>
        <p:grpSpPr>
          <a:xfrm>
            <a:off x="0" y="-56877"/>
            <a:ext cx="12192000" cy="972000"/>
            <a:chOff x="0" y="-56876"/>
            <a:chExt cx="12192000" cy="9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DEA954-462E-4555-8A15-7AE292CC7D7B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OpenClassrooms (@OpenClassrooms) | Twitter">
              <a:extLst>
                <a:ext uri="{FF2B5EF4-FFF2-40B4-BE49-F238E27FC236}">
                  <a16:creationId xmlns:a16="http://schemas.microsoft.com/office/drawing/2014/main" id="{8E4633F5-0C1F-46F8-ACFE-5D992925D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4A0ACC02-884B-4306-8FCD-30A85EE4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fr-FR" sz="2400" b="1" i="0" u="none" dirty="0">
                  <a:solidFill>
                    <a:srgbClr val="FFFFFF"/>
                  </a:solidFill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ANALYSE PRÉ-EXPLORATOIRE</a:t>
              </a:r>
              <a:endParaRPr lang="fr-FR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3759DC6A-3311-4880-B7CA-5E4526AD66A5}"/>
              </a:ext>
            </a:extLst>
          </p:cNvPr>
          <p:cNvSpPr/>
          <p:nvPr/>
        </p:nvSpPr>
        <p:spPr>
          <a:xfrm>
            <a:off x="1531998" y="7003660"/>
            <a:ext cx="850779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4400" b="1" dirty="0">
                <a:effectLst/>
                <a:latin typeface="Montserrat" pitchFamily="2" charset="0"/>
              </a:rPr>
              <a:t>0</a:t>
            </a:r>
            <a:r>
              <a:rPr lang="en-US" sz="4400" b="1" dirty="0">
                <a:effectLst/>
                <a:latin typeface="Montserrat" pitchFamily="2" charset="0"/>
              </a:rPr>
              <a:t>1</a:t>
            </a:r>
            <a:endParaRPr lang="ru-UA" sz="4400" dirty="0">
              <a:effectLst/>
              <a:latin typeface="Montserrat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AC2759-203C-4FD2-A79F-E5EB20B30F7C}"/>
              </a:ext>
            </a:extLst>
          </p:cNvPr>
          <p:cNvGrpSpPr/>
          <p:nvPr/>
        </p:nvGrpSpPr>
        <p:grpSpPr>
          <a:xfrm>
            <a:off x="7526862" y="-56876"/>
            <a:ext cx="2066925" cy="871200"/>
            <a:chOff x="7526862" y="-37658"/>
            <a:chExt cx="2066925" cy="871200"/>
          </a:xfrm>
        </p:grpSpPr>
        <p:sp>
          <p:nvSpPr>
            <p:cNvPr id="12" name="Google Shape;3776;p79">
              <a:extLst>
                <a:ext uri="{FF2B5EF4-FFF2-40B4-BE49-F238E27FC236}">
                  <a16:creationId xmlns:a16="http://schemas.microsoft.com/office/drawing/2014/main" id="{1B7BF197-92A9-428C-B7DA-639F8FF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862" y="-37658"/>
              <a:ext cx="2066925" cy="871200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745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5" name="Google Shape;3787;p79">
              <a:extLst>
                <a:ext uri="{FF2B5EF4-FFF2-40B4-BE49-F238E27FC236}">
                  <a16:creationId xmlns:a16="http://schemas.microsoft.com/office/drawing/2014/main" id="{4EFCD076-A8BF-46E5-9103-9D223ECD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731" y="-33064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chemeClr val="bg1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3798;p79">
            <a:extLst>
              <a:ext uri="{FF2B5EF4-FFF2-40B4-BE49-F238E27FC236}">
                <a16:creationId xmlns:a16="http://schemas.microsoft.com/office/drawing/2014/main" id="{CAC12E84-8EB8-487B-8FBE-7432840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786" y="26778"/>
            <a:ext cx="2598213" cy="7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la qualité de ce jeu de données.</a:t>
            </a:r>
            <a:endParaRPr lang="en-US" alt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D6DCAA2-AE49-4C42-AC4B-95F73C8F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" y="1118673"/>
            <a:ext cx="7197834" cy="325584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D1FA08-60C2-4567-9259-3FA46B3D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390" y="1118673"/>
            <a:ext cx="4114799" cy="330346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8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Aqua blues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D47"/>
      </a:accent1>
      <a:accent2>
        <a:srgbClr val="128277"/>
      </a:accent2>
      <a:accent3>
        <a:srgbClr val="52958B"/>
      </a:accent3>
      <a:accent4>
        <a:srgbClr val="B9C4C9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A184A4-BB09-4F7D-9E1E-8A2D3CA0413A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514</Words>
  <Application>Microsoft Office PowerPoint</Application>
  <PresentationFormat>Grand écran</PresentationFormat>
  <Paragraphs>111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Open Sans</vt:lpstr>
      <vt:lpstr>Open Sans Extrabold</vt:lpstr>
      <vt:lpstr>Open Sans SemiBold</vt:lpstr>
      <vt:lpstr>Open Sans SemiBold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Mohamed-Sidina</dc:creator>
  <cp:lastModifiedBy>Mohamed-Sidina</cp:lastModifiedBy>
  <cp:revision>170</cp:revision>
  <dcterms:created xsi:type="dcterms:W3CDTF">2021-05-27T06:08:20Z</dcterms:created>
  <dcterms:modified xsi:type="dcterms:W3CDTF">2021-06-21T18:20:20Z</dcterms:modified>
</cp:coreProperties>
</file>