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655" r:id="rId2"/>
    <p:sldId id="261" r:id="rId3"/>
    <p:sldId id="1702" r:id="rId4"/>
    <p:sldId id="1708" r:id="rId5"/>
    <p:sldId id="1762" r:id="rId6"/>
    <p:sldId id="1763" r:id="rId7"/>
    <p:sldId id="1764" r:id="rId8"/>
    <p:sldId id="1766" r:id="rId9"/>
    <p:sldId id="1765" r:id="rId10"/>
    <p:sldId id="1769" r:id="rId11"/>
    <p:sldId id="1770" r:id="rId12"/>
    <p:sldId id="1771" r:id="rId13"/>
    <p:sldId id="1773" r:id="rId14"/>
    <p:sldId id="1772" r:id="rId15"/>
    <p:sldId id="1774" r:id="rId16"/>
    <p:sldId id="1775" r:id="rId17"/>
    <p:sldId id="1776" r:id="rId18"/>
    <p:sldId id="1778" r:id="rId19"/>
    <p:sldId id="1777" r:id="rId20"/>
    <p:sldId id="1779" r:id="rId21"/>
    <p:sldId id="1780" r:id="rId22"/>
    <p:sldId id="1709" r:id="rId23"/>
    <p:sldId id="1782" r:id="rId24"/>
    <p:sldId id="1781" r:id="rId25"/>
    <p:sldId id="1783" r:id="rId26"/>
    <p:sldId id="1784" r:id="rId27"/>
    <p:sldId id="1785" r:id="rId28"/>
    <p:sldId id="1795" r:id="rId29"/>
    <p:sldId id="1796" r:id="rId30"/>
    <p:sldId id="1794" r:id="rId31"/>
    <p:sldId id="1793" r:id="rId32"/>
    <p:sldId id="1797" r:id="rId33"/>
    <p:sldId id="1790" r:id="rId34"/>
    <p:sldId id="1791" r:id="rId35"/>
    <p:sldId id="1760" r:id="rId36"/>
    <p:sldId id="1660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récapitulative" id="{0ED0AA25-06D0-403C-B8D5-7925B3198D2F}">
          <p14:sldIdLst/>
        </p14:section>
        <p14:section name="Section 1" id="{37F37023-E076-4EF9-B63D-8893E698E507}">
          <p14:sldIdLst>
            <p14:sldId id="1655"/>
            <p14:sldId id="261"/>
            <p14:sldId id="1702"/>
            <p14:sldId id="1708"/>
            <p14:sldId id="1762"/>
            <p14:sldId id="1763"/>
            <p14:sldId id="1764"/>
            <p14:sldId id="1766"/>
            <p14:sldId id="1765"/>
            <p14:sldId id="1769"/>
            <p14:sldId id="1770"/>
            <p14:sldId id="1771"/>
            <p14:sldId id="1773"/>
            <p14:sldId id="1772"/>
            <p14:sldId id="1774"/>
            <p14:sldId id="1775"/>
            <p14:sldId id="1776"/>
            <p14:sldId id="1778"/>
            <p14:sldId id="1777"/>
            <p14:sldId id="1779"/>
            <p14:sldId id="1780"/>
            <p14:sldId id="1709"/>
            <p14:sldId id="1782"/>
            <p14:sldId id="1781"/>
            <p14:sldId id="1783"/>
            <p14:sldId id="1784"/>
            <p14:sldId id="1785"/>
            <p14:sldId id="1795"/>
            <p14:sldId id="1796"/>
            <p14:sldId id="1794"/>
            <p14:sldId id="1793"/>
            <p14:sldId id="1797"/>
            <p14:sldId id="1790"/>
            <p14:sldId id="1791"/>
            <p14:sldId id="1760"/>
            <p14:sldId id="16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A4"/>
    <a:srgbClr val="09B8AB"/>
    <a:srgbClr val="25D259"/>
    <a:srgbClr val="085B8D"/>
    <a:srgbClr val="35A8DF"/>
    <a:srgbClr val="36A9E0"/>
    <a:srgbClr val="900B5E"/>
    <a:srgbClr val="233855"/>
    <a:srgbClr val="66C2A5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85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383E250-A022-4308-A6B3-941E5A84BF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E94E6-FCB9-47C5-8C2A-F70D3B8D8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5D601-A8DA-481F-BF17-E1EFAA7B4485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3C1728-831C-4E83-892B-1CF11069B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EBE669-BB61-4839-A860-CEBE6859A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9988-4FFE-4E83-89B2-1DC030A0A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283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79C1C-2B6E-4AE4-A2D1-5054958F8EF5}" type="datetimeFigureOut">
              <a:rPr lang="fr-FR" noProof="0" smtClean="0"/>
              <a:t>18/03/2022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E9DA8-070E-4B32-8D90-E4D868D86A3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07435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E9DA8-070E-4B32-8D90-E4D868D86A33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94C0BB-AEFE-456F-BD96-5835DD6E36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1820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073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39564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1093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6346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5703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4392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3599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4141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32934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518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E8B7796-D5F6-4F22-9B2C-4D4821E02C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0263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1433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682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28547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75397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6266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3359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4506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58676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34789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099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1536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8939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7356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31306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C8ACDE3-85FD-4520-9541-33B56A6AA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6121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E8B7796-D5F6-4F22-9B2C-4D4821E02C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106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0844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825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5889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14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0906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6D752E9-40F5-4269-B77B-2034560C37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9376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5C658-1F42-4E71-B315-6D5D9F81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BB2A73-7E16-45C7-BEF6-8502BCD1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B3C230-8801-44C4-945B-F9559C8C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D12DA-F5C8-45DA-AACC-220F4BE6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9CDBA-5598-414A-9260-244C436E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3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A2546-EFAC-4811-BA41-A442466C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874212-0576-49C1-988F-CE8947D4F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C1353-145D-4D76-8D75-1BC508C9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E848F-36FB-4F0A-9D9B-591A7D4E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E6C37-2B48-43E7-8C5A-6BE20A81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09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8A17D6-E082-47AD-AE0C-B9E92C52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A38AB1-A619-4AA7-A733-406A773B9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588AD-A28B-4DCF-9A5F-3446667E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4DD1C-A21F-485B-B8FD-F304BB14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3CC60A-D995-4AE6-9E19-279B224A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38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DC48B9-4D53-4593-B542-884C5BE57A38}"/>
              </a:ext>
            </a:extLst>
          </p:cNvPr>
          <p:cNvSpPr/>
          <p:nvPr userDrawn="1"/>
        </p:nvSpPr>
        <p:spPr>
          <a:xfrm>
            <a:off x="0" y="6560659"/>
            <a:ext cx="12192000" cy="305605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4EEB135-56AA-4606-8341-6A95C1F8CB3B}"/>
              </a:ext>
            </a:extLst>
          </p:cNvPr>
          <p:cNvGrpSpPr/>
          <p:nvPr/>
        </p:nvGrpSpPr>
        <p:grpSpPr>
          <a:xfrm>
            <a:off x="0" y="0"/>
            <a:ext cx="12192000" cy="972000"/>
            <a:chOff x="0" y="-56876"/>
            <a:chExt cx="12192000" cy="972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73BE48-0001-4745-90DF-6DB9C20C196F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solidFill>
              <a:srgbClr val="013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Google Shape;90;p13">
              <a:extLst>
                <a:ext uri="{FF2B5EF4-FFF2-40B4-BE49-F238E27FC236}">
                  <a16:creationId xmlns:a16="http://schemas.microsoft.com/office/drawing/2014/main" id="{8D33F7C9-65FE-43AB-8303-ABFF31E37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  <p:pic>
          <p:nvPicPr>
            <p:cNvPr id="15" name="Picture 2" descr="OpenClassrooms (@OpenClassrooms) | Twitter">
              <a:extLst>
                <a:ext uri="{FF2B5EF4-FFF2-40B4-BE49-F238E27FC236}">
                  <a16:creationId xmlns:a16="http://schemas.microsoft.com/office/drawing/2014/main" id="{FD5E3793-03FA-426E-A697-C79DEC3B1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00" y="-56876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C49ECCA1-9DC6-4B64-B7F9-DA555169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0659"/>
            <a:ext cx="2743200" cy="3056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Slide n° </a:t>
            </a:r>
            <a:fld id="{487AFC7C-9F4F-4499-A95B-096E3FE994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246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userDrawn="1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93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A45F3-B851-4D6D-B3BC-49FC24EE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87FA2-E2C9-4295-83A4-BA52739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B0EA7-8695-4ABD-B9AF-9062D155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3E3AC5-B955-4939-9F06-F0D17FBA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436489-9A7C-40AA-A886-CDD820CE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34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A9A3A-66F8-4745-B8CD-129E5E8B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72B705-2C6B-4B38-AC78-C81CD440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E7C1A-139F-4C3C-BF3E-36C5BEA3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25195-C36E-49CB-A10A-C2C7C0EC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BC4DB-F050-4D5D-8A79-D0CC629C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32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97227-1CAC-446E-9C85-AA3255A7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6DC17-EFC0-4EED-944D-B1A872B7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F5086E-834F-40E3-B54C-E056C6EF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12C026-2EF4-4DA1-A391-10760A88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58FEAA-9EE1-41CB-9BC3-F66DAE44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59CAA3-7A6C-4FC7-ABAB-543F7C2D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66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F2F2E-4208-47BA-8587-0FEE8C96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94C8FE-9F33-4626-AF30-0EC7EE07A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1E6D8F-B3F3-447A-ACB7-F483BF329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F1AAF4-D1CA-4F42-B46D-AE0C6ABC3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79D9B0-DA23-451B-A081-A03A796AC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172628-7902-4A95-96C9-E246812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1F55AC-85E1-4077-8EDC-ABFA7900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30F23B-BEB3-4F98-83E3-CBBFD4A0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833E8-656D-45A7-B70A-6BFA04D4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B6D85F-6217-4E26-81AF-91BD6AC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82307C-286A-4253-953D-DD054110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A2DE78-3DFD-491F-8383-D5157059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21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6FB1D4-F0C9-4CF0-9D65-03F6BBEA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7F8F96-F564-48D7-A634-943129EF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889A28-1FC8-48A1-A2DC-8939BB3B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89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77BB3-2F9C-408A-905A-88AA2D3D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B872F-2353-45E6-BCD6-914E306E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AEECAF-8B65-4FED-82D9-3D2DF21E9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C76013-6C1C-4053-940F-27C3F1E5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D22531-B648-4CD6-8EF1-C02EBECD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1EB51-9A23-4616-BEE8-0BF06990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0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00FE8-38F7-467F-9596-959C08C3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A3658A-D86C-4923-BF6F-C7141B465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4290A1-2841-4C15-8059-B7BF1C7BB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BCEEC5-D9CD-4CC0-A9E3-A0A8476A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3CB98-38DC-438E-8ECD-78F06AFC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E7F96-4AF3-45F2-BE32-08D46D8A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45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4A1D2D-C364-46E4-B6DB-D68E6ACE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C3247-942A-4AA8-B24F-1AE92D50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C08821-28E8-4CED-9C83-6B2E25F87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9E026-7B32-4BE8-9B70-669343F21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3BA0F-9443-45B3-96B4-512A6513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FC7C-9F4F-4499-A95B-096E3FE994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6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DDD8E-E6CC-440F-A3E2-B00393C02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5FCBB38-B2AD-4DE6-9B55-5F1F5507DA48}"/>
              </a:ext>
            </a:extLst>
          </p:cNvPr>
          <p:cNvGrpSpPr/>
          <p:nvPr/>
        </p:nvGrpSpPr>
        <p:grpSpPr>
          <a:xfrm>
            <a:off x="2843976" y="1247750"/>
            <a:ext cx="5343051" cy="4362500"/>
            <a:chOff x="3914750" y="1260892"/>
            <a:chExt cx="4362500" cy="4362500"/>
          </a:xfrm>
        </p:grpSpPr>
        <p:sp>
          <p:nvSpPr>
            <p:cNvPr id="13" name="Rectangle: Rounded Corners 1">
              <a:extLst>
                <a:ext uri="{FF2B5EF4-FFF2-40B4-BE49-F238E27FC236}">
                  <a16:creationId xmlns:a16="http://schemas.microsoft.com/office/drawing/2014/main" id="{A89823E2-73B9-49C3-B1F8-160AFA3DA2CB}"/>
                </a:ext>
              </a:extLst>
            </p:cNvPr>
            <p:cNvSpPr/>
            <p:nvPr/>
          </p:nvSpPr>
          <p:spPr>
            <a:xfrm>
              <a:off x="3914750" y="1260892"/>
              <a:ext cx="4362500" cy="4362500"/>
            </a:xfrm>
            <a:prstGeom prst="roundRect">
              <a:avLst>
                <a:gd name="adj" fmla="val 6979"/>
              </a:avLst>
            </a:prstGeom>
            <a:solidFill>
              <a:srgbClr val="0084A1"/>
            </a:solidFill>
            <a:ln w="152400">
              <a:noFill/>
            </a:ln>
            <a:effectLst>
              <a:outerShdw blurRad="596900" dist="419100" dir="2700000" algn="tl" rotWithShape="0">
                <a:schemeClr val="accent3">
                  <a:lumMod val="50000"/>
                  <a:alpha val="8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BAD2B8-901A-4368-86D5-09E18CE173EE}"/>
                </a:ext>
              </a:extLst>
            </p:cNvPr>
            <p:cNvSpPr txBox="1"/>
            <p:nvPr/>
          </p:nvSpPr>
          <p:spPr>
            <a:xfrm>
              <a:off x="4582874" y="1907724"/>
              <a:ext cx="30262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SOUTENANCE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E67B52-4E07-46AF-9CE4-8714375B4B60}"/>
                </a:ext>
              </a:extLst>
            </p:cNvPr>
            <p:cNvSpPr txBox="1"/>
            <p:nvPr/>
          </p:nvSpPr>
          <p:spPr>
            <a:xfrm>
              <a:off x="4745825" y="2857552"/>
              <a:ext cx="2700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4000">
                  <a:solidFill>
                    <a:srgbClr val="7451EB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fr-FR" b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</a:rPr>
                <a:t>PROJET</a:t>
              </a:r>
              <a:r>
                <a:rPr lang="en-US" b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</a:rPr>
                <a:t> n°4 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3C29B8-03CF-4789-B751-7412709683A9}"/>
                </a:ext>
              </a:extLst>
            </p:cNvPr>
            <p:cNvSpPr txBox="1"/>
            <p:nvPr/>
          </p:nvSpPr>
          <p:spPr>
            <a:xfrm>
              <a:off x="4205290" y="3812257"/>
              <a:ext cx="378144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Anticipez les besoins </a:t>
              </a:r>
            </a:p>
            <a:p>
              <a:pPr algn="ctr"/>
              <a:r>
                <a:rPr lang="fr-FR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en consommation </a:t>
              </a:r>
            </a:p>
            <a:p>
              <a:pPr algn="ctr"/>
              <a:r>
                <a:rPr lang="fr-FR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électrique de bâtiments</a:t>
              </a:r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B9CE4D75-54C4-4AA1-81B4-F995F0BB1130}"/>
              </a:ext>
            </a:extLst>
          </p:cNvPr>
          <p:cNvSpPr>
            <a:spLocks noEditPoints="1"/>
          </p:cNvSpPr>
          <p:nvPr/>
        </p:nvSpPr>
        <p:spPr bwMode="auto">
          <a:xfrm>
            <a:off x="9156876" y="2793582"/>
            <a:ext cx="1393029" cy="127083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rgbClr val="0084A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62055707-2D9F-405A-92CE-0732EB62FE0E}"/>
              </a:ext>
            </a:extLst>
          </p:cNvPr>
          <p:cNvSpPr txBox="1"/>
          <p:nvPr/>
        </p:nvSpPr>
        <p:spPr>
          <a:xfrm>
            <a:off x="-26504" y="6151144"/>
            <a:ext cx="427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4A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Mohamed Sidina SID AHMED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060ED488-D9D9-45BD-A383-A6B34134623C}"/>
              </a:ext>
            </a:extLst>
          </p:cNvPr>
          <p:cNvSpPr txBox="1"/>
          <p:nvPr/>
        </p:nvSpPr>
        <p:spPr>
          <a:xfrm>
            <a:off x="9389856" y="6151144"/>
            <a:ext cx="28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4A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Date : le 15/09/2021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7C55A2-D3F0-40B8-992C-825B112E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72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Qualitatives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n°8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86A6CC7-9FFA-4BC3-A784-7672B39D6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074198"/>
            <a:ext cx="9639300" cy="5334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Qualitatives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n°9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72BD0D-B99A-48EC-A79D-D0A8D363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051781"/>
            <a:ext cx="9620250" cy="53244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8A7A5D-12B6-4230-A8A8-6DD1C0AA1F44}"/>
              </a:ext>
            </a:extLst>
          </p:cNvPr>
          <p:cNvSpPr/>
          <p:nvPr/>
        </p:nvSpPr>
        <p:spPr>
          <a:xfrm>
            <a:off x="0" y="2993675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Google Shape;90;p13">
            <a:extLst>
              <a:ext uri="{FF2B5EF4-FFF2-40B4-BE49-F238E27FC236}">
                <a16:creationId xmlns:a16="http://schemas.microsoft.com/office/drawing/2014/main" id="{F99AB8B5-ECD2-40AA-ADF4-B40C990D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3197224"/>
            <a:ext cx="11932907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DAA3A"/>
              </a:buClr>
              <a:buSzPts val="2100"/>
            </a:pP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…………………………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même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logique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les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autres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colonnes</a:t>
            </a:r>
          </a:p>
        </p:txBody>
      </p:sp>
    </p:spTree>
    <p:extLst>
      <p:ext uri="{BB962C8B-B14F-4D97-AF65-F5344CB8AC3E}">
        <p14:creationId xmlns:p14="http://schemas.microsoft.com/office/powerpoint/2010/main" val="40454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Quantitatives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n°10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00A052-BDD9-4199-989D-E10FB4696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2" r="28553"/>
          <a:stretch/>
        </p:blipFill>
        <p:spPr>
          <a:xfrm>
            <a:off x="665827" y="2794276"/>
            <a:ext cx="2157274" cy="18633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7BA27E-B1D9-4140-AF76-795EBBC295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48" r="22718"/>
          <a:stretch/>
        </p:blipFill>
        <p:spPr>
          <a:xfrm>
            <a:off x="2923499" y="2794276"/>
            <a:ext cx="3150556" cy="18633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D674298-9639-45EF-8D1C-498A2871F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73" r="40350" b="2147"/>
          <a:stretch/>
        </p:blipFill>
        <p:spPr>
          <a:xfrm>
            <a:off x="6174453" y="2836218"/>
            <a:ext cx="2437434" cy="18214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1D26486-90D3-4D09-9EEB-B249E1F8CE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89" r="33747"/>
          <a:stretch/>
        </p:blipFill>
        <p:spPr>
          <a:xfrm>
            <a:off x="8712285" y="2794276"/>
            <a:ext cx="2347564" cy="18214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D1B97CA-7679-46EF-AD15-F91AA2907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450" y="991858"/>
            <a:ext cx="9563100" cy="16573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551FA4-2EAD-491F-A9BD-C613932996FC}"/>
              </a:ext>
            </a:extLst>
          </p:cNvPr>
          <p:cNvSpPr/>
          <p:nvPr/>
        </p:nvSpPr>
        <p:spPr>
          <a:xfrm>
            <a:off x="665827" y="3474157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96A447-591F-4646-BB2D-9AE33E386F46}"/>
              </a:ext>
            </a:extLst>
          </p:cNvPr>
          <p:cNvSpPr/>
          <p:nvPr/>
        </p:nvSpPr>
        <p:spPr>
          <a:xfrm>
            <a:off x="2923499" y="4417921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F085A7-254A-46DB-ACE8-456C2CC5F83B}"/>
              </a:ext>
            </a:extLst>
          </p:cNvPr>
          <p:cNvSpPr/>
          <p:nvPr/>
        </p:nvSpPr>
        <p:spPr>
          <a:xfrm>
            <a:off x="6174453" y="3443564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B08A6D-1CF4-4858-875D-8FB443E03ED3}"/>
              </a:ext>
            </a:extLst>
          </p:cNvPr>
          <p:cNvSpPr/>
          <p:nvPr/>
        </p:nvSpPr>
        <p:spPr>
          <a:xfrm>
            <a:off x="8703407" y="3430474"/>
            <a:ext cx="1669000" cy="180000"/>
          </a:xfrm>
          <a:prstGeom prst="rect">
            <a:avLst/>
          </a:prstGeom>
          <a:noFill/>
          <a:ln w="28575">
            <a:solidFill>
              <a:srgbClr val="DC2A3A"/>
            </a:solidFill>
            <a:extLst>
              <a:ext uri="{C807C97D-BFC1-408E-A445-0C87EB9F89A2}">
                <ask:lineSketchStyleProps xmlns:ask="http://schemas.microsoft.com/office/drawing/2018/sketchyshapes" sd="3421862628">
                  <a:custGeom>
                    <a:avLst/>
                    <a:gdLst>
                      <a:gd name="connsiteX0" fmla="*/ 0 w 1669000"/>
                      <a:gd name="connsiteY0" fmla="*/ 0 h 266331"/>
                      <a:gd name="connsiteX1" fmla="*/ 539643 w 1669000"/>
                      <a:gd name="connsiteY1" fmla="*/ 0 h 266331"/>
                      <a:gd name="connsiteX2" fmla="*/ 1129357 w 1669000"/>
                      <a:gd name="connsiteY2" fmla="*/ 0 h 266331"/>
                      <a:gd name="connsiteX3" fmla="*/ 1669000 w 1669000"/>
                      <a:gd name="connsiteY3" fmla="*/ 0 h 266331"/>
                      <a:gd name="connsiteX4" fmla="*/ 1669000 w 1669000"/>
                      <a:gd name="connsiteY4" fmla="*/ 266331 h 266331"/>
                      <a:gd name="connsiteX5" fmla="*/ 1095977 w 1669000"/>
                      <a:gd name="connsiteY5" fmla="*/ 266331 h 266331"/>
                      <a:gd name="connsiteX6" fmla="*/ 539643 w 1669000"/>
                      <a:gd name="connsiteY6" fmla="*/ 266331 h 266331"/>
                      <a:gd name="connsiteX7" fmla="*/ 0 w 1669000"/>
                      <a:gd name="connsiteY7" fmla="*/ 266331 h 266331"/>
                      <a:gd name="connsiteX8" fmla="*/ 0 w 1669000"/>
                      <a:gd name="connsiteY8" fmla="*/ 0 h 26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9000" h="266331" extrusionOk="0">
                        <a:moveTo>
                          <a:pt x="0" y="0"/>
                        </a:moveTo>
                        <a:cubicBezTo>
                          <a:pt x="111358" y="-9407"/>
                          <a:pt x="306743" y="-13688"/>
                          <a:pt x="539643" y="0"/>
                        </a:cubicBezTo>
                        <a:cubicBezTo>
                          <a:pt x="772543" y="13688"/>
                          <a:pt x="967849" y="14555"/>
                          <a:pt x="1129357" y="0"/>
                        </a:cubicBezTo>
                        <a:cubicBezTo>
                          <a:pt x="1290865" y="-14555"/>
                          <a:pt x="1406780" y="24965"/>
                          <a:pt x="1669000" y="0"/>
                        </a:cubicBezTo>
                        <a:cubicBezTo>
                          <a:pt x="1670529" y="110776"/>
                          <a:pt x="1667134" y="163077"/>
                          <a:pt x="1669000" y="266331"/>
                        </a:cubicBezTo>
                        <a:cubicBezTo>
                          <a:pt x="1403163" y="266652"/>
                          <a:pt x="1360229" y="261527"/>
                          <a:pt x="1095977" y="266331"/>
                        </a:cubicBezTo>
                        <a:cubicBezTo>
                          <a:pt x="831725" y="271135"/>
                          <a:pt x="731193" y="274859"/>
                          <a:pt x="539643" y="266331"/>
                        </a:cubicBezTo>
                        <a:cubicBezTo>
                          <a:pt x="348093" y="257803"/>
                          <a:pt x="220273" y="254833"/>
                          <a:pt x="0" y="266331"/>
                        </a:cubicBezTo>
                        <a:cubicBezTo>
                          <a:pt x="10123" y="190472"/>
                          <a:pt x="-9372" y="632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8E9A42-7652-4C54-B113-5D76B7DB302E}"/>
              </a:ext>
            </a:extLst>
          </p:cNvPr>
          <p:cNvSpPr/>
          <p:nvPr/>
        </p:nvSpPr>
        <p:spPr>
          <a:xfrm>
            <a:off x="0" y="4858492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9817791D-2153-432F-BDCA-E922B5A99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5062041"/>
            <a:ext cx="8705571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Remplacer les values NaN par la médiane.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29" name="Google Shape;90;p13">
            <a:extLst>
              <a:ext uri="{FF2B5EF4-FFF2-40B4-BE49-F238E27FC236}">
                <a16:creationId xmlns:a16="http://schemas.microsoft.com/office/drawing/2014/main" id="{5FB33E4C-9156-4410-9687-DE0DF89A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62041"/>
            <a:ext cx="6668655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Supprimer les valeurs négatives</a:t>
            </a:r>
          </a:p>
        </p:txBody>
      </p:sp>
    </p:spTree>
    <p:extLst>
      <p:ext uri="{BB962C8B-B14F-4D97-AF65-F5344CB8AC3E}">
        <p14:creationId xmlns:p14="http://schemas.microsoft.com/office/powerpoint/2010/main" val="23604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1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1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1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1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8" grpId="1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8E9A42-7652-4C54-B113-5D76B7DB302E}"/>
              </a:ext>
            </a:extLst>
          </p:cNvPr>
          <p:cNvSpPr/>
          <p:nvPr/>
        </p:nvSpPr>
        <p:spPr>
          <a:xfrm>
            <a:off x="0" y="2760750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29" name="Google Shape;90;p13">
            <a:extLst>
              <a:ext uri="{FF2B5EF4-FFF2-40B4-BE49-F238E27FC236}">
                <a16:creationId xmlns:a16="http://schemas.microsoft.com/office/drawing/2014/main" id="{5FB33E4C-9156-4410-9687-DE0DF89A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65450"/>
            <a:ext cx="12087498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 toute variable inutile à l’étude (les relevés annuels...)</a:t>
            </a:r>
          </a:p>
        </p:txBody>
      </p:sp>
    </p:spTree>
    <p:extLst>
      <p:ext uri="{BB962C8B-B14F-4D97-AF65-F5344CB8AC3E}">
        <p14:creationId xmlns:p14="http://schemas.microsoft.com/office/powerpoint/2010/main" val="27824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7685E1C-75B1-4FEB-A457-0FB8DEFE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64" y="950292"/>
            <a:ext cx="6061948" cy="5783802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Auto-clean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3DD003AE-40C9-4370-9FB0-CAB83D41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33488"/>
            <a:ext cx="84391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EDA-Univarié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n°13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EDA-Univarié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n°14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266749B9-55D7-4AC5-93DF-DB87BEA07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233488"/>
            <a:ext cx="83058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8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EDA-Univarié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n°15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B99AECE5-5AB1-4C0C-9846-04FD506DA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233488"/>
            <a:ext cx="82200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3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</a:t>
            </a: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n°16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C04067C1-CA41-4984-AF69-77A85DB87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44" y="883476"/>
            <a:ext cx="7003892" cy="58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Normalité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n°17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30DAEA2-56BB-45C9-BF89-01F5A92F1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63" b="776"/>
          <a:stretch/>
        </p:blipFill>
        <p:spPr>
          <a:xfrm>
            <a:off x="3092297" y="923892"/>
            <a:ext cx="5237018" cy="57305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2DAB81-0D56-4595-A28D-92BC0E5E97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" t="16665" r="2673" b="15402"/>
          <a:stretch/>
        </p:blipFill>
        <p:spPr>
          <a:xfrm>
            <a:off x="1829220" y="1951695"/>
            <a:ext cx="7166918" cy="27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54"/>
          <p:cNvSpPr>
            <a:spLocks noChangeAspect="1" noChangeArrowheads="1" noTextEdit="1"/>
          </p:cNvSpPr>
          <p:nvPr/>
        </p:nvSpPr>
        <p:spPr bwMode="auto">
          <a:xfrm>
            <a:off x="2794000" y="127000"/>
            <a:ext cx="6604000" cy="66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68" name="Freeform 64"/>
          <p:cNvSpPr>
            <a:spLocks noEditPoints="1"/>
          </p:cNvSpPr>
          <p:nvPr/>
        </p:nvSpPr>
        <p:spPr bwMode="auto">
          <a:xfrm>
            <a:off x="2794000" y="127000"/>
            <a:ext cx="3770313" cy="3300413"/>
          </a:xfrm>
          <a:custGeom>
            <a:avLst/>
            <a:gdLst>
              <a:gd name="T0" fmla="*/ 2147483646 w 889"/>
              <a:gd name="T1" fmla="*/ 2147483646 h 778"/>
              <a:gd name="T2" fmla="*/ 2147483646 w 889"/>
              <a:gd name="T3" fmla="*/ 2147483646 h 778"/>
              <a:gd name="T4" fmla="*/ 2147483646 w 889"/>
              <a:gd name="T5" fmla="*/ 2147483646 h 778"/>
              <a:gd name="T6" fmla="*/ 2147483646 w 889"/>
              <a:gd name="T7" fmla="*/ 2147483646 h 778"/>
              <a:gd name="T8" fmla="*/ 2147483646 w 889"/>
              <a:gd name="T9" fmla="*/ 0 h 778"/>
              <a:gd name="T10" fmla="*/ 0 w 889"/>
              <a:gd name="T11" fmla="*/ 2147483646 h 778"/>
              <a:gd name="T12" fmla="*/ 0 w 889"/>
              <a:gd name="T13" fmla="*/ 2147483646 h 778"/>
              <a:gd name="T14" fmla="*/ 2147483646 w 889"/>
              <a:gd name="T15" fmla="*/ 0 h 778"/>
              <a:gd name="T16" fmla="*/ 2147483646 w 889"/>
              <a:gd name="T17" fmla="*/ 0 h 7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89" h="778">
                <a:moveTo>
                  <a:pt x="889" y="219"/>
                </a:moveTo>
                <a:cubicBezTo>
                  <a:pt x="888" y="221"/>
                  <a:pt x="888" y="221"/>
                  <a:pt x="888" y="221"/>
                </a:cubicBezTo>
                <a:cubicBezTo>
                  <a:pt x="888" y="221"/>
                  <a:pt x="888" y="221"/>
                  <a:pt x="888" y="221"/>
                </a:cubicBezTo>
                <a:cubicBezTo>
                  <a:pt x="889" y="219"/>
                  <a:pt x="889" y="219"/>
                  <a:pt x="889" y="219"/>
                </a:cubicBezTo>
                <a:moveTo>
                  <a:pt x="764" y="0"/>
                </a:moveTo>
                <a:cubicBezTo>
                  <a:pt x="342" y="7"/>
                  <a:pt x="0" y="354"/>
                  <a:pt x="0" y="778"/>
                </a:cubicBezTo>
                <a:cubicBezTo>
                  <a:pt x="0" y="778"/>
                  <a:pt x="0" y="778"/>
                  <a:pt x="0" y="778"/>
                </a:cubicBezTo>
                <a:cubicBezTo>
                  <a:pt x="0" y="354"/>
                  <a:pt x="342" y="7"/>
                  <a:pt x="764" y="0"/>
                </a:cubicBezTo>
                <a:cubicBezTo>
                  <a:pt x="764" y="0"/>
                  <a:pt x="764" y="0"/>
                  <a:pt x="76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E12520-E917-414A-B595-596151D130FA}"/>
              </a:ext>
            </a:extLst>
          </p:cNvPr>
          <p:cNvGrpSpPr/>
          <p:nvPr/>
        </p:nvGrpSpPr>
        <p:grpSpPr>
          <a:xfrm>
            <a:off x="3014816" y="1371709"/>
            <a:ext cx="6352928" cy="5088331"/>
            <a:chOff x="2935011" y="924034"/>
            <a:chExt cx="6352928" cy="508833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6DEFDDE-4BCA-449F-ACAB-416F624431D4}"/>
                </a:ext>
              </a:extLst>
            </p:cNvPr>
            <p:cNvGrpSpPr/>
            <p:nvPr/>
          </p:nvGrpSpPr>
          <p:grpSpPr>
            <a:xfrm>
              <a:off x="2935011" y="1168116"/>
              <a:ext cx="6352928" cy="4844249"/>
              <a:chOff x="2935011" y="452656"/>
              <a:chExt cx="6352928" cy="4844249"/>
            </a:xfrm>
          </p:grpSpPr>
          <p:pic>
            <p:nvPicPr>
              <p:cNvPr id="11266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52" t="4992" r="8087" b="23552"/>
              <a:stretch/>
            </p:blipFill>
            <p:spPr bwMode="auto">
              <a:xfrm>
                <a:off x="3124199" y="452656"/>
                <a:ext cx="5934075" cy="4662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69" name="TextBox 93"/>
              <p:cNvSpPr txBox="1">
                <a:spLocks noChangeArrowheads="1"/>
              </p:cNvSpPr>
              <p:nvPr/>
            </p:nvSpPr>
            <p:spPr bwMode="auto">
              <a:xfrm>
                <a:off x="4780756" y="523428"/>
                <a:ext cx="3659834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700"/>
                  <a:buFont typeface="Open Sans SemiBold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CONTEXTE &amp; PROBLÉMATIQUE</a:t>
                </a:r>
                <a:endPara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79" name="Rectangle 75"/>
              <p:cNvSpPr>
                <a:spLocks noChangeArrowheads="1"/>
              </p:cNvSpPr>
              <p:nvPr/>
            </p:nvSpPr>
            <p:spPr bwMode="auto">
              <a:xfrm>
                <a:off x="3974306" y="692150"/>
                <a:ext cx="766763" cy="739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01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80" name="Rectangle 76"/>
              <p:cNvSpPr>
                <a:spLocks noChangeArrowheads="1"/>
              </p:cNvSpPr>
              <p:nvPr/>
            </p:nvSpPr>
            <p:spPr bwMode="auto">
              <a:xfrm>
                <a:off x="3974306" y="1937186"/>
                <a:ext cx="766762" cy="738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02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81" name="Rectangle 77"/>
              <p:cNvSpPr>
                <a:spLocks noChangeArrowheads="1"/>
              </p:cNvSpPr>
              <p:nvPr/>
            </p:nvSpPr>
            <p:spPr bwMode="auto">
              <a:xfrm>
                <a:off x="3974306" y="3001160"/>
                <a:ext cx="715962" cy="739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03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1282" name="Rectangle 78"/>
              <p:cNvSpPr>
                <a:spLocks noChangeArrowheads="1"/>
              </p:cNvSpPr>
              <p:nvPr/>
            </p:nvSpPr>
            <p:spPr bwMode="auto">
              <a:xfrm>
                <a:off x="3974306" y="4128278"/>
                <a:ext cx="806450" cy="738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48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04</a:t>
                </a:r>
                <a:endParaRPr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TextBox 93">
                <a:extLst>
                  <a:ext uri="{FF2B5EF4-FFF2-40B4-BE49-F238E27FC236}">
                    <a16:creationId xmlns:a16="http://schemas.microsoft.com/office/drawing/2014/main" id="{76F80DCD-C2AB-40E5-BB60-A691B1D7F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756" y="1767671"/>
                <a:ext cx="36000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 CLEANING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&amp; EDA</a:t>
                </a:r>
                <a:endParaRPr lang="en-US" sz="32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Box 93">
                <a:extLst>
                  <a:ext uri="{FF2B5EF4-FFF2-40B4-BE49-F238E27FC236}">
                    <a16:creationId xmlns:a16="http://schemas.microsoft.com/office/drawing/2014/main" id="{95AFB904-F6E2-425B-9B06-784DC0A65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756" y="3078660"/>
                <a:ext cx="36000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MODELISATION</a:t>
                </a:r>
              </a:p>
            </p:txBody>
          </p:sp>
          <p:sp>
            <p:nvSpPr>
              <p:cNvPr id="27" name="TextBox 93">
                <a:extLst>
                  <a:ext uri="{FF2B5EF4-FFF2-40B4-BE49-F238E27FC236}">
                    <a16:creationId xmlns:a16="http://schemas.microsoft.com/office/drawing/2014/main" id="{FCAC71D1-0028-4CA2-BF31-CA68AC301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756" y="4204983"/>
                <a:ext cx="36000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FFFFFF"/>
                  </a:buClr>
                  <a:buSzPts val="1700"/>
                  <a:buNone/>
                </a:pPr>
                <a:r>
                  <a:rPr lang="fr-FR" sz="32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MODELE FINAL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EF3FA3-EA00-42F7-A3F5-51C0F4B6E579}"/>
                  </a:ext>
                </a:extLst>
              </p:cNvPr>
              <p:cNvSpPr/>
              <p:nvPr/>
            </p:nvSpPr>
            <p:spPr>
              <a:xfrm rot="2011757">
                <a:off x="2935011" y="4907056"/>
                <a:ext cx="862551" cy="3898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3D1850-6B28-4B66-9A98-11C602ACA31C}"/>
                  </a:ext>
                </a:extLst>
              </p:cNvPr>
              <p:cNvSpPr/>
              <p:nvPr/>
            </p:nvSpPr>
            <p:spPr>
              <a:xfrm rot="19557540">
                <a:off x="8425388" y="4885882"/>
                <a:ext cx="862551" cy="3898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8E4681-7515-4CEA-A2C0-AB6E1D727346}"/>
                </a:ext>
              </a:extLst>
            </p:cNvPr>
            <p:cNvSpPr/>
            <p:nvPr/>
          </p:nvSpPr>
          <p:spPr>
            <a:xfrm rot="2869061">
              <a:off x="8448310" y="1160385"/>
              <a:ext cx="862551" cy="389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ED994C-8424-452C-8985-C131BE1436BF}"/>
                </a:ext>
              </a:extLst>
            </p:cNvPr>
            <p:cNvSpPr/>
            <p:nvPr/>
          </p:nvSpPr>
          <p:spPr>
            <a:xfrm rot="18730939" flipV="1">
              <a:off x="2866757" y="1165429"/>
              <a:ext cx="862551" cy="389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F13888-A78E-4DC1-BEA3-9CEEF99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9B1AB98-A40C-4DA2-8F05-1B33AAB0F9F3}"/>
              </a:ext>
            </a:extLst>
          </p:cNvPr>
          <p:cNvGrpSpPr/>
          <p:nvPr/>
        </p:nvGrpSpPr>
        <p:grpSpPr>
          <a:xfrm>
            <a:off x="3570638" y="524574"/>
            <a:ext cx="5234492" cy="1683391"/>
            <a:chOff x="3570638" y="524574"/>
            <a:chExt cx="5234492" cy="1683391"/>
          </a:xfrm>
        </p:grpSpPr>
        <p:sp>
          <p:nvSpPr>
            <p:cNvPr id="65" name="Google Shape;805;p33">
              <a:extLst>
                <a:ext uri="{FF2B5EF4-FFF2-40B4-BE49-F238E27FC236}">
                  <a16:creationId xmlns:a16="http://schemas.microsoft.com/office/drawing/2014/main" id="{2525E828-7EAD-49AC-B0CF-E770CA3FBD16}"/>
                </a:ext>
              </a:extLst>
            </p:cNvPr>
            <p:cNvSpPr/>
            <p:nvPr/>
          </p:nvSpPr>
          <p:spPr>
            <a:xfrm>
              <a:off x="3811877" y="1044615"/>
              <a:ext cx="4708518" cy="532375"/>
            </a:xfrm>
            <a:prstGeom prst="rect">
              <a:avLst/>
            </a:prstGeom>
            <a:solidFill>
              <a:srgbClr val="0084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fr-FR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Montserrat"/>
                </a:rPr>
                <a:t>PLAN SOUTENANCE</a:t>
              </a:r>
              <a:endParaRPr sz="1800" b="0" i="0" u="none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071830-5010-43F1-8367-021EFD08A73C}"/>
                </a:ext>
              </a:extLst>
            </p:cNvPr>
            <p:cNvSpPr/>
            <p:nvPr/>
          </p:nvSpPr>
          <p:spPr>
            <a:xfrm rot="18811988">
              <a:off x="2933594" y="1161618"/>
              <a:ext cx="1683391" cy="409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4D6DF5-93F7-4748-AC22-39FC6F1A70ED}"/>
                </a:ext>
              </a:extLst>
            </p:cNvPr>
            <p:cNvSpPr/>
            <p:nvPr/>
          </p:nvSpPr>
          <p:spPr>
            <a:xfrm rot="2788012" flipH="1">
              <a:off x="7807689" y="1207512"/>
              <a:ext cx="1585579" cy="409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EDA-Bivarié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n°18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3EA4917-8452-463A-AB44-11EE50718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8710"/>
            <a:ext cx="12192000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78433F-84F3-4DAC-94B9-4140EBAA5809}"/>
              </a:ext>
            </a:extLst>
          </p:cNvPr>
          <p:cNvSpPr/>
          <p:nvPr/>
        </p:nvSpPr>
        <p:spPr>
          <a:xfrm>
            <a:off x="1181177" y="2321859"/>
            <a:ext cx="654424" cy="573742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FAF73-BFDE-46E0-AA9F-1A2001201F5D}"/>
              </a:ext>
            </a:extLst>
          </p:cNvPr>
          <p:cNvSpPr/>
          <p:nvPr/>
        </p:nvSpPr>
        <p:spPr>
          <a:xfrm>
            <a:off x="2362354" y="2321859"/>
            <a:ext cx="511475" cy="573742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C89F0-695D-46BC-ABEA-55EB2F2573E0}"/>
              </a:ext>
            </a:extLst>
          </p:cNvPr>
          <p:cNvSpPr/>
          <p:nvPr/>
        </p:nvSpPr>
        <p:spPr>
          <a:xfrm>
            <a:off x="3400582" y="2321859"/>
            <a:ext cx="1136584" cy="573742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B1FE0DD-320B-4F96-B19B-2D679F4E2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28483"/>
              </p:ext>
            </p:extLst>
          </p:nvPr>
        </p:nvGraphicFramePr>
        <p:xfrm>
          <a:off x="107576" y="5569927"/>
          <a:ext cx="10031505" cy="531180"/>
        </p:xfrm>
        <a:graphic>
          <a:graphicData uri="http://schemas.openxmlformats.org/drawingml/2006/table">
            <a:tbl>
              <a:tblPr/>
              <a:tblGrid>
                <a:gridCol w="2321859">
                  <a:extLst>
                    <a:ext uri="{9D8B030D-6E8A-4147-A177-3AD203B41FA5}">
                      <a16:colId xmlns:a16="http://schemas.microsoft.com/office/drawing/2014/main" val="2423412950"/>
                    </a:ext>
                  </a:extLst>
                </a:gridCol>
                <a:gridCol w="7709646">
                  <a:extLst>
                    <a:ext uri="{9D8B030D-6E8A-4147-A177-3AD203B41FA5}">
                      <a16:colId xmlns:a16="http://schemas.microsoft.com/office/drawing/2014/main" val="3619683619"/>
                    </a:ext>
                  </a:extLst>
                </a:gridCol>
              </a:tblGrid>
              <a:tr h="501708">
                <a:tc>
                  <a:txBody>
                    <a:bodyPr/>
                    <a:lstStyle/>
                    <a:p>
                      <a:pPr fontAlgn="base" latinLnBrk="1"/>
                      <a:r>
                        <a:rPr lang="fr-FR" sz="1200" b="1" dirty="0" err="1">
                          <a:solidFill>
                            <a:srgbClr val="1C6387"/>
                          </a:solidFill>
                          <a:effectLst/>
                        </a:rPr>
                        <a:t>PropertyGFABuilding</a:t>
                      </a:r>
                      <a:r>
                        <a:rPr lang="fr-FR" sz="1200" b="1" dirty="0">
                          <a:solidFill>
                            <a:srgbClr val="1C6387"/>
                          </a:solidFill>
                          <a:effectLst/>
                        </a:rPr>
                        <a:t>(s)</a:t>
                      </a:r>
                    </a:p>
                  </a:txBody>
                  <a:tcPr marL="99252" marR="99252" marT="66168" marB="992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solidFill>
                            <a:srgbClr val="2C2C2C"/>
                          </a:solidFill>
                          <a:effectLst/>
                        </a:rPr>
                        <a:t>Total floor space in square feet between the outside surfaces of a building’s enclosing walls. This includes all areas inside the building(s), such as tenant space, common areas, stairwells, basements, storage, etc.</a:t>
                      </a:r>
                    </a:p>
                  </a:txBody>
                  <a:tcPr marL="99252" marR="99252" marT="66168" marB="992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5293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EFE2473-7075-4F24-9013-5F05F9F85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29989"/>
              </p:ext>
            </p:extLst>
          </p:nvPr>
        </p:nvGraphicFramePr>
        <p:xfrm>
          <a:off x="107575" y="5003354"/>
          <a:ext cx="10033200" cy="532800"/>
        </p:xfrm>
        <a:graphic>
          <a:graphicData uri="http://schemas.openxmlformats.org/drawingml/2006/table">
            <a:tbl>
              <a:tblPr/>
              <a:tblGrid>
                <a:gridCol w="2393578">
                  <a:extLst>
                    <a:ext uri="{9D8B030D-6E8A-4147-A177-3AD203B41FA5}">
                      <a16:colId xmlns:a16="http://schemas.microsoft.com/office/drawing/2014/main" val="3041626933"/>
                    </a:ext>
                  </a:extLst>
                </a:gridCol>
                <a:gridCol w="7639622">
                  <a:extLst>
                    <a:ext uri="{9D8B030D-6E8A-4147-A177-3AD203B41FA5}">
                      <a16:colId xmlns:a16="http://schemas.microsoft.com/office/drawing/2014/main" val="1977414571"/>
                    </a:ext>
                  </a:extLst>
                </a:gridCol>
              </a:tblGrid>
              <a:tr h="532800">
                <a:tc>
                  <a:txBody>
                    <a:bodyPr/>
                    <a:lstStyle/>
                    <a:p>
                      <a:pPr fontAlgn="base" latinLnBrk="1"/>
                      <a:r>
                        <a:rPr lang="fr-FR" sz="1200" b="1" kern="1200" dirty="0" err="1">
                          <a:solidFill>
                            <a:srgbClr val="1C63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PropertyGFATotal</a:t>
                      </a:r>
                      <a:endParaRPr lang="fr-FR" b="1" dirty="0">
                        <a:solidFill>
                          <a:srgbClr val="1C6387"/>
                        </a:solidFill>
                        <a:effectLst/>
                      </a:endParaRP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rgbClr val="2C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building and parking gross floor area.</a:t>
                      </a: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85922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153937E-0BDB-4C6A-BC9F-8E970A557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17482"/>
              </p:ext>
            </p:extLst>
          </p:nvPr>
        </p:nvGraphicFramePr>
        <p:xfrm>
          <a:off x="107575" y="6129603"/>
          <a:ext cx="10033200" cy="421005"/>
        </p:xfrm>
        <a:graphic>
          <a:graphicData uri="http://schemas.openxmlformats.org/drawingml/2006/table">
            <a:tbl>
              <a:tblPr/>
              <a:tblGrid>
                <a:gridCol w="2357719">
                  <a:extLst>
                    <a:ext uri="{9D8B030D-6E8A-4147-A177-3AD203B41FA5}">
                      <a16:colId xmlns:a16="http://schemas.microsoft.com/office/drawing/2014/main" val="2835117316"/>
                    </a:ext>
                  </a:extLst>
                </a:gridCol>
                <a:gridCol w="7675481">
                  <a:extLst>
                    <a:ext uri="{9D8B030D-6E8A-4147-A177-3AD203B41FA5}">
                      <a16:colId xmlns:a16="http://schemas.microsoft.com/office/drawing/2014/main" val="2343530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fr-FR" sz="1200" b="1" dirty="0" err="1">
                          <a:solidFill>
                            <a:srgbClr val="1C6387"/>
                          </a:solidFill>
                          <a:effectLst/>
                        </a:rPr>
                        <a:t>LargestPropertyUseTypeGFA</a:t>
                      </a:r>
                      <a:endParaRPr lang="fr-FR" sz="1200" b="1" dirty="0">
                        <a:solidFill>
                          <a:srgbClr val="1C6387"/>
                        </a:solidFill>
                        <a:effectLst/>
                      </a:endParaRP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solidFill>
                            <a:srgbClr val="2C2C2C"/>
                          </a:solidFill>
                          <a:effectLst/>
                        </a:rPr>
                        <a:t>The gross floor area (GFA) of the largest use of the property.</a:t>
                      </a:r>
                    </a:p>
                  </a:txBody>
                  <a:tcPr marL="142875" marR="142875" marT="95250" marB="1428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9BA56BB-BE11-4081-AEB1-3C46A9F0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625"/>
            <a:ext cx="12192000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EDA-Bivarié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n°19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78433F-84F3-4DAC-94B9-4140EBAA5809}"/>
              </a:ext>
            </a:extLst>
          </p:cNvPr>
          <p:cNvSpPr/>
          <p:nvPr/>
        </p:nvSpPr>
        <p:spPr>
          <a:xfrm>
            <a:off x="3155576" y="2142565"/>
            <a:ext cx="419178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FC333B-839B-4449-A678-8CEA1C6448C7}"/>
              </a:ext>
            </a:extLst>
          </p:cNvPr>
          <p:cNvSpPr/>
          <p:nvPr/>
        </p:nvSpPr>
        <p:spPr>
          <a:xfrm>
            <a:off x="3953434" y="2142565"/>
            <a:ext cx="815789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1EE67-C2D0-4590-8DE8-82507FE0CDAC}"/>
              </a:ext>
            </a:extLst>
          </p:cNvPr>
          <p:cNvSpPr/>
          <p:nvPr/>
        </p:nvSpPr>
        <p:spPr>
          <a:xfrm>
            <a:off x="7655859" y="2142565"/>
            <a:ext cx="419178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0242D-1102-4FB3-811A-69A66D7A1EB6}"/>
              </a:ext>
            </a:extLst>
          </p:cNvPr>
          <p:cNvSpPr/>
          <p:nvPr/>
        </p:nvSpPr>
        <p:spPr>
          <a:xfrm>
            <a:off x="8868258" y="2142565"/>
            <a:ext cx="419178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417753-D94A-4449-8162-16B4276A2CDC}"/>
              </a:ext>
            </a:extLst>
          </p:cNvPr>
          <p:cNvSpPr/>
          <p:nvPr/>
        </p:nvSpPr>
        <p:spPr>
          <a:xfrm>
            <a:off x="6833268" y="1317811"/>
            <a:ext cx="1629414" cy="779929"/>
          </a:xfrm>
          <a:prstGeom prst="rect">
            <a:avLst/>
          </a:prstGeom>
          <a:noFill/>
          <a:ln w="28575">
            <a:solidFill>
              <a:srgbClr val="DC2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EACD97-4821-4D52-A711-6E771CFC99ED}"/>
              </a:ext>
            </a:extLst>
          </p:cNvPr>
          <p:cNvSpPr/>
          <p:nvPr/>
        </p:nvSpPr>
        <p:spPr>
          <a:xfrm>
            <a:off x="0" y="4640072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Google Shape;90;p13">
            <a:extLst>
              <a:ext uri="{FF2B5EF4-FFF2-40B4-BE49-F238E27FC236}">
                <a16:creationId xmlns:a16="http://schemas.microsoft.com/office/drawing/2014/main" id="{AB384233-2FF4-45FA-A797-4D5A486E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44772"/>
            <a:ext cx="10291482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Intérêt de la transformation ? Problème Linéaire ?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8" grpId="0" animBg="1"/>
      <p:bldP spid="21" grpId="0" animBg="1"/>
      <p:bldP spid="22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n°20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436" y="203549"/>
            <a:ext cx="2800062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modèle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773A5DD7-6050-49BD-A94E-74586DDDDE29}"/>
              </a:ext>
            </a:extLst>
          </p:cNvPr>
          <p:cNvGrpSpPr/>
          <p:nvPr/>
        </p:nvGrpSpPr>
        <p:grpSpPr>
          <a:xfrm>
            <a:off x="67888" y="1752600"/>
            <a:ext cx="3351212" cy="3357562"/>
            <a:chOff x="1179512" y="1752600"/>
            <a:chExt cx="3351212" cy="3357562"/>
          </a:xfrm>
        </p:grpSpPr>
        <p:sp>
          <p:nvSpPr>
            <p:cNvPr id="11" name="Google Shape;805;p33">
              <a:extLst>
                <a:ext uri="{FF2B5EF4-FFF2-40B4-BE49-F238E27FC236}">
                  <a16:creationId xmlns:a16="http://schemas.microsoft.com/office/drawing/2014/main" id="{E65AFDAB-2C5A-4994-92D2-3585CB044BD1}"/>
                </a:ext>
              </a:extLst>
            </p:cNvPr>
            <p:cNvSpPr/>
            <p:nvPr/>
          </p:nvSpPr>
          <p:spPr>
            <a:xfrm>
              <a:off x="1179512" y="1752600"/>
              <a:ext cx="3351212" cy="335756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06;p33">
              <a:extLst>
                <a:ext uri="{FF2B5EF4-FFF2-40B4-BE49-F238E27FC236}">
                  <a16:creationId xmlns:a16="http://schemas.microsoft.com/office/drawing/2014/main" id="{43F162B2-35D8-43EC-958E-DC64E3E7CA7B}"/>
                </a:ext>
              </a:extLst>
            </p:cNvPr>
            <p:cNvSpPr txBox="1"/>
            <p:nvPr/>
          </p:nvSpPr>
          <p:spPr>
            <a:xfrm>
              <a:off x="1432847" y="3078623"/>
              <a:ext cx="2881056" cy="661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Montserrat"/>
                <a:buNone/>
              </a:pPr>
              <a:r>
                <a:rPr lang="fr-FR" sz="2800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Montserrat"/>
                </a:rPr>
                <a:t>Problématique</a:t>
              </a:r>
              <a:endParaRPr lang="fr-F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4">
            <a:extLst>
              <a:ext uri="{FF2B5EF4-FFF2-40B4-BE49-F238E27FC236}">
                <a16:creationId xmlns:a16="http://schemas.microsoft.com/office/drawing/2014/main" id="{51587290-63EC-401B-AD24-FA0596B1B90A}"/>
              </a:ext>
            </a:extLst>
          </p:cNvPr>
          <p:cNvGrpSpPr/>
          <p:nvPr/>
        </p:nvGrpSpPr>
        <p:grpSpPr>
          <a:xfrm>
            <a:off x="2973014" y="1471612"/>
            <a:ext cx="1184276" cy="611187"/>
            <a:chOff x="4084637" y="1471612"/>
            <a:chExt cx="2160587" cy="611187"/>
          </a:xfrm>
        </p:grpSpPr>
        <p:sp>
          <p:nvSpPr>
            <p:cNvPr id="18" name="Google Shape;810;p33">
              <a:extLst>
                <a:ext uri="{FF2B5EF4-FFF2-40B4-BE49-F238E27FC236}">
                  <a16:creationId xmlns:a16="http://schemas.microsoft.com/office/drawing/2014/main" id="{1E97EB3A-9673-420D-93D2-19FA6D9A7D0A}"/>
                </a:ext>
              </a:extLst>
            </p:cNvPr>
            <p:cNvSpPr/>
            <p:nvPr/>
          </p:nvSpPr>
          <p:spPr>
            <a:xfrm>
              <a:off x="4124325" y="1509712"/>
              <a:ext cx="2082800" cy="533400"/>
            </a:xfrm>
            <a:custGeom>
              <a:avLst/>
              <a:gdLst/>
              <a:ahLst/>
              <a:cxnLst/>
              <a:rect l="l" t="t" r="r" b="b"/>
              <a:pathLst>
                <a:path w="1312" h="336" extrusionOk="0">
                  <a:moveTo>
                    <a:pt x="0" y="336"/>
                  </a:moveTo>
                  <a:lnTo>
                    <a:pt x="370" y="0"/>
                  </a:lnTo>
                  <a:lnTo>
                    <a:pt x="1312" y="0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12;p33">
              <a:extLst>
                <a:ext uri="{FF2B5EF4-FFF2-40B4-BE49-F238E27FC236}">
                  <a16:creationId xmlns:a16="http://schemas.microsoft.com/office/drawing/2014/main" id="{10A47FAC-F8CE-41F7-92A5-DCDCC3E7D502}"/>
                </a:ext>
              </a:extLst>
            </p:cNvPr>
            <p:cNvSpPr/>
            <p:nvPr/>
          </p:nvSpPr>
          <p:spPr>
            <a:xfrm>
              <a:off x="6170612" y="1471612"/>
              <a:ext cx="74612" cy="7778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13;p33">
              <a:extLst>
                <a:ext uri="{FF2B5EF4-FFF2-40B4-BE49-F238E27FC236}">
                  <a16:creationId xmlns:a16="http://schemas.microsoft.com/office/drawing/2014/main" id="{A7E8844E-CF49-4E7D-9E07-B241274DA1B3}"/>
                </a:ext>
              </a:extLst>
            </p:cNvPr>
            <p:cNvSpPr/>
            <p:nvPr/>
          </p:nvSpPr>
          <p:spPr>
            <a:xfrm>
              <a:off x="4084637" y="2008187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roup 6">
            <a:extLst>
              <a:ext uri="{FF2B5EF4-FFF2-40B4-BE49-F238E27FC236}">
                <a16:creationId xmlns:a16="http://schemas.microsoft.com/office/drawing/2014/main" id="{079B234E-EBA8-48D8-AECA-FD9436CF8B81}"/>
              </a:ext>
            </a:extLst>
          </p:cNvPr>
          <p:cNvGrpSpPr/>
          <p:nvPr/>
        </p:nvGrpSpPr>
        <p:grpSpPr>
          <a:xfrm>
            <a:off x="2957138" y="4816475"/>
            <a:ext cx="1176338" cy="627062"/>
            <a:chOff x="4068762" y="4816475"/>
            <a:chExt cx="2176462" cy="627062"/>
          </a:xfrm>
        </p:grpSpPr>
        <p:sp>
          <p:nvSpPr>
            <p:cNvPr id="30" name="Google Shape;811;p33">
              <a:extLst>
                <a:ext uri="{FF2B5EF4-FFF2-40B4-BE49-F238E27FC236}">
                  <a16:creationId xmlns:a16="http://schemas.microsoft.com/office/drawing/2014/main" id="{7C6BABA2-F351-409B-8FC2-66C8CEE6D325}"/>
                </a:ext>
              </a:extLst>
            </p:cNvPr>
            <p:cNvSpPr/>
            <p:nvPr/>
          </p:nvSpPr>
          <p:spPr>
            <a:xfrm>
              <a:off x="4103687" y="4856162"/>
              <a:ext cx="2103437" cy="547687"/>
            </a:xfrm>
            <a:custGeom>
              <a:avLst/>
              <a:gdLst/>
              <a:ahLst/>
              <a:cxnLst/>
              <a:rect l="l" t="t" r="r" b="b"/>
              <a:pathLst>
                <a:path w="1325" h="345" extrusionOk="0">
                  <a:moveTo>
                    <a:pt x="0" y="0"/>
                  </a:moveTo>
                  <a:lnTo>
                    <a:pt x="383" y="345"/>
                  </a:lnTo>
                  <a:lnTo>
                    <a:pt x="1325" y="345"/>
                  </a:lnTo>
                </a:path>
              </a:pathLst>
            </a:custGeom>
            <a:noFill/>
            <a:ln w="20625" cap="flat" cmpd="sng">
              <a:solidFill>
                <a:srgbClr val="1E0F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16;p33">
              <a:extLst>
                <a:ext uri="{FF2B5EF4-FFF2-40B4-BE49-F238E27FC236}">
                  <a16:creationId xmlns:a16="http://schemas.microsoft.com/office/drawing/2014/main" id="{EA1458EF-D981-47FB-8271-1D76593D00FA}"/>
                </a:ext>
              </a:extLst>
            </p:cNvPr>
            <p:cNvSpPr/>
            <p:nvPr/>
          </p:nvSpPr>
          <p:spPr>
            <a:xfrm>
              <a:off x="6170612" y="5368925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17;p33">
              <a:extLst>
                <a:ext uri="{FF2B5EF4-FFF2-40B4-BE49-F238E27FC236}">
                  <a16:creationId xmlns:a16="http://schemas.microsoft.com/office/drawing/2014/main" id="{B15C6C73-2C64-4E25-9DA5-4A20B65FAD40}"/>
                </a:ext>
              </a:extLst>
            </p:cNvPr>
            <p:cNvSpPr/>
            <p:nvPr/>
          </p:nvSpPr>
          <p:spPr>
            <a:xfrm>
              <a:off x="4068762" y="4816475"/>
              <a:ext cx="74612" cy="793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roup 8">
            <a:extLst>
              <a:ext uri="{FF2B5EF4-FFF2-40B4-BE49-F238E27FC236}">
                <a16:creationId xmlns:a16="http://schemas.microsoft.com/office/drawing/2014/main" id="{12FD5400-E4C3-43A6-B036-FAEE2C602647}"/>
              </a:ext>
            </a:extLst>
          </p:cNvPr>
          <p:cNvGrpSpPr/>
          <p:nvPr/>
        </p:nvGrpSpPr>
        <p:grpSpPr>
          <a:xfrm>
            <a:off x="4239966" y="919162"/>
            <a:ext cx="3955411" cy="1185862"/>
            <a:chOff x="6418262" y="919162"/>
            <a:chExt cx="4571448" cy="1185862"/>
          </a:xfrm>
        </p:grpSpPr>
        <p:grpSp>
          <p:nvGrpSpPr>
            <p:cNvPr id="34" name="Group 1">
              <a:extLst>
                <a:ext uri="{FF2B5EF4-FFF2-40B4-BE49-F238E27FC236}">
                  <a16:creationId xmlns:a16="http://schemas.microsoft.com/office/drawing/2014/main" id="{F7D0EF25-F14C-4EE9-8337-43201921CE3C}"/>
                </a:ext>
              </a:extLst>
            </p:cNvPr>
            <p:cNvGrpSpPr/>
            <p:nvPr/>
          </p:nvGrpSpPr>
          <p:grpSpPr>
            <a:xfrm>
              <a:off x="6418262" y="919162"/>
              <a:ext cx="4571448" cy="1185862"/>
              <a:chOff x="6418262" y="919162"/>
              <a:chExt cx="4571448" cy="1185862"/>
            </a:xfrm>
          </p:grpSpPr>
          <p:sp>
            <p:nvSpPr>
              <p:cNvPr id="38" name="Google Shape;796;p33">
                <a:extLst>
                  <a:ext uri="{FF2B5EF4-FFF2-40B4-BE49-F238E27FC236}">
                    <a16:creationId xmlns:a16="http://schemas.microsoft.com/office/drawing/2014/main" id="{11679706-33F3-4289-A548-C12832ADB33C}"/>
                  </a:ext>
                </a:extLst>
              </p:cNvPr>
              <p:cNvSpPr/>
              <p:nvPr/>
            </p:nvSpPr>
            <p:spPr>
              <a:xfrm>
                <a:off x="6418262" y="919162"/>
                <a:ext cx="3995737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1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1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797;p33">
                <a:extLst>
                  <a:ext uri="{FF2B5EF4-FFF2-40B4-BE49-F238E27FC236}">
                    <a16:creationId xmlns:a16="http://schemas.microsoft.com/office/drawing/2014/main" id="{21A5FDA8-4F0B-4DAB-9FC4-45DDFED1AC42}"/>
                  </a:ext>
                </a:extLst>
              </p:cNvPr>
              <p:cNvSpPr/>
              <p:nvPr/>
            </p:nvSpPr>
            <p:spPr>
              <a:xfrm>
                <a:off x="9208535" y="919162"/>
                <a:ext cx="1781175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1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1"/>
                    </a:cubicBezTo>
                    <a:cubicBezTo>
                      <a:pt x="455" y="151"/>
                      <a:pt x="455" y="151"/>
                      <a:pt x="455" y="151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1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802;p33">
              <a:extLst>
                <a:ext uri="{FF2B5EF4-FFF2-40B4-BE49-F238E27FC236}">
                  <a16:creationId xmlns:a16="http://schemas.microsoft.com/office/drawing/2014/main" id="{54D17976-EAF6-4819-A44C-94579023A5C9}"/>
                </a:ext>
              </a:extLst>
            </p:cNvPr>
            <p:cNvSpPr txBox="1"/>
            <p:nvPr/>
          </p:nvSpPr>
          <p:spPr>
            <a:xfrm>
              <a:off x="7289961" y="1256284"/>
              <a:ext cx="3584979" cy="511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LINEAIRE</a:t>
              </a:r>
              <a:endParaRPr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7" name="Group 10">
            <a:extLst>
              <a:ext uri="{FF2B5EF4-FFF2-40B4-BE49-F238E27FC236}">
                <a16:creationId xmlns:a16="http://schemas.microsoft.com/office/drawing/2014/main" id="{3FBB6027-0BA5-4D77-AEA7-50F77B73DFA9}"/>
              </a:ext>
            </a:extLst>
          </p:cNvPr>
          <p:cNvGrpSpPr/>
          <p:nvPr/>
        </p:nvGrpSpPr>
        <p:grpSpPr>
          <a:xfrm>
            <a:off x="4239966" y="4757737"/>
            <a:ext cx="3955411" cy="1190625"/>
            <a:chOff x="6418262" y="4757737"/>
            <a:chExt cx="4571448" cy="1190625"/>
          </a:xfrm>
        </p:grpSpPr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13231CA8-D3FF-4394-86C7-1AFA15083B91}"/>
                </a:ext>
              </a:extLst>
            </p:cNvPr>
            <p:cNvGrpSpPr/>
            <p:nvPr/>
          </p:nvGrpSpPr>
          <p:grpSpPr>
            <a:xfrm>
              <a:off x="6418262" y="4757737"/>
              <a:ext cx="4571448" cy="1190625"/>
              <a:chOff x="6418262" y="4757737"/>
              <a:chExt cx="4571448" cy="1190625"/>
            </a:xfrm>
          </p:grpSpPr>
          <p:sp>
            <p:nvSpPr>
              <p:cNvPr id="52" name="Google Shape;800;p33">
                <a:extLst>
                  <a:ext uri="{FF2B5EF4-FFF2-40B4-BE49-F238E27FC236}">
                    <a16:creationId xmlns:a16="http://schemas.microsoft.com/office/drawing/2014/main" id="{E712C0A2-AEA9-4772-B713-E335C3D2931A}"/>
                  </a:ext>
                </a:extLst>
              </p:cNvPr>
              <p:cNvSpPr/>
              <p:nvPr/>
            </p:nvSpPr>
            <p:spPr>
              <a:xfrm>
                <a:off x="6418262" y="4757737"/>
                <a:ext cx="3995737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4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6"/>
                      <a:pt x="801" y="304"/>
                      <a:pt x="718" y="304"/>
                    </a:cubicBezTo>
                    <a:cubicBezTo>
                      <a:pt x="152" y="304"/>
                      <a:pt x="152" y="304"/>
                      <a:pt x="152" y="304"/>
                    </a:cubicBezTo>
                    <a:cubicBezTo>
                      <a:pt x="68" y="304"/>
                      <a:pt x="0" y="236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801;p33">
                <a:extLst>
                  <a:ext uri="{FF2B5EF4-FFF2-40B4-BE49-F238E27FC236}">
                    <a16:creationId xmlns:a16="http://schemas.microsoft.com/office/drawing/2014/main" id="{BF0D2DD9-CFA9-4249-B000-CE3E81771197}"/>
                  </a:ext>
                </a:extLst>
              </p:cNvPr>
              <p:cNvSpPr/>
              <p:nvPr/>
            </p:nvSpPr>
            <p:spPr>
              <a:xfrm>
                <a:off x="9208535" y="4757737"/>
                <a:ext cx="1781175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4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6"/>
                      <a:pt x="387" y="304"/>
                      <a:pt x="303" y="30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83" y="304"/>
                      <a:pt x="151" y="236"/>
                      <a:pt x="151" y="152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803;p33">
              <a:extLst>
                <a:ext uri="{FF2B5EF4-FFF2-40B4-BE49-F238E27FC236}">
                  <a16:creationId xmlns:a16="http://schemas.microsoft.com/office/drawing/2014/main" id="{A85D70EE-B113-4D87-A9C5-EE991C45FAA7}"/>
                </a:ext>
              </a:extLst>
            </p:cNvPr>
            <p:cNvSpPr txBox="1"/>
            <p:nvPr/>
          </p:nvSpPr>
          <p:spPr>
            <a:xfrm>
              <a:off x="6714532" y="5100067"/>
              <a:ext cx="3840641" cy="501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NON-LINEAIRE</a:t>
              </a:r>
              <a:endParaRPr sz="4000" dirty="0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grpSp>
        <p:nvGrpSpPr>
          <p:cNvPr id="55" name="Group 8">
            <a:extLst>
              <a:ext uri="{FF2B5EF4-FFF2-40B4-BE49-F238E27FC236}">
                <a16:creationId xmlns:a16="http://schemas.microsoft.com/office/drawing/2014/main" id="{29AB2316-C4CB-46BE-AFF7-15296B20E100}"/>
              </a:ext>
            </a:extLst>
          </p:cNvPr>
          <p:cNvGrpSpPr/>
          <p:nvPr/>
        </p:nvGrpSpPr>
        <p:grpSpPr>
          <a:xfrm>
            <a:off x="8309942" y="919162"/>
            <a:ext cx="3955411" cy="1185862"/>
            <a:chOff x="6418262" y="919162"/>
            <a:chExt cx="4571448" cy="1185862"/>
          </a:xfrm>
        </p:grpSpPr>
        <p:grpSp>
          <p:nvGrpSpPr>
            <p:cNvPr id="56" name="Group 1">
              <a:extLst>
                <a:ext uri="{FF2B5EF4-FFF2-40B4-BE49-F238E27FC236}">
                  <a16:creationId xmlns:a16="http://schemas.microsoft.com/office/drawing/2014/main" id="{38CEA967-200D-434D-B053-3CD4A3F5E21B}"/>
                </a:ext>
              </a:extLst>
            </p:cNvPr>
            <p:cNvGrpSpPr/>
            <p:nvPr/>
          </p:nvGrpSpPr>
          <p:grpSpPr>
            <a:xfrm>
              <a:off x="6418262" y="919162"/>
              <a:ext cx="4571448" cy="1185862"/>
              <a:chOff x="6418262" y="919162"/>
              <a:chExt cx="4571448" cy="1185862"/>
            </a:xfrm>
          </p:grpSpPr>
          <p:sp>
            <p:nvSpPr>
              <p:cNvPr id="58" name="Google Shape;796;p33">
                <a:extLst>
                  <a:ext uri="{FF2B5EF4-FFF2-40B4-BE49-F238E27FC236}">
                    <a16:creationId xmlns:a16="http://schemas.microsoft.com/office/drawing/2014/main" id="{1A646F03-9B2E-4D72-B08A-EB423CC15BE7}"/>
                  </a:ext>
                </a:extLst>
              </p:cNvPr>
              <p:cNvSpPr/>
              <p:nvPr/>
            </p:nvSpPr>
            <p:spPr>
              <a:xfrm>
                <a:off x="6418262" y="919162"/>
                <a:ext cx="3995737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3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1"/>
                    </a:cubicBezTo>
                    <a:cubicBezTo>
                      <a:pt x="869" y="235"/>
                      <a:pt x="801" y="303"/>
                      <a:pt x="718" y="303"/>
                    </a:cubicBezTo>
                    <a:cubicBezTo>
                      <a:pt x="152" y="303"/>
                      <a:pt x="152" y="303"/>
                      <a:pt x="152" y="303"/>
                    </a:cubicBezTo>
                    <a:cubicBezTo>
                      <a:pt x="68" y="303"/>
                      <a:pt x="0" y="235"/>
                      <a:pt x="0" y="151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797;p33">
                <a:extLst>
                  <a:ext uri="{FF2B5EF4-FFF2-40B4-BE49-F238E27FC236}">
                    <a16:creationId xmlns:a16="http://schemas.microsoft.com/office/drawing/2014/main" id="{0BF72C7C-FA1A-4494-9D2A-FFB5F976FD34}"/>
                  </a:ext>
                </a:extLst>
              </p:cNvPr>
              <p:cNvSpPr/>
              <p:nvPr/>
            </p:nvSpPr>
            <p:spPr>
              <a:xfrm>
                <a:off x="9208535" y="919162"/>
                <a:ext cx="1781175" cy="118586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3" extrusionOk="0">
                    <a:moveTo>
                      <a:pt x="151" y="151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1"/>
                    </a:cubicBezTo>
                    <a:cubicBezTo>
                      <a:pt x="455" y="151"/>
                      <a:pt x="455" y="151"/>
                      <a:pt x="455" y="151"/>
                    </a:cubicBezTo>
                    <a:cubicBezTo>
                      <a:pt x="455" y="235"/>
                      <a:pt x="387" y="303"/>
                      <a:pt x="303" y="30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83" y="303"/>
                      <a:pt x="151" y="235"/>
                      <a:pt x="151" y="151"/>
                    </a:cubicBezTo>
                    <a:close/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" name="Google Shape;802;p33">
              <a:extLst>
                <a:ext uri="{FF2B5EF4-FFF2-40B4-BE49-F238E27FC236}">
                  <a16:creationId xmlns:a16="http://schemas.microsoft.com/office/drawing/2014/main" id="{418DE79A-0742-4A56-980E-1461F7321D24}"/>
                </a:ext>
              </a:extLst>
            </p:cNvPr>
            <p:cNvSpPr txBox="1"/>
            <p:nvPr/>
          </p:nvSpPr>
          <p:spPr>
            <a:xfrm>
              <a:off x="7289961" y="1256284"/>
              <a:ext cx="3584979" cy="511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RIDGE</a:t>
              </a:r>
              <a:endParaRPr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0" name="Group 10">
            <a:extLst>
              <a:ext uri="{FF2B5EF4-FFF2-40B4-BE49-F238E27FC236}">
                <a16:creationId xmlns:a16="http://schemas.microsoft.com/office/drawing/2014/main" id="{3522C111-D5EF-4BC3-8B8F-CFE673FE62E1}"/>
              </a:ext>
            </a:extLst>
          </p:cNvPr>
          <p:cNvGrpSpPr/>
          <p:nvPr/>
        </p:nvGrpSpPr>
        <p:grpSpPr>
          <a:xfrm>
            <a:off x="8309943" y="4757737"/>
            <a:ext cx="4091652" cy="1190625"/>
            <a:chOff x="6418262" y="4757737"/>
            <a:chExt cx="4571448" cy="1190625"/>
          </a:xfrm>
        </p:grpSpPr>
        <p:grpSp>
          <p:nvGrpSpPr>
            <p:cNvPr id="61" name="Group 3">
              <a:extLst>
                <a:ext uri="{FF2B5EF4-FFF2-40B4-BE49-F238E27FC236}">
                  <a16:creationId xmlns:a16="http://schemas.microsoft.com/office/drawing/2014/main" id="{7E05A24C-74DA-4155-B516-C1A6D593335E}"/>
                </a:ext>
              </a:extLst>
            </p:cNvPr>
            <p:cNvGrpSpPr/>
            <p:nvPr/>
          </p:nvGrpSpPr>
          <p:grpSpPr>
            <a:xfrm>
              <a:off x="6418262" y="4757737"/>
              <a:ext cx="4571448" cy="1190625"/>
              <a:chOff x="6418262" y="4757737"/>
              <a:chExt cx="4571448" cy="1190625"/>
            </a:xfrm>
          </p:grpSpPr>
          <p:sp>
            <p:nvSpPr>
              <p:cNvPr id="63" name="Google Shape;800;p33">
                <a:extLst>
                  <a:ext uri="{FF2B5EF4-FFF2-40B4-BE49-F238E27FC236}">
                    <a16:creationId xmlns:a16="http://schemas.microsoft.com/office/drawing/2014/main" id="{99DB6419-66B7-483D-9EFE-6CBA6A6522E1}"/>
                  </a:ext>
                </a:extLst>
              </p:cNvPr>
              <p:cNvSpPr/>
              <p:nvPr/>
            </p:nvSpPr>
            <p:spPr>
              <a:xfrm>
                <a:off x="6418262" y="4757737"/>
                <a:ext cx="3995737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304" extrusionOk="0">
                    <a:moveTo>
                      <a:pt x="152" y="0"/>
                    </a:moveTo>
                    <a:cubicBezTo>
                      <a:pt x="1021" y="0"/>
                      <a:pt x="1021" y="0"/>
                      <a:pt x="1021" y="0"/>
                    </a:cubicBezTo>
                    <a:cubicBezTo>
                      <a:pt x="937" y="0"/>
                      <a:pt x="869" y="68"/>
                      <a:pt x="869" y="152"/>
                    </a:cubicBezTo>
                    <a:cubicBezTo>
                      <a:pt x="869" y="236"/>
                      <a:pt x="801" y="304"/>
                      <a:pt x="718" y="304"/>
                    </a:cubicBezTo>
                    <a:cubicBezTo>
                      <a:pt x="152" y="304"/>
                      <a:pt x="152" y="304"/>
                      <a:pt x="152" y="304"/>
                    </a:cubicBezTo>
                    <a:cubicBezTo>
                      <a:pt x="68" y="304"/>
                      <a:pt x="0" y="236"/>
                      <a:pt x="0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68"/>
                      <a:pt x="68" y="0"/>
                      <a:pt x="152" y="0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01;p33">
                <a:extLst>
                  <a:ext uri="{FF2B5EF4-FFF2-40B4-BE49-F238E27FC236}">
                    <a16:creationId xmlns:a16="http://schemas.microsoft.com/office/drawing/2014/main" id="{A2D793E9-F903-4092-A3FB-1B626DEA402B}"/>
                  </a:ext>
                </a:extLst>
              </p:cNvPr>
              <p:cNvSpPr/>
              <p:nvPr/>
            </p:nvSpPr>
            <p:spPr>
              <a:xfrm>
                <a:off x="9208535" y="4757737"/>
                <a:ext cx="1781175" cy="11906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04" extrusionOk="0">
                    <a:moveTo>
                      <a:pt x="151" y="152"/>
                    </a:moveTo>
                    <a:cubicBezTo>
                      <a:pt x="151" y="68"/>
                      <a:pt x="219" y="0"/>
                      <a:pt x="303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87" y="0"/>
                      <a:pt x="455" y="68"/>
                      <a:pt x="455" y="152"/>
                    </a:cubicBezTo>
                    <a:cubicBezTo>
                      <a:pt x="455" y="152"/>
                      <a:pt x="455" y="152"/>
                      <a:pt x="455" y="152"/>
                    </a:cubicBezTo>
                    <a:cubicBezTo>
                      <a:pt x="455" y="236"/>
                      <a:pt x="387" y="304"/>
                      <a:pt x="303" y="304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83" y="304"/>
                      <a:pt x="151" y="236"/>
                      <a:pt x="151" y="152"/>
                    </a:cubicBezTo>
                    <a:close/>
                  </a:path>
                </a:pathLst>
              </a:custGeom>
              <a:solidFill>
                <a:srgbClr val="0652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" name="Google Shape;803;p33">
              <a:extLst>
                <a:ext uri="{FF2B5EF4-FFF2-40B4-BE49-F238E27FC236}">
                  <a16:creationId xmlns:a16="http://schemas.microsoft.com/office/drawing/2014/main" id="{AB181116-5468-4C4D-8BFC-C1691E671DC7}"/>
                </a:ext>
              </a:extLst>
            </p:cNvPr>
            <p:cNvSpPr txBox="1"/>
            <p:nvPr/>
          </p:nvSpPr>
          <p:spPr>
            <a:xfrm>
              <a:off x="6559438" y="5100067"/>
              <a:ext cx="3995736" cy="501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Open Sans SemiBold"/>
                <a:buNone/>
              </a:pPr>
              <a:r>
                <a:rPr lang="en-US" sz="3600" b="1" i="0" u="none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RandomForest</a:t>
              </a:r>
              <a:endParaRPr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31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8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8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B8DCA4-CB21-4F36-8FB1-226E8FF6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2" y="944557"/>
            <a:ext cx="6156453" cy="5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Baseline – no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Tunning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4041526D-F3EE-4A24-8530-F88E7EE121C7}"/>
              </a:ext>
            </a:extLst>
          </p:cNvPr>
          <p:cNvSpPr/>
          <p:nvPr/>
        </p:nvSpPr>
        <p:spPr>
          <a:xfrm>
            <a:off x="1181177" y="1390896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FEFCD52-B3DF-49AD-ACE6-B8778590FF94}"/>
              </a:ext>
            </a:extLst>
          </p:cNvPr>
          <p:cNvSpPr/>
          <p:nvPr/>
        </p:nvSpPr>
        <p:spPr>
          <a:xfrm>
            <a:off x="1181177" y="3494862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Google Shape;846;p35">
            <a:extLst>
              <a:ext uri="{FF2B5EF4-FFF2-40B4-BE49-F238E27FC236}">
                <a16:creationId xmlns:a16="http://schemas.microsoft.com/office/drawing/2014/main" id="{F027C88C-DAB5-4726-A080-38FFCCEB40CC}"/>
              </a:ext>
            </a:extLst>
          </p:cNvPr>
          <p:cNvSpPr/>
          <p:nvPr/>
        </p:nvSpPr>
        <p:spPr>
          <a:xfrm>
            <a:off x="5941776" y="1390896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RandomForest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donne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un </a:t>
            </a:r>
            <a:r>
              <a:rPr lang="en-US" sz="2400" b="1" i="0" u="none" dirty="0" err="1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meilleur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score sur les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données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transformées.</a:t>
            </a:r>
            <a:endParaRPr lang="fr-FR" sz="2000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Google Shape;846;p35">
            <a:extLst>
              <a:ext uri="{FF2B5EF4-FFF2-40B4-BE49-F238E27FC236}">
                <a16:creationId xmlns:a16="http://schemas.microsoft.com/office/drawing/2014/main" id="{9B4B7739-4008-4E91-8207-A2BECF89F31E}"/>
              </a:ext>
            </a:extLst>
          </p:cNvPr>
          <p:cNvSpPr/>
          <p:nvPr/>
        </p:nvSpPr>
        <p:spPr>
          <a:xfrm>
            <a:off x="5941776" y="2271135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Nous sommes très probablement en face d’un problème non-linéaire.</a:t>
            </a:r>
            <a:endParaRPr lang="fr-FR" sz="2400" b="1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13" grpId="0" animBg="1"/>
      <p:bldP spid="5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B808854-C878-4119-BC45-1916FDAE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2" y="944557"/>
            <a:ext cx="6156453" cy="5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Tunned</a:t>
            </a: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12" name="Google Shape;846;p35">
            <a:extLst>
              <a:ext uri="{FF2B5EF4-FFF2-40B4-BE49-F238E27FC236}">
                <a16:creationId xmlns:a16="http://schemas.microsoft.com/office/drawing/2014/main" id="{5E9EE3F2-D8FF-4E8C-A2BD-A043F4291A4B}"/>
              </a:ext>
            </a:extLst>
          </p:cNvPr>
          <p:cNvSpPr/>
          <p:nvPr/>
        </p:nvSpPr>
        <p:spPr>
          <a:xfrm>
            <a:off x="5941776" y="1390896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C’est toujours RandomForest qui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donne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un </a:t>
            </a:r>
            <a:r>
              <a:rPr lang="en-US" sz="2400" b="1" i="0" u="none" dirty="0" err="1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meilleur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score sur les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données</a:t>
            </a:r>
            <a:r>
              <a:rPr lang="en-US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 </a:t>
            </a:r>
            <a:r>
              <a:rPr lang="fr-FR" sz="2400" b="1" i="0" u="none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transformées.</a:t>
            </a:r>
            <a:endParaRPr lang="fr-FR" sz="2000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Google Shape;846;p35">
            <a:extLst>
              <a:ext uri="{FF2B5EF4-FFF2-40B4-BE49-F238E27FC236}">
                <a16:creationId xmlns:a16="http://schemas.microsoft.com/office/drawing/2014/main" id="{7BEE4BC7-8E24-4E04-981C-6B3B76775B37}"/>
              </a:ext>
            </a:extLst>
          </p:cNvPr>
          <p:cNvSpPr/>
          <p:nvPr/>
        </p:nvSpPr>
        <p:spPr>
          <a:xfrm>
            <a:off x="5941776" y="2781793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C’est confirmé, nous sommes bien en face d’un problème non-linéaire.</a:t>
            </a:r>
            <a:endParaRPr lang="fr-FR" sz="2400" b="1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FAC70E5-1A85-45E8-961E-1840F1F06BFA}"/>
              </a:ext>
            </a:extLst>
          </p:cNvPr>
          <p:cNvSpPr/>
          <p:nvPr/>
        </p:nvSpPr>
        <p:spPr>
          <a:xfrm>
            <a:off x="1212292" y="1276520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960F79E-310D-4378-81D4-C7ADA99FF92C}"/>
              </a:ext>
            </a:extLst>
          </p:cNvPr>
          <p:cNvSpPr/>
          <p:nvPr/>
        </p:nvSpPr>
        <p:spPr>
          <a:xfrm>
            <a:off x="1181177" y="3494862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Google Shape;846;p35">
            <a:extLst>
              <a:ext uri="{FF2B5EF4-FFF2-40B4-BE49-F238E27FC236}">
                <a16:creationId xmlns:a16="http://schemas.microsoft.com/office/drawing/2014/main" id="{80C7189E-FCA3-4F0E-A2DB-DB8829C26E87}"/>
              </a:ext>
            </a:extLst>
          </p:cNvPr>
          <p:cNvSpPr/>
          <p:nvPr/>
        </p:nvSpPr>
        <p:spPr>
          <a:xfrm>
            <a:off x="5941776" y="3896796"/>
            <a:ext cx="6067344" cy="8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"/>
              </a:rPr>
              <a:t>Pour la suite nous allons tester d’autres modèles non-linéaire.</a:t>
            </a:r>
            <a:endParaRPr lang="fr-FR" sz="2400" b="1" dirty="0">
              <a:solidFill>
                <a:srgbClr val="900B5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/>
      <p:bldP spid="13" grpId="0"/>
      <p:bldP spid="14" grpId="0" animBg="1"/>
      <p:bldP spid="15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97DF3C2-1F91-438D-BAE3-2686C1C3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4" y="945982"/>
            <a:ext cx="91344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n°23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Tunned</a:t>
            </a: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9A6B36-60D4-4260-87EB-1607E657A3FC}"/>
              </a:ext>
            </a:extLst>
          </p:cNvPr>
          <p:cNvSpPr/>
          <p:nvPr/>
        </p:nvSpPr>
        <p:spPr>
          <a:xfrm>
            <a:off x="62230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F65A79-DB41-41F6-9BE8-71D9D2C570E9}"/>
              </a:ext>
            </a:extLst>
          </p:cNvPr>
          <p:cNvSpPr/>
          <p:nvPr/>
        </p:nvSpPr>
        <p:spPr>
          <a:xfrm>
            <a:off x="161925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2D324-6755-4375-9639-95BB39C08249}"/>
              </a:ext>
            </a:extLst>
          </p:cNvPr>
          <p:cNvSpPr/>
          <p:nvPr/>
        </p:nvSpPr>
        <p:spPr>
          <a:xfrm>
            <a:off x="2120253" y="2578100"/>
            <a:ext cx="400050" cy="273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CBC46-DB4E-4700-90FF-534EEF6BCBD1}"/>
              </a:ext>
            </a:extLst>
          </p:cNvPr>
          <p:cNvSpPr/>
          <p:nvPr/>
        </p:nvSpPr>
        <p:spPr>
          <a:xfrm>
            <a:off x="2616200" y="2406650"/>
            <a:ext cx="400050" cy="2904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4EEF7-6420-4ED1-864C-F2F824D7394C}"/>
              </a:ext>
            </a:extLst>
          </p:cNvPr>
          <p:cNvSpPr/>
          <p:nvPr/>
        </p:nvSpPr>
        <p:spPr>
          <a:xfrm>
            <a:off x="3628014" y="1193982"/>
            <a:ext cx="400050" cy="3351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ED3FC-278E-44CD-8F3B-012B067068D6}"/>
              </a:ext>
            </a:extLst>
          </p:cNvPr>
          <p:cNvSpPr/>
          <p:nvPr/>
        </p:nvSpPr>
        <p:spPr>
          <a:xfrm>
            <a:off x="4622605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908106-B4A9-4C76-9AA2-BEBF64742B64}"/>
              </a:ext>
            </a:extLst>
          </p:cNvPr>
          <p:cNvSpPr/>
          <p:nvPr/>
        </p:nvSpPr>
        <p:spPr>
          <a:xfrm>
            <a:off x="5131474" y="1193981"/>
            <a:ext cx="400050" cy="2420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026A8-744A-46C6-8574-1877B83A951A}"/>
              </a:ext>
            </a:extLst>
          </p:cNvPr>
          <p:cNvSpPr/>
          <p:nvPr/>
        </p:nvSpPr>
        <p:spPr>
          <a:xfrm>
            <a:off x="5624078" y="1193982"/>
            <a:ext cx="400050" cy="2311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A1029A-F1C7-4633-B247-B1598BBF6DBD}"/>
              </a:ext>
            </a:extLst>
          </p:cNvPr>
          <p:cNvSpPr/>
          <p:nvPr/>
        </p:nvSpPr>
        <p:spPr>
          <a:xfrm>
            <a:off x="6627883" y="1193982"/>
            <a:ext cx="400050" cy="3708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DA811D-F74F-4800-A46A-EC4C94AA6064}"/>
              </a:ext>
            </a:extLst>
          </p:cNvPr>
          <p:cNvSpPr/>
          <p:nvPr/>
        </p:nvSpPr>
        <p:spPr>
          <a:xfrm>
            <a:off x="7614297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8B7313-E300-4B7C-BF3B-4A456E30F32C}"/>
              </a:ext>
            </a:extLst>
          </p:cNvPr>
          <p:cNvSpPr/>
          <p:nvPr/>
        </p:nvSpPr>
        <p:spPr>
          <a:xfrm>
            <a:off x="8121933" y="1193982"/>
            <a:ext cx="400050" cy="275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B4324A-C19C-47A9-8636-3353BE26C75E}"/>
              </a:ext>
            </a:extLst>
          </p:cNvPr>
          <p:cNvSpPr/>
          <p:nvPr/>
        </p:nvSpPr>
        <p:spPr>
          <a:xfrm>
            <a:off x="8623947" y="1193981"/>
            <a:ext cx="400050" cy="275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DE70660-FBD1-43D6-BAE1-33DB9C154074}"/>
              </a:ext>
            </a:extLst>
          </p:cNvPr>
          <p:cNvSpPr/>
          <p:nvPr/>
        </p:nvSpPr>
        <p:spPr>
          <a:xfrm>
            <a:off x="956616" y="930375"/>
            <a:ext cx="1678042" cy="263607"/>
          </a:xfrm>
          <a:prstGeom prst="roundRect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F59FACA-57C7-4982-9025-A4157522CF49}"/>
              </a:ext>
            </a:extLst>
          </p:cNvPr>
          <p:cNvSpPr/>
          <p:nvPr/>
        </p:nvSpPr>
        <p:spPr>
          <a:xfrm>
            <a:off x="2660357" y="2543535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44296A7-EB68-4375-955C-7A841C2C3243}"/>
              </a:ext>
            </a:extLst>
          </p:cNvPr>
          <p:cNvSpPr/>
          <p:nvPr/>
        </p:nvSpPr>
        <p:spPr>
          <a:xfrm>
            <a:off x="5633456" y="3048454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1BE64F0-D6BE-483D-B355-F509A4C1E822}"/>
              </a:ext>
            </a:extLst>
          </p:cNvPr>
          <p:cNvSpPr/>
          <p:nvPr/>
        </p:nvSpPr>
        <p:spPr>
          <a:xfrm>
            <a:off x="8621343" y="3486767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5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9D237A4-1922-4F4B-BCE8-5CC1839E1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4" y="945982"/>
            <a:ext cx="91344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900B5E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03 - MODELISATION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900B5E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n°24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Tunned</a:t>
            </a:r>
            <a:r>
              <a:rPr lang="fr-FR" altLang="en-US" sz="3200" b="1" dirty="0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altLang="en-US" sz="3200" b="1" dirty="0" err="1">
                <a:ln>
                  <a:solidFill>
                    <a:srgbClr val="900B5E"/>
                  </a:solidFill>
                </a:ln>
                <a:solidFill>
                  <a:srgbClr val="900B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6EB681-274C-4A51-B385-B9C42216D392}"/>
              </a:ext>
            </a:extLst>
          </p:cNvPr>
          <p:cNvSpPr/>
          <p:nvPr/>
        </p:nvSpPr>
        <p:spPr>
          <a:xfrm>
            <a:off x="62230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B4AFA-0E93-404A-A3C2-36D0C26191E7}"/>
              </a:ext>
            </a:extLst>
          </p:cNvPr>
          <p:cNvSpPr/>
          <p:nvPr/>
        </p:nvSpPr>
        <p:spPr>
          <a:xfrm>
            <a:off x="1619250" y="3803650"/>
            <a:ext cx="400050" cy="1507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02CA91-835B-45DB-8839-76AE8ED794E3}"/>
              </a:ext>
            </a:extLst>
          </p:cNvPr>
          <p:cNvSpPr/>
          <p:nvPr/>
        </p:nvSpPr>
        <p:spPr>
          <a:xfrm>
            <a:off x="2120253" y="2238104"/>
            <a:ext cx="400050" cy="307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CC565-A283-4513-ACC1-EA51EB5754F2}"/>
              </a:ext>
            </a:extLst>
          </p:cNvPr>
          <p:cNvSpPr/>
          <p:nvPr/>
        </p:nvSpPr>
        <p:spPr>
          <a:xfrm>
            <a:off x="2616200" y="2406650"/>
            <a:ext cx="400050" cy="2904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8E30F-B35E-469E-B873-6CB3CFFA25FE}"/>
              </a:ext>
            </a:extLst>
          </p:cNvPr>
          <p:cNvSpPr/>
          <p:nvPr/>
        </p:nvSpPr>
        <p:spPr>
          <a:xfrm>
            <a:off x="3628014" y="1193981"/>
            <a:ext cx="400050" cy="355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7F9940-74A6-4FE9-AF41-501321A09AD1}"/>
              </a:ext>
            </a:extLst>
          </p:cNvPr>
          <p:cNvSpPr/>
          <p:nvPr/>
        </p:nvSpPr>
        <p:spPr>
          <a:xfrm>
            <a:off x="4631314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58004-AC34-41CA-BE58-B0A7004D76F1}"/>
              </a:ext>
            </a:extLst>
          </p:cNvPr>
          <p:cNvSpPr/>
          <p:nvPr/>
        </p:nvSpPr>
        <p:spPr>
          <a:xfrm>
            <a:off x="5130658" y="1193982"/>
            <a:ext cx="400050" cy="2311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28A26E-1D93-4D32-B685-2E10E50D3592}"/>
              </a:ext>
            </a:extLst>
          </p:cNvPr>
          <p:cNvSpPr/>
          <p:nvPr/>
        </p:nvSpPr>
        <p:spPr>
          <a:xfrm>
            <a:off x="5624078" y="1193982"/>
            <a:ext cx="400050" cy="2311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594931-702E-461A-B9A4-A73BFA5AA83D}"/>
              </a:ext>
            </a:extLst>
          </p:cNvPr>
          <p:cNvSpPr/>
          <p:nvPr/>
        </p:nvSpPr>
        <p:spPr>
          <a:xfrm>
            <a:off x="6627883" y="1193982"/>
            <a:ext cx="400050" cy="3899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11A17D-7910-40CA-93D5-D8CE13DCEADE}"/>
              </a:ext>
            </a:extLst>
          </p:cNvPr>
          <p:cNvSpPr/>
          <p:nvPr/>
        </p:nvSpPr>
        <p:spPr>
          <a:xfrm>
            <a:off x="7614297" y="1193982"/>
            <a:ext cx="400050" cy="405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367F5C-3ACA-4903-9E74-EAA721C2056A}"/>
              </a:ext>
            </a:extLst>
          </p:cNvPr>
          <p:cNvSpPr/>
          <p:nvPr/>
        </p:nvSpPr>
        <p:spPr>
          <a:xfrm>
            <a:off x="8121933" y="1193982"/>
            <a:ext cx="400050" cy="2679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E0C5B2-4CF5-4799-A55D-6522938F271B}"/>
              </a:ext>
            </a:extLst>
          </p:cNvPr>
          <p:cNvSpPr/>
          <p:nvPr/>
        </p:nvSpPr>
        <p:spPr>
          <a:xfrm>
            <a:off x="8623947" y="1193982"/>
            <a:ext cx="400050" cy="2897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9A74815-8EBD-43B9-99A0-375EA63C15F4}"/>
              </a:ext>
            </a:extLst>
          </p:cNvPr>
          <p:cNvSpPr/>
          <p:nvPr/>
        </p:nvSpPr>
        <p:spPr>
          <a:xfrm>
            <a:off x="956616" y="930375"/>
            <a:ext cx="1678042" cy="263607"/>
          </a:xfrm>
          <a:prstGeom prst="roundRect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8D53ADC-36D3-4E2B-B628-03E953823840}"/>
              </a:ext>
            </a:extLst>
          </p:cNvPr>
          <p:cNvSpPr/>
          <p:nvPr/>
        </p:nvSpPr>
        <p:spPr>
          <a:xfrm>
            <a:off x="2126593" y="2232478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C247E2D-0DF2-44C3-AA5A-875769F2CA46}"/>
              </a:ext>
            </a:extLst>
          </p:cNvPr>
          <p:cNvSpPr/>
          <p:nvPr/>
        </p:nvSpPr>
        <p:spPr>
          <a:xfrm>
            <a:off x="5127336" y="2970076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2CB98EF-2ABB-4839-A75D-EBDFCA779297}"/>
              </a:ext>
            </a:extLst>
          </p:cNvPr>
          <p:cNvSpPr/>
          <p:nvPr/>
        </p:nvSpPr>
        <p:spPr>
          <a:xfrm>
            <a:off x="8189257" y="3336160"/>
            <a:ext cx="381293" cy="438313"/>
          </a:xfrm>
          <a:prstGeom prst="ellipse">
            <a:avLst/>
          </a:prstGeom>
          <a:noFill/>
          <a:ln w="28575">
            <a:solidFill>
              <a:srgbClr val="900B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2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n°25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C1C4248-02EE-45FC-B9F8-8FBDCD4C9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9" y="4711600"/>
            <a:ext cx="4752975" cy="10858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94A9EFC-07C6-491E-90ED-C32F27A24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69" y="3290779"/>
            <a:ext cx="5743575" cy="11239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2F7AB05-38C6-4AA0-8B64-F120B058C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69" y="1237401"/>
            <a:ext cx="7429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C556088-0F90-4FC1-B6D3-E055AE8F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0" y="871685"/>
            <a:ext cx="8783687" cy="59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n°26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2D5F79-EEB9-4055-887C-A79E1A09DC84}"/>
              </a:ext>
            </a:extLst>
          </p:cNvPr>
          <p:cNvSpPr/>
          <p:nvPr/>
        </p:nvSpPr>
        <p:spPr>
          <a:xfrm>
            <a:off x="1291892" y="3205162"/>
            <a:ext cx="328400" cy="1849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56ABA-A13C-4F13-8F3E-54CEBEC5CA0D}"/>
              </a:ext>
            </a:extLst>
          </p:cNvPr>
          <p:cNvSpPr/>
          <p:nvPr/>
        </p:nvSpPr>
        <p:spPr>
          <a:xfrm>
            <a:off x="1680369" y="2995614"/>
            <a:ext cx="327600" cy="2058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A86BE-9500-4D46-8222-102E2042F1D1}"/>
              </a:ext>
            </a:extLst>
          </p:cNvPr>
          <p:cNvSpPr/>
          <p:nvPr/>
        </p:nvSpPr>
        <p:spPr>
          <a:xfrm>
            <a:off x="2074396" y="2321827"/>
            <a:ext cx="327600" cy="273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1909B-F0D6-443C-8068-CB218982144E}"/>
              </a:ext>
            </a:extLst>
          </p:cNvPr>
          <p:cNvSpPr/>
          <p:nvPr/>
        </p:nvSpPr>
        <p:spPr>
          <a:xfrm>
            <a:off x="2889211" y="2505075"/>
            <a:ext cx="327600" cy="254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906E49-AC40-49C6-822F-E05102FDF600}"/>
              </a:ext>
            </a:extLst>
          </p:cNvPr>
          <p:cNvSpPr/>
          <p:nvPr/>
        </p:nvSpPr>
        <p:spPr>
          <a:xfrm>
            <a:off x="4165556" y="2717074"/>
            <a:ext cx="327600" cy="2337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628D8B-4FCA-44D6-9C64-1AA6B479A7FA}"/>
              </a:ext>
            </a:extLst>
          </p:cNvPr>
          <p:cNvSpPr/>
          <p:nvPr/>
        </p:nvSpPr>
        <p:spPr>
          <a:xfrm>
            <a:off x="3285110" y="2505075"/>
            <a:ext cx="327600" cy="2549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EA6E48-B20A-4235-A014-D2550B0195CD}"/>
              </a:ext>
            </a:extLst>
          </p:cNvPr>
          <p:cNvSpPr/>
          <p:nvPr/>
        </p:nvSpPr>
        <p:spPr>
          <a:xfrm>
            <a:off x="4570075" y="2717074"/>
            <a:ext cx="327600" cy="2337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D6250E-AA62-44B7-8E6D-4995793A3C59}"/>
              </a:ext>
            </a:extLst>
          </p:cNvPr>
          <p:cNvSpPr/>
          <p:nvPr/>
        </p:nvSpPr>
        <p:spPr>
          <a:xfrm>
            <a:off x="4959532" y="2717074"/>
            <a:ext cx="327600" cy="2337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7606E0-0703-480B-A6A3-583CE8027124}"/>
              </a:ext>
            </a:extLst>
          </p:cNvPr>
          <p:cNvSpPr/>
          <p:nvPr/>
        </p:nvSpPr>
        <p:spPr>
          <a:xfrm>
            <a:off x="5763437" y="1132823"/>
            <a:ext cx="327600" cy="1648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66C3D8-5A41-40B1-B41F-C251A54F58D5}"/>
              </a:ext>
            </a:extLst>
          </p:cNvPr>
          <p:cNvSpPr/>
          <p:nvPr/>
        </p:nvSpPr>
        <p:spPr>
          <a:xfrm>
            <a:off x="6176754" y="1132823"/>
            <a:ext cx="327600" cy="1648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BA7E4A-454A-4C67-B15D-5F86126E8684}"/>
              </a:ext>
            </a:extLst>
          </p:cNvPr>
          <p:cNvSpPr/>
          <p:nvPr/>
        </p:nvSpPr>
        <p:spPr>
          <a:xfrm>
            <a:off x="7044543" y="2781300"/>
            <a:ext cx="327600" cy="22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A65170-939C-47C2-9099-BF9D9FD697BE}"/>
              </a:ext>
            </a:extLst>
          </p:cNvPr>
          <p:cNvSpPr/>
          <p:nvPr/>
        </p:nvSpPr>
        <p:spPr>
          <a:xfrm>
            <a:off x="7442712" y="2781300"/>
            <a:ext cx="327600" cy="22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5B4F8B-AAF8-47B2-B180-17BC33EC5D4D}"/>
              </a:ext>
            </a:extLst>
          </p:cNvPr>
          <p:cNvSpPr/>
          <p:nvPr/>
        </p:nvSpPr>
        <p:spPr>
          <a:xfrm>
            <a:off x="7847228" y="2781300"/>
            <a:ext cx="327600" cy="22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2BDC37-5B32-4BFD-AA87-03BE58F5406A}"/>
              </a:ext>
            </a:extLst>
          </p:cNvPr>
          <p:cNvSpPr/>
          <p:nvPr/>
        </p:nvSpPr>
        <p:spPr>
          <a:xfrm>
            <a:off x="8651133" y="1132822"/>
            <a:ext cx="327600" cy="1862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20FF10-4988-432D-B69D-498EC885135D}"/>
              </a:ext>
            </a:extLst>
          </p:cNvPr>
          <p:cNvSpPr/>
          <p:nvPr/>
        </p:nvSpPr>
        <p:spPr>
          <a:xfrm>
            <a:off x="9047032" y="1132822"/>
            <a:ext cx="327600" cy="1862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9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1" grpId="0" animBg="1"/>
      <p:bldP spid="24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72084066-5F0D-452A-AD63-F2C2DFE6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023938"/>
            <a:ext cx="8972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n°27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970E3-2803-4570-BAAB-DA330B3B3570}"/>
              </a:ext>
            </a:extLst>
          </p:cNvPr>
          <p:cNvSpPr/>
          <p:nvPr/>
        </p:nvSpPr>
        <p:spPr>
          <a:xfrm>
            <a:off x="2124891" y="1367246"/>
            <a:ext cx="8298998" cy="3971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EC94F720-E889-4D1D-8B8D-4979EAF83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b="27619"/>
          <a:stretch/>
        </p:blipFill>
        <p:spPr>
          <a:xfrm>
            <a:off x="1449505" y="2433120"/>
            <a:ext cx="8678494" cy="3839337"/>
          </a:xfrm>
          <a:prstGeom prst="rect">
            <a:avLst/>
          </a:prstGeom>
        </p:spPr>
      </p:pic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99592003-F178-4244-838E-67F13C318841}"/>
              </a:ext>
            </a:extLst>
          </p:cNvPr>
          <p:cNvGrpSpPr/>
          <p:nvPr/>
        </p:nvGrpSpPr>
        <p:grpSpPr>
          <a:xfrm>
            <a:off x="8158023" y="3945727"/>
            <a:ext cx="4045236" cy="1022419"/>
            <a:chOff x="8158023" y="3259795"/>
            <a:chExt cx="4045236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731AB171-7158-402A-BCA4-069950CFF51A}"/>
                </a:ext>
              </a:extLst>
            </p:cNvPr>
            <p:cNvGrpSpPr/>
            <p:nvPr/>
          </p:nvGrpSpPr>
          <p:grpSpPr>
            <a:xfrm>
              <a:off x="8158023" y="3259795"/>
              <a:ext cx="4045236" cy="1022419"/>
              <a:chOff x="5835363" y="1919392"/>
              <a:chExt cx="4045236" cy="1022419"/>
            </a:xfrm>
            <a:solidFill>
              <a:srgbClr val="25D25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Triangle rectangle 140">
                <a:extLst>
                  <a:ext uri="{FF2B5EF4-FFF2-40B4-BE49-F238E27FC236}">
                    <a16:creationId xmlns:a16="http://schemas.microsoft.com/office/drawing/2014/main" id="{AE05C8D2-6F3D-462C-9233-8BAF737ABBE4}"/>
                  </a:ext>
                </a:extLst>
              </p:cNvPr>
              <p:cNvSpPr/>
              <p:nvPr/>
            </p:nvSpPr>
            <p:spPr>
              <a:xfrm rot="2733685">
                <a:off x="5828359" y="2072641"/>
                <a:ext cx="729931" cy="71592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CBD130F-3449-4C9A-88FB-AF1BEAE9BBC1}"/>
                  </a:ext>
                </a:extLst>
              </p:cNvPr>
              <p:cNvSpPr/>
              <p:nvPr/>
            </p:nvSpPr>
            <p:spPr>
              <a:xfrm>
                <a:off x="6183380" y="1919392"/>
                <a:ext cx="3697219" cy="10224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5" name="Google Shape;237;p16">
              <a:extLst>
                <a:ext uri="{FF2B5EF4-FFF2-40B4-BE49-F238E27FC236}">
                  <a16:creationId xmlns:a16="http://schemas.microsoft.com/office/drawing/2014/main" id="{25DFF2D9-79EA-485B-A277-80C8EC555442}"/>
                </a:ext>
              </a:extLst>
            </p:cNvPr>
            <p:cNvSpPr txBox="1"/>
            <p:nvPr/>
          </p:nvSpPr>
          <p:spPr>
            <a:xfrm>
              <a:off x="8400335" y="3566756"/>
              <a:ext cx="3802923" cy="40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Périmètre:  Bâtiments non destinés à l’habitation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258E4-3EE6-4BF0-82D4-EFEB513E8C98}"/>
              </a:ext>
            </a:extLst>
          </p:cNvPr>
          <p:cNvSpPr/>
          <p:nvPr/>
        </p:nvSpPr>
        <p:spPr>
          <a:xfrm>
            <a:off x="0" y="0"/>
            <a:ext cx="12192000" cy="870649"/>
          </a:xfrm>
          <a:prstGeom prst="rect">
            <a:avLst/>
          </a:prstGeom>
          <a:solidFill>
            <a:srgbClr val="FF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Google Shape;90;p13">
            <a:extLst>
              <a:ext uri="{FF2B5EF4-FFF2-40B4-BE49-F238E27FC236}">
                <a16:creationId xmlns:a16="http://schemas.microsoft.com/office/drawing/2014/main" id="{6F9C08AF-5417-491B-9B3A-331AD8194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256" y="203549"/>
            <a:ext cx="588513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DAA3A"/>
              </a:buClr>
              <a:buSzPts val="2100"/>
            </a:pPr>
            <a:endParaRPr lang="en-US" sz="3200" dirty="0">
              <a:latin typeface="Montserrat" panose="02000505000000020004" pitchFamily="2" charset="77"/>
            </a:endParaRPr>
          </a:p>
        </p:txBody>
      </p: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7505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01 – CONTEXTE &amp; PROBLÉMATIQUE</a:t>
            </a:r>
            <a:endParaRPr 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rgbClr val="FFFFFF"/>
              </a:buClr>
              <a:buSzPts val="1700"/>
            </a:pPr>
            <a:endParaRPr 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 SemiBold"/>
              <a:buNone/>
            </a:pPr>
            <a:endParaRPr lang="en-US" sz="3200" dirty="0">
              <a:latin typeface="Montserrat" panose="02000505000000020004" pitchFamily="2" charset="77"/>
            </a:endParaRPr>
          </a:p>
          <a:p>
            <a:pPr eaLnBrk="1" hangingPunct="1">
              <a:buClr>
                <a:srgbClr val="FDAA3A"/>
              </a:buClr>
              <a:buSzPts val="2100"/>
              <a:buFont typeface="Open Sans Semibold" panose="020B0706030804020204" pitchFamily="34" charset="0"/>
              <a:buNone/>
            </a:pPr>
            <a:r>
              <a:rPr lang="en-US" altLang="en-US" sz="2200" b="1" dirty="0">
                <a:solidFill>
                  <a:schemeClr val="bg1"/>
                </a:solidFill>
                <a:latin typeface="Montserrat" panose="02000505000000020004" pitchFamily="2" charset="77"/>
                <a:cs typeface="Open Sans Semibold" panose="020B0706030804020204" pitchFamily="34" charset="0"/>
                <a:sym typeface="Open Sans Semibold" panose="020B0706030804020204" pitchFamily="34" charset="0"/>
              </a:rPr>
              <a:t> 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4" name="Google Shape;90;p13">
            <a:extLst>
              <a:ext uri="{FF2B5EF4-FFF2-40B4-BE49-F238E27FC236}">
                <a16:creationId xmlns:a16="http://schemas.microsoft.com/office/drawing/2014/main" id="{A169C199-F8BB-442D-A258-7D35867B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8"/>
            <a:ext cx="2772427" cy="66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FFAF2B"/>
                  </a:solidFill>
                </a:ln>
                <a:solidFill>
                  <a:srgbClr val="FFAF2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Contexte</a:t>
            </a:r>
            <a:endParaRPr lang="en-US" altLang="en-US" sz="2200" dirty="0">
              <a:ln>
                <a:solidFill>
                  <a:srgbClr val="FFAF2B"/>
                </a:solidFill>
              </a:ln>
              <a:solidFill>
                <a:srgbClr val="FFAF2B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1" name="Google Shape;90;p13">
            <a:extLst>
              <a:ext uri="{FF2B5EF4-FFF2-40B4-BE49-F238E27FC236}">
                <a16:creationId xmlns:a16="http://schemas.microsoft.com/office/drawing/2014/main" id="{4C308840-4348-4ACB-BD56-93DEE3EB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FFAF2B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39DB9F2F-638B-42E3-BEF1-B89B8EDB3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29"/>
          <a:stretch/>
        </p:blipFill>
        <p:spPr>
          <a:xfrm>
            <a:off x="3845651" y="951888"/>
            <a:ext cx="3633788" cy="1174271"/>
          </a:xfrm>
          <a:prstGeom prst="rect">
            <a:avLst/>
          </a:prstGeom>
        </p:spPr>
      </p:pic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0455A2BF-A9C9-4632-8ED9-371B11133350}"/>
              </a:ext>
            </a:extLst>
          </p:cNvPr>
          <p:cNvGrpSpPr/>
          <p:nvPr/>
        </p:nvGrpSpPr>
        <p:grpSpPr>
          <a:xfrm>
            <a:off x="7611961" y="2919551"/>
            <a:ext cx="4591298" cy="1022419"/>
            <a:chOff x="7611961" y="2233619"/>
            <a:chExt cx="4591298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8" name="Triangle rectangle 137">
              <a:extLst>
                <a:ext uri="{FF2B5EF4-FFF2-40B4-BE49-F238E27FC236}">
                  <a16:creationId xmlns:a16="http://schemas.microsoft.com/office/drawing/2014/main" id="{1689085B-C4D9-4E20-8B48-EDB0787329C2}"/>
                </a:ext>
              </a:extLst>
            </p:cNvPr>
            <p:cNvSpPr/>
            <p:nvPr/>
          </p:nvSpPr>
          <p:spPr>
            <a:xfrm rot="2733685">
              <a:off x="7604957" y="2386868"/>
              <a:ext cx="729931" cy="715923"/>
            </a:xfrm>
            <a:prstGeom prst="rtTriangle">
              <a:avLst/>
            </a:prstGeom>
            <a:solidFill>
              <a:srgbClr val="09B8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9F667EB-4831-43D9-AC9B-ECD29EE8A2F3}"/>
                </a:ext>
              </a:extLst>
            </p:cNvPr>
            <p:cNvSpPr/>
            <p:nvPr/>
          </p:nvSpPr>
          <p:spPr>
            <a:xfrm>
              <a:off x="7967598" y="2233619"/>
              <a:ext cx="4235661" cy="1022419"/>
            </a:xfrm>
            <a:prstGeom prst="rect">
              <a:avLst/>
            </a:prstGeom>
            <a:solidFill>
              <a:srgbClr val="09B8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4" name="Google Shape;237;p16">
              <a:extLst>
                <a:ext uri="{FF2B5EF4-FFF2-40B4-BE49-F238E27FC236}">
                  <a16:creationId xmlns:a16="http://schemas.microsoft.com/office/drawing/2014/main" id="{D6AFA2AF-9C97-4739-970C-0363A9DD77F5}"/>
                </a:ext>
              </a:extLst>
            </p:cNvPr>
            <p:cNvSpPr txBox="1"/>
            <p:nvPr/>
          </p:nvSpPr>
          <p:spPr>
            <a:xfrm>
              <a:off x="8000285" y="2540580"/>
              <a:ext cx="4202973" cy="40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Objectif du client :  Un impact neutre en émissions co2 - 2050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BF6B558F-0642-4B67-BCD6-58B90A813871}"/>
              </a:ext>
            </a:extLst>
          </p:cNvPr>
          <p:cNvGrpSpPr/>
          <p:nvPr/>
        </p:nvGrpSpPr>
        <p:grpSpPr>
          <a:xfrm flipH="1" flipV="1">
            <a:off x="-2165" y="4968146"/>
            <a:ext cx="5053196" cy="1022419"/>
            <a:chOff x="7150063" y="1246760"/>
            <a:chExt cx="5053196" cy="1022419"/>
          </a:xfrm>
          <a:solidFill>
            <a:srgbClr val="0084A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0" name="Triangle rectangle 149">
              <a:extLst>
                <a:ext uri="{FF2B5EF4-FFF2-40B4-BE49-F238E27FC236}">
                  <a16:creationId xmlns:a16="http://schemas.microsoft.com/office/drawing/2014/main" id="{5BE0E2E7-D572-4842-8836-6AEC9EE33A33}"/>
                </a:ext>
              </a:extLst>
            </p:cNvPr>
            <p:cNvSpPr/>
            <p:nvPr/>
          </p:nvSpPr>
          <p:spPr>
            <a:xfrm rot="2733685">
              <a:off x="7143059" y="1400009"/>
              <a:ext cx="729931" cy="71592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09DB0AD-A24C-40A9-89CB-FAC92066F071}"/>
                </a:ext>
              </a:extLst>
            </p:cNvPr>
            <p:cNvSpPr/>
            <p:nvPr/>
          </p:nvSpPr>
          <p:spPr>
            <a:xfrm>
              <a:off x="7500069" y="1246760"/>
              <a:ext cx="4703189" cy="10224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Google Shape;237;p16">
              <a:extLst>
                <a:ext uri="{FF2B5EF4-FFF2-40B4-BE49-F238E27FC236}">
                  <a16:creationId xmlns:a16="http://schemas.microsoft.com/office/drawing/2014/main" id="{FACADDEA-5670-4715-8F0E-50BF0BBE9AD1}"/>
                </a:ext>
              </a:extLst>
            </p:cNvPr>
            <p:cNvSpPr txBox="1"/>
            <p:nvPr/>
          </p:nvSpPr>
          <p:spPr>
            <a:xfrm flipV="1">
              <a:off x="7458808" y="1553721"/>
              <a:ext cx="4744451" cy="40849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fr-FR"/>
              </a:defPPr>
              <a:lvl1pPr>
                <a:defRPr b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fr-FR" dirty="0"/>
                <a:t>Utiliser UNIQUEMENT les datas déclaratives du permis d'exploitation commerciale (</a:t>
              </a:r>
              <a:r>
                <a:rPr lang="fr-FR" b="0" i="0" dirty="0">
                  <a:effectLst/>
                  <a:latin typeface="Montserrat"/>
                </a:rPr>
                <a:t>taille et usage …..)</a:t>
              </a:r>
              <a:endParaRPr lang="fr-FR" dirty="0"/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32DECE52-47BD-4327-B819-96C8A9A55EC7}"/>
              </a:ext>
            </a:extLst>
          </p:cNvPr>
          <p:cNvGrpSpPr/>
          <p:nvPr/>
        </p:nvGrpSpPr>
        <p:grpSpPr>
          <a:xfrm flipH="1" flipV="1">
            <a:off x="-2165" y="4051067"/>
            <a:ext cx="4591299" cy="1022419"/>
            <a:chOff x="7611961" y="2233620"/>
            <a:chExt cx="4591299" cy="1022419"/>
          </a:xfrm>
          <a:solidFill>
            <a:srgbClr val="09B8A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4" name="Triangle rectangle 153">
              <a:extLst>
                <a:ext uri="{FF2B5EF4-FFF2-40B4-BE49-F238E27FC236}">
                  <a16:creationId xmlns:a16="http://schemas.microsoft.com/office/drawing/2014/main" id="{EADDA9CF-EC87-4A28-A1DC-3F3217136748}"/>
                </a:ext>
              </a:extLst>
            </p:cNvPr>
            <p:cNvSpPr/>
            <p:nvPr/>
          </p:nvSpPr>
          <p:spPr>
            <a:xfrm rot="2733685">
              <a:off x="7604957" y="2386868"/>
              <a:ext cx="729931" cy="71592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49841FF-7082-4B77-938F-95D3C1CC77CA}"/>
                </a:ext>
              </a:extLst>
            </p:cNvPr>
            <p:cNvSpPr/>
            <p:nvPr/>
          </p:nvSpPr>
          <p:spPr>
            <a:xfrm>
              <a:off x="7967598" y="2233620"/>
              <a:ext cx="4235661" cy="10224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Google Shape;237;p16">
              <a:extLst>
                <a:ext uri="{FF2B5EF4-FFF2-40B4-BE49-F238E27FC236}">
                  <a16:creationId xmlns:a16="http://schemas.microsoft.com/office/drawing/2014/main" id="{BE5DD47A-9AD0-46ED-8247-29953A42F888}"/>
                </a:ext>
              </a:extLst>
            </p:cNvPr>
            <p:cNvSpPr txBox="1"/>
            <p:nvPr/>
          </p:nvSpPr>
          <p:spPr>
            <a:xfrm flipV="1">
              <a:off x="8000287" y="2513055"/>
              <a:ext cx="4202973" cy="46355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fr-FR"/>
              </a:defPPr>
              <a:lvl1pPr>
                <a:defRPr b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fr-FR" dirty="0"/>
                <a:t>Prédire les émissions de CO2 et la consommation totale d’énergie sans les datas des relevés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F45FAC4E-818B-4071-B0FE-2BEBC56A9098}"/>
              </a:ext>
            </a:extLst>
          </p:cNvPr>
          <p:cNvGrpSpPr/>
          <p:nvPr/>
        </p:nvGrpSpPr>
        <p:grpSpPr>
          <a:xfrm flipH="1" flipV="1">
            <a:off x="-2164" y="3064209"/>
            <a:ext cx="4052856" cy="1022419"/>
            <a:chOff x="8150403" y="3259795"/>
            <a:chExt cx="4052856" cy="1022419"/>
          </a:xfrm>
          <a:solidFill>
            <a:srgbClr val="25D2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9D84C90E-5E53-4A07-8D72-959B6C3287B6}"/>
                </a:ext>
              </a:extLst>
            </p:cNvPr>
            <p:cNvGrpSpPr/>
            <p:nvPr/>
          </p:nvGrpSpPr>
          <p:grpSpPr>
            <a:xfrm>
              <a:off x="8150403" y="3259795"/>
              <a:ext cx="4052856" cy="1022419"/>
              <a:chOff x="5827743" y="1919392"/>
              <a:chExt cx="4052856" cy="1022419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0" name="Triangle rectangle 159">
                <a:extLst>
                  <a:ext uri="{FF2B5EF4-FFF2-40B4-BE49-F238E27FC236}">
                    <a16:creationId xmlns:a16="http://schemas.microsoft.com/office/drawing/2014/main" id="{C81E6966-997E-4D06-A827-5EBF6E00E0B9}"/>
                  </a:ext>
                </a:extLst>
              </p:cNvPr>
              <p:cNvSpPr/>
              <p:nvPr/>
            </p:nvSpPr>
            <p:spPr>
              <a:xfrm rot="2733685">
                <a:off x="5820739" y="2072641"/>
                <a:ext cx="729931" cy="71592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136AB91-3596-4C41-BE9C-EB4BCB0BAD73}"/>
                  </a:ext>
                </a:extLst>
              </p:cNvPr>
              <p:cNvSpPr/>
              <p:nvPr/>
            </p:nvSpPr>
            <p:spPr>
              <a:xfrm>
                <a:off x="6183380" y="1919392"/>
                <a:ext cx="3697219" cy="10224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Google Shape;237;p16">
              <a:extLst>
                <a:ext uri="{FF2B5EF4-FFF2-40B4-BE49-F238E27FC236}">
                  <a16:creationId xmlns:a16="http://schemas.microsoft.com/office/drawing/2014/main" id="{CD2515F0-ECC6-41A8-89C8-70B19B395355}"/>
                </a:ext>
              </a:extLst>
            </p:cNvPr>
            <p:cNvSpPr txBox="1"/>
            <p:nvPr/>
          </p:nvSpPr>
          <p:spPr>
            <a:xfrm flipV="1">
              <a:off x="8400336" y="3566756"/>
              <a:ext cx="3802923" cy="40849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Coût très élevé des relevés de consommation énergétique</a:t>
              </a:r>
            </a:p>
          </p:txBody>
        </p: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B263F2E9-9AEE-46EF-A9EA-900BC8538D28}"/>
              </a:ext>
            </a:extLst>
          </p:cNvPr>
          <p:cNvGrpSpPr/>
          <p:nvPr/>
        </p:nvGrpSpPr>
        <p:grpSpPr>
          <a:xfrm>
            <a:off x="7150063" y="1932692"/>
            <a:ext cx="5053195" cy="1022419"/>
            <a:chOff x="7150063" y="1246760"/>
            <a:chExt cx="5053195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1" name="Triangle rectangle 130">
              <a:extLst>
                <a:ext uri="{FF2B5EF4-FFF2-40B4-BE49-F238E27FC236}">
                  <a16:creationId xmlns:a16="http://schemas.microsoft.com/office/drawing/2014/main" id="{5DE030D0-A1C0-49D4-9E98-2ACFCB7B2DE4}"/>
                </a:ext>
              </a:extLst>
            </p:cNvPr>
            <p:cNvSpPr/>
            <p:nvPr/>
          </p:nvSpPr>
          <p:spPr>
            <a:xfrm rot="2733685">
              <a:off x="7143059" y="1400009"/>
              <a:ext cx="729931" cy="715923"/>
            </a:xfrm>
            <a:prstGeom prst="rtTriangle">
              <a:avLst/>
            </a:prstGeom>
            <a:solidFill>
              <a:srgbClr val="00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404C1FE-3F31-4937-A938-22DB071D1D02}"/>
                </a:ext>
              </a:extLst>
            </p:cNvPr>
            <p:cNvSpPr/>
            <p:nvPr/>
          </p:nvSpPr>
          <p:spPr>
            <a:xfrm>
              <a:off x="7500069" y="1246760"/>
              <a:ext cx="4703189" cy="1022419"/>
            </a:xfrm>
            <a:prstGeom prst="rect">
              <a:avLst/>
            </a:prstGeom>
            <a:solidFill>
              <a:srgbClr val="008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Google Shape;237;p16">
              <a:extLst>
                <a:ext uri="{FF2B5EF4-FFF2-40B4-BE49-F238E27FC236}">
                  <a16:creationId xmlns:a16="http://schemas.microsoft.com/office/drawing/2014/main" id="{67274D29-E1CA-4002-91BB-FE61ACBCCADA}"/>
                </a:ext>
              </a:extLst>
            </p:cNvPr>
            <p:cNvSpPr txBox="1"/>
            <p:nvPr/>
          </p:nvSpPr>
          <p:spPr>
            <a:xfrm>
              <a:off x="7480109" y="1553721"/>
              <a:ext cx="4202973" cy="408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Notre</a:t>
              </a:r>
              <a:r>
                <a:rPr lang="fr-FR" b="1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Client  : La ville de Seattle</a:t>
              </a:r>
            </a:p>
          </p:txBody>
        </p:sp>
      </p:grpSp>
      <p:sp>
        <p:nvSpPr>
          <p:cNvPr id="163" name="Google Shape;90;p13">
            <a:extLst>
              <a:ext uri="{FF2B5EF4-FFF2-40B4-BE49-F238E27FC236}">
                <a16:creationId xmlns:a16="http://schemas.microsoft.com/office/drawing/2014/main" id="{7E130757-5851-4FF0-9D45-3E2425EA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340" y="203548"/>
            <a:ext cx="3117157" cy="667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FFAF2B"/>
                  </a:solidFill>
                </a:ln>
                <a:solidFill>
                  <a:srgbClr val="FFAF2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Problématique</a:t>
            </a:r>
            <a:endParaRPr lang="en-US" altLang="en-US" sz="2200" dirty="0">
              <a:ln>
                <a:solidFill>
                  <a:srgbClr val="FFAF2B"/>
                </a:solidFill>
              </a:ln>
              <a:solidFill>
                <a:srgbClr val="FFAF2B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66" name="Google Shape;90;p13">
            <a:extLst>
              <a:ext uri="{FF2B5EF4-FFF2-40B4-BE49-F238E27FC236}">
                <a16:creationId xmlns:a16="http://schemas.microsoft.com/office/drawing/2014/main" id="{BA968235-9A4F-4552-841C-331F4BD3F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014354"/>
            <a:ext cx="10955914" cy="300612"/>
          </a:xfrm>
          <a:prstGeom prst="rect">
            <a:avLst/>
          </a:prstGeom>
          <a:solidFill>
            <a:srgbClr val="FFAF2B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Evaluer l’intérêt de l’ENERGY STAR Score pour le prédiction des émissions, fastidieux à calculer.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129" name="Image 128">
            <a:extLst>
              <a:ext uri="{FF2B5EF4-FFF2-40B4-BE49-F238E27FC236}">
                <a16:creationId xmlns:a16="http://schemas.microsoft.com/office/drawing/2014/main" id="{26034A83-A17D-4988-B506-21F8587EE9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0" t="10627" r="10475" b="10468"/>
          <a:stretch/>
        </p:blipFill>
        <p:spPr>
          <a:xfrm>
            <a:off x="10739677" y="5475112"/>
            <a:ext cx="1397622" cy="13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3" grpId="0" animBg="1"/>
      <p:bldP spid="166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n°28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 </a:t>
            </a: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4B01794-D1E2-4DAA-917B-96FF5C3A7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9" y="3375399"/>
            <a:ext cx="5667375" cy="1152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097DD7-EA4E-4657-8D1E-A60EAB174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7" y="1074198"/>
            <a:ext cx="8353425" cy="23145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5A5ABF6-96A2-4CC1-AF66-2F24C35B3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69" y="4711600"/>
            <a:ext cx="4752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3E5AEA4-0844-4F5F-9770-5563F6139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86" y="878536"/>
            <a:ext cx="8630514" cy="58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n°29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 </a:t>
            </a: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</a:t>
            </a: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8431E9-C600-437F-9994-9905BAF2A0AC}"/>
              </a:ext>
            </a:extLst>
          </p:cNvPr>
          <p:cNvSpPr/>
          <p:nvPr/>
        </p:nvSpPr>
        <p:spPr>
          <a:xfrm>
            <a:off x="1947345" y="2194561"/>
            <a:ext cx="328400" cy="2787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A760F-1952-491A-BD2B-1F2F4BD77556}"/>
              </a:ext>
            </a:extLst>
          </p:cNvPr>
          <p:cNvSpPr/>
          <p:nvPr/>
        </p:nvSpPr>
        <p:spPr>
          <a:xfrm>
            <a:off x="2335822" y="2100262"/>
            <a:ext cx="327600" cy="288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1285D8-5E62-43D7-993C-10C9D8D3264F}"/>
              </a:ext>
            </a:extLst>
          </p:cNvPr>
          <p:cNvSpPr/>
          <p:nvPr/>
        </p:nvSpPr>
        <p:spPr>
          <a:xfrm>
            <a:off x="2729849" y="2100262"/>
            <a:ext cx="327600" cy="288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51CC77-9581-4AFF-8851-1EB97D4DEF39}"/>
              </a:ext>
            </a:extLst>
          </p:cNvPr>
          <p:cNvSpPr/>
          <p:nvPr/>
        </p:nvSpPr>
        <p:spPr>
          <a:xfrm>
            <a:off x="3530375" y="1757362"/>
            <a:ext cx="327600" cy="3224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B89701-3D21-4FC7-8B62-222997DB0E53}"/>
              </a:ext>
            </a:extLst>
          </p:cNvPr>
          <p:cNvSpPr/>
          <p:nvPr/>
        </p:nvSpPr>
        <p:spPr>
          <a:xfrm>
            <a:off x="4778142" y="2795588"/>
            <a:ext cx="327600" cy="218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BB73F5-52F6-4393-9478-980420D1707C}"/>
              </a:ext>
            </a:extLst>
          </p:cNvPr>
          <p:cNvSpPr/>
          <p:nvPr/>
        </p:nvSpPr>
        <p:spPr>
          <a:xfrm>
            <a:off x="3917565" y="1876425"/>
            <a:ext cx="327600" cy="3105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7A0ABD-A355-4781-8285-49C0A8058438}"/>
              </a:ext>
            </a:extLst>
          </p:cNvPr>
          <p:cNvSpPr/>
          <p:nvPr/>
        </p:nvSpPr>
        <p:spPr>
          <a:xfrm>
            <a:off x="5176264" y="2795588"/>
            <a:ext cx="327600" cy="218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8EE6A7-0ED1-4C2E-AE54-281E6B335E97}"/>
              </a:ext>
            </a:extLst>
          </p:cNvPr>
          <p:cNvSpPr/>
          <p:nvPr/>
        </p:nvSpPr>
        <p:spPr>
          <a:xfrm>
            <a:off x="6348480" y="1172511"/>
            <a:ext cx="327600" cy="1745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2C4203-A748-45F0-8180-9DEF87BEE5C0}"/>
              </a:ext>
            </a:extLst>
          </p:cNvPr>
          <p:cNvSpPr/>
          <p:nvPr/>
        </p:nvSpPr>
        <p:spPr>
          <a:xfrm>
            <a:off x="6744379" y="1134411"/>
            <a:ext cx="327600" cy="178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2E2B7-EBFD-4AC6-AA23-A1869B03F230}"/>
              </a:ext>
            </a:extLst>
          </p:cNvPr>
          <p:cNvSpPr/>
          <p:nvPr/>
        </p:nvSpPr>
        <p:spPr>
          <a:xfrm>
            <a:off x="7596247" y="2820989"/>
            <a:ext cx="327600" cy="2063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D76C79-65A4-497F-83EB-56DD50085EA2}"/>
              </a:ext>
            </a:extLst>
          </p:cNvPr>
          <p:cNvSpPr/>
          <p:nvPr/>
        </p:nvSpPr>
        <p:spPr>
          <a:xfrm>
            <a:off x="8011834" y="2820989"/>
            <a:ext cx="327600" cy="2155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F86AF6-272E-4FE8-AA35-C8917153E433}"/>
              </a:ext>
            </a:extLst>
          </p:cNvPr>
          <p:cNvSpPr/>
          <p:nvPr/>
        </p:nvSpPr>
        <p:spPr>
          <a:xfrm>
            <a:off x="8394435" y="2820989"/>
            <a:ext cx="327600" cy="2155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32C2B8-E0D0-48ED-9429-4BC47ED5F970}"/>
              </a:ext>
            </a:extLst>
          </p:cNvPr>
          <p:cNvSpPr/>
          <p:nvPr/>
        </p:nvSpPr>
        <p:spPr>
          <a:xfrm>
            <a:off x="9186192" y="1225937"/>
            <a:ext cx="327600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83B484-B9BB-4C00-837F-185C04811B20}"/>
              </a:ext>
            </a:extLst>
          </p:cNvPr>
          <p:cNvSpPr/>
          <p:nvPr/>
        </p:nvSpPr>
        <p:spPr>
          <a:xfrm>
            <a:off x="9582091" y="1134411"/>
            <a:ext cx="327600" cy="178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432203-24BB-4BB8-B5B8-EDE2E32F03D4}"/>
              </a:ext>
            </a:extLst>
          </p:cNvPr>
          <p:cNvSpPr/>
          <p:nvPr/>
        </p:nvSpPr>
        <p:spPr>
          <a:xfrm>
            <a:off x="5557321" y="2795588"/>
            <a:ext cx="327600" cy="218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19248F2-DB2A-414F-8BF8-C32EA67D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023938"/>
            <a:ext cx="90392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 </a:t>
            </a: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</a:t>
            </a: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Perf..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n°30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970E3-2803-4570-BAAB-DA330B3B3570}"/>
              </a:ext>
            </a:extLst>
          </p:cNvPr>
          <p:cNvSpPr/>
          <p:nvPr/>
        </p:nvSpPr>
        <p:spPr>
          <a:xfrm>
            <a:off x="2124891" y="1367246"/>
            <a:ext cx="8298998" cy="3971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8" name="Google Shape;90;p13">
            <a:extLst>
              <a:ext uri="{FF2B5EF4-FFF2-40B4-BE49-F238E27FC236}">
                <a16:creationId xmlns:a16="http://schemas.microsoft.com/office/drawing/2014/main" id="{D747B2A4-908C-46E3-AB19-7F24F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1363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ENERGYSTARscore</a:t>
            </a:r>
            <a:endParaRPr lang="fr-FR" altLang="en-US" sz="3200" b="1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 </a:t>
            </a: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86BD77E-01DE-4F8D-832C-F2820CF5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4" y="1024325"/>
            <a:ext cx="8117160" cy="56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n°31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F3C0D50-7EE6-4BA1-AA7B-485531A298F7}"/>
              </a:ext>
            </a:extLst>
          </p:cNvPr>
          <p:cNvSpPr/>
          <p:nvPr/>
        </p:nvSpPr>
        <p:spPr>
          <a:xfrm>
            <a:off x="783648" y="2753248"/>
            <a:ext cx="3002280" cy="228600"/>
          </a:xfrm>
          <a:prstGeom prst="roundRect">
            <a:avLst/>
          </a:prstGeom>
          <a:noFill/>
          <a:ln>
            <a:solidFill>
              <a:srgbClr val="085B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2ADAB-351E-43F1-8FFC-AC83D528BBF6}"/>
              </a:ext>
            </a:extLst>
          </p:cNvPr>
          <p:cNvSpPr/>
          <p:nvPr/>
        </p:nvSpPr>
        <p:spPr>
          <a:xfrm>
            <a:off x="1968011" y="1228262"/>
            <a:ext cx="6000331" cy="5020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9E33626C-0EA2-4CDE-858E-8FB32ECB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2" y="1281123"/>
            <a:ext cx="6903529" cy="4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085B8D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FFFFFF"/>
              </a:buClr>
              <a:buSzPts val="1700"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04 – MODELE FINAL</a:t>
            </a:r>
            <a:endParaRPr lang="en-US" altLang="en-US" sz="32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90;p13">
            <a:extLst>
              <a:ext uri="{FF2B5EF4-FFF2-40B4-BE49-F238E27FC236}">
                <a16:creationId xmlns:a16="http://schemas.microsoft.com/office/drawing/2014/main" id="{ED1454DF-14DD-4365-A159-D1B05AC2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CBA0D5-CAD5-4296-AB2F-A6294BF3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0423889" y="5093048"/>
            <a:ext cx="1768110" cy="1764951"/>
          </a:xfrm>
          <a:prstGeom prst="rect">
            <a:avLst/>
          </a:prstGeom>
        </p:spPr>
      </p:pic>
      <p:sp>
        <p:nvSpPr>
          <p:cNvPr id="10" name="Google Shape;90;p13">
            <a:extLst>
              <a:ext uri="{FF2B5EF4-FFF2-40B4-BE49-F238E27FC236}">
                <a16:creationId xmlns:a16="http://schemas.microsoft.com/office/drawing/2014/main" id="{C80C50CC-9D57-48B6-89B0-133BA48A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788" y="203549"/>
            <a:ext cx="4413710" cy="1363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 err="1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ENERGYSTARscore</a:t>
            </a:r>
            <a:endParaRPr lang="fr-FR" altLang="en-US" sz="3200" b="1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 </a:t>
            </a:r>
          </a:p>
          <a:p>
            <a:pPr algn="ctr">
              <a:buClr>
                <a:srgbClr val="FFFFFF"/>
              </a:buClr>
              <a:buSzPts val="1700"/>
            </a:pPr>
            <a:r>
              <a:rPr lang="fr-FR" altLang="en-US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Co2 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221B7-BAA4-4AA7-A916-C8058A8D0749}"/>
              </a:ext>
            </a:extLst>
          </p:cNvPr>
          <p:cNvSpPr/>
          <p:nvPr/>
        </p:nvSpPr>
        <p:spPr>
          <a:xfrm>
            <a:off x="1080025" y="1930396"/>
            <a:ext cx="5909856" cy="3726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6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E3712E2-235A-4731-853C-2DF89CD8947F}"/>
              </a:ext>
            </a:extLst>
          </p:cNvPr>
          <p:cNvGrpSpPr/>
          <p:nvPr/>
        </p:nvGrpSpPr>
        <p:grpSpPr>
          <a:xfrm>
            <a:off x="7444112" y="2057644"/>
            <a:ext cx="2600325" cy="1022417"/>
            <a:chOff x="8943975" y="1738840"/>
            <a:chExt cx="2600325" cy="1022417"/>
          </a:xfrm>
          <a:solidFill>
            <a:srgbClr val="09B8A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Flèche : pentagone 4">
              <a:extLst>
                <a:ext uri="{FF2B5EF4-FFF2-40B4-BE49-F238E27FC236}">
                  <a16:creationId xmlns:a16="http://schemas.microsoft.com/office/drawing/2014/main" id="{8C8839DA-C43C-40F8-8299-0C386DEA4400}"/>
                </a:ext>
              </a:extLst>
            </p:cNvPr>
            <p:cNvSpPr/>
            <p:nvPr/>
          </p:nvSpPr>
          <p:spPr>
            <a:xfrm>
              <a:off x="9467850" y="1738840"/>
              <a:ext cx="2076450" cy="1022400"/>
            </a:xfrm>
            <a:prstGeom prst="homePlate">
              <a:avLst/>
            </a:prstGeom>
            <a:grpFill/>
            <a:ln>
              <a:solidFill>
                <a:srgbClr val="09B8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lèche : chevron 46">
              <a:extLst>
                <a:ext uri="{FF2B5EF4-FFF2-40B4-BE49-F238E27FC236}">
                  <a16:creationId xmlns:a16="http://schemas.microsoft.com/office/drawing/2014/main" id="{5725867A-4078-4C58-BD5B-9148FFD38951}"/>
                </a:ext>
              </a:extLst>
            </p:cNvPr>
            <p:cNvSpPr/>
            <p:nvPr/>
          </p:nvSpPr>
          <p:spPr>
            <a:xfrm>
              <a:off x="8943975" y="1738840"/>
              <a:ext cx="1022228" cy="1022417"/>
            </a:xfrm>
            <a:prstGeom prst="chevron">
              <a:avLst/>
            </a:prstGeom>
            <a:grpFill/>
            <a:ln>
              <a:solidFill>
                <a:srgbClr val="09B8A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Google Shape;237;p16">
              <a:extLst>
                <a:ext uri="{FF2B5EF4-FFF2-40B4-BE49-F238E27FC236}">
                  <a16:creationId xmlns:a16="http://schemas.microsoft.com/office/drawing/2014/main" id="{54FEE5FF-E292-4DE2-A943-F71F38EFEF12}"/>
                </a:ext>
              </a:extLst>
            </p:cNvPr>
            <p:cNvSpPr txBox="1"/>
            <p:nvPr/>
          </p:nvSpPr>
          <p:spPr>
            <a:xfrm flipH="1">
              <a:off x="9467849" y="1796573"/>
              <a:ext cx="1485901" cy="870649"/>
            </a:xfrm>
            <a:prstGeom prst="rect">
              <a:avLst/>
            </a:prstGeom>
            <a:grpFill/>
            <a:ln>
              <a:solidFill>
                <a:srgbClr val="09B8AB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OUI</a:t>
              </a:r>
            </a:p>
          </p:txBody>
        </p:sp>
      </p:grp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E0959E25-C1E4-4EDC-A500-84B4ED4A0E89}"/>
              </a:ext>
            </a:extLst>
          </p:cNvPr>
          <p:cNvSpPr/>
          <p:nvPr/>
        </p:nvSpPr>
        <p:spPr>
          <a:xfrm>
            <a:off x="6795486" y="2057644"/>
            <a:ext cx="1022228" cy="1022417"/>
          </a:xfrm>
          <a:prstGeom prst="chevron">
            <a:avLst/>
          </a:prstGeom>
          <a:solidFill>
            <a:srgbClr val="085B8D"/>
          </a:solidFill>
          <a:ln>
            <a:solidFill>
              <a:srgbClr val="085B8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258E4-3EE6-4BF0-82D4-EFEB513E8C98}"/>
              </a:ext>
            </a:extLst>
          </p:cNvPr>
          <p:cNvSpPr/>
          <p:nvPr/>
        </p:nvSpPr>
        <p:spPr>
          <a:xfrm>
            <a:off x="0" y="0"/>
            <a:ext cx="12192000" cy="870649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Google Shape;90;p13">
            <a:extLst>
              <a:ext uri="{FF2B5EF4-FFF2-40B4-BE49-F238E27FC236}">
                <a16:creationId xmlns:a16="http://schemas.microsoft.com/office/drawing/2014/main" id="{A169C199-F8BB-442D-A258-7D35867B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87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085B8D"/>
                  </a:solidFill>
                </a:ln>
                <a:solidFill>
                  <a:srgbClr val="085B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altLang="en-US" sz="2200" dirty="0">
              <a:ln>
                <a:solidFill>
                  <a:srgbClr val="085B8D"/>
                </a:solidFill>
              </a:ln>
              <a:solidFill>
                <a:srgbClr val="085B8D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1" name="Google Shape;90;p13">
            <a:extLst>
              <a:ext uri="{FF2B5EF4-FFF2-40B4-BE49-F238E27FC236}">
                <a16:creationId xmlns:a16="http://schemas.microsoft.com/office/drawing/2014/main" id="{4C308840-4348-4ACB-BD56-93DEE3EB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085B8D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n°33</a:t>
            </a:r>
            <a:endParaRPr lang="en-US" altLang="en-US" sz="2400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22C625E-E6E6-4D69-AE50-9D48ADB4159A}"/>
              </a:ext>
            </a:extLst>
          </p:cNvPr>
          <p:cNvGrpSpPr/>
          <p:nvPr/>
        </p:nvGrpSpPr>
        <p:grpSpPr>
          <a:xfrm>
            <a:off x="-2166" y="2057642"/>
            <a:ext cx="7008575" cy="1022419"/>
            <a:chOff x="-2166" y="1738838"/>
            <a:chExt cx="7008575" cy="10224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3695439-4102-4C6A-B115-814D7BF85317}"/>
                </a:ext>
              </a:extLst>
            </p:cNvPr>
            <p:cNvGrpSpPr/>
            <p:nvPr/>
          </p:nvGrpSpPr>
          <p:grpSpPr>
            <a:xfrm>
              <a:off x="-2165" y="1738838"/>
              <a:ext cx="7008574" cy="1022419"/>
              <a:chOff x="-2165" y="1738838"/>
              <a:chExt cx="7008574" cy="1022419"/>
            </a:xfrm>
          </p:grpSpPr>
          <p:sp>
            <p:nvSpPr>
              <p:cNvPr id="38" name="Triangle rectangle 37">
                <a:extLst>
                  <a:ext uri="{FF2B5EF4-FFF2-40B4-BE49-F238E27FC236}">
                    <a16:creationId xmlns:a16="http://schemas.microsoft.com/office/drawing/2014/main" id="{C23D6699-241A-49E3-9598-B5FD0BF016C1}"/>
                  </a:ext>
                </a:extLst>
              </p:cNvPr>
              <p:cNvSpPr/>
              <p:nvPr/>
            </p:nvSpPr>
            <p:spPr>
              <a:xfrm rot="2733685" flipH="1" flipV="1">
                <a:off x="6283482" y="1892087"/>
                <a:ext cx="729931" cy="715923"/>
              </a:xfrm>
              <a:prstGeom prst="rtTriangle">
                <a:avLst/>
              </a:prstGeom>
              <a:solidFill>
                <a:srgbClr val="09B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3D5672-ECE1-4F51-9F81-497F598DB5DA}"/>
                  </a:ext>
                </a:extLst>
              </p:cNvPr>
              <p:cNvSpPr/>
              <p:nvPr/>
            </p:nvSpPr>
            <p:spPr>
              <a:xfrm flipH="1" flipV="1">
                <a:off x="-2165" y="1738838"/>
                <a:ext cx="6660137" cy="1022419"/>
              </a:xfrm>
              <a:prstGeom prst="rect">
                <a:avLst/>
              </a:prstGeom>
              <a:solidFill>
                <a:srgbClr val="09B8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7" name="Google Shape;237;p16">
              <a:extLst>
                <a:ext uri="{FF2B5EF4-FFF2-40B4-BE49-F238E27FC236}">
                  <a16:creationId xmlns:a16="http://schemas.microsoft.com/office/drawing/2014/main" id="{A9AD7997-FB4F-4578-8F27-19788BE49DEE}"/>
                </a:ext>
              </a:extLst>
            </p:cNvPr>
            <p:cNvSpPr txBox="1"/>
            <p:nvPr/>
          </p:nvSpPr>
          <p:spPr>
            <a:xfrm flipH="1">
              <a:off x="-2166" y="1814724"/>
              <a:ext cx="6660139" cy="870649"/>
            </a:xfrm>
            <a:prstGeom prst="rect">
              <a:avLst/>
            </a:prstGeom>
            <a:solidFill>
              <a:srgbClr val="09B8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Sommes nous capables de prédire les émissions en co2 et la consommation totale d'énergie en utilisant uniquement les datas déclaratives ?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A5E9FD71-D149-4768-880E-19C378F90FAB}"/>
              </a:ext>
            </a:extLst>
          </p:cNvPr>
          <p:cNvGrpSpPr/>
          <p:nvPr/>
        </p:nvGrpSpPr>
        <p:grpSpPr>
          <a:xfrm>
            <a:off x="7444112" y="4289147"/>
            <a:ext cx="2600325" cy="1022417"/>
            <a:chOff x="8943975" y="1738840"/>
            <a:chExt cx="2600325" cy="1022417"/>
          </a:xfrm>
          <a:solidFill>
            <a:srgbClr val="00C7A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0" name="Flèche : pentagone 49">
              <a:extLst>
                <a:ext uri="{FF2B5EF4-FFF2-40B4-BE49-F238E27FC236}">
                  <a16:creationId xmlns:a16="http://schemas.microsoft.com/office/drawing/2014/main" id="{58735874-6BCB-4B4B-9901-5A1973891CFC}"/>
                </a:ext>
              </a:extLst>
            </p:cNvPr>
            <p:cNvSpPr/>
            <p:nvPr/>
          </p:nvSpPr>
          <p:spPr>
            <a:xfrm>
              <a:off x="9467850" y="1738840"/>
              <a:ext cx="2076450" cy="1022400"/>
            </a:xfrm>
            <a:prstGeom prst="homePlate">
              <a:avLst/>
            </a:prstGeom>
            <a:grpFill/>
            <a:ln>
              <a:solidFill>
                <a:srgbClr val="00C7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Flèche : chevron 50">
              <a:extLst>
                <a:ext uri="{FF2B5EF4-FFF2-40B4-BE49-F238E27FC236}">
                  <a16:creationId xmlns:a16="http://schemas.microsoft.com/office/drawing/2014/main" id="{53BE5AA7-A0CC-48DF-913F-62E0AE536A7B}"/>
                </a:ext>
              </a:extLst>
            </p:cNvPr>
            <p:cNvSpPr/>
            <p:nvPr/>
          </p:nvSpPr>
          <p:spPr>
            <a:xfrm>
              <a:off x="8943975" y="1738840"/>
              <a:ext cx="1022228" cy="1022417"/>
            </a:xfrm>
            <a:prstGeom prst="chevron">
              <a:avLst/>
            </a:prstGeom>
            <a:grpFill/>
            <a:ln>
              <a:solidFill>
                <a:srgbClr val="00C7A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2" name="Google Shape;237;p16">
              <a:extLst>
                <a:ext uri="{FF2B5EF4-FFF2-40B4-BE49-F238E27FC236}">
                  <a16:creationId xmlns:a16="http://schemas.microsoft.com/office/drawing/2014/main" id="{0954206A-52E1-4AD8-B484-D14ED6E6F5B5}"/>
                </a:ext>
              </a:extLst>
            </p:cNvPr>
            <p:cNvSpPr txBox="1"/>
            <p:nvPr/>
          </p:nvSpPr>
          <p:spPr>
            <a:xfrm flipH="1">
              <a:off x="9467849" y="1796573"/>
              <a:ext cx="1485901" cy="870649"/>
            </a:xfrm>
            <a:prstGeom prst="rect">
              <a:avLst/>
            </a:prstGeom>
            <a:grpFill/>
            <a:ln>
              <a:solidFill>
                <a:srgbClr val="00C7A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NON</a:t>
              </a:r>
            </a:p>
          </p:txBody>
        </p:sp>
      </p:grp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1E35704B-619C-4D74-85B9-EB3C6912C6FE}"/>
              </a:ext>
            </a:extLst>
          </p:cNvPr>
          <p:cNvSpPr/>
          <p:nvPr/>
        </p:nvSpPr>
        <p:spPr>
          <a:xfrm>
            <a:off x="6795486" y="4289147"/>
            <a:ext cx="1022228" cy="1022417"/>
          </a:xfrm>
          <a:prstGeom prst="chevron">
            <a:avLst/>
          </a:prstGeom>
          <a:solidFill>
            <a:srgbClr val="085B8D"/>
          </a:solidFill>
          <a:ln>
            <a:solidFill>
              <a:srgbClr val="085B8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05372B36-41EB-4222-B701-6FC426758131}"/>
              </a:ext>
            </a:extLst>
          </p:cNvPr>
          <p:cNvGrpSpPr/>
          <p:nvPr/>
        </p:nvGrpSpPr>
        <p:grpSpPr>
          <a:xfrm>
            <a:off x="-2166" y="4289145"/>
            <a:ext cx="7008575" cy="1022419"/>
            <a:chOff x="-2166" y="1738838"/>
            <a:chExt cx="7008575" cy="1022419"/>
          </a:xfrm>
          <a:solidFill>
            <a:srgbClr val="00C7A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F4A68B50-50A0-468B-96C9-BEAC6B29CD9C}"/>
                </a:ext>
              </a:extLst>
            </p:cNvPr>
            <p:cNvGrpSpPr/>
            <p:nvPr/>
          </p:nvGrpSpPr>
          <p:grpSpPr>
            <a:xfrm>
              <a:off x="-2165" y="1738838"/>
              <a:ext cx="7008574" cy="1022419"/>
              <a:chOff x="-2165" y="1738838"/>
              <a:chExt cx="7008574" cy="1022419"/>
            </a:xfrm>
            <a:grpFill/>
          </p:grpSpPr>
          <p:sp>
            <p:nvSpPr>
              <p:cNvPr id="57" name="Triangle rectangle 56">
                <a:extLst>
                  <a:ext uri="{FF2B5EF4-FFF2-40B4-BE49-F238E27FC236}">
                    <a16:creationId xmlns:a16="http://schemas.microsoft.com/office/drawing/2014/main" id="{7BF3585F-B1B7-4B33-927E-ED852A6BD5F6}"/>
                  </a:ext>
                </a:extLst>
              </p:cNvPr>
              <p:cNvSpPr/>
              <p:nvPr/>
            </p:nvSpPr>
            <p:spPr>
              <a:xfrm rot="2733685" flipH="1" flipV="1">
                <a:off x="6283482" y="1892087"/>
                <a:ext cx="729931" cy="715923"/>
              </a:xfrm>
              <a:prstGeom prst="rtTriangle">
                <a:avLst/>
              </a:prstGeom>
              <a:grpFill/>
              <a:ln>
                <a:solidFill>
                  <a:srgbClr val="00C7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47A3CB-EF3E-4FA0-BE61-F53A6A9CEEB0}"/>
                  </a:ext>
                </a:extLst>
              </p:cNvPr>
              <p:cNvSpPr/>
              <p:nvPr/>
            </p:nvSpPr>
            <p:spPr>
              <a:xfrm flipH="1" flipV="1">
                <a:off x="-2165" y="1738838"/>
                <a:ext cx="6660137" cy="1022419"/>
              </a:xfrm>
              <a:prstGeom prst="rect">
                <a:avLst/>
              </a:prstGeom>
              <a:grpFill/>
              <a:ln>
                <a:solidFill>
                  <a:srgbClr val="00C7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6" name="Google Shape;237;p16">
              <a:extLst>
                <a:ext uri="{FF2B5EF4-FFF2-40B4-BE49-F238E27FC236}">
                  <a16:creationId xmlns:a16="http://schemas.microsoft.com/office/drawing/2014/main" id="{12AA0D40-B4F4-45A5-9B50-D765DE6CBF93}"/>
                </a:ext>
              </a:extLst>
            </p:cNvPr>
            <p:cNvSpPr txBox="1"/>
            <p:nvPr/>
          </p:nvSpPr>
          <p:spPr>
            <a:xfrm flipH="1">
              <a:off x="-2166" y="1814724"/>
              <a:ext cx="6660139" cy="870649"/>
            </a:xfrm>
            <a:prstGeom prst="rect">
              <a:avLst/>
            </a:prstGeom>
            <a:grpFill/>
            <a:ln>
              <a:solidFill>
                <a:srgbClr val="00C7A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fr-FR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Est-ce que  l’ENERGY STAR Score apporte une plus value dans la prédiction des émissions co2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DDD8E-E6CC-440F-A3E2-B00393C02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4A1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AD2B8-901A-4368-86D5-09E18CE173EE}"/>
              </a:ext>
            </a:extLst>
          </p:cNvPr>
          <p:cNvSpPr txBox="1"/>
          <p:nvPr/>
        </p:nvSpPr>
        <p:spPr>
          <a:xfrm>
            <a:off x="5937146" y="1907724"/>
            <a:ext cx="317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7451EB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8874AFE-699A-46F5-9A64-15E9D694AEF3}"/>
              </a:ext>
            </a:extLst>
          </p:cNvPr>
          <p:cNvGrpSpPr/>
          <p:nvPr/>
        </p:nvGrpSpPr>
        <p:grpSpPr>
          <a:xfrm>
            <a:off x="3914750" y="1247750"/>
            <a:ext cx="4362500" cy="4362500"/>
            <a:chOff x="3914750" y="1709415"/>
            <a:chExt cx="4362500" cy="4362500"/>
          </a:xfrm>
          <a:solidFill>
            <a:srgbClr val="F7F7F7"/>
          </a:solidFill>
        </p:grpSpPr>
        <p:sp>
          <p:nvSpPr>
            <p:cNvPr id="13" name="Rectangle: Rounded Corners 1">
              <a:extLst>
                <a:ext uri="{FF2B5EF4-FFF2-40B4-BE49-F238E27FC236}">
                  <a16:creationId xmlns:a16="http://schemas.microsoft.com/office/drawing/2014/main" id="{A89823E2-73B9-49C3-B1F8-160AFA3DA2CB}"/>
                </a:ext>
              </a:extLst>
            </p:cNvPr>
            <p:cNvSpPr/>
            <p:nvPr/>
          </p:nvSpPr>
          <p:spPr>
            <a:xfrm>
              <a:off x="3914750" y="1709415"/>
              <a:ext cx="4362500" cy="4362500"/>
            </a:xfrm>
            <a:prstGeom prst="roundRect">
              <a:avLst>
                <a:gd name="adj" fmla="val 6979"/>
              </a:avLst>
            </a:prstGeom>
            <a:solidFill>
              <a:schemeClr val="bg1"/>
            </a:solidFill>
            <a:ln w="152400">
              <a:solidFill>
                <a:schemeClr val="bg1"/>
              </a:solidFill>
            </a:ln>
            <a:effectLst>
              <a:outerShdw blurRad="596900" dist="419100" dir="2700000" algn="tl" rotWithShape="0">
                <a:schemeClr val="accent3">
                  <a:lumMod val="50000"/>
                  <a:alpha val="8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E67B52-4E07-46AF-9CE4-8714375B4B60}"/>
                </a:ext>
              </a:extLst>
            </p:cNvPr>
            <p:cNvSpPr txBox="1"/>
            <p:nvPr/>
          </p:nvSpPr>
          <p:spPr>
            <a:xfrm>
              <a:off x="4513651" y="2613393"/>
              <a:ext cx="3164713" cy="2554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4000">
                  <a:solidFill>
                    <a:srgbClr val="7451EB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defRPr>
              </a:lvl1pPr>
            </a:lstStyle>
            <a:p>
              <a:r>
                <a:rPr lang="en-US" sz="4000" dirty="0">
                  <a:solidFill>
                    <a:srgbClr val="0084A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MERCI </a:t>
              </a:r>
              <a:br>
                <a:rPr lang="en-US" sz="4000" dirty="0">
                  <a:solidFill>
                    <a:srgbClr val="0084A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</a:br>
              <a:r>
                <a:rPr lang="fr-FR" dirty="0">
                  <a:solidFill>
                    <a:srgbClr val="0084A1"/>
                  </a:solidFill>
                </a:rPr>
                <a:t>POUR </a:t>
              </a:r>
              <a:br>
                <a:rPr lang="fr-FR" dirty="0">
                  <a:solidFill>
                    <a:srgbClr val="0084A1"/>
                  </a:solidFill>
                </a:rPr>
              </a:br>
              <a:r>
                <a:rPr lang="fr-FR" dirty="0">
                  <a:solidFill>
                    <a:srgbClr val="0084A1"/>
                  </a:solidFill>
                </a:rPr>
                <a:t>VOTRE</a:t>
              </a:r>
            </a:p>
            <a:p>
              <a:r>
                <a:rPr lang="fr-FR" dirty="0">
                  <a:solidFill>
                    <a:srgbClr val="0084A1"/>
                  </a:solidFill>
                </a:rPr>
                <a:t>ATTENTION</a:t>
              </a:r>
              <a:endParaRPr lang="en-US" dirty="0">
                <a:solidFill>
                  <a:srgbClr val="0084A1"/>
                </a:solidFill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F69F27-1025-4AF2-99C8-D6BBBFCA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FC7C-9F4F-4499-A95B-096E3FE99433}" type="slidenum">
              <a:rPr lang="fr-FR" smtClean="0"/>
              <a:t>36</a:t>
            </a:fld>
            <a:endParaRPr lang="fr-FR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01F4A04-03AB-498E-BECB-5C28AE463A8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260861" y="2793582"/>
            <a:ext cx="1393029" cy="127083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3356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n°2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69580C-CB79-40FD-8D17-C3F81107A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947" y="2067245"/>
            <a:ext cx="4781550" cy="31337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26F853D-9715-4834-9BE3-45046246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227" y="1004799"/>
            <a:ext cx="8372475" cy="45148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F14CD48-90BB-4C1E-B87D-F43A2ADF8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27" y="1004799"/>
            <a:ext cx="8264162" cy="5649652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n°3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n°4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756701E-0D8D-4064-8449-3038CD9C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227" y="1004799"/>
            <a:ext cx="6238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n°5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AFDF057-6631-43CF-920A-C8ABAB6CD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620"/>
          <a:stretch/>
        </p:blipFill>
        <p:spPr>
          <a:xfrm>
            <a:off x="1374227" y="1004800"/>
            <a:ext cx="9354349" cy="56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2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72D01B21-B5C4-48E8-966D-897A6B522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" t="3977" r="44436" b="41172"/>
          <a:stretch/>
        </p:blipFill>
        <p:spPr>
          <a:xfrm>
            <a:off x="3570513" y="2190795"/>
            <a:ext cx="4632961" cy="2476408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vs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n°6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594257-BF21-4798-A61F-CD961867A68C}"/>
              </a:ext>
            </a:extLst>
          </p:cNvPr>
          <p:cNvSpPr/>
          <p:nvPr/>
        </p:nvSpPr>
        <p:spPr>
          <a:xfrm>
            <a:off x="0" y="2993675"/>
            <a:ext cx="12192000" cy="870649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Google Shape;90;p13">
            <a:extLst>
              <a:ext uri="{FF2B5EF4-FFF2-40B4-BE49-F238E27FC236}">
                <a16:creationId xmlns:a16="http://schemas.microsoft.com/office/drawing/2014/main" id="{339B4FE2-589E-4E49-8725-C81D838D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3197224"/>
            <a:ext cx="11932907" cy="463550"/>
          </a:xfrm>
          <a:prstGeom prst="rect">
            <a:avLst/>
          </a:prstGeom>
          <a:solidFill>
            <a:srgbClr val="DC2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DAA3A"/>
              </a:buClr>
              <a:buSzPts val="2100"/>
            </a:pP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…………………………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même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logique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les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autres</a:t>
            </a:r>
            <a:r>
              <a:rPr lang="en-US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colonnes</a:t>
            </a:r>
          </a:p>
        </p:txBody>
      </p:sp>
    </p:spTree>
    <p:extLst>
      <p:ext uri="{BB962C8B-B14F-4D97-AF65-F5344CB8AC3E}">
        <p14:creationId xmlns:p14="http://schemas.microsoft.com/office/powerpoint/2010/main" val="20538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EBAF6E-79D4-4821-8398-32B4E249CE85}"/>
              </a:ext>
            </a:extLst>
          </p:cNvPr>
          <p:cNvGrpSpPr/>
          <p:nvPr/>
        </p:nvGrpSpPr>
        <p:grpSpPr>
          <a:xfrm>
            <a:off x="0" y="0"/>
            <a:ext cx="12192000" cy="870649"/>
            <a:chOff x="0" y="-56876"/>
            <a:chExt cx="12192000" cy="870649"/>
          </a:xfrm>
          <a:solidFill>
            <a:srgbClr val="DC2A3A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258E4-3EE6-4BF0-82D4-EFEB513E8C98}"/>
                </a:ext>
              </a:extLst>
            </p:cNvPr>
            <p:cNvSpPr/>
            <p:nvPr/>
          </p:nvSpPr>
          <p:spPr>
            <a:xfrm>
              <a:off x="0" y="-56876"/>
              <a:ext cx="12192000" cy="8706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Google Shape;90;p13">
              <a:extLst>
                <a:ext uri="{FF2B5EF4-FFF2-40B4-BE49-F238E27FC236}">
                  <a16:creationId xmlns:a16="http://schemas.microsoft.com/office/drawing/2014/main" id="{6F9C08AF-5417-491B-9B3A-331AD819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256" y="146673"/>
              <a:ext cx="5885133" cy="463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buClr>
                  <a:srgbClr val="FDAA3A"/>
                </a:buClr>
                <a:buSzPts val="2100"/>
              </a:pPr>
              <a:endParaRPr lang="en-US" sz="3200" dirty="0">
                <a:latin typeface="Montserrat" panose="02000505000000020004" pitchFamily="2" charset="77"/>
              </a:endParaRPr>
            </a:p>
          </p:txBody>
        </p:sp>
      </p:grpSp>
      <p:sp>
        <p:nvSpPr>
          <p:cNvPr id="20" name="Google Shape;90;p13">
            <a:extLst>
              <a:ext uri="{FF2B5EF4-FFF2-40B4-BE49-F238E27FC236}">
                <a16:creationId xmlns:a16="http://schemas.microsoft.com/office/drawing/2014/main" id="{EFE8CD96-20E8-4E9D-A08C-5A53F55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549"/>
            <a:ext cx="6989881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700"/>
              <a:buNone/>
            </a:pPr>
            <a:r>
              <a:rPr lang="fr-FR" sz="3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02 – DATA CLEANING &amp; EDA</a:t>
            </a:r>
            <a:endParaRPr lang="en-US" altLang="en-US" sz="2200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08EA1C1A-E5D4-420E-B6E7-D5122B12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070" y="203549"/>
            <a:ext cx="2772427" cy="6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3200" b="1" dirty="0">
                <a:ln>
                  <a:solidFill>
                    <a:srgbClr val="DC2A3A"/>
                  </a:solidFill>
                </a:ln>
                <a:solidFill>
                  <a:srgbClr val="DC2A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2015 U 2016 </a:t>
            </a:r>
            <a:endParaRPr lang="en-US" altLang="en-US" sz="2200" dirty="0">
              <a:ln>
                <a:solidFill>
                  <a:srgbClr val="DC2A3A"/>
                </a:solidFill>
              </a:ln>
              <a:solidFill>
                <a:srgbClr val="DC2A3A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427E2345-5539-403E-8C66-21AFD3466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4" y="6557388"/>
            <a:ext cx="1183341" cy="300612"/>
          </a:xfrm>
          <a:prstGeom prst="rect">
            <a:avLst/>
          </a:prstGeom>
          <a:solidFill>
            <a:srgbClr val="DC2A3A"/>
          </a:solidFill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Clr>
                <a:srgbClr val="FFFFFF"/>
              </a:buClr>
              <a:buSzPts val="1700"/>
            </a:pPr>
            <a:r>
              <a:rPr lang="fr-FR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n°7</a:t>
            </a:r>
            <a:endParaRPr lang="en-US" altLang="en-US" b="1" dirty="0">
              <a:solidFill>
                <a:schemeClr val="bg1"/>
              </a:solidFill>
              <a:latin typeface="Montserrat" panose="02000505000000020004" pitchFamily="2" charset="77"/>
              <a:cs typeface="Open Sans Semibold" panose="020B07060308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746702-CAA6-455A-9823-2DCD3500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27" y="1004800"/>
            <a:ext cx="9525000" cy="54673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5BA56F0-BB08-48D0-A6FB-879597DEC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0"/>
          <a:stretch/>
        </p:blipFill>
        <p:spPr>
          <a:xfrm>
            <a:off x="8949112" y="5036598"/>
            <a:ext cx="3242887" cy="18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5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qua blues 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D47"/>
      </a:accent1>
      <a:accent2>
        <a:srgbClr val="128277"/>
      </a:accent2>
      <a:accent3>
        <a:srgbClr val="52958B"/>
      </a:accent3>
      <a:accent4>
        <a:srgbClr val="B9C4C9"/>
      </a:accent4>
      <a:accent5>
        <a:srgbClr val="000000"/>
      </a:accent5>
      <a:accent6>
        <a:srgbClr val="8A8A8A"/>
      </a:accent6>
      <a:hlink>
        <a:srgbClr val="0096D2"/>
      </a:hlink>
      <a:folHlink>
        <a:srgbClr val="00578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A184A4-BB09-4F7D-9E1E-8A2D3CA0413A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7474</TotalTime>
  <Words>752</Words>
  <Application>Microsoft Office PowerPoint</Application>
  <PresentationFormat>Grand écran</PresentationFormat>
  <Paragraphs>163</Paragraphs>
  <Slides>36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Montserrat</vt:lpstr>
      <vt:lpstr>Open Sans</vt:lpstr>
      <vt:lpstr>Open Sans Extrabold</vt:lpstr>
      <vt:lpstr>Open Sans Semibold</vt:lpstr>
      <vt:lpstr>Open Sans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Mohamed-Sidina</dc:creator>
  <cp:lastModifiedBy>Mohamed Sidina</cp:lastModifiedBy>
  <cp:revision>430</cp:revision>
  <dcterms:created xsi:type="dcterms:W3CDTF">2021-05-27T06:08:20Z</dcterms:created>
  <dcterms:modified xsi:type="dcterms:W3CDTF">2022-03-18T01:11:01Z</dcterms:modified>
</cp:coreProperties>
</file>