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E10AD-CFD3-40AD-B9F9-C8406FAD66DD}" v="286" dt="2021-08-15T13:54:21.727"/>
    <p1510:client id="{4EAB2841-069C-44CE-80F0-0CF7F0E892DA}" v="1357" dt="2021-08-14T17:31:56.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226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954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009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860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674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191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5378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94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484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072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691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974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165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35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0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13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2658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42873" y="782782"/>
            <a:ext cx="9008254" cy="3410475"/>
          </a:xfrm>
        </p:spPr>
        <p:txBody>
          <a:bodyPr anchor="ctr">
            <a:normAutofit/>
          </a:bodyPr>
          <a:lstStyle/>
          <a:p>
            <a:r>
              <a:rPr lang="en-US" sz="6000"/>
              <a:t>G2M case study</a:t>
            </a:r>
          </a:p>
        </p:txBody>
      </p:sp>
      <p:sp>
        <p:nvSpPr>
          <p:cNvPr id="11" name="Rectangle 10">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94165" y="4709627"/>
            <a:ext cx="8956962" cy="1126283"/>
          </a:xfrm>
        </p:spPr>
        <p:txBody>
          <a:bodyPr anchor="ctr">
            <a:normAutofit/>
          </a:bodyPr>
          <a:lstStyle/>
          <a:p>
            <a:r>
              <a:rPr lang="en-US" b="1" dirty="0">
                <a:solidFill>
                  <a:schemeClr val="bg1"/>
                </a:solidFill>
              </a:rPr>
              <a:t>Virtual internship </a:t>
            </a:r>
          </a:p>
          <a:p>
            <a:r>
              <a:rPr lang="en-US" b="1" dirty="0">
                <a:solidFill>
                  <a:schemeClr val="bg1"/>
                </a:solidFill>
              </a:rPr>
              <a:t>15-8-2021</a:t>
            </a:r>
          </a:p>
        </p:txBody>
      </p:sp>
      <p:sp>
        <p:nvSpPr>
          <p:cNvPr id="13"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0ADD443B-34CB-45EA-80AE-CCB9C9B2C60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CB03-7989-4F23-823D-6029539D0845}"/>
              </a:ext>
            </a:extLst>
          </p:cNvPr>
          <p:cNvSpPr>
            <a:spLocks noGrp="1"/>
          </p:cNvSpPr>
          <p:nvPr>
            <p:ph type="title"/>
          </p:nvPr>
        </p:nvSpPr>
        <p:spPr/>
        <p:txBody>
          <a:bodyPr/>
          <a:lstStyle/>
          <a:p>
            <a:r>
              <a:rPr lang="en-US"/>
              <a:t>Age basis analysis</a:t>
            </a:r>
          </a:p>
        </p:txBody>
      </p:sp>
      <p:pic>
        <p:nvPicPr>
          <p:cNvPr id="4" name="Picture 4" descr="Chart, line chart&#10;&#10;Description automatically generated">
            <a:extLst>
              <a:ext uri="{FF2B5EF4-FFF2-40B4-BE49-F238E27FC236}">
                <a16:creationId xmlns:a16="http://schemas.microsoft.com/office/drawing/2014/main" id="{D3496A8A-683D-43C0-AE2E-9393ADF734A0}"/>
              </a:ext>
            </a:extLst>
          </p:cNvPr>
          <p:cNvPicPr>
            <a:picLocks noGrp="1" noChangeAspect="1"/>
          </p:cNvPicPr>
          <p:nvPr>
            <p:ph idx="1"/>
          </p:nvPr>
        </p:nvPicPr>
        <p:blipFill>
          <a:blip r:embed="rId2"/>
          <a:stretch>
            <a:fillRect/>
          </a:stretch>
        </p:blipFill>
        <p:spPr>
          <a:xfrm>
            <a:off x="2122207" y="1480637"/>
            <a:ext cx="9513233" cy="4243107"/>
          </a:xfrm>
        </p:spPr>
      </p:pic>
      <p:sp>
        <p:nvSpPr>
          <p:cNvPr id="5" name="TextBox 4">
            <a:extLst>
              <a:ext uri="{FF2B5EF4-FFF2-40B4-BE49-F238E27FC236}">
                <a16:creationId xmlns:a16="http://schemas.microsoft.com/office/drawing/2014/main" id="{AAE36CF5-FC29-42CA-8148-634F78D074DF}"/>
              </a:ext>
            </a:extLst>
          </p:cNvPr>
          <p:cNvSpPr txBox="1"/>
          <p:nvPr/>
        </p:nvSpPr>
        <p:spPr>
          <a:xfrm>
            <a:off x="3872753" y="5844988"/>
            <a:ext cx="6194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it appears that from age 40 or more make less profit in both company</a:t>
            </a:r>
            <a:endParaRPr lang="en-US"/>
          </a:p>
          <a:p>
            <a:pPr algn="l"/>
            <a:endParaRPr lang="en-US" dirty="0"/>
          </a:p>
        </p:txBody>
      </p:sp>
    </p:spTree>
    <p:extLst>
      <p:ext uri="{BB962C8B-B14F-4D97-AF65-F5344CB8AC3E}">
        <p14:creationId xmlns:p14="http://schemas.microsoft.com/office/powerpoint/2010/main" val="250950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3FC0-E889-4424-BE88-75A4C95CDAFD}"/>
              </a:ext>
            </a:extLst>
          </p:cNvPr>
          <p:cNvSpPr>
            <a:spLocks noGrp="1"/>
          </p:cNvSpPr>
          <p:nvPr>
            <p:ph type="title"/>
          </p:nvPr>
        </p:nvSpPr>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89DE6B6A-EFC5-4CB7-97A5-E373328F07FD}"/>
              </a:ext>
            </a:extLst>
          </p:cNvPr>
          <p:cNvSpPr>
            <a:spLocks noGrp="1"/>
          </p:cNvSpPr>
          <p:nvPr>
            <p:ph idx="1"/>
          </p:nvPr>
        </p:nvSpPr>
        <p:spPr>
          <a:xfrm>
            <a:off x="2589212" y="1712495"/>
            <a:ext cx="8915400" cy="3777622"/>
          </a:xfrm>
        </p:spPr>
        <p:txBody>
          <a:bodyPr vert="horz" lIns="91440" tIns="45720" rIns="91440" bIns="45720" rtlCol="0" anchor="t">
            <a:normAutofit/>
          </a:bodyPr>
          <a:lstStyle/>
          <a:p>
            <a:pPr>
              <a:buFont typeface="Wingdings" charset="2"/>
              <a:buChar char="§"/>
            </a:pPr>
            <a:r>
              <a:rPr lang="en-US" b="1" dirty="0"/>
              <a:t>Customer Reach: </a:t>
            </a:r>
            <a:r>
              <a:rPr lang="en-US" dirty="0">
                <a:ea typeface="+mn-lt"/>
                <a:cs typeface="+mn-lt"/>
              </a:rPr>
              <a:t>Yellow cab has higher customer reach in 16 cities while Pink cab has higher customer reach in 4 cities.</a:t>
            </a:r>
          </a:p>
          <a:p>
            <a:pPr>
              <a:buFont typeface="Wingdings" charset="2"/>
              <a:buChar char="§"/>
            </a:pPr>
            <a:r>
              <a:rPr lang="en-US" b="1" dirty="0">
                <a:ea typeface="+mn-lt"/>
                <a:cs typeface="+mn-lt"/>
              </a:rPr>
              <a:t>Average profit per trip: </a:t>
            </a:r>
            <a:r>
              <a:rPr lang="en-US" dirty="0">
                <a:ea typeface="+mn-lt"/>
                <a:cs typeface="+mn-lt"/>
              </a:rPr>
              <a:t> yellow cap has about 3 times more profit than pink cap</a:t>
            </a:r>
          </a:p>
          <a:p>
            <a:pPr>
              <a:buFont typeface="Wingdings,Sans-Serif" charset="2"/>
              <a:buChar char="§"/>
            </a:pPr>
            <a:r>
              <a:rPr lang="en-US" b="1" dirty="0">
                <a:ea typeface="+mn-lt"/>
                <a:cs typeface="+mn-lt"/>
              </a:rPr>
              <a:t>Average profit per km: </a:t>
            </a:r>
            <a:r>
              <a:rPr lang="en-US" dirty="0">
                <a:ea typeface="+mn-lt"/>
                <a:cs typeface="+mn-lt"/>
              </a:rPr>
              <a:t> yellow cap has about 3 times more profit than pink cap</a:t>
            </a:r>
          </a:p>
          <a:p>
            <a:pPr marL="0" indent="0">
              <a:buNone/>
            </a:pPr>
            <a:endParaRPr lang="en-US" dirty="0"/>
          </a:p>
          <a:p>
            <a:pPr marL="0" indent="0">
              <a:buNone/>
            </a:pPr>
            <a:r>
              <a:rPr lang="en-US" dirty="0"/>
              <a:t>On this basis we recommend yellow cap for investment.</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394664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E02A7150-5BF8-4C86-851B-BA9985FC4C4E}"/>
              </a:ext>
            </a:extLst>
          </p:cNvPr>
          <p:cNvSpPr>
            <a:spLocks noGrp="1"/>
          </p:cNvSpPr>
          <p:nvPr>
            <p:ph type="ctrTitle"/>
          </p:nvPr>
        </p:nvSpPr>
        <p:spPr>
          <a:xfrm>
            <a:off x="5021326" y="1318591"/>
            <a:ext cx="5882201" cy="4220820"/>
          </a:xfrm>
        </p:spPr>
        <p:txBody>
          <a:bodyPr anchor="ctr">
            <a:normAutofit/>
          </a:bodyPr>
          <a:lstStyle/>
          <a:p>
            <a:r>
              <a:rPr lang="en-US">
                <a:solidFill>
                  <a:schemeClr val="tx2">
                    <a:lumMod val="75000"/>
                  </a:schemeClr>
                </a:solidFill>
              </a:rPr>
              <a:t>THANK YOU</a:t>
            </a:r>
          </a:p>
        </p:txBody>
      </p:sp>
      <p:sp>
        <p:nvSpPr>
          <p:cNvPr id="3" name="Subtitle 2">
            <a:extLst>
              <a:ext uri="{FF2B5EF4-FFF2-40B4-BE49-F238E27FC236}">
                <a16:creationId xmlns:a16="http://schemas.microsoft.com/office/drawing/2014/main" id="{C3FFD0CE-6BD6-468D-9AF9-8643D66C0925}"/>
              </a:ext>
            </a:extLst>
          </p:cNvPr>
          <p:cNvSpPr>
            <a:spLocks noGrp="1"/>
          </p:cNvSpPr>
          <p:nvPr>
            <p:ph type="subTitle" idx="1"/>
          </p:nvPr>
        </p:nvSpPr>
        <p:spPr>
          <a:xfrm>
            <a:off x="1171519" y="804334"/>
            <a:ext cx="3164648" cy="5249332"/>
          </a:xfrm>
        </p:spPr>
        <p:txBody>
          <a:bodyPr anchor="ctr">
            <a:normAutofit/>
          </a:bodyPr>
          <a:lstStyle/>
          <a:p>
            <a:pPr algn="r"/>
            <a:endParaRPr lang="en-US">
              <a:solidFill>
                <a:schemeClr val="tx2">
                  <a:lumMod val="75000"/>
                </a:schemeClr>
              </a:solidFill>
            </a:endParaRPr>
          </a:p>
        </p:txBody>
      </p:sp>
    </p:spTree>
    <p:extLst>
      <p:ext uri="{BB962C8B-B14F-4D97-AF65-F5344CB8AC3E}">
        <p14:creationId xmlns:p14="http://schemas.microsoft.com/office/powerpoint/2010/main" val="333390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2A9D-7ADF-4CF4-BD9A-588FD044D003}"/>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25881974-EE17-46F2-9DB8-4ED990F4F6C1}"/>
              </a:ext>
            </a:extLst>
          </p:cNvPr>
          <p:cNvSpPr>
            <a:spLocks noGrp="1"/>
          </p:cNvSpPr>
          <p:nvPr>
            <p:ph idx="1"/>
          </p:nvPr>
        </p:nvSpPr>
        <p:spPr/>
        <p:txBody>
          <a:bodyPr vert="horz" lIns="91440" tIns="45720" rIns="91440" bIns="45720" rtlCol="0" anchor="t">
            <a:normAutofit/>
          </a:bodyPr>
          <a:lstStyle/>
          <a:p>
            <a:r>
              <a:rPr lang="en-US">
                <a:ea typeface="+mn-lt"/>
                <a:cs typeface="+mn-lt"/>
              </a:rPr>
              <a:t>XYZ is a private equity firm in US. Due to remarkable growth in the Cab Industry in last few years and multiple key players in the market, it is planning for an investment in Cab industry.</a:t>
            </a:r>
          </a:p>
          <a:p>
            <a:endParaRPr lang="en-US" dirty="0"/>
          </a:p>
          <a:p>
            <a:r>
              <a:rPr lang="en-US"/>
              <a:t>The analysis :</a:t>
            </a:r>
            <a:endParaRPr lang="en-US" dirty="0"/>
          </a:p>
          <a:p>
            <a:pPr marL="457200" indent="-457200">
              <a:buAutoNum type="arabicPeriod"/>
            </a:pPr>
            <a:r>
              <a:rPr lang="en-US"/>
              <a:t>Preparing the data and understanding the data</a:t>
            </a:r>
          </a:p>
          <a:p>
            <a:pPr marL="457200" indent="-457200">
              <a:buAutoNum type="arabicPeriod"/>
            </a:pPr>
            <a:r>
              <a:rPr lang="en-US"/>
              <a:t>Profit and customers of each cap in each year and each city</a:t>
            </a:r>
            <a:endParaRPr lang="en-US" dirty="0"/>
          </a:p>
          <a:p>
            <a:pPr marL="457200" indent="-457200">
              <a:buAutoNum type="arabicPeriod"/>
            </a:pPr>
            <a:r>
              <a:rPr lang="en-US"/>
              <a:t>Check if there is a slice of people how use a specific cap.</a:t>
            </a:r>
            <a:endParaRPr lang="en-US" dirty="0"/>
          </a:p>
          <a:p>
            <a:pPr marL="457200" indent="-457200">
              <a:buAutoNum type="arabicPeriod"/>
            </a:pPr>
            <a:r>
              <a:rPr lang="en-US"/>
              <a:t>Find the profitable company</a:t>
            </a: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73642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706-FD93-4FB7-8833-CB52C0C4407D}"/>
              </a:ext>
            </a:extLst>
          </p:cNvPr>
          <p:cNvSpPr>
            <a:spLocks noGrp="1"/>
          </p:cNvSpPr>
          <p:nvPr>
            <p:ph type="title"/>
          </p:nvPr>
        </p:nvSpPr>
        <p:spPr/>
        <p:txBody>
          <a:bodyPr/>
          <a:lstStyle/>
          <a:p>
            <a:r>
              <a:rPr lang="en-US"/>
              <a:t>Data exploration</a:t>
            </a:r>
          </a:p>
        </p:txBody>
      </p:sp>
      <p:sp>
        <p:nvSpPr>
          <p:cNvPr id="3" name="Content Placeholder 2">
            <a:extLst>
              <a:ext uri="{FF2B5EF4-FFF2-40B4-BE49-F238E27FC236}">
                <a16:creationId xmlns:a16="http://schemas.microsoft.com/office/drawing/2014/main" id="{24223D20-ECFD-4A0E-B7EF-16092DB8C13E}"/>
              </a:ext>
            </a:extLst>
          </p:cNvPr>
          <p:cNvSpPr>
            <a:spLocks noGrp="1"/>
          </p:cNvSpPr>
          <p:nvPr>
            <p:ph idx="1"/>
          </p:nvPr>
        </p:nvSpPr>
        <p:spPr/>
        <p:txBody>
          <a:bodyPr vert="horz" lIns="91440" tIns="45720" rIns="91440" bIns="45720" rtlCol="0" anchor="t">
            <a:normAutofit/>
          </a:bodyPr>
          <a:lstStyle/>
          <a:p>
            <a:r>
              <a:rPr lang="en-US">
                <a:ea typeface="+mn-lt"/>
                <a:cs typeface="+mn-lt"/>
              </a:rPr>
              <a:t>14 Features( including 9 derived features)</a:t>
            </a:r>
            <a:endParaRPr lang="en-US"/>
          </a:p>
          <a:p>
            <a:r>
              <a:rPr lang="en-US">
                <a:ea typeface="+mn-lt"/>
                <a:cs typeface="+mn-lt"/>
              </a:rPr>
              <a:t> Timeframe of the data: 2016-01-31 to 2018-12-31</a:t>
            </a:r>
            <a:endParaRPr lang="en-US"/>
          </a:p>
          <a:p>
            <a:pPr marL="0" indent="0">
              <a:buNone/>
            </a:pPr>
            <a:endParaRPr lang="en-US" dirty="0"/>
          </a:p>
          <a:p>
            <a:pPr marL="0" indent="0">
              <a:buNone/>
            </a:pPr>
            <a:r>
              <a:rPr lang="en-US"/>
              <a:t>We have added more 4 features that we gonna use</a:t>
            </a:r>
            <a:endParaRPr lang="en-US" dirty="0"/>
          </a:p>
          <a:p>
            <a:pPr marL="457200" indent="-457200">
              <a:buAutoNum type="arabicPeriod"/>
            </a:pPr>
            <a:r>
              <a:rPr lang="en-US"/>
              <a:t>Years</a:t>
            </a:r>
            <a:endParaRPr lang="en-US" dirty="0"/>
          </a:p>
          <a:p>
            <a:pPr marL="457200" indent="-457200">
              <a:buAutoNum type="arabicPeriod"/>
            </a:pPr>
            <a:r>
              <a:rPr lang="en-US"/>
              <a:t>Months</a:t>
            </a:r>
            <a:endParaRPr lang="en-US" dirty="0"/>
          </a:p>
          <a:p>
            <a:pPr marL="457200" indent="-457200">
              <a:buAutoNum type="arabicPeriod"/>
            </a:pPr>
            <a:r>
              <a:rPr lang="en-US"/>
              <a:t>Days</a:t>
            </a:r>
            <a:endParaRPr lang="en-US" dirty="0"/>
          </a:p>
          <a:p>
            <a:pPr marL="457200" indent="-457200">
              <a:buAutoNum type="arabicPeriod"/>
            </a:pPr>
            <a:r>
              <a:rPr lang="en-US"/>
              <a:t>profit</a:t>
            </a:r>
            <a:endParaRPr lang="en-US" dirty="0"/>
          </a:p>
          <a:p>
            <a:pPr marL="0" indent="0">
              <a:buNone/>
            </a:pPr>
            <a:endParaRPr lang="en-US" dirty="0"/>
          </a:p>
        </p:txBody>
      </p:sp>
    </p:spTree>
    <p:extLst>
      <p:ext uri="{BB962C8B-B14F-4D97-AF65-F5344CB8AC3E}">
        <p14:creationId xmlns:p14="http://schemas.microsoft.com/office/powerpoint/2010/main" val="393605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827F3EF-8661-4A0C-91D5-5789E192E922}"/>
              </a:ext>
            </a:extLst>
          </p:cNvPr>
          <p:cNvSpPr>
            <a:spLocks noGrp="1"/>
          </p:cNvSpPr>
          <p:nvPr>
            <p:ph type="title"/>
          </p:nvPr>
        </p:nvSpPr>
        <p:spPr/>
        <p:txBody>
          <a:bodyPr/>
          <a:lstStyle/>
          <a:p>
            <a:r>
              <a:rPr lang="en-US"/>
              <a:t>Profit per trip</a:t>
            </a:r>
          </a:p>
        </p:txBody>
      </p:sp>
      <p:pic>
        <p:nvPicPr>
          <p:cNvPr id="12" name="Picture 13" descr="Chart, bar chart&#10;&#10;Description automatically generated">
            <a:extLst>
              <a:ext uri="{FF2B5EF4-FFF2-40B4-BE49-F238E27FC236}">
                <a16:creationId xmlns:a16="http://schemas.microsoft.com/office/drawing/2014/main" id="{20ABBBAF-7E75-4711-8FD3-B50EEA88E0FC}"/>
              </a:ext>
            </a:extLst>
          </p:cNvPr>
          <p:cNvPicPr>
            <a:picLocks noGrp="1" noChangeAspect="1"/>
          </p:cNvPicPr>
          <p:nvPr>
            <p:ph idx="1"/>
          </p:nvPr>
        </p:nvPicPr>
        <p:blipFill>
          <a:blip r:embed="rId2"/>
          <a:stretch>
            <a:fillRect/>
          </a:stretch>
        </p:blipFill>
        <p:spPr>
          <a:xfrm>
            <a:off x="5018015" y="1790887"/>
            <a:ext cx="7091083" cy="3985932"/>
          </a:xfrm>
        </p:spPr>
      </p:pic>
      <p:sp>
        <p:nvSpPr>
          <p:cNvPr id="16" name="TextBox 15">
            <a:extLst>
              <a:ext uri="{FF2B5EF4-FFF2-40B4-BE49-F238E27FC236}">
                <a16:creationId xmlns:a16="http://schemas.microsoft.com/office/drawing/2014/main" id="{17CDDA59-B590-42BE-B3AB-0684CE1DC724}"/>
              </a:ext>
            </a:extLst>
          </p:cNvPr>
          <p:cNvSpPr txBox="1"/>
          <p:nvPr/>
        </p:nvSpPr>
        <p:spPr>
          <a:xfrm>
            <a:off x="653863" y="2289922"/>
            <a:ext cx="36732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It appears that yellow cap makes </a:t>
            </a:r>
            <a:r>
              <a:rPr lang="en-US"/>
              <a:t>more profit per trip in all the three years.</a:t>
            </a:r>
            <a:endParaRPr lang="en-US" dirty="0"/>
          </a:p>
        </p:txBody>
      </p:sp>
    </p:spTree>
    <p:extLst>
      <p:ext uri="{BB962C8B-B14F-4D97-AF65-F5344CB8AC3E}">
        <p14:creationId xmlns:p14="http://schemas.microsoft.com/office/powerpoint/2010/main" val="27439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C7A6-B059-4C79-8B45-233006D6F5C0}"/>
              </a:ext>
            </a:extLst>
          </p:cNvPr>
          <p:cNvSpPr>
            <a:spLocks noGrp="1"/>
          </p:cNvSpPr>
          <p:nvPr>
            <p:ph type="title"/>
          </p:nvPr>
        </p:nvSpPr>
        <p:spPr/>
        <p:txBody>
          <a:bodyPr/>
          <a:lstStyle/>
          <a:p>
            <a:r>
              <a:rPr lang="en-US"/>
              <a:t>Number of transactions per month</a:t>
            </a:r>
            <a:endParaRPr lang="en-US" dirty="0"/>
          </a:p>
        </p:txBody>
      </p:sp>
      <p:pic>
        <p:nvPicPr>
          <p:cNvPr id="4" name="Picture 4" descr="Chart, line chart&#10;&#10;Description automatically generated">
            <a:extLst>
              <a:ext uri="{FF2B5EF4-FFF2-40B4-BE49-F238E27FC236}">
                <a16:creationId xmlns:a16="http://schemas.microsoft.com/office/drawing/2014/main" id="{575C9C12-2D83-4373-8630-9BCFF4666800}"/>
              </a:ext>
            </a:extLst>
          </p:cNvPr>
          <p:cNvPicPr>
            <a:picLocks noGrp="1" noChangeAspect="1"/>
          </p:cNvPicPr>
          <p:nvPr>
            <p:ph idx="1"/>
          </p:nvPr>
        </p:nvPicPr>
        <p:blipFill>
          <a:blip r:embed="rId2"/>
          <a:stretch>
            <a:fillRect/>
          </a:stretch>
        </p:blipFill>
        <p:spPr>
          <a:xfrm>
            <a:off x="583360" y="1439106"/>
            <a:ext cx="11604811" cy="3609618"/>
          </a:xfrm>
        </p:spPr>
      </p:pic>
      <p:sp>
        <p:nvSpPr>
          <p:cNvPr id="5" name="TextBox 4">
            <a:extLst>
              <a:ext uri="{FF2B5EF4-FFF2-40B4-BE49-F238E27FC236}">
                <a16:creationId xmlns:a16="http://schemas.microsoft.com/office/drawing/2014/main" id="{797A2B41-9522-46CD-810E-15F204F7BAC0}"/>
              </a:ext>
            </a:extLst>
          </p:cNvPr>
          <p:cNvSpPr txBox="1"/>
          <p:nvPr/>
        </p:nvSpPr>
        <p:spPr>
          <a:xfrm>
            <a:off x="1519518" y="5307106"/>
            <a:ext cx="95675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Yellow cap has higher number of transactions </a:t>
            </a:r>
            <a:r>
              <a:rPr lang="en-US"/>
              <a:t>per year in all the three years while </a:t>
            </a:r>
            <a:r>
              <a:rPr lang="en-US">
                <a:ea typeface="+mn-lt"/>
                <a:cs typeface="+mn-lt"/>
              </a:rPr>
              <a:t>both of them make more trips in the second half of the year more than the first half.</a:t>
            </a:r>
            <a:endParaRPr lang="en-US" dirty="0">
              <a:ea typeface="+mn-lt"/>
              <a:cs typeface="+mn-lt"/>
            </a:endParaRPr>
          </a:p>
          <a:p>
            <a:endParaRPr lang="en-US" dirty="0"/>
          </a:p>
        </p:txBody>
      </p:sp>
    </p:spTree>
    <p:extLst>
      <p:ext uri="{BB962C8B-B14F-4D97-AF65-F5344CB8AC3E}">
        <p14:creationId xmlns:p14="http://schemas.microsoft.com/office/powerpoint/2010/main" val="232097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2FB3-B318-49BC-8BA3-24E4B4132C55}"/>
              </a:ext>
            </a:extLst>
          </p:cNvPr>
          <p:cNvSpPr>
            <a:spLocks noGrp="1"/>
          </p:cNvSpPr>
          <p:nvPr>
            <p:ph type="title"/>
          </p:nvPr>
        </p:nvSpPr>
        <p:spPr/>
        <p:txBody>
          <a:bodyPr/>
          <a:lstStyle/>
          <a:p>
            <a:r>
              <a:rPr lang="en-US"/>
              <a:t>Number of transactions per day</a:t>
            </a:r>
          </a:p>
        </p:txBody>
      </p:sp>
      <p:pic>
        <p:nvPicPr>
          <p:cNvPr id="4" name="Picture 4" descr="Chart, line chart&#10;&#10;Description automatically generated">
            <a:extLst>
              <a:ext uri="{FF2B5EF4-FFF2-40B4-BE49-F238E27FC236}">
                <a16:creationId xmlns:a16="http://schemas.microsoft.com/office/drawing/2014/main" id="{C45041A2-C2E2-4990-AE1A-2734C6819693}"/>
              </a:ext>
            </a:extLst>
          </p:cNvPr>
          <p:cNvPicPr>
            <a:picLocks noGrp="1" noChangeAspect="1"/>
          </p:cNvPicPr>
          <p:nvPr>
            <p:ph idx="1"/>
          </p:nvPr>
        </p:nvPicPr>
        <p:blipFill>
          <a:blip r:embed="rId2"/>
          <a:stretch>
            <a:fillRect/>
          </a:stretch>
        </p:blipFill>
        <p:spPr>
          <a:xfrm>
            <a:off x="2037322" y="1390990"/>
            <a:ext cx="9077885" cy="4063813"/>
          </a:xfrm>
        </p:spPr>
      </p:pic>
      <p:sp>
        <p:nvSpPr>
          <p:cNvPr id="5" name="TextBox 4">
            <a:extLst>
              <a:ext uri="{FF2B5EF4-FFF2-40B4-BE49-F238E27FC236}">
                <a16:creationId xmlns:a16="http://schemas.microsoft.com/office/drawing/2014/main" id="{96DFD0BA-17B8-455D-ABCF-AFAB4F59C1E2}"/>
              </a:ext>
            </a:extLst>
          </p:cNvPr>
          <p:cNvSpPr txBox="1"/>
          <p:nvPr/>
        </p:nvSpPr>
        <p:spPr>
          <a:xfrm>
            <a:off x="1945342" y="5508812"/>
            <a:ext cx="92650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Yellow cap has more number of </a:t>
            </a:r>
            <a:r>
              <a:rPr lang="en-US"/>
              <a:t>transactions in all days </a:t>
            </a:r>
            <a:r>
              <a:rPr lang="en-US">
                <a:ea typeface="+mn-lt"/>
                <a:cs typeface="+mn-lt"/>
              </a:rPr>
              <a:t>Both of them have low number of trips in the last days of the month and that is due to that most of the people get paid at the begining of the month</a:t>
            </a:r>
            <a:endParaRPr lang="en-US" dirty="0"/>
          </a:p>
          <a:p>
            <a:endParaRPr lang="en-US" dirty="0"/>
          </a:p>
        </p:txBody>
      </p:sp>
    </p:spTree>
    <p:extLst>
      <p:ext uri="{BB962C8B-B14F-4D97-AF65-F5344CB8AC3E}">
        <p14:creationId xmlns:p14="http://schemas.microsoft.com/office/powerpoint/2010/main" val="319135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C6A0-F1B7-4644-BEA0-B1DB02A0D7D2}"/>
              </a:ext>
            </a:extLst>
          </p:cNvPr>
          <p:cNvSpPr>
            <a:spLocks noGrp="1"/>
          </p:cNvSpPr>
          <p:nvPr>
            <p:ph type="title"/>
          </p:nvPr>
        </p:nvSpPr>
        <p:spPr/>
        <p:txBody>
          <a:bodyPr/>
          <a:lstStyle/>
          <a:p>
            <a:r>
              <a:rPr lang="en-US"/>
              <a:t>Profit per City</a:t>
            </a:r>
          </a:p>
        </p:txBody>
      </p:sp>
      <p:pic>
        <p:nvPicPr>
          <p:cNvPr id="7" name="Picture 7" descr="Chart, bar chart&#10;&#10;Description automatically generated">
            <a:extLst>
              <a:ext uri="{FF2B5EF4-FFF2-40B4-BE49-F238E27FC236}">
                <a16:creationId xmlns:a16="http://schemas.microsoft.com/office/drawing/2014/main" id="{5593E6DC-8AED-40E8-B57D-E5748DA82D17}"/>
              </a:ext>
            </a:extLst>
          </p:cNvPr>
          <p:cNvPicPr>
            <a:picLocks noGrp="1" noChangeAspect="1"/>
          </p:cNvPicPr>
          <p:nvPr>
            <p:ph idx="1"/>
          </p:nvPr>
        </p:nvPicPr>
        <p:blipFill>
          <a:blip r:embed="rId2"/>
          <a:stretch>
            <a:fillRect/>
          </a:stretch>
        </p:blipFill>
        <p:spPr>
          <a:xfrm>
            <a:off x="953154" y="1896747"/>
            <a:ext cx="11235016" cy="2648886"/>
          </a:xfrm>
        </p:spPr>
      </p:pic>
      <p:sp>
        <p:nvSpPr>
          <p:cNvPr id="8" name="TextBox 7">
            <a:extLst>
              <a:ext uri="{FF2B5EF4-FFF2-40B4-BE49-F238E27FC236}">
                <a16:creationId xmlns:a16="http://schemas.microsoft.com/office/drawing/2014/main" id="{0B8CB105-6808-401E-A599-CF8EFAB6A416}"/>
              </a:ext>
            </a:extLst>
          </p:cNvPr>
          <p:cNvSpPr txBox="1"/>
          <p:nvPr/>
        </p:nvSpPr>
        <p:spPr>
          <a:xfrm>
            <a:off x="2359959" y="4970929"/>
            <a:ext cx="80547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It</a:t>
            </a:r>
            <a:r>
              <a:rPr lang="en-US">
                <a:ea typeface="+mn-lt"/>
                <a:cs typeface="+mn-lt"/>
              </a:rPr>
              <a:t> appears that "yellow cap" has more customers in 16 cities while "pink cap" has more customers in just 3 Cities</a:t>
            </a:r>
            <a:endParaRPr lang="en-US"/>
          </a:p>
          <a:p>
            <a:br>
              <a:rPr lang="en-US" dirty="0"/>
            </a:br>
            <a:endParaRPr lang="en-US" dirty="0"/>
          </a:p>
          <a:p>
            <a:pPr algn="l"/>
            <a:endParaRPr lang="en-US" dirty="0"/>
          </a:p>
        </p:txBody>
      </p:sp>
    </p:spTree>
    <p:extLst>
      <p:ext uri="{BB962C8B-B14F-4D97-AF65-F5344CB8AC3E}">
        <p14:creationId xmlns:p14="http://schemas.microsoft.com/office/powerpoint/2010/main" val="102562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87B5-1097-486C-ADA5-0639E8C4F635}"/>
              </a:ext>
            </a:extLst>
          </p:cNvPr>
          <p:cNvSpPr>
            <a:spLocks noGrp="1"/>
          </p:cNvSpPr>
          <p:nvPr>
            <p:ph type="title"/>
          </p:nvPr>
        </p:nvSpPr>
        <p:spPr/>
        <p:txBody>
          <a:bodyPr/>
          <a:lstStyle/>
          <a:p>
            <a:r>
              <a:rPr lang="en-US"/>
              <a:t>Customer analysis</a:t>
            </a:r>
          </a:p>
        </p:txBody>
      </p:sp>
      <p:sp>
        <p:nvSpPr>
          <p:cNvPr id="3" name="Content Placeholder 2">
            <a:extLst>
              <a:ext uri="{FF2B5EF4-FFF2-40B4-BE49-F238E27FC236}">
                <a16:creationId xmlns:a16="http://schemas.microsoft.com/office/drawing/2014/main" id="{9665A52B-1450-4C21-B669-57B39BA0F4E6}"/>
              </a:ext>
            </a:extLst>
          </p:cNvPr>
          <p:cNvSpPr>
            <a:spLocks noGrp="1"/>
          </p:cNvSpPr>
          <p:nvPr>
            <p:ph idx="1"/>
          </p:nvPr>
        </p:nvSpPr>
        <p:spPr/>
        <p:txBody>
          <a:bodyPr vert="horz" lIns="91440" tIns="45720" rIns="91440" bIns="45720" rtlCol="0" anchor="t">
            <a:normAutofit/>
          </a:bodyPr>
          <a:lstStyle/>
          <a:p>
            <a:r>
              <a:rPr lang="en-US"/>
              <a:t>I tried to find if there is any difference in the type of people who use each company according to </a:t>
            </a:r>
          </a:p>
          <a:p>
            <a:pPr>
              <a:buAutoNum type="arabicPeriod"/>
            </a:pPr>
            <a:r>
              <a:rPr lang="en-US"/>
              <a:t>Gender</a:t>
            </a:r>
            <a:endParaRPr lang="en-US" dirty="0"/>
          </a:p>
          <a:p>
            <a:pPr>
              <a:buAutoNum type="arabicPeriod"/>
            </a:pPr>
            <a:r>
              <a:rPr lang="en-US"/>
              <a:t>Age</a:t>
            </a:r>
            <a:endParaRPr lang="en-US" dirty="0"/>
          </a:p>
        </p:txBody>
      </p:sp>
    </p:spTree>
    <p:extLst>
      <p:ext uri="{BB962C8B-B14F-4D97-AF65-F5344CB8AC3E}">
        <p14:creationId xmlns:p14="http://schemas.microsoft.com/office/powerpoint/2010/main" val="58877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1FF1-D2E8-4129-8497-7192081B2130}"/>
              </a:ext>
            </a:extLst>
          </p:cNvPr>
          <p:cNvSpPr>
            <a:spLocks noGrp="1"/>
          </p:cNvSpPr>
          <p:nvPr>
            <p:ph type="title"/>
          </p:nvPr>
        </p:nvSpPr>
        <p:spPr/>
        <p:txBody>
          <a:bodyPr/>
          <a:lstStyle/>
          <a:p>
            <a:r>
              <a:rPr lang="en-US"/>
              <a:t>Gender basis analysis</a:t>
            </a:r>
            <a:endParaRPr lang="en-US" dirty="0"/>
          </a:p>
        </p:txBody>
      </p:sp>
      <p:pic>
        <p:nvPicPr>
          <p:cNvPr id="4" name="Picture 4" descr="Chart, bar chart&#10;&#10;Description automatically generated">
            <a:extLst>
              <a:ext uri="{FF2B5EF4-FFF2-40B4-BE49-F238E27FC236}">
                <a16:creationId xmlns:a16="http://schemas.microsoft.com/office/drawing/2014/main" id="{7A05461C-4C08-4E78-8440-C6F5B18811BD}"/>
              </a:ext>
            </a:extLst>
          </p:cNvPr>
          <p:cNvPicPr>
            <a:picLocks noGrp="1" noChangeAspect="1"/>
          </p:cNvPicPr>
          <p:nvPr>
            <p:ph idx="1"/>
          </p:nvPr>
        </p:nvPicPr>
        <p:blipFill>
          <a:blip r:embed="rId2"/>
          <a:stretch>
            <a:fillRect/>
          </a:stretch>
        </p:blipFill>
        <p:spPr>
          <a:xfrm>
            <a:off x="1803401" y="1379784"/>
            <a:ext cx="9568141" cy="4299136"/>
          </a:xfrm>
        </p:spPr>
      </p:pic>
      <p:sp>
        <p:nvSpPr>
          <p:cNvPr id="5" name="TextBox 4">
            <a:extLst>
              <a:ext uri="{FF2B5EF4-FFF2-40B4-BE49-F238E27FC236}">
                <a16:creationId xmlns:a16="http://schemas.microsoft.com/office/drawing/2014/main" id="{6A1D9481-B86B-4178-8B44-57279BAFEB14}"/>
              </a:ext>
            </a:extLst>
          </p:cNvPr>
          <p:cNvSpPr txBox="1"/>
          <p:nvPr/>
        </p:nvSpPr>
        <p:spPr>
          <a:xfrm>
            <a:off x="3312459" y="5878606"/>
            <a:ext cx="64635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both companies the </a:t>
            </a:r>
            <a:r>
              <a:rPr lang="en-US"/>
              <a:t>ratio of males is higher than the ratio of females</a:t>
            </a:r>
            <a:endParaRPr lang="en-US" dirty="0"/>
          </a:p>
        </p:txBody>
      </p:sp>
    </p:spTree>
    <p:extLst>
      <p:ext uri="{BB962C8B-B14F-4D97-AF65-F5344CB8AC3E}">
        <p14:creationId xmlns:p14="http://schemas.microsoft.com/office/powerpoint/2010/main" val="27172342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G2M case study</vt:lpstr>
      <vt:lpstr>Background</vt:lpstr>
      <vt:lpstr>Data exploration</vt:lpstr>
      <vt:lpstr>Profit per trip</vt:lpstr>
      <vt:lpstr>Number of transactions per month</vt:lpstr>
      <vt:lpstr>Number of transactions per day</vt:lpstr>
      <vt:lpstr>Profit per City</vt:lpstr>
      <vt:lpstr>Customer analysis</vt:lpstr>
      <vt:lpstr>Gender basis analysis</vt:lpstr>
      <vt:lpstr>Age basis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246</cp:revision>
  <dcterms:created xsi:type="dcterms:W3CDTF">2021-08-13T16:31:52Z</dcterms:created>
  <dcterms:modified xsi:type="dcterms:W3CDTF">2021-08-15T13:54:34Z</dcterms:modified>
</cp:coreProperties>
</file>