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1" r:id="rId2"/>
  </p:sldMasterIdLst>
  <p:sldIdLst>
    <p:sldId id="268" r:id="rId3"/>
    <p:sldId id="267" r:id="rId4"/>
    <p:sldId id="269" r:id="rId5"/>
    <p:sldId id="270" r:id="rId6"/>
    <p:sldId id="271" r:id="rId7"/>
    <p:sldId id="272" r:id="rId8"/>
    <p:sldId id="273" r:id="rId9"/>
    <p:sldId id="274" r:id="rId10"/>
    <p:sldId id="266" r:id="rId11"/>
    <p:sldId id="265" r:id="rId12"/>
    <p:sldId id="264" r:id="rId13"/>
    <p:sldId id="263" r:id="rId14"/>
    <p:sldId id="262" r:id="rId15"/>
    <p:sldId id="261" r:id="rId16"/>
    <p:sldId id="260" r:id="rId17"/>
    <p:sldId id="259" r:id="rId18"/>
    <p:sldId id="258" r:id="rId19"/>
    <p:sldId id="257"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8309A-64F9-44F8-8316-871C2839A2A0}" v="457" dt="2021-10-14T21:29:57.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mailto:msiika70@gmail.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msiika70@gmail.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2E036-C444-4B27-8BBD-6240B96EF1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414230-32A0-4468-92FA-B2E6F4D0D5DB}">
      <dgm:prSet/>
      <dgm:spPr/>
      <dgm:t>
        <a:bodyPr/>
        <a:lstStyle/>
        <a:p>
          <a:r>
            <a:rPr lang="en-US" dirty="0"/>
            <a:t>Group Name: sika (individual)</a:t>
          </a:r>
        </a:p>
      </dgm:t>
    </dgm:pt>
    <dgm:pt modelId="{DD4CFB19-1023-4F4E-B547-C9D47FEE4B94}" type="parTrans" cxnId="{514D1CFB-1BB7-4B56-856E-E1C11402F766}">
      <dgm:prSet/>
      <dgm:spPr/>
      <dgm:t>
        <a:bodyPr/>
        <a:lstStyle/>
        <a:p>
          <a:endParaRPr lang="en-US"/>
        </a:p>
      </dgm:t>
    </dgm:pt>
    <dgm:pt modelId="{91B33F15-DFBF-4E1B-8F84-1851ACBB99AA}" type="sibTrans" cxnId="{514D1CFB-1BB7-4B56-856E-E1C11402F766}">
      <dgm:prSet/>
      <dgm:spPr/>
      <dgm:t>
        <a:bodyPr/>
        <a:lstStyle/>
        <a:p>
          <a:endParaRPr lang="en-US"/>
        </a:p>
      </dgm:t>
    </dgm:pt>
    <dgm:pt modelId="{7EF7B367-77D2-4EEC-80AB-10E22943311E}">
      <dgm:prSet/>
      <dgm:spPr/>
      <dgm:t>
        <a:bodyPr/>
        <a:lstStyle/>
        <a:p>
          <a:r>
            <a:rPr lang="en-US" dirty="0"/>
            <a:t>Name: Mohamed Sayed Hassan</a:t>
          </a:r>
        </a:p>
      </dgm:t>
    </dgm:pt>
    <dgm:pt modelId="{7E259DFC-08C1-4C72-83E4-EE97DBBD0026}" type="parTrans" cxnId="{9B00ED05-9E63-4770-91AB-A66CF830E302}">
      <dgm:prSet/>
      <dgm:spPr/>
      <dgm:t>
        <a:bodyPr/>
        <a:lstStyle/>
        <a:p>
          <a:endParaRPr lang="en-US"/>
        </a:p>
      </dgm:t>
    </dgm:pt>
    <dgm:pt modelId="{B53B27A9-AA72-48E2-97C3-3AFE7A863532}" type="sibTrans" cxnId="{9B00ED05-9E63-4770-91AB-A66CF830E302}">
      <dgm:prSet/>
      <dgm:spPr/>
      <dgm:t>
        <a:bodyPr/>
        <a:lstStyle/>
        <a:p>
          <a:endParaRPr lang="en-US"/>
        </a:p>
      </dgm:t>
    </dgm:pt>
    <dgm:pt modelId="{A14CD856-907F-46D4-A414-D040AD74686D}">
      <dgm:prSet/>
      <dgm:spPr/>
      <dgm:t>
        <a:bodyPr/>
        <a:lstStyle/>
        <a:p>
          <a:r>
            <a:rPr lang="en-US" dirty="0"/>
            <a:t>Email: </a:t>
          </a:r>
          <a:r>
            <a:rPr lang="en-US" u="sng" dirty="0">
              <a:hlinkClick xmlns:r="http://schemas.openxmlformats.org/officeDocument/2006/relationships" r:id="rId1"/>
            </a:rPr>
            <a:t>msiika70@gmail.com</a:t>
          </a:r>
          <a:endParaRPr lang="en-US" dirty="0"/>
        </a:p>
      </dgm:t>
    </dgm:pt>
    <dgm:pt modelId="{7BF99D4E-F28F-4D6E-AABF-BD8BFD740E92}" type="parTrans" cxnId="{2D107F4F-F51F-4CC9-8045-6F146CD94157}">
      <dgm:prSet/>
      <dgm:spPr/>
      <dgm:t>
        <a:bodyPr/>
        <a:lstStyle/>
        <a:p>
          <a:endParaRPr lang="en-US"/>
        </a:p>
      </dgm:t>
    </dgm:pt>
    <dgm:pt modelId="{1D58E9A9-6A62-4AD9-A910-4E2570636A4E}" type="sibTrans" cxnId="{2D107F4F-F51F-4CC9-8045-6F146CD94157}">
      <dgm:prSet/>
      <dgm:spPr/>
      <dgm:t>
        <a:bodyPr/>
        <a:lstStyle/>
        <a:p>
          <a:endParaRPr lang="en-US"/>
        </a:p>
      </dgm:t>
    </dgm:pt>
    <dgm:pt modelId="{8955156A-FF96-4008-BF1B-CCFDD3EC00F9}">
      <dgm:prSet/>
      <dgm:spPr/>
      <dgm:t>
        <a:bodyPr/>
        <a:lstStyle/>
        <a:p>
          <a:r>
            <a:rPr lang="en-US" dirty="0"/>
            <a:t>Country: Egypt</a:t>
          </a:r>
        </a:p>
      </dgm:t>
    </dgm:pt>
    <dgm:pt modelId="{7AB41CC8-154B-4AD8-99CF-650F3E85E728}" type="parTrans" cxnId="{7B6A2EFE-9EA4-4FB8-A002-8BD68AF1C76F}">
      <dgm:prSet/>
      <dgm:spPr/>
      <dgm:t>
        <a:bodyPr/>
        <a:lstStyle/>
        <a:p>
          <a:endParaRPr lang="en-US"/>
        </a:p>
      </dgm:t>
    </dgm:pt>
    <dgm:pt modelId="{92BF7728-2287-4208-8460-8DF1E2C8ABDB}" type="sibTrans" cxnId="{7B6A2EFE-9EA4-4FB8-A002-8BD68AF1C76F}">
      <dgm:prSet/>
      <dgm:spPr/>
      <dgm:t>
        <a:bodyPr/>
        <a:lstStyle/>
        <a:p>
          <a:endParaRPr lang="en-US"/>
        </a:p>
      </dgm:t>
    </dgm:pt>
    <dgm:pt modelId="{09793E67-2727-4DA1-A30B-73E842DABC27}">
      <dgm:prSet/>
      <dgm:spPr/>
      <dgm:t>
        <a:bodyPr/>
        <a:lstStyle/>
        <a:p>
          <a:r>
            <a:rPr lang="en-US" dirty="0"/>
            <a:t>College: Cairo university, Faculty of computers and artificial intelligence</a:t>
          </a:r>
        </a:p>
      </dgm:t>
    </dgm:pt>
    <dgm:pt modelId="{CA3E3439-22F7-4D44-94D9-D36372D5A447}" type="parTrans" cxnId="{3E688F64-516A-425C-9D8F-05EEBD74F7B8}">
      <dgm:prSet/>
      <dgm:spPr/>
      <dgm:t>
        <a:bodyPr/>
        <a:lstStyle/>
        <a:p>
          <a:endParaRPr lang="en-US"/>
        </a:p>
      </dgm:t>
    </dgm:pt>
    <dgm:pt modelId="{2A2C47B6-7DF1-409D-8EF4-60BB7CD9F039}" type="sibTrans" cxnId="{3E688F64-516A-425C-9D8F-05EEBD74F7B8}">
      <dgm:prSet/>
      <dgm:spPr/>
      <dgm:t>
        <a:bodyPr/>
        <a:lstStyle/>
        <a:p>
          <a:endParaRPr lang="en-US"/>
        </a:p>
      </dgm:t>
    </dgm:pt>
    <dgm:pt modelId="{952043DF-993F-4D11-A57F-AA52E6516F39}">
      <dgm:prSet/>
      <dgm:spPr/>
      <dgm:t>
        <a:bodyPr/>
        <a:lstStyle/>
        <a:p>
          <a:r>
            <a:rPr lang="en-US" dirty="0"/>
            <a:t>Specialization: Data Science</a:t>
          </a:r>
        </a:p>
      </dgm:t>
    </dgm:pt>
    <dgm:pt modelId="{A4EFA288-9F40-44A2-B7BE-75EB2CD6AD08}" type="parTrans" cxnId="{66001C79-75B8-456C-BE05-DD9F2D5D5184}">
      <dgm:prSet/>
      <dgm:spPr/>
      <dgm:t>
        <a:bodyPr/>
        <a:lstStyle/>
        <a:p>
          <a:endParaRPr lang="en-US"/>
        </a:p>
      </dgm:t>
    </dgm:pt>
    <dgm:pt modelId="{046F31F7-78AF-4A2F-85AE-9493540E511C}" type="sibTrans" cxnId="{66001C79-75B8-456C-BE05-DD9F2D5D5184}">
      <dgm:prSet/>
      <dgm:spPr/>
      <dgm:t>
        <a:bodyPr/>
        <a:lstStyle/>
        <a:p>
          <a:endParaRPr lang="en-US"/>
        </a:p>
      </dgm:t>
    </dgm:pt>
    <dgm:pt modelId="{27464A38-AB9A-4B90-93C4-FFE4C1878DB7}">
      <dgm:prSet/>
      <dgm:spPr/>
      <dgm:t>
        <a:bodyPr/>
        <a:lstStyle/>
        <a:p>
          <a:pPr rtl="0"/>
          <a:r>
            <a:rPr lang="en-US" b="1" dirty="0"/>
            <a:t>Problem Description:</a:t>
          </a:r>
          <a:r>
            <a:rPr lang="en-US" b="1" dirty="0">
              <a:latin typeface="Gill Sans Nova"/>
            </a:rPr>
            <a:t>  </a:t>
          </a:r>
          <a:r>
            <a:rPr lang="en-US" dirty="0"/>
            <a:t>gather insights on the factors that are impacting the persistency, build a classification for the given dataset.</a:t>
          </a:r>
          <a:br>
            <a:rPr lang="en-US" dirty="0"/>
          </a:br>
          <a:endParaRPr lang="en-US" dirty="0">
            <a:latin typeface="Gill Sans Nova"/>
          </a:endParaRPr>
        </a:p>
      </dgm:t>
    </dgm:pt>
    <dgm:pt modelId="{943A7D16-6D7F-4103-B7AB-EBF749702342}" type="parTrans" cxnId="{F250003E-EAE3-45EC-97CF-7CEB1A5F8638}">
      <dgm:prSet/>
      <dgm:spPr/>
      <dgm:t>
        <a:bodyPr/>
        <a:lstStyle/>
        <a:p>
          <a:endParaRPr lang="en-US"/>
        </a:p>
      </dgm:t>
    </dgm:pt>
    <dgm:pt modelId="{72BEBB66-0C56-4D8B-9004-5047E224984B}" type="sibTrans" cxnId="{F250003E-EAE3-45EC-97CF-7CEB1A5F8638}">
      <dgm:prSet/>
      <dgm:spPr/>
      <dgm:t>
        <a:bodyPr/>
        <a:lstStyle/>
        <a:p>
          <a:endParaRPr lang="en-US"/>
        </a:p>
      </dgm:t>
    </dgm:pt>
    <dgm:pt modelId="{BA53C289-6437-4DFE-8EBE-F08B8394384C}">
      <dgm:prSet phldr="0"/>
      <dgm:spPr/>
      <dgm:t>
        <a:bodyPr/>
        <a:lstStyle/>
        <a:p>
          <a:pPr rtl="0"/>
          <a:r>
            <a:rPr lang="en-US" b="0" dirty="0">
              <a:latin typeface="Gill Sans Nova"/>
            </a:rPr>
            <a:t>Github: </a:t>
          </a:r>
          <a:r>
            <a:rPr lang="en-US" b="0" dirty="0"/>
            <a:t>https://github.com/mohamedsiika/Persistency-of-the-drug/</a:t>
          </a:r>
        </a:p>
      </dgm:t>
    </dgm:pt>
    <dgm:pt modelId="{F485EB74-4536-4C8D-9D0B-2980E24DBD8F}" type="parTrans" cxnId="{2F9BC45E-ADB4-4A46-87DF-DD93F8C22DB8}">
      <dgm:prSet/>
      <dgm:spPr/>
    </dgm:pt>
    <dgm:pt modelId="{356A5E97-8F43-4561-B0DE-D35E0A1A6830}" type="sibTrans" cxnId="{2F9BC45E-ADB4-4A46-87DF-DD93F8C22DB8}">
      <dgm:prSet/>
      <dgm:spPr/>
    </dgm:pt>
    <dgm:pt modelId="{54FADBE5-08BB-4650-AE2B-E04E8F9E7531}" type="pres">
      <dgm:prSet presAssocID="{A052E036-C444-4B27-8BBD-6240B96EF12C}" presName="linear" presStyleCnt="0">
        <dgm:presLayoutVars>
          <dgm:animLvl val="lvl"/>
          <dgm:resizeHandles val="exact"/>
        </dgm:presLayoutVars>
      </dgm:prSet>
      <dgm:spPr/>
    </dgm:pt>
    <dgm:pt modelId="{4798D418-EE5E-4838-9888-161004D0E1F6}" type="pres">
      <dgm:prSet presAssocID="{66414230-32A0-4468-92FA-B2E6F4D0D5DB}" presName="parentText" presStyleLbl="node1" presStyleIdx="0" presStyleCnt="8">
        <dgm:presLayoutVars>
          <dgm:chMax val="0"/>
          <dgm:bulletEnabled val="1"/>
        </dgm:presLayoutVars>
      </dgm:prSet>
      <dgm:spPr/>
    </dgm:pt>
    <dgm:pt modelId="{625F2DCE-523A-4839-99C7-93BD4C3A2DDB}" type="pres">
      <dgm:prSet presAssocID="{91B33F15-DFBF-4E1B-8F84-1851ACBB99AA}" presName="spacer" presStyleCnt="0"/>
      <dgm:spPr/>
    </dgm:pt>
    <dgm:pt modelId="{C7C07457-732F-40C5-84E1-74258F164BC1}" type="pres">
      <dgm:prSet presAssocID="{7EF7B367-77D2-4EEC-80AB-10E22943311E}" presName="parentText" presStyleLbl="node1" presStyleIdx="1" presStyleCnt="8">
        <dgm:presLayoutVars>
          <dgm:chMax val="0"/>
          <dgm:bulletEnabled val="1"/>
        </dgm:presLayoutVars>
      </dgm:prSet>
      <dgm:spPr/>
    </dgm:pt>
    <dgm:pt modelId="{9C777922-4563-4DA7-88E6-7C5C047ED491}" type="pres">
      <dgm:prSet presAssocID="{B53B27A9-AA72-48E2-97C3-3AFE7A863532}" presName="spacer" presStyleCnt="0"/>
      <dgm:spPr/>
    </dgm:pt>
    <dgm:pt modelId="{D9AEB975-B78C-4CDB-91F7-13C9BF797AA6}" type="pres">
      <dgm:prSet presAssocID="{A14CD856-907F-46D4-A414-D040AD74686D}" presName="parentText" presStyleLbl="node1" presStyleIdx="2" presStyleCnt="8">
        <dgm:presLayoutVars>
          <dgm:chMax val="0"/>
          <dgm:bulletEnabled val="1"/>
        </dgm:presLayoutVars>
      </dgm:prSet>
      <dgm:spPr/>
    </dgm:pt>
    <dgm:pt modelId="{1A0A8A98-15B3-4606-A659-1A5F347DE409}" type="pres">
      <dgm:prSet presAssocID="{1D58E9A9-6A62-4AD9-A910-4E2570636A4E}" presName="spacer" presStyleCnt="0"/>
      <dgm:spPr/>
    </dgm:pt>
    <dgm:pt modelId="{51C12A85-1B46-44AD-B76C-2C03E2611ABD}" type="pres">
      <dgm:prSet presAssocID="{8955156A-FF96-4008-BF1B-CCFDD3EC00F9}" presName="parentText" presStyleLbl="node1" presStyleIdx="3" presStyleCnt="8">
        <dgm:presLayoutVars>
          <dgm:chMax val="0"/>
          <dgm:bulletEnabled val="1"/>
        </dgm:presLayoutVars>
      </dgm:prSet>
      <dgm:spPr/>
    </dgm:pt>
    <dgm:pt modelId="{CAD9E367-0FE8-411D-9448-6E043D02487F}" type="pres">
      <dgm:prSet presAssocID="{92BF7728-2287-4208-8460-8DF1E2C8ABDB}" presName="spacer" presStyleCnt="0"/>
      <dgm:spPr/>
    </dgm:pt>
    <dgm:pt modelId="{2459B648-7503-46F7-A097-09B3A33C7A41}" type="pres">
      <dgm:prSet presAssocID="{09793E67-2727-4DA1-A30B-73E842DABC27}" presName="parentText" presStyleLbl="node1" presStyleIdx="4" presStyleCnt="8">
        <dgm:presLayoutVars>
          <dgm:chMax val="0"/>
          <dgm:bulletEnabled val="1"/>
        </dgm:presLayoutVars>
      </dgm:prSet>
      <dgm:spPr/>
    </dgm:pt>
    <dgm:pt modelId="{896B10BC-4771-40A1-A7F9-504FE9C08ED3}" type="pres">
      <dgm:prSet presAssocID="{2A2C47B6-7DF1-409D-8EF4-60BB7CD9F039}" presName="spacer" presStyleCnt="0"/>
      <dgm:spPr/>
    </dgm:pt>
    <dgm:pt modelId="{84893F8B-BDC9-4D73-90D5-0B043AFF5EB6}" type="pres">
      <dgm:prSet presAssocID="{952043DF-993F-4D11-A57F-AA52E6516F39}" presName="parentText" presStyleLbl="node1" presStyleIdx="5" presStyleCnt="8">
        <dgm:presLayoutVars>
          <dgm:chMax val="0"/>
          <dgm:bulletEnabled val="1"/>
        </dgm:presLayoutVars>
      </dgm:prSet>
      <dgm:spPr/>
    </dgm:pt>
    <dgm:pt modelId="{C3D209E2-2011-4D3E-9A2E-CE23BE3BCCD3}" type="pres">
      <dgm:prSet presAssocID="{046F31F7-78AF-4A2F-85AE-9493540E511C}" presName="spacer" presStyleCnt="0"/>
      <dgm:spPr/>
    </dgm:pt>
    <dgm:pt modelId="{BBCC97C3-22A6-4346-A90F-2D426DAC73B1}" type="pres">
      <dgm:prSet presAssocID="{BA53C289-6437-4DFE-8EBE-F08B8394384C}" presName="parentText" presStyleLbl="node1" presStyleIdx="6" presStyleCnt="8">
        <dgm:presLayoutVars>
          <dgm:chMax val="0"/>
          <dgm:bulletEnabled val="1"/>
        </dgm:presLayoutVars>
      </dgm:prSet>
      <dgm:spPr/>
    </dgm:pt>
    <dgm:pt modelId="{23DA01F0-8421-4A3A-966A-FB4D257F94BE}" type="pres">
      <dgm:prSet presAssocID="{356A5E97-8F43-4561-B0DE-D35E0A1A6830}" presName="spacer" presStyleCnt="0"/>
      <dgm:spPr/>
    </dgm:pt>
    <dgm:pt modelId="{5FB03BE2-D636-4D00-9BC2-42C65E2D163C}" type="pres">
      <dgm:prSet presAssocID="{27464A38-AB9A-4B90-93C4-FFE4C1878DB7}" presName="parentText" presStyleLbl="node1" presStyleIdx="7" presStyleCnt="8">
        <dgm:presLayoutVars>
          <dgm:chMax val="0"/>
          <dgm:bulletEnabled val="1"/>
        </dgm:presLayoutVars>
      </dgm:prSet>
      <dgm:spPr/>
    </dgm:pt>
  </dgm:ptLst>
  <dgm:cxnLst>
    <dgm:cxn modelId="{9B00ED05-9E63-4770-91AB-A66CF830E302}" srcId="{A052E036-C444-4B27-8BBD-6240B96EF12C}" destId="{7EF7B367-77D2-4EEC-80AB-10E22943311E}" srcOrd="1" destOrd="0" parTransId="{7E259DFC-08C1-4C72-83E4-EE97DBBD0026}" sibTransId="{B53B27A9-AA72-48E2-97C3-3AFE7A863532}"/>
    <dgm:cxn modelId="{F250003E-EAE3-45EC-97CF-7CEB1A5F8638}" srcId="{A052E036-C444-4B27-8BBD-6240B96EF12C}" destId="{27464A38-AB9A-4B90-93C4-FFE4C1878DB7}" srcOrd="7" destOrd="0" parTransId="{943A7D16-6D7F-4103-B7AB-EBF749702342}" sibTransId="{72BEBB66-0C56-4D8B-9004-5047E224984B}"/>
    <dgm:cxn modelId="{2F9BC45E-ADB4-4A46-87DF-DD93F8C22DB8}" srcId="{A052E036-C444-4B27-8BBD-6240B96EF12C}" destId="{BA53C289-6437-4DFE-8EBE-F08B8394384C}" srcOrd="6" destOrd="0" parTransId="{F485EB74-4536-4C8D-9D0B-2980E24DBD8F}" sibTransId="{356A5E97-8F43-4561-B0DE-D35E0A1A6830}"/>
    <dgm:cxn modelId="{3E688F64-516A-425C-9D8F-05EEBD74F7B8}" srcId="{A052E036-C444-4B27-8BBD-6240B96EF12C}" destId="{09793E67-2727-4DA1-A30B-73E842DABC27}" srcOrd="4" destOrd="0" parTransId="{CA3E3439-22F7-4D44-94D9-D36372D5A447}" sibTransId="{2A2C47B6-7DF1-409D-8EF4-60BB7CD9F039}"/>
    <dgm:cxn modelId="{FFFACA47-8D4F-40C6-99DF-CACC537F1C60}" type="presOf" srcId="{BA53C289-6437-4DFE-8EBE-F08B8394384C}" destId="{BBCC97C3-22A6-4346-A90F-2D426DAC73B1}" srcOrd="0" destOrd="0" presId="urn:microsoft.com/office/officeart/2005/8/layout/vList2"/>
    <dgm:cxn modelId="{E3DB486B-EAB3-484D-BA45-1C13368D6B52}" type="presOf" srcId="{09793E67-2727-4DA1-A30B-73E842DABC27}" destId="{2459B648-7503-46F7-A097-09B3A33C7A41}" srcOrd="0" destOrd="0" presId="urn:microsoft.com/office/officeart/2005/8/layout/vList2"/>
    <dgm:cxn modelId="{2D107F4F-F51F-4CC9-8045-6F146CD94157}" srcId="{A052E036-C444-4B27-8BBD-6240B96EF12C}" destId="{A14CD856-907F-46D4-A414-D040AD74686D}" srcOrd="2" destOrd="0" parTransId="{7BF99D4E-F28F-4D6E-AABF-BD8BFD740E92}" sibTransId="{1D58E9A9-6A62-4AD9-A910-4E2570636A4E}"/>
    <dgm:cxn modelId="{46BB8174-FE39-4C1A-89E2-2FC4970CD139}" type="presOf" srcId="{A14CD856-907F-46D4-A414-D040AD74686D}" destId="{D9AEB975-B78C-4CDB-91F7-13C9BF797AA6}" srcOrd="0" destOrd="0" presId="urn:microsoft.com/office/officeart/2005/8/layout/vList2"/>
    <dgm:cxn modelId="{419DD754-3050-44D1-A16A-2B70FB5A4ECB}" type="presOf" srcId="{A052E036-C444-4B27-8BBD-6240B96EF12C}" destId="{54FADBE5-08BB-4650-AE2B-E04E8F9E7531}" srcOrd="0" destOrd="0" presId="urn:microsoft.com/office/officeart/2005/8/layout/vList2"/>
    <dgm:cxn modelId="{66001C79-75B8-456C-BE05-DD9F2D5D5184}" srcId="{A052E036-C444-4B27-8BBD-6240B96EF12C}" destId="{952043DF-993F-4D11-A57F-AA52E6516F39}" srcOrd="5" destOrd="0" parTransId="{A4EFA288-9F40-44A2-B7BE-75EB2CD6AD08}" sibTransId="{046F31F7-78AF-4A2F-85AE-9493540E511C}"/>
    <dgm:cxn modelId="{F1B1B0AC-B45A-4DCD-994B-78109E2281BF}" type="presOf" srcId="{952043DF-993F-4D11-A57F-AA52E6516F39}" destId="{84893F8B-BDC9-4D73-90D5-0B043AFF5EB6}" srcOrd="0" destOrd="0" presId="urn:microsoft.com/office/officeart/2005/8/layout/vList2"/>
    <dgm:cxn modelId="{F52911AF-69D8-4855-9E80-5703420CE00C}" type="presOf" srcId="{27464A38-AB9A-4B90-93C4-FFE4C1878DB7}" destId="{5FB03BE2-D636-4D00-9BC2-42C65E2D163C}" srcOrd="0" destOrd="0" presId="urn:microsoft.com/office/officeart/2005/8/layout/vList2"/>
    <dgm:cxn modelId="{5ECDCEC5-311F-427F-A319-29FB388908CD}" type="presOf" srcId="{8955156A-FF96-4008-BF1B-CCFDD3EC00F9}" destId="{51C12A85-1B46-44AD-B76C-2C03E2611ABD}" srcOrd="0" destOrd="0" presId="urn:microsoft.com/office/officeart/2005/8/layout/vList2"/>
    <dgm:cxn modelId="{A996DBDA-12E5-4498-A242-FF1049D90CB8}" type="presOf" srcId="{7EF7B367-77D2-4EEC-80AB-10E22943311E}" destId="{C7C07457-732F-40C5-84E1-74258F164BC1}" srcOrd="0" destOrd="0" presId="urn:microsoft.com/office/officeart/2005/8/layout/vList2"/>
    <dgm:cxn modelId="{C9AB7DE3-BB39-4DDC-9E21-52CAD673AD16}" type="presOf" srcId="{66414230-32A0-4468-92FA-B2E6F4D0D5DB}" destId="{4798D418-EE5E-4838-9888-161004D0E1F6}" srcOrd="0" destOrd="0" presId="urn:microsoft.com/office/officeart/2005/8/layout/vList2"/>
    <dgm:cxn modelId="{514D1CFB-1BB7-4B56-856E-E1C11402F766}" srcId="{A052E036-C444-4B27-8BBD-6240B96EF12C}" destId="{66414230-32A0-4468-92FA-B2E6F4D0D5DB}" srcOrd="0" destOrd="0" parTransId="{DD4CFB19-1023-4F4E-B547-C9D47FEE4B94}" sibTransId="{91B33F15-DFBF-4E1B-8F84-1851ACBB99AA}"/>
    <dgm:cxn modelId="{7B6A2EFE-9EA4-4FB8-A002-8BD68AF1C76F}" srcId="{A052E036-C444-4B27-8BBD-6240B96EF12C}" destId="{8955156A-FF96-4008-BF1B-CCFDD3EC00F9}" srcOrd="3" destOrd="0" parTransId="{7AB41CC8-154B-4AD8-99CF-650F3E85E728}" sibTransId="{92BF7728-2287-4208-8460-8DF1E2C8ABDB}"/>
    <dgm:cxn modelId="{970C8B6E-B9BC-41E9-8532-46F7E84A2E69}" type="presParOf" srcId="{54FADBE5-08BB-4650-AE2B-E04E8F9E7531}" destId="{4798D418-EE5E-4838-9888-161004D0E1F6}" srcOrd="0" destOrd="0" presId="urn:microsoft.com/office/officeart/2005/8/layout/vList2"/>
    <dgm:cxn modelId="{37F4F30B-B61B-484A-A899-466BF0D673A8}" type="presParOf" srcId="{54FADBE5-08BB-4650-AE2B-E04E8F9E7531}" destId="{625F2DCE-523A-4839-99C7-93BD4C3A2DDB}" srcOrd="1" destOrd="0" presId="urn:microsoft.com/office/officeart/2005/8/layout/vList2"/>
    <dgm:cxn modelId="{91F9590D-9FFC-460E-85C6-EC42A509DD6D}" type="presParOf" srcId="{54FADBE5-08BB-4650-AE2B-E04E8F9E7531}" destId="{C7C07457-732F-40C5-84E1-74258F164BC1}" srcOrd="2" destOrd="0" presId="urn:microsoft.com/office/officeart/2005/8/layout/vList2"/>
    <dgm:cxn modelId="{0EBF2494-D91F-42F3-8C36-C1CF1ED4E209}" type="presParOf" srcId="{54FADBE5-08BB-4650-AE2B-E04E8F9E7531}" destId="{9C777922-4563-4DA7-88E6-7C5C047ED491}" srcOrd="3" destOrd="0" presId="urn:microsoft.com/office/officeart/2005/8/layout/vList2"/>
    <dgm:cxn modelId="{B066DE89-C6A7-4331-A34B-1C6B375DDD9A}" type="presParOf" srcId="{54FADBE5-08BB-4650-AE2B-E04E8F9E7531}" destId="{D9AEB975-B78C-4CDB-91F7-13C9BF797AA6}" srcOrd="4" destOrd="0" presId="urn:microsoft.com/office/officeart/2005/8/layout/vList2"/>
    <dgm:cxn modelId="{71601F2C-C318-403B-8B9E-F1AC7CB0AB5A}" type="presParOf" srcId="{54FADBE5-08BB-4650-AE2B-E04E8F9E7531}" destId="{1A0A8A98-15B3-4606-A659-1A5F347DE409}" srcOrd="5" destOrd="0" presId="urn:microsoft.com/office/officeart/2005/8/layout/vList2"/>
    <dgm:cxn modelId="{295C08F6-F626-42EB-BDA8-CF8080D65D3D}" type="presParOf" srcId="{54FADBE5-08BB-4650-AE2B-E04E8F9E7531}" destId="{51C12A85-1B46-44AD-B76C-2C03E2611ABD}" srcOrd="6" destOrd="0" presId="urn:microsoft.com/office/officeart/2005/8/layout/vList2"/>
    <dgm:cxn modelId="{3C0ECA9E-7410-4CFD-A9BF-71A8AB1FC15B}" type="presParOf" srcId="{54FADBE5-08BB-4650-AE2B-E04E8F9E7531}" destId="{CAD9E367-0FE8-411D-9448-6E043D02487F}" srcOrd="7" destOrd="0" presId="urn:microsoft.com/office/officeart/2005/8/layout/vList2"/>
    <dgm:cxn modelId="{7E91E811-8E46-42F0-93CB-84E16C276577}" type="presParOf" srcId="{54FADBE5-08BB-4650-AE2B-E04E8F9E7531}" destId="{2459B648-7503-46F7-A097-09B3A33C7A41}" srcOrd="8" destOrd="0" presId="urn:microsoft.com/office/officeart/2005/8/layout/vList2"/>
    <dgm:cxn modelId="{865171D4-196E-433D-B1A5-1C7B67822998}" type="presParOf" srcId="{54FADBE5-08BB-4650-AE2B-E04E8F9E7531}" destId="{896B10BC-4771-40A1-A7F9-504FE9C08ED3}" srcOrd="9" destOrd="0" presId="urn:microsoft.com/office/officeart/2005/8/layout/vList2"/>
    <dgm:cxn modelId="{670760A0-B92E-4715-A00E-AE6A44C2F14E}" type="presParOf" srcId="{54FADBE5-08BB-4650-AE2B-E04E8F9E7531}" destId="{84893F8B-BDC9-4D73-90D5-0B043AFF5EB6}" srcOrd="10" destOrd="0" presId="urn:microsoft.com/office/officeart/2005/8/layout/vList2"/>
    <dgm:cxn modelId="{29709CF5-9C2F-49EC-90AC-D325AE340CFF}" type="presParOf" srcId="{54FADBE5-08BB-4650-AE2B-E04E8F9E7531}" destId="{C3D209E2-2011-4D3E-9A2E-CE23BE3BCCD3}" srcOrd="11" destOrd="0" presId="urn:microsoft.com/office/officeart/2005/8/layout/vList2"/>
    <dgm:cxn modelId="{76BBAE13-B2EF-4D02-AE72-B176C9244A31}" type="presParOf" srcId="{54FADBE5-08BB-4650-AE2B-E04E8F9E7531}" destId="{BBCC97C3-22A6-4346-A90F-2D426DAC73B1}" srcOrd="12" destOrd="0" presId="urn:microsoft.com/office/officeart/2005/8/layout/vList2"/>
    <dgm:cxn modelId="{DEAD7A95-D7E4-4A64-BEA1-3B28EBFB4822}" type="presParOf" srcId="{54FADBE5-08BB-4650-AE2B-E04E8F9E7531}" destId="{23DA01F0-8421-4A3A-966A-FB4D257F94BE}" srcOrd="13" destOrd="0" presId="urn:microsoft.com/office/officeart/2005/8/layout/vList2"/>
    <dgm:cxn modelId="{D12A74DA-A603-4A87-B609-FFF2C914FB7D}" type="presParOf" srcId="{54FADBE5-08BB-4650-AE2B-E04E8F9E7531}" destId="{5FB03BE2-D636-4D00-9BC2-42C65E2D163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6A6E68-4FB1-4AF5-927B-9AD5B608C746}"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23123634-B5A3-407A-A823-E0C3CC5E6FF5}">
      <dgm:prSet/>
      <dgm:spPr/>
      <dgm:t>
        <a:bodyPr/>
        <a:lstStyle/>
        <a:p>
          <a:r>
            <a:rPr lang="en-US" dirty="0"/>
            <a:t>Understanding</a:t>
          </a:r>
        </a:p>
      </dgm:t>
    </dgm:pt>
    <dgm:pt modelId="{BD6790FC-6A23-47B0-92BF-4AE99D1A68A3}" type="parTrans" cxnId="{A23DDFD2-A8ED-4158-AC66-4A505B88F6BD}">
      <dgm:prSet/>
      <dgm:spPr/>
      <dgm:t>
        <a:bodyPr/>
        <a:lstStyle/>
        <a:p>
          <a:endParaRPr lang="en-US"/>
        </a:p>
      </dgm:t>
    </dgm:pt>
    <dgm:pt modelId="{ED18C275-A76F-4A67-BE96-793B33B61630}" type="sibTrans" cxnId="{A23DDFD2-A8ED-4158-AC66-4A505B88F6BD}">
      <dgm:prSet/>
      <dgm:spPr/>
      <dgm:t>
        <a:bodyPr/>
        <a:lstStyle/>
        <a:p>
          <a:endParaRPr lang="en-US"/>
        </a:p>
      </dgm:t>
    </dgm:pt>
    <dgm:pt modelId="{2FEF6D6D-E10D-4904-8393-D3744A712944}">
      <dgm:prSet/>
      <dgm:spPr/>
      <dgm:t>
        <a:bodyPr/>
        <a:lstStyle/>
        <a:p>
          <a:r>
            <a:rPr lang="en-US" dirty="0"/>
            <a:t>Data understanding: discover the data and understands the attributes very well then find the outliers and the null values. </a:t>
          </a:r>
        </a:p>
      </dgm:t>
    </dgm:pt>
    <dgm:pt modelId="{ABCF63E8-CA60-4FFF-B3A7-83C946DBBFF4}" type="parTrans" cxnId="{9489EBB1-38B4-4E9F-B2A3-4AB9AF674978}">
      <dgm:prSet/>
      <dgm:spPr/>
      <dgm:t>
        <a:bodyPr/>
        <a:lstStyle/>
        <a:p>
          <a:endParaRPr lang="en-US"/>
        </a:p>
      </dgm:t>
    </dgm:pt>
    <dgm:pt modelId="{D086F604-B5C4-46AF-9620-6AE854F2763F}" type="sibTrans" cxnId="{9489EBB1-38B4-4E9F-B2A3-4AB9AF674978}">
      <dgm:prSet/>
      <dgm:spPr/>
      <dgm:t>
        <a:bodyPr/>
        <a:lstStyle/>
        <a:p>
          <a:endParaRPr lang="en-US"/>
        </a:p>
      </dgm:t>
    </dgm:pt>
    <dgm:pt modelId="{3A7B89D2-318A-419F-BAE0-4131FD5C8D9E}">
      <dgm:prSet/>
      <dgm:spPr/>
      <dgm:t>
        <a:bodyPr/>
        <a:lstStyle/>
        <a:p>
          <a:pPr rtl="0"/>
          <a:r>
            <a:rPr lang="en-US" dirty="0">
              <a:latin typeface="Gill Sans Nova"/>
            </a:rPr>
            <a:t>Cleaning the data</a:t>
          </a:r>
          <a:endParaRPr lang="en-US" dirty="0"/>
        </a:p>
      </dgm:t>
    </dgm:pt>
    <dgm:pt modelId="{42221AF0-52DA-4EFD-B936-2489A5177256}" type="parTrans" cxnId="{E6AF4ED2-0A69-4C7C-8FF2-D26296D87E97}">
      <dgm:prSet/>
      <dgm:spPr/>
      <dgm:t>
        <a:bodyPr/>
        <a:lstStyle/>
        <a:p>
          <a:endParaRPr lang="en-US"/>
        </a:p>
      </dgm:t>
    </dgm:pt>
    <dgm:pt modelId="{64CBEBCC-C83B-41C4-BC39-F13D9D60E8C2}" type="sibTrans" cxnId="{E6AF4ED2-0A69-4C7C-8FF2-D26296D87E97}">
      <dgm:prSet/>
      <dgm:spPr/>
      <dgm:t>
        <a:bodyPr/>
        <a:lstStyle/>
        <a:p>
          <a:endParaRPr lang="en-US"/>
        </a:p>
      </dgm:t>
    </dgm:pt>
    <dgm:pt modelId="{B1F8327C-689D-4472-897D-F12E9A64B2D4}">
      <dgm:prSet/>
      <dgm:spPr/>
      <dgm:t>
        <a:bodyPr/>
        <a:lstStyle/>
        <a:p>
          <a:r>
            <a:rPr lang="en-US" dirty="0"/>
            <a:t>remove the unimportant features if there is any and do feature cleansing</a:t>
          </a:r>
        </a:p>
      </dgm:t>
    </dgm:pt>
    <dgm:pt modelId="{B4569FC0-4FA0-4E5F-BF8B-E40F69AA995B}" type="parTrans" cxnId="{0FCE3FC3-EE1B-4296-83D2-D2A5892CE5A9}">
      <dgm:prSet/>
      <dgm:spPr/>
      <dgm:t>
        <a:bodyPr/>
        <a:lstStyle/>
        <a:p>
          <a:endParaRPr lang="en-US"/>
        </a:p>
      </dgm:t>
    </dgm:pt>
    <dgm:pt modelId="{3318DBDC-1140-4C0E-BC01-2EB90E6AEF64}" type="sibTrans" cxnId="{0FCE3FC3-EE1B-4296-83D2-D2A5892CE5A9}">
      <dgm:prSet/>
      <dgm:spPr/>
      <dgm:t>
        <a:bodyPr/>
        <a:lstStyle/>
        <a:p>
          <a:endParaRPr lang="en-US"/>
        </a:p>
      </dgm:t>
    </dgm:pt>
    <dgm:pt modelId="{C4231C09-C78C-4BA6-B6E1-D25E70CBA049}">
      <dgm:prSet/>
      <dgm:spPr/>
      <dgm:t>
        <a:bodyPr/>
        <a:lstStyle/>
        <a:p>
          <a:r>
            <a:rPr lang="en-US" dirty="0"/>
            <a:t>Analyze</a:t>
          </a:r>
        </a:p>
      </dgm:t>
    </dgm:pt>
    <dgm:pt modelId="{1D176275-0600-46E7-905A-5BBE2D8CF88E}" type="parTrans" cxnId="{7D5678A1-BD5F-4DC6-ABEC-19B9B3D5DFB2}">
      <dgm:prSet/>
      <dgm:spPr/>
      <dgm:t>
        <a:bodyPr/>
        <a:lstStyle/>
        <a:p>
          <a:endParaRPr lang="en-US"/>
        </a:p>
      </dgm:t>
    </dgm:pt>
    <dgm:pt modelId="{71B6B275-7618-4A74-9FE3-0AD1BBE595FD}" type="sibTrans" cxnId="{7D5678A1-BD5F-4DC6-ABEC-19B9B3D5DFB2}">
      <dgm:prSet/>
      <dgm:spPr/>
      <dgm:t>
        <a:bodyPr/>
        <a:lstStyle/>
        <a:p>
          <a:endParaRPr lang="en-US"/>
        </a:p>
      </dgm:t>
    </dgm:pt>
    <dgm:pt modelId="{EC911B49-1E62-4C5B-9EB3-80F8250FF2E6}">
      <dgm:prSet/>
      <dgm:spPr/>
      <dgm:t>
        <a:bodyPr/>
        <a:lstStyle/>
        <a:p>
          <a:r>
            <a:rPr lang="en-US" dirty="0"/>
            <a:t>Analyze the data using EDA to understand the relation between features and the conclusions that I can get from the data </a:t>
          </a:r>
        </a:p>
      </dgm:t>
    </dgm:pt>
    <dgm:pt modelId="{177FD5D7-C834-4A58-BF8B-E6C5113976CB}" type="parTrans" cxnId="{D3A7D7CE-AA94-4A20-A5EB-F28A65976149}">
      <dgm:prSet/>
      <dgm:spPr/>
      <dgm:t>
        <a:bodyPr/>
        <a:lstStyle/>
        <a:p>
          <a:endParaRPr lang="en-US"/>
        </a:p>
      </dgm:t>
    </dgm:pt>
    <dgm:pt modelId="{AE11ADB2-924E-4ECA-AF19-B92B4E9EAA75}" type="sibTrans" cxnId="{D3A7D7CE-AA94-4A20-A5EB-F28A65976149}">
      <dgm:prSet/>
      <dgm:spPr/>
      <dgm:t>
        <a:bodyPr/>
        <a:lstStyle/>
        <a:p>
          <a:endParaRPr lang="en-US"/>
        </a:p>
      </dgm:t>
    </dgm:pt>
    <dgm:pt modelId="{DFB7522A-6BE6-4B34-AEFB-C0640FD203E5}">
      <dgm:prSet/>
      <dgm:spPr/>
      <dgm:t>
        <a:bodyPr/>
        <a:lstStyle/>
        <a:p>
          <a:pPr rtl="0"/>
          <a:r>
            <a:rPr lang="en-US" dirty="0">
              <a:latin typeface="Gill Sans Nova"/>
            </a:rPr>
            <a:t>Train a Model</a:t>
          </a:r>
          <a:endParaRPr lang="en-US" dirty="0"/>
        </a:p>
      </dgm:t>
    </dgm:pt>
    <dgm:pt modelId="{B4E3C9F1-35D5-431C-A161-71F614419BEA}" type="parTrans" cxnId="{3D0FBB85-A082-4D4F-9D18-0E1B0C4F67E1}">
      <dgm:prSet/>
      <dgm:spPr/>
      <dgm:t>
        <a:bodyPr/>
        <a:lstStyle/>
        <a:p>
          <a:endParaRPr lang="en-US"/>
        </a:p>
      </dgm:t>
    </dgm:pt>
    <dgm:pt modelId="{7AAD6CD6-E0B7-4878-8D9D-E17CEB2AE2F0}" type="sibTrans" cxnId="{3D0FBB85-A082-4D4F-9D18-0E1B0C4F67E1}">
      <dgm:prSet/>
      <dgm:spPr/>
      <dgm:t>
        <a:bodyPr/>
        <a:lstStyle/>
        <a:p>
          <a:endParaRPr lang="en-US"/>
        </a:p>
      </dgm:t>
    </dgm:pt>
    <dgm:pt modelId="{F19E8528-55EB-45CF-89BF-DC0B79644CC5}">
      <dgm:prSet/>
      <dgm:spPr/>
      <dgm:t>
        <a:bodyPr/>
        <a:lstStyle/>
        <a:p>
          <a:r>
            <a:rPr lang="en-US" dirty="0"/>
            <a:t>Work on model, It is a classification problem (persistent or not persistent) so I am going to use 3 models 1 Linear model 1 ensemble and 1 for boosting.</a:t>
          </a:r>
        </a:p>
      </dgm:t>
    </dgm:pt>
    <dgm:pt modelId="{86D43B62-63C2-4C6D-AB46-13E373D13E5A}" type="parTrans" cxnId="{CEB49A9F-EDC4-4753-8EAF-DA1BA8E5AD4C}">
      <dgm:prSet/>
      <dgm:spPr/>
      <dgm:t>
        <a:bodyPr/>
        <a:lstStyle/>
        <a:p>
          <a:endParaRPr lang="en-US"/>
        </a:p>
      </dgm:t>
    </dgm:pt>
    <dgm:pt modelId="{7FB550EA-42D4-4178-87D5-94DC4570CC01}" type="sibTrans" cxnId="{CEB49A9F-EDC4-4753-8EAF-DA1BA8E5AD4C}">
      <dgm:prSet/>
      <dgm:spPr/>
      <dgm:t>
        <a:bodyPr/>
        <a:lstStyle/>
        <a:p>
          <a:endParaRPr lang="en-US"/>
        </a:p>
      </dgm:t>
    </dgm:pt>
    <dgm:pt modelId="{2C587B56-B048-4B72-9FD3-931F7D191487}" type="pres">
      <dgm:prSet presAssocID="{196A6E68-4FB1-4AF5-927B-9AD5B608C746}" presName="Name0" presStyleCnt="0">
        <dgm:presLayoutVars>
          <dgm:dir/>
          <dgm:animLvl val="lvl"/>
          <dgm:resizeHandles val="exact"/>
        </dgm:presLayoutVars>
      </dgm:prSet>
      <dgm:spPr/>
    </dgm:pt>
    <dgm:pt modelId="{24704B83-7BF5-42AD-8323-E62C1CA67639}" type="pres">
      <dgm:prSet presAssocID="{DFB7522A-6BE6-4B34-AEFB-C0640FD203E5}" presName="boxAndChildren" presStyleCnt="0"/>
      <dgm:spPr/>
    </dgm:pt>
    <dgm:pt modelId="{08BFBEB3-6926-445B-A519-E7637DB390CB}" type="pres">
      <dgm:prSet presAssocID="{DFB7522A-6BE6-4B34-AEFB-C0640FD203E5}" presName="parentTextBox" presStyleLbl="alignNode1" presStyleIdx="0" presStyleCnt="4"/>
      <dgm:spPr/>
    </dgm:pt>
    <dgm:pt modelId="{E0518177-31F4-460A-9F14-1F46E094824E}" type="pres">
      <dgm:prSet presAssocID="{DFB7522A-6BE6-4B34-AEFB-C0640FD203E5}" presName="descendantBox" presStyleLbl="bgAccFollowNode1" presStyleIdx="0" presStyleCnt="4"/>
      <dgm:spPr/>
    </dgm:pt>
    <dgm:pt modelId="{6DAAC996-C42C-480E-A9DE-19ED81DF1BD6}" type="pres">
      <dgm:prSet presAssocID="{71B6B275-7618-4A74-9FE3-0AD1BBE595FD}" presName="sp" presStyleCnt="0"/>
      <dgm:spPr/>
    </dgm:pt>
    <dgm:pt modelId="{D1C1A65E-8E0C-4908-832D-D8B588417F72}" type="pres">
      <dgm:prSet presAssocID="{C4231C09-C78C-4BA6-B6E1-D25E70CBA049}" presName="arrowAndChildren" presStyleCnt="0"/>
      <dgm:spPr/>
    </dgm:pt>
    <dgm:pt modelId="{4FA84AF3-4807-447D-97CA-C0971872BD3D}" type="pres">
      <dgm:prSet presAssocID="{C4231C09-C78C-4BA6-B6E1-D25E70CBA049}" presName="parentTextArrow" presStyleLbl="node1" presStyleIdx="0" presStyleCnt="0"/>
      <dgm:spPr/>
    </dgm:pt>
    <dgm:pt modelId="{CCE88BEA-102B-4F83-8D81-7BC0D8F3BCEF}" type="pres">
      <dgm:prSet presAssocID="{C4231C09-C78C-4BA6-B6E1-D25E70CBA049}" presName="arrow" presStyleLbl="alignNode1" presStyleIdx="1" presStyleCnt="4"/>
      <dgm:spPr/>
    </dgm:pt>
    <dgm:pt modelId="{A9F1251B-D220-4958-BB80-9064CE74B7C2}" type="pres">
      <dgm:prSet presAssocID="{C4231C09-C78C-4BA6-B6E1-D25E70CBA049}" presName="descendantArrow" presStyleLbl="bgAccFollowNode1" presStyleIdx="1" presStyleCnt="4"/>
      <dgm:spPr/>
    </dgm:pt>
    <dgm:pt modelId="{49A454DC-4E81-45DB-ADCD-483669210EAF}" type="pres">
      <dgm:prSet presAssocID="{64CBEBCC-C83B-41C4-BC39-F13D9D60E8C2}" presName="sp" presStyleCnt="0"/>
      <dgm:spPr/>
    </dgm:pt>
    <dgm:pt modelId="{7039814A-CCB3-4621-A187-8121329FAF5C}" type="pres">
      <dgm:prSet presAssocID="{3A7B89D2-318A-419F-BAE0-4131FD5C8D9E}" presName="arrowAndChildren" presStyleCnt="0"/>
      <dgm:spPr/>
    </dgm:pt>
    <dgm:pt modelId="{276DCA1B-87A0-4C50-B9BE-8F4A91F17F15}" type="pres">
      <dgm:prSet presAssocID="{3A7B89D2-318A-419F-BAE0-4131FD5C8D9E}" presName="parentTextArrow" presStyleLbl="node1" presStyleIdx="0" presStyleCnt="0"/>
      <dgm:spPr/>
    </dgm:pt>
    <dgm:pt modelId="{E1569358-A9A8-4FAA-81DC-D396428DBB17}" type="pres">
      <dgm:prSet presAssocID="{3A7B89D2-318A-419F-BAE0-4131FD5C8D9E}" presName="arrow" presStyleLbl="alignNode1" presStyleIdx="2" presStyleCnt="4"/>
      <dgm:spPr/>
    </dgm:pt>
    <dgm:pt modelId="{C1017F8E-9BC2-4E92-8F99-31961DF10A89}" type="pres">
      <dgm:prSet presAssocID="{3A7B89D2-318A-419F-BAE0-4131FD5C8D9E}" presName="descendantArrow" presStyleLbl="bgAccFollowNode1" presStyleIdx="2" presStyleCnt="4"/>
      <dgm:spPr/>
    </dgm:pt>
    <dgm:pt modelId="{C055089C-2E15-4215-955F-1EFDF28A5D7E}" type="pres">
      <dgm:prSet presAssocID="{ED18C275-A76F-4A67-BE96-793B33B61630}" presName="sp" presStyleCnt="0"/>
      <dgm:spPr/>
    </dgm:pt>
    <dgm:pt modelId="{0CC35EE7-E735-428F-9C69-3EAEA96CB14C}" type="pres">
      <dgm:prSet presAssocID="{23123634-B5A3-407A-A823-E0C3CC5E6FF5}" presName="arrowAndChildren" presStyleCnt="0"/>
      <dgm:spPr/>
    </dgm:pt>
    <dgm:pt modelId="{03B60920-4CBB-4ABC-AB6C-475A8D2E64BE}" type="pres">
      <dgm:prSet presAssocID="{23123634-B5A3-407A-A823-E0C3CC5E6FF5}" presName="parentTextArrow" presStyleLbl="node1" presStyleIdx="0" presStyleCnt="0"/>
      <dgm:spPr/>
    </dgm:pt>
    <dgm:pt modelId="{654B47BC-2058-4EB5-A8B6-CF69A26C44CE}" type="pres">
      <dgm:prSet presAssocID="{23123634-B5A3-407A-A823-E0C3CC5E6FF5}" presName="arrow" presStyleLbl="alignNode1" presStyleIdx="3" presStyleCnt="4"/>
      <dgm:spPr/>
    </dgm:pt>
    <dgm:pt modelId="{53BB7124-49C6-4604-A21E-8115257225DE}" type="pres">
      <dgm:prSet presAssocID="{23123634-B5A3-407A-A823-E0C3CC5E6FF5}" presName="descendantArrow" presStyleLbl="bgAccFollowNode1" presStyleIdx="3" presStyleCnt="4"/>
      <dgm:spPr/>
    </dgm:pt>
  </dgm:ptLst>
  <dgm:cxnLst>
    <dgm:cxn modelId="{50DA7832-CC97-4637-88D9-10F2D63E238A}" type="presOf" srcId="{196A6E68-4FB1-4AF5-927B-9AD5B608C746}" destId="{2C587B56-B048-4B72-9FD3-931F7D191487}" srcOrd="0" destOrd="0" presId="urn:microsoft.com/office/officeart/2016/7/layout/VerticalDownArrowProcess"/>
    <dgm:cxn modelId="{318CFC68-DD4B-40A0-B19F-C65A964E6864}" type="presOf" srcId="{3A7B89D2-318A-419F-BAE0-4131FD5C8D9E}" destId="{E1569358-A9A8-4FAA-81DC-D396428DBB17}" srcOrd="1" destOrd="0" presId="urn:microsoft.com/office/officeart/2016/7/layout/VerticalDownArrowProcess"/>
    <dgm:cxn modelId="{D7A50354-A735-42BD-BD62-8D0EAA406569}" type="presOf" srcId="{23123634-B5A3-407A-A823-E0C3CC5E6FF5}" destId="{654B47BC-2058-4EB5-A8B6-CF69A26C44CE}" srcOrd="1" destOrd="0" presId="urn:microsoft.com/office/officeart/2016/7/layout/VerticalDownArrowProcess"/>
    <dgm:cxn modelId="{9B592174-E840-4C5A-92CE-A537FCFFA7EB}" type="presOf" srcId="{23123634-B5A3-407A-A823-E0C3CC5E6FF5}" destId="{03B60920-4CBB-4ABC-AB6C-475A8D2E64BE}" srcOrd="0" destOrd="0" presId="urn:microsoft.com/office/officeart/2016/7/layout/VerticalDownArrowProcess"/>
    <dgm:cxn modelId="{E65FB47C-C8A3-4422-83C1-28C75790263D}" type="presOf" srcId="{B1F8327C-689D-4472-897D-F12E9A64B2D4}" destId="{C1017F8E-9BC2-4E92-8F99-31961DF10A89}" srcOrd="0" destOrd="0" presId="urn:microsoft.com/office/officeart/2016/7/layout/VerticalDownArrowProcess"/>
    <dgm:cxn modelId="{3D0FBB85-A082-4D4F-9D18-0E1B0C4F67E1}" srcId="{196A6E68-4FB1-4AF5-927B-9AD5B608C746}" destId="{DFB7522A-6BE6-4B34-AEFB-C0640FD203E5}" srcOrd="3" destOrd="0" parTransId="{B4E3C9F1-35D5-431C-A161-71F614419BEA}" sibTransId="{7AAD6CD6-E0B7-4878-8D9D-E17CEB2AE2F0}"/>
    <dgm:cxn modelId="{5E374893-39A8-4870-A828-C7E291F2567F}" type="presOf" srcId="{3A7B89D2-318A-419F-BAE0-4131FD5C8D9E}" destId="{276DCA1B-87A0-4C50-B9BE-8F4A91F17F15}" srcOrd="0" destOrd="0" presId="urn:microsoft.com/office/officeart/2016/7/layout/VerticalDownArrowProcess"/>
    <dgm:cxn modelId="{CEB49A9F-EDC4-4753-8EAF-DA1BA8E5AD4C}" srcId="{DFB7522A-6BE6-4B34-AEFB-C0640FD203E5}" destId="{F19E8528-55EB-45CF-89BF-DC0B79644CC5}" srcOrd="0" destOrd="0" parTransId="{86D43B62-63C2-4C6D-AB46-13E373D13E5A}" sibTransId="{7FB550EA-42D4-4178-87D5-94DC4570CC01}"/>
    <dgm:cxn modelId="{AB45B0A0-85FE-43C2-B221-5D947BB89544}" type="presOf" srcId="{2FEF6D6D-E10D-4904-8393-D3744A712944}" destId="{53BB7124-49C6-4604-A21E-8115257225DE}" srcOrd="0" destOrd="0" presId="urn:microsoft.com/office/officeart/2016/7/layout/VerticalDownArrowProcess"/>
    <dgm:cxn modelId="{7D5678A1-BD5F-4DC6-ABEC-19B9B3D5DFB2}" srcId="{196A6E68-4FB1-4AF5-927B-9AD5B608C746}" destId="{C4231C09-C78C-4BA6-B6E1-D25E70CBA049}" srcOrd="2" destOrd="0" parTransId="{1D176275-0600-46E7-905A-5BBE2D8CF88E}" sibTransId="{71B6B275-7618-4A74-9FE3-0AD1BBE595FD}"/>
    <dgm:cxn modelId="{BAD60CA3-55F6-4CFD-90F9-58B9B97B0563}" type="presOf" srcId="{C4231C09-C78C-4BA6-B6E1-D25E70CBA049}" destId="{4FA84AF3-4807-447D-97CA-C0971872BD3D}" srcOrd="0" destOrd="0" presId="urn:microsoft.com/office/officeart/2016/7/layout/VerticalDownArrowProcess"/>
    <dgm:cxn modelId="{24A1F6AA-0245-4658-B7ED-22BF8D047328}" type="presOf" srcId="{EC911B49-1E62-4C5B-9EB3-80F8250FF2E6}" destId="{A9F1251B-D220-4958-BB80-9064CE74B7C2}" srcOrd="0" destOrd="0" presId="urn:microsoft.com/office/officeart/2016/7/layout/VerticalDownArrowProcess"/>
    <dgm:cxn modelId="{9489EBB1-38B4-4E9F-B2A3-4AB9AF674978}" srcId="{23123634-B5A3-407A-A823-E0C3CC5E6FF5}" destId="{2FEF6D6D-E10D-4904-8393-D3744A712944}" srcOrd="0" destOrd="0" parTransId="{ABCF63E8-CA60-4FFF-B3A7-83C946DBBFF4}" sibTransId="{D086F604-B5C4-46AF-9620-6AE854F2763F}"/>
    <dgm:cxn modelId="{13ECF7B2-6D43-489B-898C-083141F2D51E}" type="presOf" srcId="{F19E8528-55EB-45CF-89BF-DC0B79644CC5}" destId="{E0518177-31F4-460A-9F14-1F46E094824E}" srcOrd="0" destOrd="0" presId="urn:microsoft.com/office/officeart/2016/7/layout/VerticalDownArrowProcess"/>
    <dgm:cxn modelId="{0FCE3FC3-EE1B-4296-83D2-D2A5892CE5A9}" srcId="{3A7B89D2-318A-419F-BAE0-4131FD5C8D9E}" destId="{B1F8327C-689D-4472-897D-F12E9A64B2D4}" srcOrd="0" destOrd="0" parTransId="{B4569FC0-4FA0-4E5F-BF8B-E40F69AA995B}" sibTransId="{3318DBDC-1140-4C0E-BC01-2EB90E6AEF64}"/>
    <dgm:cxn modelId="{D3A7D7CE-AA94-4A20-A5EB-F28A65976149}" srcId="{C4231C09-C78C-4BA6-B6E1-D25E70CBA049}" destId="{EC911B49-1E62-4C5B-9EB3-80F8250FF2E6}" srcOrd="0" destOrd="0" parTransId="{177FD5D7-C834-4A58-BF8B-E6C5113976CB}" sibTransId="{AE11ADB2-924E-4ECA-AF19-B92B4E9EAA75}"/>
    <dgm:cxn modelId="{E6AF4ED2-0A69-4C7C-8FF2-D26296D87E97}" srcId="{196A6E68-4FB1-4AF5-927B-9AD5B608C746}" destId="{3A7B89D2-318A-419F-BAE0-4131FD5C8D9E}" srcOrd="1" destOrd="0" parTransId="{42221AF0-52DA-4EFD-B936-2489A5177256}" sibTransId="{64CBEBCC-C83B-41C4-BC39-F13D9D60E8C2}"/>
    <dgm:cxn modelId="{A23DDFD2-A8ED-4158-AC66-4A505B88F6BD}" srcId="{196A6E68-4FB1-4AF5-927B-9AD5B608C746}" destId="{23123634-B5A3-407A-A823-E0C3CC5E6FF5}" srcOrd="0" destOrd="0" parTransId="{BD6790FC-6A23-47B0-92BF-4AE99D1A68A3}" sibTransId="{ED18C275-A76F-4A67-BE96-793B33B61630}"/>
    <dgm:cxn modelId="{91D97FDA-DC3E-4564-BEA8-8F6D884F85AD}" type="presOf" srcId="{C4231C09-C78C-4BA6-B6E1-D25E70CBA049}" destId="{CCE88BEA-102B-4F83-8D81-7BC0D8F3BCEF}" srcOrd="1" destOrd="0" presId="urn:microsoft.com/office/officeart/2016/7/layout/VerticalDownArrowProcess"/>
    <dgm:cxn modelId="{4442E7F0-507A-4D67-B0AC-2F3305DD1139}" type="presOf" srcId="{DFB7522A-6BE6-4B34-AEFB-C0640FD203E5}" destId="{08BFBEB3-6926-445B-A519-E7637DB390CB}" srcOrd="0" destOrd="0" presId="urn:microsoft.com/office/officeart/2016/7/layout/VerticalDownArrowProcess"/>
    <dgm:cxn modelId="{02579871-1792-4D16-A0F7-ACB5784F1D8C}" type="presParOf" srcId="{2C587B56-B048-4B72-9FD3-931F7D191487}" destId="{24704B83-7BF5-42AD-8323-E62C1CA67639}" srcOrd="0" destOrd="0" presId="urn:microsoft.com/office/officeart/2016/7/layout/VerticalDownArrowProcess"/>
    <dgm:cxn modelId="{76902523-6F6B-4EE1-BE34-54DD188CA823}" type="presParOf" srcId="{24704B83-7BF5-42AD-8323-E62C1CA67639}" destId="{08BFBEB3-6926-445B-A519-E7637DB390CB}" srcOrd="0" destOrd="0" presId="urn:microsoft.com/office/officeart/2016/7/layout/VerticalDownArrowProcess"/>
    <dgm:cxn modelId="{15B61785-92AE-428C-9257-CB50B23DE3B5}" type="presParOf" srcId="{24704B83-7BF5-42AD-8323-E62C1CA67639}" destId="{E0518177-31F4-460A-9F14-1F46E094824E}" srcOrd="1" destOrd="0" presId="urn:microsoft.com/office/officeart/2016/7/layout/VerticalDownArrowProcess"/>
    <dgm:cxn modelId="{929099D8-6213-4853-B15B-9229E44614E8}" type="presParOf" srcId="{2C587B56-B048-4B72-9FD3-931F7D191487}" destId="{6DAAC996-C42C-480E-A9DE-19ED81DF1BD6}" srcOrd="1" destOrd="0" presId="urn:microsoft.com/office/officeart/2016/7/layout/VerticalDownArrowProcess"/>
    <dgm:cxn modelId="{37CDE178-982D-4B6A-8563-99BE5EAB946C}" type="presParOf" srcId="{2C587B56-B048-4B72-9FD3-931F7D191487}" destId="{D1C1A65E-8E0C-4908-832D-D8B588417F72}" srcOrd="2" destOrd="0" presId="urn:microsoft.com/office/officeart/2016/7/layout/VerticalDownArrowProcess"/>
    <dgm:cxn modelId="{34F294FC-7018-45A3-B652-307EF3E2FFB6}" type="presParOf" srcId="{D1C1A65E-8E0C-4908-832D-D8B588417F72}" destId="{4FA84AF3-4807-447D-97CA-C0971872BD3D}" srcOrd="0" destOrd="0" presId="urn:microsoft.com/office/officeart/2016/7/layout/VerticalDownArrowProcess"/>
    <dgm:cxn modelId="{28970B2A-B3E7-4DB8-9EC7-8BD7C45A3664}" type="presParOf" srcId="{D1C1A65E-8E0C-4908-832D-D8B588417F72}" destId="{CCE88BEA-102B-4F83-8D81-7BC0D8F3BCEF}" srcOrd="1" destOrd="0" presId="urn:microsoft.com/office/officeart/2016/7/layout/VerticalDownArrowProcess"/>
    <dgm:cxn modelId="{5EF7DE26-F557-4FC6-9186-F2509CC8AEE6}" type="presParOf" srcId="{D1C1A65E-8E0C-4908-832D-D8B588417F72}" destId="{A9F1251B-D220-4958-BB80-9064CE74B7C2}" srcOrd="2" destOrd="0" presId="urn:microsoft.com/office/officeart/2016/7/layout/VerticalDownArrowProcess"/>
    <dgm:cxn modelId="{87E277C9-2D8A-4792-B2F1-1998269F2702}" type="presParOf" srcId="{2C587B56-B048-4B72-9FD3-931F7D191487}" destId="{49A454DC-4E81-45DB-ADCD-483669210EAF}" srcOrd="3" destOrd="0" presId="urn:microsoft.com/office/officeart/2016/7/layout/VerticalDownArrowProcess"/>
    <dgm:cxn modelId="{62E67080-22F1-49BC-94E7-4A5419934DA1}" type="presParOf" srcId="{2C587B56-B048-4B72-9FD3-931F7D191487}" destId="{7039814A-CCB3-4621-A187-8121329FAF5C}" srcOrd="4" destOrd="0" presId="urn:microsoft.com/office/officeart/2016/7/layout/VerticalDownArrowProcess"/>
    <dgm:cxn modelId="{FB177FD2-527A-405B-BA85-E29D6182C360}" type="presParOf" srcId="{7039814A-CCB3-4621-A187-8121329FAF5C}" destId="{276DCA1B-87A0-4C50-B9BE-8F4A91F17F15}" srcOrd="0" destOrd="0" presId="urn:microsoft.com/office/officeart/2016/7/layout/VerticalDownArrowProcess"/>
    <dgm:cxn modelId="{25F7815B-C4D7-47BB-BDA2-614F1F2076AA}" type="presParOf" srcId="{7039814A-CCB3-4621-A187-8121329FAF5C}" destId="{E1569358-A9A8-4FAA-81DC-D396428DBB17}" srcOrd="1" destOrd="0" presId="urn:microsoft.com/office/officeart/2016/7/layout/VerticalDownArrowProcess"/>
    <dgm:cxn modelId="{F3B070E7-EDAA-4CF7-8C54-E1195E7D03D7}" type="presParOf" srcId="{7039814A-CCB3-4621-A187-8121329FAF5C}" destId="{C1017F8E-9BC2-4E92-8F99-31961DF10A89}" srcOrd="2" destOrd="0" presId="urn:microsoft.com/office/officeart/2016/7/layout/VerticalDownArrowProcess"/>
    <dgm:cxn modelId="{65AB83FD-E748-47F1-9A29-2D920C015304}" type="presParOf" srcId="{2C587B56-B048-4B72-9FD3-931F7D191487}" destId="{C055089C-2E15-4215-955F-1EFDF28A5D7E}" srcOrd="5" destOrd="0" presId="urn:microsoft.com/office/officeart/2016/7/layout/VerticalDownArrowProcess"/>
    <dgm:cxn modelId="{526ACB59-940C-4D48-89D8-6CB34D9A495A}" type="presParOf" srcId="{2C587B56-B048-4B72-9FD3-931F7D191487}" destId="{0CC35EE7-E735-428F-9C69-3EAEA96CB14C}" srcOrd="6" destOrd="0" presId="urn:microsoft.com/office/officeart/2016/7/layout/VerticalDownArrowProcess"/>
    <dgm:cxn modelId="{C995AF65-65BA-4FD6-A278-B89C86380038}" type="presParOf" srcId="{0CC35EE7-E735-428F-9C69-3EAEA96CB14C}" destId="{03B60920-4CBB-4ABC-AB6C-475A8D2E64BE}" srcOrd="0" destOrd="0" presId="urn:microsoft.com/office/officeart/2016/7/layout/VerticalDownArrowProcess"/>
    <dgm:cxn modelId="{4C56F271-66AD-4609-97CF-390168E9D029}" type="presParOf" srcId="{0CC35EE7-E735-428F-9C69-3EAEA96CB14C}" destId="{654B47BC-2058-4EB5-A8B6-CF69A26C44CE}" srcOrd="1" destOrd="0" presId="urn:microsoft.com/office/officeart/2016/7/layout/VerticalDownArrowProcess"/>
    <dgm:cxn modelId="{BD42ED7C-682E-47BB-ADD5-7AFC5F84811C}" type="presParOf" srcId="{0CC35EE7-E735-428F-9C69-3EAEA96CB14C}" destId="{53BB7124-49C6-4604-A21E-8115257225D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D418-EE5E-4838-9888-161004D0E1F6}">
      <dsp:nvSpPr>
        <dsp:cNvPr id="0" name=""/>
        <dsp:cNvSpPr/>
      </dsp:nvSpPr>
      <dsp:spPr>
        <a:xfrm>
          <a:off x="0" y="139630"/>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Group Name: sika (individual)</a:t>
          </a:r>
        </a:p>
      </dsp:txBody>
      <dsp:txXfrm>
        <a:off x="24406" y="164036"/>
        <a:ext cx="10473204" cy="451143"/>
      </dsp:txXfrm>
    </dsp:sp>
    <dsp:sp modelId="{C7C07457-732F-40C5-84E1-74258F164BC1}">
      <dsp:nvSpPr>
        <dsp:cNvPr id="0" name=""/>
        <dsp:cNvSpPr/>
      </dsp:nvSpPr>
      <dsp:spPr>
        <a:xfrm>
          <a:off x="0" y="674145"/>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Name: Mohamed Sayed Hassan</a:t>
          </a:r>
        </a:p>
      </dsp:txBody>
      <dsp:txXfrm>
        <a:off x="24406" y="698551"/>
        <a:ext cx="10473204" cy="451143"/>
      </dsp:txXfrm>
    </dsp:sp>
    <dsp:sp modelId="{D9AEB975-B78C-4CDB-91F7-13C9BF797AA6}">
      <dsp:nvSpPr>
        <dsp:cNvPr id="0" name=""/>
        <dsp:cNvSpPr/>
      </dsp:nvSpPr>
      <dsp:spPr>
        <a:xfrm>
          <a:off x="0" y="1208661"/>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Email: </a:t>
          </a:r>
          <a:r>
            <a:rPr lang="en-US" sz="1200" u="sng" kern="1200" dirty="0">
              <a:hlinkClick xmlns:r="http://schemas.openxmlformats.org/officeDocument/2006/relationships" r:id="rId1"/>
            </a:rPr>
            <a:t>msiika70@gmail.com</a:t>
          </a:r>
          <a:endParaRPr lang="en-US" sz="1200" kern="1200" dirty="0"/>
        </a:p>
      </dsp:txBody>
      <dsp:txXfrm>
        <a:off x="24406" y="1233067"/>
        <a:ext cx="10473204" cy="451143"/>
      </dsp:txXfrm>
    </dsp:sp>
    <dsp:sp modelId="{51C12A85-1B46-44AD-B76C-2C03E2611ABD}">
      <dsp:nvSpPr>
        <dsp:cNvPr id="0" name=""/>
        <dsp:cNvSpPr/>
      </dsp:nvSpPr>
      <dsp:spPr>
        <a:xfrm>
          <a:off x="0" y="1743176"/>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Country: Egypt</a:t>
          </a:r>
        </a:p>
      </dsp:txBody>
      <dsp:txXfrm>
        <a:off x="24406" y="1767582"/>
        <a:ext cx="10473204" cy="451143"/>
      </dsp:txXfrm>
    </dsp:sp>
    <dsp:sp modelId="{2459B648-7503-46F7-A097-09B3A33C7A41}">
      <dsp:nvSpPr>
        <dsp:cNvPr id="0" name=""/>
        <dsp:cNvSpPr/>
      </dsp:nvSpPr>
      <dsp:spPr>
        <a:xfrm>
          <a:off x="0" y="2277692"/>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College: Cairo university, Faculty of computers and artificial intelligence</a:t>
          </a:r>
        </a:p>
      </dsp:txBody>
      <dsp:txXfrm>
        <a:off x="24406" y="2302098"/>
        <a:ext cx="10473204" cy="451143"/>
      </dsp:txXfrm>
    </dsp:sp>
    <dsp:sp modelId="{84893F8B-BDC9-4D73-90D5-0B043AFF5EB6}">
      <dsp:nvSpPr>
        <dsp:cNvPr id="0" name=""/>
        <dsp:cNvSpPr/>
      </dsp:nvSpPr>
      <dsp:spPr>
        <a:xfrm>
          <a:off x="0" y="2812208"/>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Specialization: Data Science</a:t>
          </a:r>
        </a:p>
      </dsp:txBody>
      <dsp:txXfrm>
        <a:off x="24406" y="2836614"/>
        <a:ext cx="10473204" cy="451143"/>
      </dsp:txXfrm>
    </dsp:sp>
    <dsp:sp modelId="{BBCC97C3-22A6-4346-A90F-2D426DAC73B1}">
      <dsp:nvSpPr>
        <dsp:cNvPr id="0" name=""/>
        <dsp:cNvSpPr/>
      </dsp:nvSpPr>
      <dsp:spPr>
        <a:xfrm>
          <a:off x="0" y="3346723"/>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kern="1200" dirty="0">
              <a:latin typeface="Gill Sans Nova"/>
            </a:rPr>
            <a:t>Github: </a:t>
          </a:r>
          <a:r>
            <a:rPr lang="en-US" sz="1200" b="0" kern="1200" dirty="0"/>
            <a:t>https://github.com/mohamedsiika/Persistency-of-the-drug/</a:t>
          </a:r>
        </a:p>
      </dsp:txBody>
      <dsp:txXfrm>
        <a:off x="24406" y="3371129"/>
        <a:ext cx="10473204" cy="451143"/>
      </dsp:txXfrm>
    </dsp:sp>
    <dsp:sp modelId="{5FB03BE2-D636-4D00-9BC2-42C65E2D163C}">
      <dsp:nvSpPr>
        <dsp:cNvPr id="0" name=""/>
        <dsp:cNvSpPr/>
      </dsp:nvSpPr>
      <dsp:spPr>
        <a:xfrm>
          <a:off x="0" y="3881239"/>
          <a:ext cx="10522016" cy="499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1" kern="1200" dirty="0"/>
            <a:t>Problem Description:</a:t>
          </a:r>
          <a:r>
            <a:rPr lang="en-US" sz="1200" b="1" kern="1200" dirty="0">
              <a:latin typeface="Gill Sans Nova"/>
            </a:rPr>
            <a:t>  </a:t>
          </a:r>
          <a:r>
            <a:rPr lang="en-US" sz="1200" kern="1200" dirty="0"/>
            <a:t>gather insights on the factors that are impacting the persistency, build a classification for the given dataset.</a:t>
          </a:r>
          <a:br>
            <a:rPr lang="en-US" sz="1200" kern="1200" dirty="0"/>
          </a:br>
          <a:endParaRPr lang="en-US" sz="1200" kern="1200" dirty="0">
            <a:latin typeface="Gill Sans Nova"/>
          </a:endParaRPr>
        </a:p>
      </dsp:txBody>
      <dsp:txXfrm>
        <a:off x="24406" y="3905645"/>
        <a:ext cx="10473204" cy="451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FBEB3-6926-445B-A519-E7637DB390CB}">
      <dsp:nvSpPr>
        <dsp:cNvPr id="0" name=""/>
        <dsp:cNvSpPr/>
      </dsp:nvSpPr>
      <dsp:spPr>
        <a:xfrm>
          <a:off x="0" y="4875039"/>
          <a:ext cx="1810036" cy="106653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730" tIns="142240" rIns="12873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ill Sans Nova"/>
            </a:rPr>
            <a:t>Train a Model</a:t>
          </a:r>
          <a:endParaRPr lang="en-US" sz="2000" kern="1200" dirty="0"/>
        </a:p>
      </dsp:txBody>
      <dsp:txXfrm>
        <a:off x="0" y="4875039"/>
        <a:ext cx="1810036" cy="1066539"/>
      </dsp:txXfrm>
    </dsp:sp>
    <dsp:sp modelId="{E0518177-31F4-460A-9F14-1F46E094824E}">
      <dsp:nvSpPr>
        <dsp:cNvPr id="0" name=""/>
        <dsp:cNvSpPr/>
      </dsp:nvSpPr>
      <dsp:spPr>
        <a:xfrm>
          <a:off x="1810036" y="4875039"/>
          <a:ext cx="5430109" cy="10665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148" tIns="190500" rIns="110148" bIns="190500" numCol="1" spcCol="1270" anchor="ctr" anchorCtr="0">
          <a:noAutofit/>
        </a:bodyPr>
        <a:lstStyle/>
        <a:p>
          <a:pPr marL="0" lvl="0" indent="0" algn="l" defTabSz="666750">
            <a:lnSpc>
              <a:spcPct val="90000"/>
            </a:lnSpc>
            <a:spcBef>
              <a:spcPct val="0"/>
            </a:spcBef>
            <a:spcAft>
              <a:spcPct val="35000"/>
            </a:spcAft>
            <a:buNone/>
          </a:pPr>
          <a:r>
            <a:rPr lang="en-US" sz="1500" kern="1200" dirty="0"/>
            <a:t>Work on model, It is a classification problem (persistent or not persistent) so I am going to use 3 models 1 Linear model 1 ensemble and 1 for boosting.</a:t>
          </a:r>
        </a:p>
      </dsp:txBody>
      <dsp:txXfrm>
        <a:off x="1810036" y="4875039"/>
        <a:ext cx="5430109" cy="1066539"/>
      </dsp:txXfrm>
    </dsp:sp>
    <dsp:sp modelId="{CCE88BEA-102B-4F83-8D81-7BC0D8F3BCEF}">
      <dsp:nvSpPr>
        <dsp:cNvPr id="0" name=""/>
        <dsp:cNvSpPr/>
      </dsp:nvSpPr>
      <dsp:spPr>
        <a:xfrm rot="10800000">
          <a:off x="0" y="3250700"/>
          <a:ext cx="1810036" cy="1640337"/>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730" tIns="142240" rIns="12873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rot="-10800000">
        <a:off x="0" y="3250700"/>
        <a:ext cx="1810036" cy="1066219"/>
      </dsp:txXfrm>
    </dsp:sp>
    <dsp:sp modelId="{A9F1251B-D220-4958-BB80-9064CE74B7C2}">
      <dsp:nvSpPr>
        <dsp:cNvPr id="0" name=""/>
        <dsp:cNvSpPr/>
      </dsp:nvSpPr>
      <dsp:spPr>
        <a:xfrm>
          <a:off x="1810036" y="3250700"/>
          <a:ext cx="5430109" cy="106621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148" tIns="190500" rIns="110148" bIns="190500" numCol="1" spcCol="1270" anchor="ctr" anchorCtr="0">
          <a:noAutofit/>
        </a:bodyPr>
        <a:lstStyle/>
        <a:p>
          <a:pPr marL="0" lvl="0" indent="0" algn="l" defTabSz="666750">
            <a:lnSpc>
              <a:spcPct val="90000"/>
            </a:lnSpc>
            <a:spcBef>
              <a:spcPct val="0"/>
            </a:spcBef>
            <a:spcAft>
              <a:spcPct val="35000"/>
            </a:spcAft>
            <a:buNone/>
          </a:pPr>
          <a:r>
            <a:rPr lang="en-US" sz="1500" kern="1200" dirty="0"/>
            <a:t>Analyze the data using EDA to understand the relation between features and the conclusions that I can get from the data </a:t>
          </a:r>
        </a:p>
      </dsp:txBody>
      <dsp:txXfrm>
        <a:off x="1810036" y="3250700"/>
        <a:ext cx="5430109" cy="1066219"/>
      </dsp:txXfrm>
    </dsp:sp>
    <dsp:sp modelId="{E1569358-A9A8-4FAA-81DC-D396428DBB17}">
      <dsp:nvSpPr>
        <dsp:cNvPr id="0" name=""/>
        <dsp:cNvSpPr/>
      </dsp:nvSpPr>
      <dsp:spPr>
        <a:xfrm rot="10800000">
          <a:off x="0" y="1626360"/>
          <a:ext cx="1810036" cy="164033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730" tIns="142240" rIns="12873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ill Sans Nova"/>
            </a:rPr>
            <a:t>Cleaning the data</a:t>
          </a:r>
          <a:endParaRPr lang="en-US" sz="2000" kern="1200" dirty="0"/>
        </a:p>
      </dsp:txBody>
      <dsp:txXfrm rot="-10800000">
        <a:off x="0" y="1626360"/>
        <a:ext cx="1810036" cy="1066219"/>
      </dsp:txXfrm>
    </dsp:sp>
    <dsp:sp modelId="{C1017F8E-9BC2-4E92-8F99-31961DF10A89}">
      <dsp:nvSpPr>
        <dsp:cNvPr id="0" name=""/>
        <dsp:cNvSpPr/>
      </dsp:nvSpPr>
      <dsp:spPr>
        <a:xfrm>
          <a:off x="1810036" y="1626360"/>
          <a:ext cx="5430109" cy="10662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148" tIns="190500" rIns="110148" bIns="190500" numCol="1" spcCol="1270" anchor="ctr" anchorCtr="0">
          <a:noAutofit/>
        </a:bodyPr>
        <a:lstStyle/>
        <a:p>
          <a:pPr marL="0" lvl="0" indent="0" algn="l" defTabSz="666750">
            <a:lnSpc>
              <a:spcPct val="90000"/>
            </a:lnSpc>
            <a:spcBef>
              <a:spcPct val="0"/>
            </a:spcBef>
            <a:spcAft>
              <a:spcPct val="35000"/>
            </a:spcAft>
            <a:buNone/>
          </a:pPr>
          <a:r>
            <a:rPr lang="en-US" sz="1500" kern="1200" dirty="0"/>
            <a:t>remove the unimportant features if there is any and do feature cleansing</a:t>
          </a:r>
        </a:p>
      </dsp:txBody>
      <dsp:txXfrm>
        <a:off x="1810036" y="1626360"/>
        <a:ext cx="5430109" cy="1066219"/>
      </dsp:txXfrm>
    </dsp:sp>
    <dsp:sp modelId="{654B47BC-2058-4EB5-A8B6-CF69A26C44CE}">
      <dsp:nvSpPr>
        <dsp:cNvPr id="0" name=""/>
        <dsp:cNvSpPr/>
      </dsp:nvSpPr>
      <dsp:spPr>
        <a:xfrm rot="10800000">
          <a:off x="0" y="2020"/>
          <a:ext cx="1810036" cy="1640337"/>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730" tIns="142240" rIns="12873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Understanding</a:t>
          </a:r>
        </a:p>
      </dsp:txBody>
      <dsp:txXfrm rot="-10800000">
        <a:off x="0" y="2020"/>
        <a:ext cx="1810036" cy="1066219"/>
      </dsp:txXfrm>
    </dsp:sp>
    <dsp:sp modelId="{53BB7124-49C6-4604-A21E-8115257225DE}">
      <dsp:nvSpPr>
        <dsp:cNvPr id="0" name=""/>
        <dsp:cNvSpPr/>
      </dsp:nvSpPr>
      <dsp:spPr>
        <a:xfrm>
          <a:off x="1810036" y="2020"/>
          <a:ext cx="5430109" cy="106621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148" tIns="190500" rIns="110148" bIns="190500" numCol="1" spcCol="1270" anchor="ctr" anchorCtr="0">
          <a:noAutofit/>
        </a:bodyPr>
        <a:lstStyle/>
        <a:p>
          <a:pPr marL="0" lvl="0" indent="0" algn="l" defTabSz="666750">
            <a:lnSpc>
              <a:spcPct val="90000"/>
            </a:lnSpc>
            <a:spcBef>
              <a:spcPct val="0"/>
            </a:spcBef>
            <a:spcAft>
              <a:spcPct val="35000"/>
            </a:spcAft>
            <a:buNone/>
          </a:pPr>
          <a:r>
            <a:rPr lang="en-US" sz="1500" kern="1200" dirty="0"/>
            <a:t>Data understanding: discover the data and understands the attributes very well then find the outliers and the null values. </a:t>
          </a:r>
        </a:p>
      </dsp:txBody>
      <dsp:txXfrm>
        <a:off x="1810036" y="2020"/>
        <a:ext cx="5430109" cy="10662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October 14,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72851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October 14,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26200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October 14,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0562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October 14,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41263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October 14,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9642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October 14,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8239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October 14,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49530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October 14,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094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October 14,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8107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October 14,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46822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October 14,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2454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October 14,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520955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84" r:id="rId6"/>
    <p:sldLayoutId id="2147483780" r:id="rId7"/>
    <p:sldLayoutId id="2147483781" r:id="rId8"/>
    <p:sldLayoutId id="2147483782" r:id="rId9"/>
    <p:sldLayoutId id="2147483783" r:id="rId10"/>
    <p:sldLayoutId id="214748378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3993" y="2692400"/>
            <a:ext cx="9144000" cy="3360092"/>
          </a:xfrm>
        </p:spPr>
        <p:txBody>
          <a:bodyPr anchor="ctr">
            <a:normAutofit/>
          </a:bodyPr>
          <a:lstStyle/>
          <a:p>
            <a:r>
              <a:rPr lang="en-US" sz="4400">
                <a:solidFill>
                  <a:schemeClr val="bg1"/>
                </a:solidFill>
              </a:rPr>
              <a:t>Healthcare </a:t>
            </a:r>
            <a:br>
              <a:rPr lang="en-US" sz="4400">
                <a:solidFill>
                  <a:schemeClr val="bg1"/>
                </a:solidFill>
              </a:rPr>
            </a:br>
            <a:r>
              <a:rPr lang="en-US" sz="4400">
                <a:solidFill>
                  <a:schemeClr val="bg1"/>
                </a:solidFill>
              </a:rPr>
              <a:t> Persistency of a drug</a:t>
            </a:r>
          </a:p>
          <a:p>
            <a:endParaRPr lang="en-US" sz="4400">
              <a:solidFill>
                <a:schemeClr val="bg1"/>
              </a:solidFill>
              <a:ea typeface="Source Sans Pro SemiBold"/>
            </a:endParaRPr>
          </a:p>
        </p:txBody>
      </p:sp>
      <p:sp>
        <p:nvSpPr>
          <p:cNvPr id="3" name="Subtitle 2"/>
          <p:cNvSpPr>
            <a:spLocks noGrp="1"/>
          </p:cNvSpPr>
          <p:nvPr>
            <p:ph type="subTitle" idx="1"/>
          </p:nvPr>
        </p:nvSpPr>
        <p:spPr>
          <a:xfrm>
            <a:off x="2240280" y="883920"/>
            <a:ext cx="7711440" cy="711200"/>
          </a:xfrm>
        </p:spPr>
        <p:txBody>
          <a:bodyPr vert="horz" lIns="0" tIns="0" rIns="0" bIns="0" rtlCol="0" anchor="ctr">
            <a:normAutofit/>
          </a:bodyPr>
          <a:lstStyle/>
          <a:p>
            <a:endParaRPr lang="en-US">
              <a:solidFill>
                <a:schemeClr val="bg1"/>
              </a:solidFill>
            </a:endParaRPr>
          </a:p>
        </p:txBody>
      </p:sp>
    </p:spTree>
    <p:extLst>
      <p:ext uri="{BB962C8B-B14F-4D97-AF65-F5344CB8AC3E}">
        <p14:creationId xmlns:p14="http://schemas.microsoft.com/office/powerpoint/2010/main" val="36969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C49C-442E-4A23-9306-D28CE4E73D62}"/>
              </a:ext>
            </a:extLst>
          </p:cNvPr>
          <p:cNvSpPr>
            <a:spLocks noGrp="1"/>
          </p:cNvSpPr>
          <p:nvPr>
            <p:ph type="title"/>
          </p:nvPr>
        </p:nvSpPr>
        <p:spPr>
          <a:xfrm>
            <a:off x="810126" y="-678340"/>
            <a:ext cx="10241280" cy="1234440"/>
          </a:xfrm>
        </p:spPr>
        <p:txBody>
          <a:bodyPr>
            <a:normAutofit/>
          </a:bodyPr>
          <a:lstStyle/>
          <a:p>
            <a:r>
              <a:rPr lang="en-US" sz="2800" dirty="0"/>
              <a:t>Our sample:</a:t>
            </a:r>
          </a:p>
        </p:txBody>
      </p:sp>
      <p:sp>
        <p:nvSpPr>
          <p:cNvPr id="3" name="Content Placeholder 2">
            <a:extLst>
              <a:ext uri="{FF2B5EF4-FFF2-40B4-BE49-F238E27FC236}">
                <a16:creationId xmlns:a16="http://schemas.microsoft.com/office/drawing/2014/main" id="{BB462A35-B358-4E2C-800E-0673268C9F22}"/>
              </a:ext>
            </a:extLst>
          </p:cNvPr>
          <p:cNvSpPr>
            <a:spLocks noGrp="1"/>
          </p:cNvSpPr>
          <p:nvPr>
            <p:ph idx="1"/>
          </p:nvPr>
        </p:nvSpPr>
        <p:spPr>
          <a:xfrm>
            <a:off x="589547" y="498027"/>
            <a:ext cx="10953148" cy="9874877"/>
          </a:xfrm>
        </p:spPr>
        <p:txBody>
          <a:bodyPr vert="horz" lIns="0" tIns="0" rIns="0" bIns="0" rtlCol="0" anchor="t">
            <a:noAutofit/>
          </a:bodyPr>
          <a:lstStyle/>
          <a:p>
            <a:r>
              <a:rPr lang="en-US" sz="1200" dirty="0"/>
              <a:t>Some features are very skewed to one value and the other value </a:t>
            </a:r>
            <a:r>
              <a:rPr lang="en-US" sz="1200" dirty="0" err="1"/>
              <a:t>approximatley</a:t>
            </a:r>
            <a:r>
              <a:rPr lang="en-US" sz="1200" dirty="0"/>
              <a:t> doesn't exist</a:t>
            </a:r>
          </a:p>
          <a:p>
            <a:pPr marL="457200" indent="-457200">
              <a:buAutoNum type="arabicPeriod"/>
            </a:pPr>
            <a:r>
              <a:rPr lang="en-US" sz="1200" dirty="0" err="1">
                <a:ea typeface="+mn-lt"/>
                <a:cs typeface="+mn-lt"/>
              </a:rPr>
              <a:t>Risk_Untreated_Early_Menopause</a:t>
            </a:r>
            <a:r>
              <a:rPr lang="en-US" sz="1200" dirty="0">
                <a:ea typeface="+mn-lt"/>
                <a:cs typeface="+mn-lt"/>
              </a:rPr>
              <a:t> :</a:t>
            </a:r>
          </a:p>
          <a:p>
            <a:pPr lvl="1">
              <a:buFont typeface="Arial"/>
              <a:buChar char="•"/>
            </a:pPr>
            <a:r>
              <a:rPr lang="en-US" sz="1200" dirty="0">
                <a:ea typeface="+mn-lt"/>
                <a:cs typeface="+mn-lt"/>
              </a:rPr>
              <a:t>3412 have No Risk</a:t>
            </a:r>
            <a:endParaRPr lang="en-US"/>
          </a:p>
          <a:p>
            <a:pPr lvl="1">
              <a:buFont typeface="Arial"/>
              <a:buChar char="•"/>
            </a:pPr>
            <a:r>
              <a:rPr lang="en-US" sz="1200" dirty="0">
                <a:ea typeface="+mn-lt"/>
                <a:cs typeface="+mn-lt"/>
              </a:rPr>
              <a:t>12 have Risk</a:t>
            </a:r>
          </a:p>
          <a:p>
            <a:pPr marL="457200" indent="-457200">
              <a:buAutoNum type="arabicPeriod"/>
            </a:pPr>
            <a:r>
              <a:rPr lang="en-US" sz="1200" dirty="0" err="1">
                <a:ea typeface="+mn-lt"/>
                <a:cs typeface="+mn-lt"/>
              </a:rPr>
              <a:t>Risk_Chronic_Liver_Disease</a:t>
            </a:r>
            <a:r>
              <a:rPr lang="en-US" sz="1200" dirty="0">
                <a:ea typeface="+mn-lt"/>
                <a:cs typeface="+mn-lt"/>
              </a:rPr>
              <a:t>:</a:t>
            </a:r>
          </a:p>
          <a:p>
            <a:pPr marL="914400" lvl="1">
              <a:buFont typeface="Arial"/>
            </a:pPr>
            <a:r>
              <a:rPr lang="en-US" sz="1200" dirty="0">
                <a:ea typeface="+mn-lt"/>
                <a:cs typeface="+mn-lt"/>
              </a:rPr>
              <a:t>3406 have No Risk</a:t>
            </a:r>
          </a:p>
          <a:p>
            <a:pPr marL="914400" lvl="1"/>
            <a:r>
              <a:rPr lang="en-US" sz="1200" dirty="0">
                <a:ea typeface="+mn-lt"/>
                <a:cs typeface="+mn-lt"/>
              </a:rPr>
              <a:t>18 have Risk</a:t>
            </a:r>
          </a:p>
          <a:p>
            <a:pPr marL="457200" indent="-457200">
              <a:buAutoNum type="arabicPeriod"/>
            </a:pPr>
            <a:r>
              <a:rPr lang="en-US" sz="1200" dirty="0" err="1">
                <a:ea typeface="+mn-lt"/>
                <a:cs typeface="+mn-lt"/>
              </a:rPr>
              <a:t>Risk_Estrogen_Deficiency</a:t>
            </a:r>
            <a:r>
              <a:rPr lang="en-US" sz="1200" dirty="0">
                <a:ea typeface="+mn-lt"/>
                <a:cs typeface="+mn-lt"/>
              </a:rPr>
              <a:t>:</a:t>
            </a:r>
          </a:p>
          <a:p>
            <a:pPr marL="914400" lvl="1" indent="-342900">
              <a:buFont typeface="Arial"/>
            </a:pPr>
            <a:r>
              <a:rPr lang="en-US" sz="1200" dirty="0">
                <a:ea typeface="+mn-lt"/>
                <a:cs typeface="+mn-lt"/>
              </a:rPr>
              <a:t>3413 have No Risk</a:t>
            </a:r>
          </a:p>
          <a:p>
            <a:pPr marL="914400" lvl="1" indent="-342900"/>
            <a:r>
              <a:rPr lang="en-US" sz="1200" dirty="0">
                <a:ea typeface="+mn-lt"/>
                <a:cs typeface="+mn-lt"/>
              </a:rPr>
              <a:t>11 have Risk</a:t>
            </a:r>
          </a:p>
          <a:p>
            <a:pPr marL="457200" indent="-457200">
              <a:buAutoNum type="arabicPeriod"/>
            </a:pPr>
            <a:r>
              <a:rPr lang="en-US" sz="1200" dirty="0" err="1">
                <a:ea typeface="+mn-lt"/>
                <a:cs typeface="+mn-lt"/>
              </a:rPr>
              <a:t>Risk_Immobilization</a:t>
            </a:r>
            <a:r>
              <a:rPr lang="en-US" sz="1200" dirty="0">
                <a:ea typeface="+mn-lt"/>
                <a:cs typeface="+mn-lt"/>
              </a:rPr>
              <a:t>:</a:t>
            </a:r>
          </a:p>
          <a:p>
            <a:pPr marL="914400" lvl="1" indent="-342900">
              <a:buFont typeface="Arial,Sans-Serif"/>
              <a:buChar char="•"/>
            </a:pPr>
            <a:r>
              <a:rPr lang="en-US" sz="1200" dirty="0">
                <a:ea typeface="+mn-lt"/>
                <a:cs typeface="+mn-lt"/>
              </a:rPr>
              <a:t>3410 have No Risk</a:t>
            </a:r>
            <a:endParaRPr lang="en-US" sz="1200">
              <a:ea typeface="+mn-lt"/>
              <a:cs typeface="+mn-lt"/>
            </a:endParaRPr>
          </a:p>
          <a:p>
            <a:pPr marL="914400" lvl="1" indent="-342900">
              <a:buFont typeface="Arial,Sans-Serif" panose="020B0604020202020204" pitchFamily="34" charset="0"/>
              <a:buChar char="•"/>
            </a:pPr>
            <a:r>
              <a:rPr lang="en-US" sz="1200" dirty="0">
                <a:ea typeface="+mn-lt"/>
                <a:cs typeface="+mn-lt"/>
              </a:rPr>
              <a:t>14 have Risk</a:t>
            </a:r>
            <a:endParaRPr lang="en-US" sz="1200">
              <a:ea typeface="+mn-lt"/>
              <a:cs typeface="+mn-lt"/>
            </a:endParaRPr>
          </a:p>
          <a:p>
            <a:pPr marL="457200" indent="-457200">
              <a:buAutoNum type="arabicPeriod"/>
            </a:pPr>
            <a:r>
              <a:rPr lang="en-US" sz="1200" dirty="0" err="1">
                <a:ea typeface="+mn-lt"/>
                <a:cs typeface="+mn-lt"/>
              </a:rPr>
              <a:t>Risk_Untreated_Chronic_Hyperthyroidism</a:t>
            </a:r>
            <a:r>
              <a:rPr lang="en-US" sz="1200" dirty="0">
                <a:ea typeface="+mn-lt"/>
                <a:cs typeface="+mn-lt"/>
              </a:rPr>
              <a:t>:</a:t>
            </a:r>
          </a:p>
          <a:p>
            <a:pPr marL="914400" lvl="1" indent="-342900">
              <a:buFont typeface="Arial,Sans-Serif"/>
              <a:buChar char="•"/>
            </a:pPr>
            <a:r>
              <a:rPr lang="en-US" sz="1200" dirty="0">
                <a:ea typeface="+mn-lt"/>
                <a:cs typeface="+mn-lt"/>
              </a:rPr>
              <a:t>3422 Have No Risk</a:t>
            </a:r>
            <a:endParaRPr lang="en-US" sz="1200">
              <a:ea typeface="+mn-lt"/>
              <a:cs typeface="+mn-lt"/>
            </a:endParaRPr>
          </a:p>
          <a:p>
            <a:pPr marL="914400" lvl="1" indent="-342900">
              <a:buFont typeface="Arial,Sans-Serif" panose="020B0604020202020204" pitchFamily="34" charset="0"/>
              <a:buChar char="•"/>
            </a:pPr>
            <a:r>
              <a:rPr lang="en-US" sz="1200" dirty="0">
                <a:ea typeface="+mn-lt"/>
                <a:cs typeface="+mn-lt"/>
              </a:rPr>
              <a:t>2 have Risk</a:t>
            </a:r>
            <a:endParaRPr lang="en-US" sz="1200">
              <a:ea typeface="+mn-lt"/>
              <a:cs typeface="+mn-lt"/>
            </a:endParaRPr>
          </a:p>
          <a:p>
            <a:pPr marL="457200" indent="-457200">
              <a:buAutoNum type="arabicPeriod"/>
            </a:pPr>
            <a:r>
              <a:rPr lang="en-US" sz="1200" dirty="0" err="1">
                <a:ea typeface="+mn-lt"/>
                <a:cs typeface="+mn-lt"/>
              </a:rPr>
              <a:t>Risk_Osteogenesis_Imperfecta</a:t>
            </a:r>
            <a:r>
              <a:rPr lang="en-US" sz="1200" dirty="0">
                <a:ea typeface="+mn-lt"/>
                <a:cs typeface="+mn-lt"/>
              </a:rPr>
              <a:t>:</a:t>
            </a:r>
          </a:p>
          <a:p>
            <a:pPr marL="914400" lvl="1" indent="-342900">
              <a:buFont typeface="Arial"/>
            </a:pPr>
            <a:r>
              <a:rPr lang="en-US" sz="1200" dirty="0">
                <a:ea typeface="+mn-lt"/>
                <a:cs typeface="+mn-lt"/>
              </a:rPr>
              <a:t>3421 Have No Risk</a:t>
            </a:r>
          </a:p>
          <a:p>
            <a:pPr marL="914400" lvl="1" indent="-342900"/>
            <a:r>
              <a:rPr lang="en-US" sz="1200" dirty="0">
                <a:ea typeface="+mn-lt"/>
                <a:cs typeface="+mn-lt"/>
              </a:rPr>
              <a:t>3 Have Risk</a:t>
            </a:r>
          </a:p>
          <a:p>
            <a:pPr marL="457200" indent="-457200">
              <a:buAutoNum type="arabicPeriod"/>
            </a:pPr>
            <a:endParaRPr lang="en-US" sz="1200" dirty="0">
              <a:ea typeface="+mn-lt"/>
              <a:cs typeface="+mn-lt"/>
            </a:endParaRPr>
          </a:p>
          <a:p>
            <a:pPr marL="457200" indent="-457200">
              <a:buAutoNum type="arabicPeriod"/>
            </a:pPr>
            <a:endParaRPr lang="en-US" sz="1200" dirty="0">
              <a:ea typeface="+mn-lt"/>
              <a:cs typeface="+mn-lt"/>
            </a:endParaRPr>
          </a:p>
          <a:p>
            <a:pPr marL="914400" lvl="1" indent="-342900"/>
            <a:endParaRPr lang="en-US" sz="1200" dirty="0">
              <a:ea typeface="+mn-lt"/>
              <a:cs typeface="+mn-lt"/>
            </a:endParaRPr>
          </a:p>
          <a:p>
            <a:pPr marL="457200" indent="-457200">
              <a:buAutoNum type="arabicPeriod"/>
            </a:pPr>
            <a:endParaRPr lang="en-US" sz="1200" dirty="0"/>
          </a:p>
          <a:p>
            <a:endParaRPr lang="en-US" sz="1200" dirty="0"/>
          </a:p>
        </p:txBody>
      </p:sp>
      <p:pic>
        <p:nvPicPr>
          <p:cNvPr id="4" name="Picture 4" descr="Shape&#10;&#10;Description automatically generated">
            <a:extLst>
              <a:ext uri="{FF2B5EF4-FFF2-40B4-BE49-F238E27FC236}">
                <a16:creationId xmlns:a16="http://schemas.microsoft.com/office/drawing/2014/main" id="{EA0D54D7-4F59-43EA-925D-2532AE70B766}"/>
              </a:ext>
            </a:extLst>
          </p:cNvPr>
          <p:cNvPicPr>
            <a:picLocks noChangeAspect="1"/>
          </p:cNvPicPr>
          <p:nvPr/>
        </p:nvPicPr>
        <p:blipFill>
          <a:blip r:embed="rId2"/>
          <a:stretch>
            <a:fillRect/>
          </a:stretch>
        </p:blipFill>
        <p:spPr>
          <a:xfrm>
            <a:off x="4522694" y="3692374"/>
            <a:ext cx="3729317" cy="2498837"/>
          </a:xfrm>
          <a:prstGeom prst="rect">
            <a:avLst/>
          </a:prstGeom>
        </p:spPr>
      </p:pic>
      <p:pic>
        <p:nvPicPr>
          <p:cNvPr id="5" name="Picture 5" descr="Shape&#10;&#10;Description automatically generated">
            <a:extLst>
              <a:ext uri="{FF2B5EF4-FFF2-40B4-BE49-F238E27FC236}">
                <a16:creationId xmlns:a16="http://schemas.microsoft.com/office/drawing/2014/main" id="{0301C737-0348-46F8-8C10-F785D0FB31A2}"/>
              </a:ext>
            </a:extLst>
          </p:cNvPr>
          <p:cNvPicPr>
            <a:picLocks noChangeAspect="1"/>
          </p:cNvPicPr>
          <p:nvPr/>
        </p:nvPicPr>
        <p:blipFill>
          <a:blip r:embed="rId3"/>
          <a:stretch>
            <a:fillRect/>
          </a:stretch>
        </p:blipFill>
        <p:spPr>
          <a:xfrm>
            <a:off x="8299076" y="3692375"/>
            <a:ext cx="3942229" cy="2622102"/>
          </a:xfrm>
          <a:prstGeom prst="rect">
            <a:avLst/>
          </a:prstGeom>
        </p:spPr>
      </p:pic>
      <p:pic>
        <p:nvPicPr>
          <p:cNvPr id="6" name="Picture 6" descr="Shape&#10;&#10;Description automatically generated">
            <a:extLst>
              <a:ext uri="{FF2B5EF4-FFF2-40B4-BE49-F238E27FC236}">
                <a16:creationId xmlns:a16="http://schemas.microsoft.com/office/drawing/2014/main" id="{E83EBB3C-4D79-460C-8CF5-E4C24EABECA8}"/>
              </a:ext>
            </a:extLst>
          </p:cNvPr>
          <p:cNvPicPr>
            <a:picLocks noChangeAspect="1"/>
          </p:cNvPicPr>
          <p:nvPr/>
        </p:nvPicPr>
        <p:blipFill>
          <a:blip r:embed="rId4"/>
          <a:stretch>
            <a:fillRect/>
          </a:stretch>
        </p:blipFill>
        <p:spPr>
          <a:xfrm>
            <a:off x="8299077" y="1070199"/>
            <a:ext cx="3931023" cy="2577280"/>
          </a:xfrm>
          <a:prstGeom prst="rect">
            <a:avLst/>
          </a:prstGeom>
        </p:spPr>
      </p:pic>
      <p:pic>
        <p:nvPicPr>
          <p:cNvPr id="7" name="Picture 7" descr="Shape&#10;&#10;Description automatically generated">
            <a:extLst>
              <a:ext uri="{FF2B5EF4-FFF2-40B4-BE49-F238E27FC236}">
                <a16:creationId xmlns:a16="http://schemas.microsoft.com/office/drawing/2014/main" id="{1C5BA94A-2E55-43D2-9CE8-439DDF38A473}"/>
              </a:ext>
            </a:extLst>
          </p:cNvPr>
          <p:cNvPicPr>
            <a:picLocks noChangeAspect="1"/>
          </p:cNvPicPr>
          <p:nvPr/>
        </p:nvPicPr>
        <p:blipFill>
          <a:blip r:embed="rId5"/>
          <a:stretch>
            <a:fillRect/>
          </a:stretch>
        </p:blipFill>
        <p:spPr>
          <a:xfrm>
            <a:off x="4522693" y="1002963"/>
            <a:ext cx="3729319" cy="2487632"/>
          </a:xfrm>
          <a:prstGeom prst="rect">
            <a:avLst/>
          </a:prstGeom>
        </p:spPr>
      </p:pic>
    </p:spTree>
    <p:extLst>
      <p:ext uri="{BB962C8B-B14F-4D97-AF65-F5344CB8AC3E}">
        <p14:creationId xmlns:p14="http://schemas.microsoft.com/office/powerpoint/2010/main" val="429264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5BCB-0187-4575-AE97-CF6A095B8100}"/>
              </a:ext>
            </a:extLst>
          </p:cNvPr>
          <p:cNvSpPr>
            <a:spLocks noGrp="1"/>
          </p:cNvSpPr>
          <p:nvPr>
            <p:ph type="title"/>
          </p:nvPr>
        </p:nvSpPr>
        <p:spPr>
          <a:xfrm>
            <a:off x="1315571" y="257646"/>
            <a:ext cx="10241280" cy="1234440"/>
          </a:xfrm>
        </p:spPr>
        <p:txBody>
          <a:bodyPr>
            <a:normAutofit fontScale="90000"/>
          </a:bodyPr>
          <a:lstStyle/>
          <a:p>
            <a:r>
              <a:rPr lang="en-US" sz="2400" b="0" dirty="0">
                <a:ea typeface="+mj-lt"/>
                <a:cs typeface="+mj-lt"/>
              </a:rPr>
              <a:t>Number of DEXA scans taken </a:t>
            </a:r>
            <a:r>
              <a:rPr lang="en-US" sz="2400" b="0">
                <a:ea typeface="+mj-lt"/>
                <a:cs typeface="+mj-lt"/>
              </a:rPr>
              <a:t>prior to the first NTM Rx and the effect on the persistency. </a:t>
            </a:r>
            <a:endParaRPr lang="en-US" sz="2400"/>
          </a:p>
        </p:txBody>
      </p:sp>
      <p:pic>
        <p:nvPicPr>
          <p:cNvPr id="4" name="Picture 4" descr="Chart, treemap chart&#10;&#10;Description automatically generated">
            <a:extLst>
              <a:ext uri="{FF2B5EF4-FFF2-40B4-BE49-F238E27FC236}">
                <a16:creationId xmlns:a16="http://schemas.microsoft.com/office/drawing/2014/main" id="{23495D40-588A-4ACC-82ED-99964001DD9A}"/>
              </a:ext>
            </a:extLst>
          </p:cNvPr>
          <p:cNvPicPr>
            <a:picLocks noGrp="1" noChangeAspect="1"/>
          </p:cNvPicPr>
          <p:nvPr>
            <p:ph idx="1"/>
          </p:nvPr>
        </p:nvPicPr>
        <p:blipFill>
          <a:blip r:embed="rId2"/>
          <a:stretch>
            <a:fillRect/>
          </a:stretch>
        </p:blipFill>
        <p:spPr>
          <a:xfrm>
            <a:off x="7059257" y="2241009"/>
            <a:ext cx="4782670" cy="3757891"/>
          </a:xfrm>
        </p:spPr>
      </p:pic>
      <p:pic>
        <p:nvPicPr>
          <p:cNvPr id="3" name="Picture 5" descr="A picture containing shape&#10;&#10;Description automatically generated">
            <a:extLst>
              <a:ext uri="{FF2B5EF4-FFF2-40B4-BE49-F238E27FC236}">
                <a16:creationId xmlns:a16="http://schemas.microsoft.com/office/drawing/2014/main" id="{48B9ABAA-F2D6-4F99-BE8E-F6621A5240B6}"/>
              </a:ext>
            </a:extLst>
          </p:cNvPr>
          <p:cNvPicPr>
            <a:picLocks noChangeAspect="1"/>
          </p:cNvPicPr>
          <p:nvPr/>
        </p:nvPicPr>
        <p:blipFill>
          <a:blip r:embed="rId3"/>
          <a:stretch>
            <a:fillRect/>
          </a:stretch>
        </p:blipFill>
        <p:spPr>
          <a:xfrm>
            <a:off x="992841" y="2156094"/>
            <a:ext cx="4211170" cy="3195755"/>
          </a:xfrm>
          <a:prstGeom prst="rect">
            <a:avLst/>
          </a:prstGeom>
        </p:spPr>
      </p:pic>
    </p:spTree>
    <p:extLst>
      <p:ext uri="{BB962C8B-B14F-4D97-AF65-F5344CB8AC3E}">
        <p14:creationId xmlns:p14="http://schemas.microsoft.com/office/powerpoint/2010/main" val="43769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233C-3AB9-4B05-9F93-B85899FC8391}"/>
              </a:ext>
            </a:extLst>
          </p:cNvPr>
          <p:cNvSpPr>
            <a:spLocks noGrp="1"/>
          </p:cNvSpPr>
          <p:nvPr>
            <p:ph type="title"/>
          </p:nvPr>
        </p:nvSpPr>
        <p:spPr/>
        <p:txBody>
          <a:bodyPr>
            <a:normAutofit/>
          </a:bodyPr>
          <a:lstStyle/>
          <a:p>
            <a:r>
              <a:rPr lang="en-US" sz="2800"/>
              <a:t>From the last slide we conclude:</a:t>
            </a:r>
          </a:p>
        </p:txBody>
      </p:sp>
      <p:sp>
        <p:nvSpPr>
          <p:cNvPr id="3" name="Content Placeholder 2">
            <a:extLst>
              <a:ext uri="{FF2B5EF4-FFF2-40B4-BE49-F238E27FC236}">
                <a16:creationId xmlns:a16="http://schemas.microsoft.com/office/drawing/2014/main" id="{2B7D23BC-7D3B-4B92-A1F2-83D7D852F0CA}"/>
              </a:ext>
            </a:extLst>
          </p:cNvPr>
          <p:cNvSpPr>
            <a:spLocks noGrp="1"/>
          </p:cNvSpPr>
          <p:nvPr>
            <p:ph idx="1"/>
          </p:nvPr>
        </p:nvSpPr>
        <p:spPr>
          <a:xfrm>
            <a:off x="1371600" y="2312790"/>
            <a:ext cx="10241280" cy="3959352"/>
          </a:xfrm>
        </p:spPr>
        <p:txBody>
          <a:bodyPr vert="horz" lIns="0" tIns="0" rIns="0" bIns="0" rtlCol="0" anchor="t">
            <a:normAutofit/>
          </a:bodyPr>
          <a:lstStyle/>
          <a:p>
            <a:r>
              <a:rPr lang="en-US" sz="2400" dirty="0"/>
              <a:t>There is a positive correlation between Dexa scans and the persistency. When the number of Dexa scans increases the patient tends to be more persistent to the drug.</a:t>
            </a:r>
            <a:endParaRPr lang="en-US" sz="2400"/>
          </a:p>
          <a:p>
            <a:pPr marL="0" indent="0">
              <a:buNone/>
            </a:pPr>
            <a:endParaRPr lang="en-US" sz="2400" dirty="0"/>
          </a:p>
          <a:p>
            <a:r>
              <a:rPr lang="en-US" sz="2400" dirty="0"/>
              <a:t>Most of the not </a:t>
            </a:r>
            <a:r>
              <a:rPr lang="en-US" sz="2400" dirty="0">
                <a:ea typeface="+mn-lt"/>
                <a:cs typeface="+mn-lt"/>
              </a:rPr>
              <a:t>persistent</a:t>
            </a:r>
            <a:r>
              <a:rPr lang="en-US" sz="2400" dirty="0"/>
              <a:t> patients have zero Dexa scans taken prior to the </a:t>
            </a:r>
            <a:r>
              <a:rPr lang="en-US" sz="2400" dirty="0">
                <a:ea typeface="+mn-lt"/>
                <a:cs typeface="+mn-lt"/>
              </a:rPr>
              <a:t>first NTM Rx.</a:t>
            </a:r>
          </a:p>
          <a:p>
            <a:pPr marL="0" indent="0">
              <a:buNone/>
            </a:pPr>
            <a:r>
              <a:rPr lang="en-US" sz="2400"/>
              <a:t>.</a:t>
            </a:r>
            <a:endParaRPr lang="en-US" sz="2400" dirty="0"/>
          </a:p>
          <a:p>
            <a:endParaRPr lang="en-US" sz="2400" dirty="0"/>
          </a:p>
        </p:txBody>
      </p:sp>
    </p:spTree>
    <p:extLst>
      <p:ext uri="{BB962C8B-B14F-4D97-AF65-F5344CB8AC3E}">
        <p14:creationId xmlns:p14="http://schemas.microsoft.com/office/powerpoint/2010/main" val="342981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CBEB-3C94-4D52-85A6-05EB62694305}"/>
              </a:ext>
            </a:extLst>
          </p:cNvPr>
          <p:cNvSpPr>
            <a:spLocks noGrp="1"/>
          </p:cNvSpPr>
          <p:nvPr>
            <p:ph type="title"/>
          </p:nvPr>
        </p:nvSpPr>
        <p:spPr/>
        <p:txBody>
          <a:bodyPr/>
          <a:lstStyle/>
          <a:p>
            <a:r>
              <a:rPr lang="en-US" dirty="0"/>
              <a:t>SPeciality of the Hcp who </a:t>
            </a:r>
            <a:r>
              <a:rPr lang="en-US"/>
              <a:t>wrote the NTM RX</a:t>
            </a:r>
          </a:p>
        </p:txBody>
      </p:sp>
      <p:pic>
        <p:nvPicPr>
          <p:cNvPr id="4" name="Picture 4" descr="Shape, arrow&#10;&#10;Description automatically generated">
            <a:extLst>
              <a:ext uri="{FF2B5EF4-FFF2-40B4-BE49-F238E27FC236}">
                <a16:creationId xmlns:a16="http://schemas.microsoft.com/office/drawing/2014/main" id="{BF0266D9-A22B-4EFD-B8D7-4851591C961A}"/>
              </a:ext>
            </a:extLst>
          </p:cNvPr>
          <p:cNvPicPr>
            <a:picLocks noGrp="1" noChangeAspect="1"/>
          </p:cNvPicPr>
          <p:nvPr>
            <p:ph idx="1"/>
          </p:nvPr>
        </p:nvPicPr>
        <p:blipFill>
          <a:blip r:embed="rId2"/>
          <a:stretch>
            <a:fillRect/>
          </a:stretch>
        </p:blipFill>
        <p:spPr>
          <a:xfrm>
            <a:off x="112732" y="2650863"/>
            <a:ext cx="6797488" cy="3341594"/>
          </a:xfrm>
        </p:spPr>
      </p:pic>
      <p:pic>
        <p:nvPicPr>
          <p:cNvPr id="7" name="Picture 7" descr="A picture containing icon&#10;&#10;Description automatically generated">
            <a:extLst>
              <a:ext uri="{FF2B5EF4-FFF2-40B4-BE49-F238E27FC236}">
                <a16:creationId xmlns:a16="http://schemas.microsoft.com/office/drawing/2014/main" id="{96BA68D5-0118-4ABD-BDE9-DFDFF9A09B3D}"/>
              </a:ext>
            </a:extLst>
          </p:cNvPr>
          <p:cNvPicPr>
            <a:picLocks noChangeAspect="1"/>
          </p:cNvPicPr>
          <p:nvPr/>
        </p:nvPicPr>
        <p:blipFill>
          <a:blip r:embed="rId3"/>
          <a:stretch>
            <a:fillRect/>
          </a:stretch>
        </p:blipFill>
        <p:spPr>
          <a:xfrm>
            <a:off x="7469841" y="2292724"/>
            <a:ext cx="3919817" cy="3964640"/>
          </a:xfrm>
          <a:prstGeom prst="rect">
            <a:avLst/>
          </a:prstGeom>
        </p:spPr>
      </p:pic>
    </p:spTree>
    <p:extLst>
      <p:ext uri="{BB962C8B-B14F-4D97-AF65-F5344CB8AC3E}">
        <p14:creationId xmlns:p14="http://schemas.microsoft.com/office/powerpoint/2010/main" val="8753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B93-FE0F-4999-8D2A-9F0F5F28A514}"/>
              </a:ext>
            </a:extLst>
          </p:cNvPr>
          <p:cNvSpPr>
            <a:spLocks noGrp="1"/>
          </p:cNvSpPr>
          <p:nvPr>
            <p:ph type="title"/>
          </p:nvPr>
        </p:nvSpPr>
        <p:spPr/>
        <p:txBody>
          <a:bodyPr>
            <a:normAutofit/>
          </a:bodyPr>
          <a:lstStyle/>
          <a:p>
            <a:r>
              <a:rPr lang="en-US" sz="2400"/>
              <a:t>From the last slide we conclude:</a:t>
            </a:r>
          </a:p>
        </p:txBody>
      </p:sp>
      <p:sp>
        <p:nvSpPr>
          <p:cNvPr id="3" name="Content Placeholder 2">
            <a:extLst>
              <a:ext uri="{FF2B5EF4-FFF2-40B4-BE49-F238E27FC236}">
                <a16:creationId xmlns:a16="http://schemas.microsoft.com/office/drawing/2014/main" id="{3DC76D35-7D34-42A8-808C-526FA93CC54E}"/>
              </a:ext>
            </a:extLst>
          </p:cNvPr>
          <p:cNvSpPr>
            <a:spLocks noGrp="1"/>
          </p:cNvSpPr>
          <p:nvPr>
            <p:ph idx="1"/>
          </p:nvPr>
        </p:nvSpPr>
        <p:spPr/>
        <p:txBody>
          <a:bodyPr vert="horz" lIns="0" tIns="0" rIns="0" bIns="0" rtlCol="0" anchor="t">
            <a:normAutofit/>
          </a:bodyPr>
          <a:lstStyle/>
          <a:p>
            <a:r>
              <a:rPr lang="en-US" dirty="0"/>
              <a:t>If the HCP who </a:t>
            </a:r>
            <a:r>
              <a:rPr lang="en-US" dirty="0">
                <a:ea typeface="+mn-lt"/>
                <a:cs typeface="+mn-lt"/>
              </a:rPr>
              <a:t>prescribed the NTM RX is a specialist the patient tends to be more persistent.</a:t>
            </a:r>
          </a:p>
          <a:p>
            <a:r>
              <a:rPr lang="en-US" dirty="0"/>
              <a:t>Non specialists have a large probability to have a </a:t>
            </a:r>
            <a:r>
              <a:rPr lang="en-US" dirty="0" err="1"/>
              <a:t>non persistent</a:t>
            </a:r>
            <a:r>
              <a:rPr lang="en-US" dirty="0"/>
              <a:t> patients . Patients have to take The </a:t>
            </a:r>
            <a:r>
              <a:rPr lang="en-US" dirty="0" err="1"/>
              <a:t>Ntm</a:t>
            </a:r>
            <a:r>
              <a:rPr lang="en-US" dirty="0"/>
              <a:t> Rx from </a:t>
            </a:r>
            <a:r>
              <a:rPr lang="en-US" dirty="0" err="1"/>
              <a:t>specialsts</a:t>
            </a:r>
            <a:r>
              <a:rPr lang="en-US" dirty="0"/>
              <a:t> only</a:t>
            </a:r>
          </a:p>
          <a:p>
            <a:r>
              <a:rPr lang="en-US" dirty="0"/>
              <a:t>The oncologists have more persistent patients than the other specialists</a:t>
            </a:r>
          </a:p>
          <a:p>
            <a:r>
              <a:rPr lang="en-US" dirty="0"/>
              <a:t>Oncologists do more </a:t>
            </a:r>
            <a:r>
              <a:rPr lang="en-US" dirty="0" err="1"/>
              <a:t>dexa</a:t>
            </a:r>
            <a:r>
              <a:rPr lang="en-US" dirty="0"/>
              <a:t> scans to their patients and other scans as well also they do more follow ups so that make sense the have more persistent patients.</a:t>
            </a:r>
          </a:p>
          <a:p>
            <a:r>
              <a:rPr lang="en-US" dirty="0"/>
              <a:t>General practitioners have high percentage of </a:t>
            </a:r>
            <a:r>
              <a:rPr lang="en-US" dirty="0" err="1"/>
              <a:t>unpersistent</a:t>
            </a:r>
            <a:r>
              <a:rPr lang="en-US" dirty="0"/>
              <a:t> patients than the other specialists.</a:t>
            </a:r>
          </a:p>
        </p:txBody>
      </p:sp>
    </p:spTree>
    <p:extLst>
      <p:ext uri="{BB962C8B-B14F-4D97-AF65-F5344CB8AC3E}">
        <p14:creationId xmlns:p14="http://schemas.microsoft.com/office/powerpoint/2010/main" val="394722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784E-DA8E-42E9-986A-2180C4A3154F}"/>
              </a:ext>
            </a:extLst>
          </p:cNvPr>
          <p:cNvSpPr>
            <a:spLocks noGrp="1"/>
          </p:cNvSpPr>
          <p:nvPr>
            <p:ph type="title"/>
          </p:nvPr>
        </p:nvSpPr>
        <p:spPr>
          <a:xfrm>
            <a:off x="1371600" y="440624"/>
            <a:ext cx="10241280" cy="1234440"/>
          </a:xfrm>
        </p:spPr>
        <p:txBody>
          <a:bodyPr>
            <a:normAutofit/>
          </a:bodyPr>
          <a:lstStyle/>
          <a:p>
            <a:r>
              <a:rPr lang="en-US" sz="2400" b="0">
                <a:ea typeface="+mj-lt"/>
                <a:cs typeface="+mj-lt"/>
              </a:rPr>
              <a:t>patient had a Glucocorticoid usage during the first continuous therapy and it's relation with persistency flag</a:t>
            </a:r>
            <a:endParaRPr lang="en-US" sz="2400"/>
          </a:p>
        </p:txBody>
      </p:sp>
      <p:pic>
        <p:nvPicPr>
          <p:cNvPr id="4" name="Picture 4" descr="A picture containing icon&#10;&#10;Description automatically generated">
            <a:extLst>
              <a:ext uri="{FF2B5EF4-FFF2-40B4-BE49-F238E27FC236}">
                <a16:creationId xmlns:a16="http://schemas.microsoft.com/office/drawing/2014/main" id="{54B4E2CC-34EF-46D2-8BBF-57314D71B7D8}"/>
              </a:ext>
            </a:extLst>
          </p:cNvPr>
          <p:cNvPicPr>
            <a:picLocks noGrp="1" noChangeAspect="1"/>
          </p:cNvPicPr>
          <p:nvPr>
            <p:ph idx="1"/>
          </p:nvPr>
        </p:nvPicPr>
        <p:blipFill>
          <a:blip r:embed="rId2"/>
          <a:stretch>
            <a:fillRect/>
          </a:stretch>
        </p:blipFill>
        <p:spPr>
          <a:xfrm>
            <a:off x="7248284" y="1870904"/>
            <a:ext cx="4428564" cy="4439770"/>
          </a:xfrm>
        </p:spPr>
      </p:pic>
      <p:sp>
        <p:nvSpPr>
          <p:cNvPr id="5" name="TextBox 4">
            <a:extLst>
              <a:ext uri="{FF2B5EF4-FFF2-40B4-BE49-F238E27FC236}">
                <a16:creationId xmlns:a16="http://schemas.microsoft.com/office/drawing/2014/main" id="{8A1C8CA2-389C-4588-AE50-8C35EF169FC1}"/>
              </a:ext>
            </a:extLst>
          </p:cNvPr>
          <p:cNvSpPr txBox="1"/>
          <p:nvPr/>
        </p:nvSpPr>
        <p:spPr>
          <a:xfrm>
            <a:off x="1373688" y="2407085"/>
            <a:ext cx="499788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t>From this plot it appears that a large percentage of the patients who hadn't Glucocorticoid during the first continuous therapy are un persistent .</a:t>
            </a:r>
          </a:p>
          <a:p>
            <a:endParaRPr lang="en-US" sz="2000" dirty="0"/>
          </a:p>
          <a:p>
            <a:pPr marL="285750" indent="-285750">
              <a:buFont typeface="Arial"/>
              <a:buChar char="•"/>
            </a:pPr>
            <a:r>
              <a:rPr lang="en-US" sz="2000" dirty="0"/>
              <a:t>Persistent patients who used </a:t>
            </a:r>
            <a:r>
              <a:rPr lang="en-US" sz="2000" dirty="0">
                <a:ea typeface="+mn-lt"/>
                <a:cs typeface="+mn-lt"/>
              </a:rPr>
              <a:t>Glucocorticoid are more than </a:t>
            </a:r>
            <a:r>
              <a:rPr lang="en-US" dirty="0" err="1"/>
              <a:t>unpersistent</a:t>
            </a:r>
            <a:endParaRPr lang="en-US" sz="2000" dirty="0" err="1"/>
          </a:p>
        </p:txBody>
      </p:sp>
    </p:spTree>
    <p:extLst>
      <p:ext uri="{BB962C8B-B14F-4D97-AF65-F5344CB8AC3E}">
        <p14:creationId xmlns:p14="http://schemas.microsoft.com/office/powerpoint/2010/main" val="195056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25E8-601A-4E4E-B96E-317A9D91C21A}"/>
              </a:ext>
            </a:extLst>
          </p:cNvPr>
          <p:cNvSpPr>
            <a:spLocks noGrp="1"/>
          </p:cNvSpPr>
          <p:nvPr>
            <p:ph type="title"/>
          </p:nvPr>
        </p:nvSpPr>
        <p:spPr/>
        <p:txBody>
          <a:bodyPr vert="horz" lIns="0" tIns="0" rIns="0" bIns="0" rtlCol="0" anchor="b">
            <a:noAutofit/>
          </a:bodyPr>
          <a:lstStyle/>
          <a:p>
            <a:r>
              <a:rPr lang="en-US" sz="2800" b="0" dirty="0">
                <a:ea typeface="+mj-lt"/>
                <a:cs typeface="+mj-lt"/>
              </a:rPr>
              <a:t>Concomitant drugs recorded prior to starting with a therapy </a:t>
            </a:r>
            <a:r>
              <a:rPr lang="en-US" sz="2800" b="0">
                <a:ea typeface="+mj-lt"/>
                <a:cs typeface="+mj-lt"/>
              </a:rPr>
              <a:t>that have good effect on the presitency</a:t>
            </a:r>
            <a:endParaRPr lang="en-US" sz="2800"/>
          </a:p>
        </p:txBody>
      </p:sp>
      <p:pic>
        <p:nvPicPr>
          <p:cNvPr id="4" name="Picture 4" descr="Chart&#10;&#10;Description automatically generated">
            <a:extLst>
              <a:ext uri="{FF2B5EF4-FFF2-40B4-BE49-F238E27FC236}">
                <a16:creationId xmlns:a16="http://schemas.microsoft.com/office/drawing/2014/main" id="{7CD9E789-3098-4B5F-95CC-73FD9E300603}"/>
              </a:ext>
            </a:extLst>
          </p:cNvPr>
          <p:cNvPicPr>
            <a:picLocks noGrp="1" noChangeAspect="1"/>
          </p:cNvPicPr>
          <p:nvPr>
            <p:ph idx="1"/>
          </p:nvPr>
        </p:nvPicPr>
        <p:blipFill>
          <a:blip r:embed="rId2"/>
          <a:stretch>
            <a:fillRect/>
          </a:stretch>
        </p:blipFill>
        <p:spPr>
          <a:xfrm>
            <a:off x="1433030" y="2614260"/>
            <a:ext cx="9867900" cy="3143250"/>
          </a:xfrm>
        </p:spPr>
      </p:pic>
    </p:spTree>
    <p:extLst>
      <p:ext uri="{BB962C8B-B14F-4D97-AF65-F5344CB8AC3E}">
        <p14:creationId xmlns:p14="http://schemas.microsoft.com/office/powerpoint/2010/main" val="50707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F641-D558-43F9-B615-3824798C905A}"/>
              </a:ext>
            </a:extLst>
          </p:cNvPr>
          <p:cNvSpPr>
            <a:spLocks noGrp="1"/>
          </p:cNvSpPr>
          <p:nvPr>
            <p:ph type="title"/>
          </p:nvPr>
        </p:nvSpPr>
        <p:spPr/>
        <p:txBody>
          <a:bodyPr>
            <a:normAutofit/>
          </a:bodyPr>
          <a:lstStyle/>
          <a:p>
            <a:r>
              <a:rPr lang="en-US" sz="2400"/>
              <a:t>From the last slide we conclude: </a:t>
            </a:r>
          </a:p>
        </p:txBody>
      </p:sp>
      <p:sp>
        <p:nvSpPr>
          <p:cNvPr id="3" name="Content Placeholder 2">
            <a:extLst>
              <a:ext uri="{FF2B5EF4-FFF2-40B4-BE49-F238E27FC236}">
                <a16:creationId xmlns:a16="http://schemas.microsoft.com/office/drawing/2014/main" id="{36B0E21C-47FC-43B5-A2AD-59C75953A0A2}"/>
              </a:ext>
            </a:extLst>
          </p:cNvPr>
          <p:cNvSpPr>
            <a:spLocks noGrp="1"/>
          </p:cNvSpPr>
          <p:nvPr>
            <p:ph idx="1"/>
          </p:nvPr>
        </p:nvSpPr>
        <p:spPr/>
        <p:txBody>
          <a:bodyPr vert="horz" lIns="0" tIns="0" rIns="0" bIns="0" rtlCol="0" anchor="t">
            <a:normAutofit/>
          </a:bodyPr>
          <a:lstStyle/>
          <a:p>
            <a:r>
              <a:rPr lang="en-US"/>
              <a:t>There are some drugs that affects the persistency </a:t>
            </a:r>
          </a:p>
          <a:p>
            <a:r>
              <a:rPr lang="en-US"/>
              <a:t>It appears from the last 3 plots that Fluoroquinolones , Cephalosporins ,Macrolides And Similar Types have a postive effect on the persistency. </a:t>
            </a:r>
            <a:endParaRPr lang="en-US" dirty="0"/>
          </a:p>
          <a:p>
            <a:r>
              <a:rPr lang="en-US"/>
              <a:t>The patients who hadn't this drugs are less persistent.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8448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6EEF-8B17-49CC-9D45-9B343DEA907F}"/>
              </a:ext>
            </a:extLst>
          </p:cNvPr>
          <p:cNvSpPr>
            <a:spLocks noGrp="1"/>
          </p:cNvSpPr>
          <p:nvPr>
            <p:ph type="title"/>
          </p:nvPr>
        </p:nvSpPr>
        <p:spPr/>
        <p:txBody>
          <a:bodyPr/>
          <a:lstStyle/>
          <a:p>
            <a:r>
              <a:rPr lang="en-US" dirty="0"/>
              <a:t>Technical conclusion</a:t>
            </a:r>
          </a:p>
        </p:txBody>
      </p:sp>
      <p:sp>
        <p:nvSpPr>
          <p:cNvPr id="3" name="Content Placeholder 2">
            <a:extLst>
              <a:ext uri="{FF2B5EF4-FFF2-40B4-BE49-F238E27FC236}">
                <a16:creationId xmlns:a16="http://schemas.microsoft.com/office/drawing/2014/main" id="{E0869584-361D-4468-84A2-D13DEBBF32BE}"/>
              </a:ext>
            </a:extLst>
          </p:cNvPr>
          <p:cNvSpPr>
            <a:spLocks noGrp="1"/>
          </p:cNvSpPr>
          <p:nvPr>
            <p:ph idx="1"/>
          </p:nvPr>
        </p:nvSpPr>
        <p:spPr/>
        <p:txBody>
          <a:bodyPr vert="horz" lIns="0" tIns="0" rIns="0" bIns="0" rtlCol="0" anchor="t">
            <a:normAutofit/>
          </a:bodyPr>
          <a:lstStyle/>
          <a:p>
            <a:r>
              <a:rPr lang="en-US" dirty="0"/>
              <a:t>Dropping the skewed features from the data </a:t>
            </a:r>
          </a:p>
          <a:p>
            <a:r>
              <a:rPr lang="en-US" dirty="0"/>
              <a:t>The data contains categorical variables so before training the model I have to encode these variables and I will use dummy encoding</a:t>
            </a:r>
          </a:p>
          <a:p>
            <a:r>
              <a:rPr lang="en-US" dirty="0"/>
              <a:t>I will use 3 models:</a:t>
            </a:r>
          </a:p>
          <a:p>
            <a:pPr marL="914400" lvl="1" indent="-342900">
              <a:buAutoNum type="arabicPeriod"/>
            </a:pPr>
            <a:r>
              <a:rPr lang="en-US" dirty="0"/>
              <a:t>Support vector machine</a:t>
            </a:r>
          </a:p>
          <a:p>
            <a:pPr marL="914400" lvl="1" indent="-342900">
              <a:buAutoNum type="arabicPeriod"/>
            </a:pPr>
            <a:r>
              <a:rPr lang="en-US" dirty="0"/>
              <a:t>Boosting model I will use Ada Boost and Gradient Boosting classifiers</a:t>
            </a:r>
          </a:p>
          <a:p>
            <a:pPr marL="914400" lvl="1" indent="-342900">
              <a:buAutoNum type="arabicPeriod"/>
            </a:pPr>
            <a:r>
              <a:rPr lang="en-US" dirty="0"/>
              <a:t>Linear model I will use Linear regression</a:t>
            </a:r>
          </a:p>
          <a:p>
            <a:pPr marL="571500" lvl="1" indent="0">
              <a:buNone/>
            </a:pPr>
            <a:endParaRPr lang="en-US" dirty="0"/>
          </a:p>
        </p:txBody>
      </p:sp>
    </p:spTree>
    <p:extLst>
      <p:ext uri="{BB962C8B-B14F-4D97-AF65-F5344CB8AC3E}">
        <p14:creationId xmlns:p14="http://schemas.microsoft.com/office/powerpoint/2010/main" val="335577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F624D5-153E-4B6D-B202-4351366E79D3}"/>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rPr>
              <a:t>4-train a model</a:t>
            </a:r>
          </a:p>
        </p:txBody>
      </p:sp>
      <p:sp>
        <p:nvSpPr>
          <p:cNvPr id="3" name="Content Placeholder 2">
            <a:extLst>
              <a:ext uri="{FF2B5EF4-FFF2-40B4-BE49-F238E27FC236}">
                <a16:creationId xmlns:a16="http://schemas.microsoft.com/office/drawing/2014/main" id="{2DE93AB8-F3EA-4CF1-BE8E-D1D0C4C70F3D}"/>
              </a:ext>
            </a:extLst>
          </p:cNvPr>
          <p:cNvSpPr>
            <a:spLocks noGrp="1"/>
          </p:cNvSpPr>
          <p:nvPr>
            <p:ph idx="1"/>
          </p:nvPr>
        </p:nvSpPr>
        <p:spPr>
          <a:xfrm>
            <a:off x="1315571" y="1588993"/>
            <a:ext cx="9448799" cy="2289363"/>
          </a:xfrm>
        </p:spPr>
        <p:txBody>
          <a:bodyPr vert="horz" lIns="0" tIns="0" rIns="0" bIns="0" rtlCol="0" anchor="t">
            <a:normAutofit/>
          </a:bodyPr>
          <a:lstStyle/>
          <a:p>
            <a:pPr marL="457200" indent="-457200">
              <a:buAutoNum type="arabicPeriod"/>
            </a:pPr>
            <a:r>
              <a:rPr lang="en-US" sz="2400" b="1" dirty="0">
                <a:ea typeface="+mn-lt"/>
                <a:cs typeface="+mn-lt"/>
              </a:rPr>
              <a:t>Support Vector machine:</a:t>
            </a:r>
            <a:endParaRPr lang="en-US" sz="2400" dirty="0"/>
          </a:p>
          <a:p>
            <a:r>
              <a:rPr lang="en-US" dirty="0">
                <a:ea typeface="+mn-lt"/>
                <a:cs typeface="+mn-lt"/>
              </a:rPr>
              <a:t>the accuracy resulted from this model is </a:t>
            </a:r>
            <a:r>
              <a:rPr lang="en-US" b="1" dirty="0">
                <a:ea typeface="+mn-lt"/>
                <a:cs typeface="+mn-lt"/>
              </a:rPr>
              <a:t>81.89781021897811 </a:t>
            </a:r>
          </a:p>
          <a:p>
            <a:r>
              <a:rPr lang="en-US" dirty="0">
                <a:ea typeface="+mn-lt"/>
                <a:cs typeface="+mn-lt"/>
              </a:rPr>
              <a:t>I used </a:t>
            </a:r>
            <a:r>
              <a:rPr lang="en-US" dirty="0" err="1">
                <a:ea typeface="+mn-lt"/>
                <a:cs typeface="+mn-lt"/>
              </a:rPr>
              <a:t>sklearn</a:t>
            </a:r>
            <a:r>
              <a:rPr lang="en-US" dirty="0">
                <a:ea typeface="+mn-lt"/>
                <a:cs typeface="+mn-lt"/>
              </a:rPr>
              <a:t> SVC to train the model and </a:t>
            </a:r>
            <a:r>
              <a:rPr lang="en-US" dirty="0" err="1">
                <a:ea typeface="+mn-lt"/>
                <a:cs typeface="+mn-lt"/>
              </a:rPr>
              <a:t>sk</a:t>
            </a:r>
            <a:r>
              <a:rPr lang="en-US" dirty="0">
                <a:ea typeface="+mn-lt"/>
                <a:cs typeface="+mn-lt"/>
              </a:rPr>
              <a:t> </a:t>
            </a:r>
            <a:r>
              <a:rPr lang="en-US" dirty="0" err="1">
                <a:ea typeface="+mn-lt"/>
                <a:cs typeface="+mn-lt"/>
              </a:rPr>
              <a:t>train_test_split</a:t>
            </a:r>
            <a:r>
              <a:rPr lang="en-US" dirty="0">
                <a:ea typeface="+mn-lt"/>
                <a:cs typeface="+mn-lt"/>
              </a:rPr>
              <a:t> to divide the data to test and train samples. </a:t>
            </a:r>
            <a:endParaRPr lang="en-US">
              <a:ea typeface="+mn-lt"/>
              <a:cs typeface="+mn-lt"/>
            </a:endParaRPr>
          </a:p>
          <a:p>
            <a:r>
              <a:rPr lang="en-US" dirty="0">
                <a:ea typeface="+mn-lt"/>
                <a:cs typeface="+mn-lt"/>
              </a:rPr>
              <a:t>Train sample size is 80 percent from the data</a:t>
            </a:r>
            <a:endParaRPr lang="en-US">
              <a:ea typeface="+mn-lt"/>
              <a:cs typeface="+mn-lt"/>
            </a:endParaRPr>
          </a:p>
        </p:txBody>
      </p:sp>
    </p:spTree>
    <p:extLst>
      <p:ext uri="{BB962C8B-B14F-4D97-AF65-F5344CB8AC3E}">
        <p14:creationId xmlns:p14="http://schemas.microsoft.com/office/powerpoint/2010/main" val="409966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A2B2-DC97-4CE4-8D47-5182F38C3A9D}"/>
              </a:ext>
            </a:extLst>
          </p:cNvPr>
          <p:cNvSpPr>
            <a:spLocks noGrp="1"/>
          </p:cNvSpPr>
          <p:nvPr>
            <p:ph type="title"/>
          </p:nvPr>
        </p:nvSpPr>
        <p:spPr>
          <a:xfrm>
            <a:off x="1371600" y="133791"/>
            <a:ext cx="10241280" cy="1234440"/>
          </a:xfrm>
        </p:spPr>
        <p:txBody>
          <a:bodyPr/>
          <a:lstStyle/>
          <a:p>
            <a:r>
              <a:rPr lang="en-US"/>
              <a:t>Info</a:t>
            </a:r>
          </a:p>
        </p:txBody>
      </p:sp>
      <p:graphicFrame>
        <p:nvGraphicFramePr>
          <p:cNvPr id="12" name="Content Placeholder 2">
            <a:extLst>
              <a:ext uri="{FF2B5EF4-FFF2-40B4-BE49-F238E27FC236}">
                <a16:creationId xmlns:a16="http://schemas.microsoft.com/office/drawing/2014/main" id="{0F0916E1-55DE-48F4-B6CF-BB2A3180071F}"/>
              </a:ext>
            </a:extLst>
          </p:cNvPr>
          <p:cNvGraphicFramePr>
            <a:graphicFrameLocks noGrp="1"/>
          </p:cNvGraphicFramePr>
          <p:nvPr>
            <p:ph idx="1"/>
          </p:nvPr>
        </p:nvGraphicFramePr>
        <p:xfrm>
          <a:off x="1331495" y="1560817"/>
          <a:ext cx="10522016" cy="4520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59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D85520-9A0F-4A22-9874-30987B4F8838}"/>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rPr>
              <a:t>4-Train a model</a:t>
            </a:r>
          </a:p>
        </p:txBody>
      </p:sp>
      <p:sp>
        <p:nvSpPr>
          <p:cNvPr id="3" name="Content Placeholder 2">
            <a:extLst>
              <a:ext uri="{FF2B5EF4-FFF2-40B4-BE49-F238E27FC236}">
                <a16:creationId xmlns:a16="http://schemas.microsoft.com/office/drawing/2014/main" id="{4510CBCA-E3C9-4947-A353-370EDA6241A4}"/>
              </a:ext>
            </a:extLst>
          </p:cNvPr>
          <p:cNvSpPr>
            <a:spLocks noGrp="1"/>
          </p:cNvSpPr>
          <p:nvPr>
            <p:ph idx="1"/>
          </p:nvPr>
        </p:nvSpPr>
        <p:spPr>
          <a:xfrm>
            <a:off x="1371601" y="1028699"/>
            <a:ext cx="9448799" cy="3600451"/>
          </a:xfrm>
        </p:spPr>
        <p:txBody>
          <a:bodyPr vert="horz" lIns="0" tIns="0" rIns="0" bIns="0" rtlCol="0" anchor="t">
            <a:normAutofit/>
          </a:bodyPr>
          <a:lstStyle/>
          <a:p>
            <a:r>
              <a:rPr lang="en-US" sz="2400" b="1" dirty="0">
                <a:ea typeface="+mn-lt"/>
                <a:cs typeface="+mn-lt"/>
              </a:rPr>
              <a:t>Boosting models:</a:t>
            </a:r>
            <a:endParaRPr lang="en-US" sz="1800" b="1" dirty="0">
              <a:ea typeface="+mn-lt"/>
              <a:cs typeface="+mn-lt"/>
            </a:endParaRPr>
          </a:p>
          <a:p>
            <a:r>
              <a:rPr lang="en-US" b="1" dirty="0">
                <a:ea typeface="+mn-lt"/>
                <a:cs typeface="+mn-lt"/>
              </a:rPr>
              <a:t>Ada Boost Classifier </a:t>
            </a:r>
            <a:r>
              <a:rPr lang="en-US" dirty="0">
                <a:ea typeface="+mn-lt"/>
                <a:cs typeface="+mn-lt"/>
              </a:rPr>
              <a:t>: I adjusted the number of estimators to 250 and the learning rate to 1.</a:t>
            </a:r>
          </a:p>
          <a:p>
            <a:pPr>
              <a:buFont typeface="Wingdings" panose="020B0604020202020204" pitchFamily="34" charset="0"/>
              <a:buChar char="ü"/>
            </a:pPr>
            <a:r>
              <a:rPr lang="en-US" dirty="0">
                <a:ea typeface="+mn-lt"/>
                <a:cs typeface="+mn-lt"/>
              </a:rPr>
              <a:t> the accuracy of this model is</a:t>
            </a:r>
            <a:r>
              <a:rPr lang="en-US" b="1" dirty="0">
                <a:ea typeface="+mn-lt"/>
                <a:cs typeface="+mn-lt"/>
              </a:rPr>
              <a:t> 82.35981308411215. </a:t>
            </a:r>
            <a:endParaRPr lang="en-US" sz="1800" dirty="0">
              <a:ea typeface="+mn-lt"/>
              <a:cs typeface="+mn-lt"/>
            </a:endParaRPr>
          </a:p>
          <a:p>
            <a:r>
              <a:rPr lang="en-US" b="1" dirty="0">
                <a:ea typeface="+mn-lt"/>
                <a:cs typeface="+mn-lt"/>
              </a:rPr>
              <a:t>gradient boosting : </a:t>
            </a:r>
            <a:r>
              <a:rPr lang="en-US" dirty="0">
                <a:ea typeface="+mn-lt"/>
                <a:cs typeface="+mn-lt"/>
              </a:rPr>
              <a:t>I adjusted the number of estimators to 250 and learning rate 0.1 </a:t>
            </a:r>
            <a:endParaRPr lang="en-US" sz="1800">
              <a:ea typeface="+mn-lt"/>
              <a:cs typeface="+mn-lt"/>
            </a:endParaRPr>
          </a:p>
          <a:p>
            <a:pPr>
              <a:buFont typeface="Wingdings" panose="020B0604020202020204" pitchFamily="34" charset="0"/>
              <a:buChar char="ü"/>
            </a:pPr>
            <a:r>
              <a:rPr lang="en-US" dirty="0">
                <a:ea typeface="+mn-lt"/>
                <a:cs typeface="+mn-lt"/>
              </a:rPr>
              <a:t>This model accuracy is</a:t>
            </a:r>
            <a:r>
              <a:rPr lang="en-US" b="1" dirty="0">
                <a:ea typeface="+mn-lt"/>
                <a:cs typeface="+mn-lt"/>
              </a:rPr>
              <a:t> 81.89252336448598</a:t>
            </a:r>
            <a:br>
              <a:rPr lang="en-US" b="1" dirty="0">
                <a:ea typeface="+mn-lt"/>
                <a:cs typeface="+mn-lt"/>
              </a:rPr>
            </a:br>
            <a:endParaRPr lang="en-US" sz="1800">
              <a:ea typeface="+mn-lt"/>
              <a:cs typeface="+mn-lt"/>
            </a:endParaRPr>
          </a:p>
        </p:txBody>
      </p:sp>
    </p:spTree>
    <p:extLst>
      <p:ext uri="{BB962C8B-B14F-4D97-AF65-F5344CB8AC3E}">
        <p14:creationId xmlns:p14="http://schemas.microsoft.com/office/powerpoint/2010/main" val="337184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8FB159-BC0D-4882-BFBB-1A7CE615DACA}"/>
              </a:ext>
            </a:extLst>
          </p:cNvPr>
          <p:cNvSpPr>
            <a:spLocks noGrp="1"/>
          </p:cNvSpPr>
          <p:nvPr>
            <p:ph type="title"/>
          </p:nvPr>
        </p:nvSpPr>
        <p:spPr>
          <a:xfrm>
            <a:off x="914400" y="5602884"/>
            <a:ext cx="10698103" cy="827037"/>
          </a:xfrm>
        </p:spPr>
        <p:txBody>
          <a:bodyPr anchor="ctr">
            <a:normAutofit/>
          </a:bodyPr>
          <a:lstStyle/>
          <a:p>
            <a:r>
              <a:rPr lang="en-US" sz="3200" dirty="0">
                <a:solidFill>
                  <a:schemeClr val="bg1"/>
                </a:solidFill>
              </a:rPr>
              <a:t>4-Train a model</a:t>
            </a:r>
          </a:p>
        </p:txBody>
      </p:sp>
      <p:sp>
        <p:nvSpPr>
          <p:cNvPr id="3" name="Content Placeholder 2">
            <a:extLst>
              <a:ext uri="{FF2B5EF4-FFF2-40B4-BE49-F238E27FC236}">
                <a16:creationId xmlns:a16="http://schemas.microsoft.com/office/drawing/2014/main" id="{A9903C41-54C6-464F-89F0-8116090DAB55}"/>
              </a:ext>
            </a:extLst>
          </p:cNvPr>
          <p:cNvSpPr>
            <a:spLocks noGrp="1"/>
          </p:cNvSpPr>
          <p:nvPr>
            <p:ph idx="1"/>
          </p:nvPr>
        </p:nvSpPr>
        <p:spPr>
          <a:xfrm>
            <a:off x="1371601" y="1028699"/>
            <a:ext cx="9448799" cy="3600451"/>
          </a:xfrm>
        </p:spPr>
        <p:txBody>
          <a:bodyPr vert="horz" lIns="0" tIns="0" rIns="0" bIns="0" rtlCol="0" anchor="t">
            <a:normAutofit/>
          </a:bodyPr>
          <a:lstStyle/>
          <a:p>
            <a:r>
              <a:rPr lang="en-US" b="1" dirty="0">
                <a:ea typeface="+mn-lt"/>
                <a:cs typeface="+mn-lt"/>
              </a:rPr>
              <a:t>Linear Regression :</a:t>
            </a:r>
            <a:endParaRPr lang="en-US" dirty="0"/>
          </a:p>
          <a:p>
            <a:r>
              <a:rPr lang="en-US" dirty="0">
                <a:ea typeface="+mn-lt"/>
                <a:cs typeface="+mn-lt"/>
              </a:rPr>
              <a:t>Used </a:t>
            </a:r>
            <a:r>
              <a:rPr lang="en-US" dirty="0" err="1">
                <a:ea typeface="+mn-lt"/>
                <a:cs typeface="+mn-lt"/>
              </a:rPr>
              <a:t>linear_regression</a:t>
            </a:r>
            <a:r>
              <a:rPr lang="en-US" dirty="0">
                <a:ea typeface="+mn-lt"/>
                <a:cs typeface="+mn-lt"/>
              </a:rPr>
              <a:t> from </a:t>
            </a:r>
            <a:r>
              <a:rPr lang="en-US" dirty="0" err="1">
                <a:ea typeface="+mn-lt"/>
                <a:cs typeface="+mn-lt"/>
              </a:rPr>
              <a:t>sklearn.linear_models</a:t>
            </a:r>
            <a:r>
              <a:rPr lang="en-US" b="1" dirty="0">
                <a:ea typeface="+mn-lt"/>
                <a:cs typeface="+mn-lt"/>
              </a:rPr>
              <a:t> </a:t>
            </a:r>
            <a:r>
              <a:rPr lang="en-US" dirty="0">
                <a:ea typeface="+mn-lt"/>
                <a:cs typeface="+mn-lt"/>
              </a:rPr>
              <a:t>and used train size 7o percent from the whole data</a:t>
            </a:r>
            <a:endParaRPr lang="en-US" b="1" dirty="0">
              <a:ea typeface="+mn-lt"/>
              <a:cs typeface="+mn-lt"/>
            </a:endParaRPr>
          </a:p>
          <a:p>
            <a:pPr>
              <a:buFont typeface="Wingdings" panose="020B0604020202020204" pitchFamily="34" charset="0"/>
              <a:buChar char="ü"/>
            </a:pPr>
            <a:r>
              <a:rPr lang="en-US" dirty="0">
                <a:ea typeface="+mn-lt"/>
                <a:cs typeface="+mn-lt"/>
              </a:rPr>
              <a:t> accuracy resulted from it is</a:t>
            </a:r>
            <a:r>
              <a:rPr lang="en-US" b="1" dirty="0">
                <a:ea typeface="+mn-lt"/>
                <a:cs typeface="+mn-lt"/>
              </a:rPr>
              <a:t>  80.6420233463035 . </a:t>
            </a:r>
            <a:r>
              <a:rPr lang="en-US" dirty="0">
                <a:ea typeface="+mn-lt"/>
                <a:cs typeface="+mn-lt"/>
              </a:rPr>
              <a:t> </a:t>
            </a:r>
          </a:p>
          <a:p>
            <a:pPr>
              <a:buFont typeface="Wingdings" panose="020B0604020202020204" pitchFamily="34" charset="0"/>
              <a:buChar char="ü"/>
            </a:pPr>
            <a:endParaRPr lang="en-US" dirty="0"/>
          </a:p>
          <a:p>
            <a:pPr marL="0" indent="0">
              <a:buNone/>
            </a:pPr>
            <a:r>
              <a:rPr lang="en-US" dirty="0">
                <a:ea typeface="+mn-lt"/>
                <a:cs typeface="+mn-lt"/>
              </a:rPr>
              <a:t>As you see from the resulting accuracies that the models are close from each other with average accuracy 81 %.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48749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5578D1-1C39-460D-A691-427250B76A1F}"/>
              </a:ext>
            </a:extLst>
          </p:cNvPr>
          <p:cNvSpPr>
            <a:spLocks noGrp="1"/>
          </p:cNvSpPr>
          <p:nvPr>
            <p:ph type="title"/>
          </p:nvPr>
        </p:nvSpPr>
        <p:spPr>
          <a:xfrm>
            <a:off x="914400" y="5602884"/>
            <a:ext cx="10698103" cy="827037"/>
          </a:xfrm>
        </p:spPr>
        <p:txBody>
          <a:bodyPr anchor="ctr">
            <a:normAutofit/>
          </a:bodyPr>
          <a:lstStyle/>
          <a:p>
            <a:pPr>
              <a:spcBef>
                <a:spcPts val="1000"/>
              </a:spcBef>
            </a:pPr>
            <a:r>
              <a:rPr lang="en-US" sz="3200">
                <a:solidFill>
                  <a:schemeClr val="bg1"/>
                </a:solidFill>
                <a:ea typeface="+mj-lt"/>
                <a:cs typeface="+mj-lt"/>
              </a:rPr>
              <a:t>Business Understanding:</a:t>
            </a:r>
            <a:endParaRPr lang="en-US" sz="3200" b="0">
              <a:solidFill>
                <a:schemeClr val="bg1"/>
              </a:solidFill>
              <a:ea typeface="+mj-lt"/>
              <a:cs typeface="+mj-lt"/>
            </a:endParaRPr>
          </a:p>
          <a:p>
            <a:endParaRPr lang="en-US" sz="3200">
              <a:solidFill>
                <a:schemeClr val="bg1"/>
              </a:solidFill>
            </a:endParaRPr>
          </a:p>
        </p:txBody>
      </p:sp>
      <p:sp>
        <p:nvSpPr>
          <p:cNvPr id="3" name="Content Placeholder 2">
            <a:extLst>
              <a:ext uri="{FF2B5EF4-FFF2-40B4-BE49-F238E27FC236}">
                <a16:creationId xmlns:a16="http://schemas.microsoft.com/office/drawing/2014/main" id="{52D2FC58-B46A-4340-ADA7-DEC123F95C53}"/>
              </a:ext>
            </a:extLst>
          </p:cNvPr>
          <p:cNvSpPr>
            <a:spLocks noGrp="1"/>
          </p:cNvSpPr>
          <p:nvPr>
            <p:ph idx="1"/>
          </p:nvPr>
        </p:nvSpPr>
        <p:spPr>
          <a:xfrm>
            <a:off x="1371601" y="1028699"/>
            <a:ext cx="9448799" cy="3600451"/>
          </a:xfrm>
        </p:spPr>
        <p:txBody>
          <a:bodyPr vert="horz" lIns="0" tIns="0" rIns="0" bIns="0" rtlCol="0">
            <a:normAutofit/>
          </a:bodyPr>
          <a:lstStyle/>
          <a:p>
            <a:r>
              <a:rPr lang="en-US" sz="1800">
                <a:ea typeface="+mn-lt"/>
                <a:cs typeface="+mn-lt"/>
              </a:rPr>
              <a:t>One of the challenges for all pharmaceutical companies is to understand the persistency of drug as per the physician prescription. To solve this problem ABC pharma company approached an analytics company to automate this process of identification.</a:t>
            </a:r>
            <a:endParaRPr lang="en-US" sz="1800"/>
          </a:p>
          <a:p>
            <a:endParaRPr lang="en-US" sz="1800" b="1">
              <a:ea typeface="+mn-lt"/>
              <a:cs typeface="+mn-lt"/>
            </a:endParaRPr>
          </a:p>
          <a:p>
            <a:r>
              <a:rPr lang="en-US" sz="1800" b="1">
                <a:ea typeface="+mn-lt"/>
                <a:cs typeface="+mn-lt"/>
              </a:rPr>
              <a:t>Drug persistence:   </a:t>
            </a:r>
            <a:r>
              <a:rPr lang="en-US" sz="1800">
                <a:ea typeface="+mn-lt"/>
                <a:cs typeface="+mn-lt"/>
              </a:rPr>
              <a:t>the extent to which a patient acts in accordance with the prescribed interval, and dose of a dosing regimen</a:t>
            </a:r>
          </a:p>
          <a:p>
            <a:endParaRPr lang="en-US" sz="1800"/>
          </a:p>
        </p:txBody>
      </p:sp>
    </p:spTree>
    <p:extLst>
      <p:ext uri="{BB962C8B-B14F-4D97-AF65-F5344CB8AC3E}">
        <p14:creationId xmlns:p14="http://schemas.microsoft.com/office/powerpoint/2010/main" val="254373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C17E2-7F07-479F-B2C6-098120430F06}"/>
              </a:ext>
            </a:extLst>
          </p:cNvPr>
          <p:cNvSpPr>
            <a:spLocks noGrp="1"/>
          </p:cNvSpPr>
          <p:nvPr>
            <p:ph type="title"/>
          </p:nvPr>
        </p:nvSpPr>
        <p:spPr>
          <a:xfrm>
            <a:off x="457200" y="868280"/>
            <a:ext cx="3390645" cy="3363597"/>
          </a:xfrm>
        </p:spPr>
        <p:txBody>
          <a:bodyPr>
            <a:normAutofit/>
          </a:bodyPr>
          <a:lstStyle/>
          <a:p>
            <a:pPr algn="r">
              <a:spcBef>
                <a:spcPts val="1000"/>
              </a:spcBef>
            </a:pPr>
            <a:r>
              <a:rPr lang="en-US" sz="1300">
                <a:solidFill>
                  <a:schemeClr val="bg1"/>
                </a:solidFill>
                <a:ea typeface="+mj-lt"/>
                <a:cs typeface="+mj-lt"/>
              </a:rPr>
              <a:t>Project Lifecycle:</a:t>
            </a:r>
            <a:endParaRPr lang="en-US" sz="1300" b="0">
              <a:solidFill>
                <a:schemeClr val="bg1"/>
              </a:solidFill>
              <a:ea typeface="+mj-lt"/>
              <a:cs typeface="+mj-lt"/>
            </a:endParaRPr>
          </a:p>
          <a:p>
            <a:pPr algn="r"/>
            <a:endParaRPr lang="en-US" sz="1300">
              <a:solidFill>
                <a:schemeClr val="bg1"/>
              </a:solidFill>
            </a:endParaRPr>
          </a:p>
        </p:txBody>
      </p:sp>
      <p:graphicFrame>
        <p:nvGraphicFramePr>
          <p:cNvPr id="5" name="Content Placeholder 2">
            <a:extLst>
              <a:ext uri="{FF2B5EF4-FFF2-40B4-BE49-F238E27FC236}">
                <a16:creationId xmlns:a16="http://schemas.microsoft.com/office/drawing/2014/main" id="{10C18F1A-DCE1-44A2-82E3-F4F74F9E7084}"/>
              </a:ext>
            </a:extLst>
          </p:cNvPr>
          <p:cNvGraphicFramePr>
            <a:graphicFrameLocks noGrp="1"/>
          </p:cNvGraphicFramePr>
          <p:nvPr>
            <p:ph idx="1"/>
            <p:extLst>
              <p:ext uri="{D42A27DB-BD31-4B8C-83A1-F6EECF244321}">
                <p14:modId xmlns:p14="http://schemas.microsoft.com/office/powerpoint/2010/main" val="1793390991"/>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7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4DA7DC-5934-4AE2-886A-A4244755B0D0}"/>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rPr>
              <a:t>1-Understanding The Data</a:t>
            </a:r>
          </a:p>
        </p:txBody>
      </p:sp>
      <p:sp>
        <p:nvSpPr>
          <p:cNvPr id="3" name="Content Placeholder 2">
            <a:extLst>
              <a:ext uri="{FF2B5EF4-FFF2-40B4-BE49-F238E27FC236}">
                <a16:creationId xmlns:a16="http://schemas.microsoft.com/office/drawing/2014/main" id="{7448F485-72CF-4356-B05A-1AD445D6CA53}"/>
              </a:ext>
            </a:extLst>
          </p:cNvPr>
          <p:cNvSpPr>
            <a:spLocks noGrp="1"/>
          </p:cNvSpPr>
          <p:nvPr>
            <p:ph idx="1"/>
          </p:nvPr>
        </p:nvSpPr>
        <p:spPr>
          <a:xfrm>
            <a:off x="1371601" y="1028699"/>
            <a:ext cx="9448799" cy="3600451"/>
          </a:xfrm>
        </p:spPr>
        <p:txBody>
          <a:bodyPr vert="horz" lIns="0" tIns="0" rIns="0" bIns="0" rtlCol="0">
            <a:normAutofit/>
          </a:bodyPr>
          <a:lstStyle/>
          <a:p>
            <a:pPr>
              <a:lnSpc>
                <a:spcPct val="110000"/>
              </a:lnSpc>
            </a:pPr>
            <a:r>
              <a:rPr lang="en-US" sz="1700">
                <a:ea typeface="+mn-lt"/>
                <a:cs typeface="+mn-lt"/>
              </a:rPr>
              <a:t>The Dataset is Excel file with size 898 KB .The data consists of 67  features, id of each patient and the target variable. The target variable is  the persitency_flag.It has also 3424 observations.</a:t>
            </a:r>
          </a:p>
          <a:p>
            <a:pPr>
              <a:lnSpc>
                <a:spcPct val="110000"/>
              </a:lnSpc>
            </a:pPr>
            <a:endParaRPr lang="en-US" sz="1700"/>
          </a:p>
          <a:p>
            <a:pPr>
              <a:lnSpc>
                <a:spcPct val="110000"/>
              </a:lnSpc>
            </a:pPr>
            <a:r>
              <a:rPr lang="en-US" sz="1700" b="1">
                <a:ea typeface="+mn-lt"/>
                <a:cs typeface="+mn-lt"/>
              </a:rPr>
              <a:t>Problems in the Data:  </a:t>
            </a:r>
            <a:endParaRPr lang="en-US" sz="1700">
              <a:ea typeface="+mn-lt"/>
              <a:cs typeface="+mn-lt"/>
            </a:endParaRPr>
          </a:p>
          <a:p>
            <a:pPr lvl="1">
              <a:lnSpc>
                <a:spcPct val="110000"/>
              </a:lnSpc>
            </a:pPr>
            <a:r>
              <a:rPr lang="en-US" sz="1700">
                <a:ea typeface="+mn-lt"/>
                <a:cs typeface="+mn-lt"/>
              </a:rPr>
              <a:t>Null values: 0 Null values in all data </a:t>
            </a:r>
          </a:p>
          <a:p>
            <a:pPr lvl="1">
              <a:lnSpc>
                <a:spcPct val="110000"/>
              </a:lnSpc>
            </a:pPr>
            <a:endParaRPr lang="en-US" sz="1700">
              <a:ea typeface="+mn-lt"/>
              <a:cs typeface="+mn-lt"/>
            </a:endParaRPr>
          </a:p>
          <a:p>
            <a:pPr lvl="1">
              <a:lnSpc>
                <a:spcPct val="110000"/>
              </a:lnSpc>
            </a:pPr>
            <a:r>
              <a:rPr lang="en-US" sz="1700">
                <a:ea typeface="+mn-lt"/>
                <a:cs typeface="+mn-lt"/>
              </a:rPr>
              <a:t>Outliers: the data is categorical so I searched about what is called “rare values” it’s the values that is represent less than 1% percent of all the observations I found 9 features that has rare values. </a:t>
            </a:r>
          </a:p>
          <a:p>
            <a:pPr lvl="1">
              <a:lnSpc>
                <a:spcPct val="110000"/>
              </a:lnSpc>
            </a:pPr>
            <a:endParaRPr lang="en-US" sz="1700">
              <a:ea typeface="+mn-lt"/>
              <a:cs typeface="+mn-lt"/>
            </a:endParaRPr>
          </a:p>
          <a:p>
            <a:pPr lvl="1">
              <a:lnSpc>
                <a:spcPct val="110000"/>
              </a:lnSpc>
            </a:pPr>
            <a:r>
              <a:rPr lang="en-US" sz="1700">
                <a:ea typeface="+mn-lt"/>
                <a:cs typeface="+mn-lt"/>
              </a:rPr>
              <a:t>Skewed variables: check if there are variables that has approximately on value.</a:t>
            </a:r>
          </a:p>
          <a:p>
            <a:pPr>
              <a:lnSpc>
                <a:spcPct val="110000"/>
              </a:lnSpc>
            </a:pPr>
            <a:endParaRPr lang="en-US" sz="1700"/>
          </a:p>
        </p:txBody>
      </p:sp>
    </p:spTree>
    <p:extLst>
      <p:ext uri="{BB962C8B-B14F-4D97-AF65-F5344CB8AC3E}">
        <p14:creationId xmlns:p14="http://schemas.microsoft.com/office/powerpoint/2010/main" val="247758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4BACCD-61A1-4AD7-8D8A-E7B05DDF05CF}"/>
              </a:ext>
            </a:extLst>
          </p:cNvPr>
          <p:cNvSpPr>
            <a:spLocks noGrp="1"/>
          </p:cNvSpPr>
          <p:nvPr>
            <p:ph type="title"/>
          </p:nvPr>
        </p:nvSpPr>
        <p:spPr>
          <a:xfrm>
            <a:off x="914400" y="5602884"/>
            <a:ext cx="10698103" cy="827037"/>
          </a:xfrm>
        </p:spPr>
        <p:txBody>
          <a:bodyPr anchor="ctr">
            <a:normAutofit/>
          </a:bodyPr>
          <a:lstStyle/>
          <a:p>
            <a:r>
              <a:rPr lang="en-US" sz="3200" dirty="0">
                <a:solidFill>
                  <a:schemeClr val="bg1"/>
                </a:solidFill>
              </a:rPr>
              <a:t>2-cleaning The data</a:t>
            </a:r>
          </a:p>
        </p:txBody>
      </p:sp>
      <p:sp>
        <p:nvSpPr>
          <p:cNvPr id="3" name="Content Placeholder 2">
            <a:extLst>
              <a:ext uri="{FF2B5EF4-FFF2-40B4-BE49-F238E27FC236}">
                <a16:creationId xmlns:a16="http://schemas.microsoft.com/office/drawing/2014/main" id="{2652B9BD-647E-4C6E-9BF3-6C4B9EC011ED}"/>
              </a:ext>
            </a:extLst>
          </p:cNvPr>
          <p:cNvSpPr>
            <a:spLocks noGrp="1"/>
          </p:cNvSpPr>
          <p:nvPr>
            <p:ph idx="1"/>
          </p:nvPr>
        </p:nvSpPr>
        <p:spPr>
          <a:xfrm>
            <a:off x="1136277" y="457199"/>
            <a:ext cx="9448799" cy="3600451"/>
          </a:xfrm>
        </p:spPr>
        <p:txBody>
          <a:bodyPr vert="horz" lIns="0" tIns="0" rIns="0" bIns="0" rtlCol="0" anchor="t">
            <a:normAutofit lnSpcReduction="10000"/>
          </a:bodyPr>
          <a:lstStyle/>
          <a:p>
            <a:pPr marL="0" indent="0">
              <a:buNone/>
            </a:pPr>
            <a:r>
              <a:rPr lang="en-US" sz="2800" dirty="0">
                <a:ea typeface="+mn-lt"/>
                <a:cs typeface="+mn-lt"/>
              </a:rPr>
              <a:t>Numerical Features:</a:t>
            </a:r>
          </a:p>
          <a:p>
            <a:r>
              <a:rPr lang="en-US" sz="1800" b="1" dirty="0">
                <a:ea typeface="+mn-lt"/>
                <a:cs typeface="+mn-lt"/>
              </a:rPr>
              <a:t>Count of Risk</a:t>
            </a:r>
            <a:r>
              <a:rPr lang="en-US" sz="1800" dirty="0">
                <a:ea typeface="+mn-lt"/>
                <a:cs typeface="+mn-lt"/>
              </a:rPr>
              <a:t> : I used the box blot to detect the outliers  It appears from the blot</a:t>
            </a:r>
            <a:endParaRPr lang="en-US" dirty="0">
              <a:ea typeface="+mn-lt"/>
              <a:cs typeface="+mn-lt"/>
            </a:endParaRPr>
          </a:p>
          <a:p>
            <a:pPr marL="0" indent="0">
              <a:buNone/>
            </a:pPr>
            <a:r>
              <a:rPr lang="en-US" sz="1800" dirty="0">
                <a:ea typeface="+mn-lt"/>
                <a:cs typeface="+mn-lt"/>
              </a:rPr>
              <a:t> that the observations that has values more than 5 are outliers.</a:t>
            </a:r>
            <a:endParaRPr lang="en-US" dirty="0"/>
          </a:p>
          <a:p>
            <a:endParaRPr lang="en-US" sz="1800" dirty="0">
              <a:ea typeface="+mn-lt"/>
              <a:cs typeface="+mn-lt"/>
            </a:endParaRPr>
          </a:p>
          <a:p>
            <a:pPr>
              <a:buNone/>
            </a:pPr>
            <a:endParaRPr lang="en-US" sz="1800" b="1" dirty="0">
              <a:ea typeface="+mn-lt"/>
              <a:cs typeface="+mn-lt"/>
            </a:endParaRPr>
          </a:p>
          <a:p>
            <a:pPr>
              <a:buNone/>
            </a:pPr>
            <a:endParaRPr lang="en-US" sz="1800" b="1" dirty="0">
              <a:ea typeface="+mn-lt"/>
              <a:cs typeface="+mn-lt"/>
            </a:endParaRPr>
          </a:p>
          <a:p>
            <a:pPr>
              <a:buNone/>
            </a:pPr>
            <a:endParaRPr lang="en-US" sz="1800" b="1" dirty="0">
              <a:ea typeface="+mn-lt"/>
              <a:cs typeface="+mn-lt"/>
            </a:endParaRPr>
          </a:p>
          <a:p>
            <a:pPr>
              <a:buNone/>
            </a:pPr>
            <a:r>
              <a:rPr lang="en-US" sz="1800" b="1" dirty="0">
                <a:ea typeface="+mn-lt"/>
                <a:cs typeface="+mn-lt"/>
              </a:rPr>
              <a:t>Handling: </a:t>
            </a:r>
            <a:r>
              <a:rPr lang="en-US" sz="1800" dirty="0">
                <a:ea typeface="+mn-lt"/>
                <a:cs typeface="+mn-lt"/>
              </a:rPr>
              <a:t>swap the outliers with the median of the data the median in this case is </a:t>
            </a:r>
            <a:r>
              <a:rPr lang="en-US" sz="1800" b="1" dirty="0">
                <a:ea typeface="+mn-lt"/>
                <a:cs typeface="+mn-lt"/>
              </a:rPr>
              <a:t>1.</a:t>
            </a:r>
            <a:endParaRPr lang="en-US" sz="1800">
              <a:ea typeface="+mn-lt"/>
              <a:cs typeface="+mn-lt"/>
            </a:endParaRPr>
          </a:p>
          <a:p>
            <a:pPr marL="0" indent="0">
              <a:buNone/>
            </a:pPr>
            <a:endParaRPr lang="en-US" sz="1800"/>
          </a:p>
          <a:p>
            <a:endParaRPr lang="en-US" sz="1800">
              <a:ea typeface="+mn-lt"/>
              <a:cs typeface="+mn-lt"/>
            </a:endParaRPr>
          </a:p>
          <a:p>
            <a:pPr lvl="1"/>
            <a:endParaRPr lang="en-US" sz="1800"/>
          </a:p>
          <a:p>
            <a:endParaRPr lang="en-US" sz="1800"/>
          </a:p>
        </p:txBody>
      </p:sp>
      <p:pic>
        <p:nvPicPr>
          <p:cNvPr id="5" name="Picture 5" descr="Chart, box and whisker chart&#10;&#10;Description automatically generated">
            <a:extLst>
              <a:ext uri="{FF2B5EF4-FFF2-40B4-BE49-F238E27FC236}">
                <a16:creationId xmlns:a16="http://schemas.microsoft.com/office/drawing/2014/main" id="{F9F3D6EE-5519-4CC7-977C-3A236CD0DC6D}"/>
              </a:ext>
            </a:extLst>
          </p:cNvPr>
          <p:cNvPicPr>
            <a:picLocks noChangeAspect="1"/>
          </p:cNvPicPr>
          <p:nvPr/>
        </p:nvPicPr>
        <p:blipFill>
          <a:blip r:embed="rId2"/>
          <a:stretch>
            <a:fillRect/>
          </a:stretch>
        </p:blipFill>
        <p:spPr>
          <a:xfrm>
            <a:off x="9150724" y="1115520"/>
            <a:ext cx="2743200" cy="2049607"/>
          </a:xfrm>
          <a:prstGeom prst="rect">
            <a:avLst/>
          </a:prstGeom>
        </p:spPr>
      </p:pic>
      <p:pic>
        <p:nvPicPr>
          <p:cNvPr id="6" name="Picture 6" descr="Chart, histogram&#10;&#10;Description automatically generated">
            <a:extLst>
              <a:ext uri="{FF2B5EF4-FFF2-40B4-BE49-F238E27FC236}">
                <a16:creationId xmlns:a16="http://schemas.microsoft.com/office/drawing/2014/main" id="{4BC6B660-C2E1-4512-BA8F-E5F056255323}"/>
              </a:ext>
            </a:extLst>
          </p:cNvPr>
          <p:cNvPicPr>
            <a:picLocks noChangeAspect="1"/>
          </p:cNvPicPr>
          <p:nvPr/>
        </p:nvPicPr>
        <p:blipFill>
          <a:blip r:embed="rId3"/>
          <a:stretch>
            <a:fillRect/>
          </a:stretch>
        </p:blipFill>
        <p:spPr>
          <a:xfrm>
            <a:off x="9173136" y="3222226"/>
            <a:ext cx="2743200" cy="2049607"/>
          </a:xfrm>
          <a:prstGeom prst="rect">
            <a:avLst/>
          </a:prstGeom>
        </p:spPr>
      </p:pic>
    </p:spTree>
    <p:extLst>
      <p:ext uri="{BB962C8B-B14F-4D97-AF65-F5344CB8AC3E}">
        <p14:creationId xmlns:p14="http://schemas.microsoft.com/office/powerpoint/2010/main" val="288550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0D59DD-2E92-41B6-99B4-62C1857C34AD}"/>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ea typeface="+mj-lt"/>
                <a:cs typeface="+mj-lt"/>
              </a:rPr>
              <a:t>2-CLEANING THE DATA</a:t>
            </a:r>
            <a:endParaRPr lang="en-US" sz="3200" b="0">
              <a:solidFill>
                <a:schemeClr val="bg1"/>
              </a:solidFill>
              <a:ea typeface="+mj-lt"/>
              <a:cs typeface="+mj-lt"/>
            </a:endParaRPr>
          </a:p>
          <a:p>
            <a:endParaRPr lang="en-US" sz="3200">
              <a:solidFill>
                <a:schemeClr val="bg1"/>
              </a:solidFill>
            </a:endParaRPr>
          </a:p>
        </p:txBody>
      </p:sp>
      <p:sp>
        <p:nvSpPr>
          <p:cNvPr id="3" name="Content Placeholder 2">
            <a:extLst>
              <a:ext uri="{FF2B5EF4-FFF2-40B4-BE49-F238E27FC236}">
                <a16:creationId xmlns:a16="http://schemas.microsoft.com/office/drawing/2014/main" id="{D628794E-C644-461B-A36E-1A5D5E110408}"/>
              </a:ext>
            </a:extLst>
          </p:cNvPr>
          <p:cNvSpPr>
            <a:spLocks noGrp="1"/>
          </p:cNvSpPr>
          <p:nvPr>
            <p:ph idx="1"/>
          </p:nvPr>
        </p:nvSpPr>
        <p:spPr>
          <a:xfrm>
            <a:off x="979395" y="569258"/>
            <a:ext cx="10322857" cy="3600451"/>
          </a:xfrm>
        </p:spPr>
        <p:txBody>
          <a:bodyPr vert="horz" lIns="0" tIns="0" rIns="0" bIns="0" rtlCol="0" anchor="t">
            <a:normAutofit/>
          </a:bodyPr>
          <a:lstStyle/>
          <a:p>
            <a:r>
              <a:rPr lang="en-US" sz="1800" b="1" dirty="0">
                <a:ea typeface="+mn-lt"/>
                <a:cs typeface="+mn-lt"/>
              </a:rPr>
              <a:t>Dexa </a:t>
            </a:r>
            <a:r>
              <a:rPr lang="en-US" sz="1800" b="1" dirty="0" err="1">
                <a:ea typeface="+mn-lt"/>
                <a:cs typeface="+mn-lt"/>
              </a:rPr>
              <a:t>freq</a:t>
            </a:r>
            <a:r>
              <a:rPr lang="en-US" sz="1800" b="1" dirty="0">
                <a:ea typeface="+mn-lt"/>
                <a:cs typeface="+mn-lt"/>
              </a:rPr>
              <a:t> during Rx : </a:t>
            </a:r>
            <a:endParaRPr lang="en-US" dirty="0"/>
          </a:p>
          <a:p>
            <a:pPr marL="0" indent="0">
              <a:buNone/>
            </a:pPr>
            <a:r>
              <a:rPr lang="en-US" sz="1800" dirty="0">
                <a:ea typeface="+mn-lt"/>
                <a:cs typeface="+mn-lt"/>
              </a:rPr>
              <a:t> for "</a:t>
            </a:r>
            <a:r>
              <a:rPr lang="en-US" sz="1800" dirty="0" err="1">
                <a:ea typeface="+mn-lt"/>
                <a:cs typeface="+mn-lt"/>
              </a:rPr>
              <a:t>Dexa_Freq_During_Rx</a:t>
            </a:r>
            <a:r>
              <a:rPr lang="en-US" sz="1800" dirty="0">
                <a:ea typeface="+mn-lt"/>
                <a:cs typeface="+mn-lt"/>
              </a:rPr>
              <a:t>" </a:t>
            </a:r>
            <a:r>
              <a:rPr lang="en-US" sz="1800" dirty="0" err="1">
                <a:ea typeface="+mn-lt"/>
                <a:cs typeface="+mn-lt"/>
              </a:rPr>
              <a:t>i</a:t>
            </a:r>
            <a:r>
              <a:rPr lang="en-US" sz="1800" dirty="0">
                <a:ea typeface="+mn-lt"/>
                <a:cs typeface="+mn-lt"/>
              </a:rPr>
              <a:t> will use inter quartile range in detecting the outliers </a:t>
            </a:r>
          </a:p>
          <a:p>
            <a:pPr marL="0" indent="0">
              <a:buNone/>
            </a:pPr>
            <a:endParaRPr lang="en-US" sz="1800" dirty="0"/>
          </a:p>
          <a:p>
            <a:pPr marL="0" indent="0">
              <a:buNone/>
            </a:pPr>
            <a:r>
              <a:rPr lang="en-US" sz="1800" b="1" dirty="0" err="1">
                <a:ea typeface="+mn-lt"/>
                <a:cs typeface="+mn-lt"/>
              </a:rPr>
              <a:t>Handling</a:t>
            </a:r>
            <a:r>
              <a:rPr lang="en-US" sz="1800" dirty="0" err="1">
                <a:ea typeface="+mn-lt"/>
                <a:cs typeface="+mn-lt"/>
              </a:rPr>
              <a:t>:I</a:t>
            </a:r>
            <a:r>
              <a:rPr lang="en-US" sz="1800" dirty="0">
                <a:ea typeface="+mn-lt"/>
                <a:cs typeface="+mn-lt"/>
              </a:rPr>
              <a:t> will replace values that are higher than the upper bound with the upper bound and the values </a:t>
            </a:r>
          </a:p>
          <a:p>
            <a:pPr marL="0" indent="0">
              <a:buNone/>
            </a:pPr>
            <a:r>
              <a:rPr lang="en-US" sz="1800" dirty="0">
                <a:ea typeface="+mn-lt"/>
                <a:cs typeface="+mn-lt"/>
              </a:rPr>
              <a:t>lower than lower bound with the lower bound.</a:t>
            </a:r>
            <a:endParaRPr lang="en-US" dirty="0"/>
          </a:p>
        </p:txBody>
      </p:sp>
      <p:pic>
        <p:nvPicPr>
          <p:cNvPr id="4" name="Picture 4" descr="Chart, square&#10;&#10;Description automatically generated">
            <a:extLst>
              <a:ext uri="{FF2B5EF4-FFF2-40B4-BE49-F238E27FC236}">
                <a16:creationId xmlns:a16="http://schemas.microsoft.com/office/drawing/2014/main" id="{27F6E43A-1B81-483B-BA0B-EE1323E94909}"/>
              </a:ext>
            </a:extLst>
          </p:cNvPr>
          <p:cNvPicPr>
            <a:picLocks noChangeAspect="1"/>
          </p:cNvPicPr>
          <p:nvPr/>
        </p:nvPicPr>
        <p:blipFill>
          <a:blip r:embed="rId2"/>
          <a:stretch>
            <a:fillRect/>
          </a:stretch>
        </p:blipFill>
        <p:spPr>
          <a:xfrm>
            <a:off x="8108576" y="2460226"/>
            <a:ext cx="3650876" cy="2733165"/>
          </a:xfrm>
          <a:prstGeom prst="rect">
            <a:avLst/>
          </a:prstGeom>
        </p:spPr>
      </p:pic>
    </p:spTree>
    <p:extLst>
      <p:ext uri="{BB962C8B-B14F-4D97-AF65-F5344CB8AC3E}">
        <p14:creationId xmlns:p14="http://schemas.microsoft.com/office/powerpoint/2010/main" val="197475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7B3D09-2BF4-4CB7-8AE5-69DB43A48553}"/>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ea typeface="+mj-lt"/>
                <a:cs typeface="+mj-lt"/>
              </a:rPr>
              <a:t>2-CLEANING THE DATA</a:t>
            </a:r>
            <a:endParaRPr lang="en-US" sz="3200" b="0">
              <a:solidFill>
                <a:schemeClr val="bg1"/>
              </a:solidFill>
              <a:ea typeface="+mj-lt"/>
              <a:cs typeface="+mj-lt"/>
            </a:endParaRPr>
          </a:p>
          <a:p>
            <a:endParaRPr lang="en-US" sz="3200">
              <a:solidFill>
                <a:schemeClr val="bg1"/>
              </a:solidFill>
            </a:endParaRPr>
          </a:p>
        </p:txBody>
      </p:sp>
      <p:sp>
        <p:nvSpPr>
          <p:cNvPr id="3" name="Content Placeholder 2">
            <a:extLst>
              <a:ext uri="{FF2B5EF4-FFF2-40B4-BE49-F238E27FC236}">
                <a16:creationId xmlns:a16="http://schemas.microsoft.com/office/drawing/2014/main" id="{4C8BD583-CC24-402C-B911-231B09D32979}"/>
              </a:ext>
            </a:extLst>
          </p:cNvPr>
          <p:cNvSpPr>
            <a:spLocks noGrp="1"/>
          </p:cNvSpPr>
          <p:nvPr>
            <p:ph idx="1"/>
          </p:nvPr>
        </p:nvSpPr>
        <p:spPr>
          <a:xfrm>
            <a:off x="1371601" y="1028699"/>
            <a:ext cx="9448799" cy="3600451"/>
          </a:xfrm>
        </p:spPr>
        <p:txBody>
          <a:bodyPr vert="horz" lIns="0" tIns="0" rIns="0" bIns="0" rtlCol="0" anchor="t">
            <a:normAutofit/>
          </a:bodyPr>
          <a:lstStyle/>
          <a:p>
            <a:pPr marL="0" indent="0">
              <a:buNone/>
            </a:pPr>
            <a:r>
              <a:rPr lang="en-US" sz="2800" dirty="0">
                <a:ea typeface="+mn-lt"/>
                <a:cs typeface="+mn-lt"/>
              </a:rPr>
              <a:t>Categorical Features:</a:t>
            </a:r>
          </a:p>
          <a:p>
            <a:pPr marL="0" indent="0">
              <a:buNone/>
            </a:pPr>
            <a:r>
              <a:rPr lang="en-US" sz="1800" dirty="0">
                <a:ea typeface="+mn-lt"/>
                <a:cs typeface="+mn-lt"/>
              </a:rPr>
              <a:t>substituting the rare values which found by a percentage less than 1 % in each categorical with a default value “Other” to reduce the complexity and the overfitting problem during the training</a:t>
            </a:r>
          </a:p>
          <a:p>
            <a:pPr>
              <a:buNone/>
            </a:pPr>
            <a:r>
              <a:rPr lang="en-US" sz="1800" dirty="0">
                <a:ea typeface="+mn-lt"/>
                <a:cs typeface="+mn-lt"/>
              </a:rPr>
              <a:t> </a:t>
            </a:r>
            <a:r>
              <a:rPr lang="en-US" sz="1400" dirty="0">
                <a:solidFill>
                  <a:schemeClr val="tx2">
                    <a:lumMod val="50000"/>
                    <a:lumOff val="50000"/>
                  </a:schemeClr>
                </a:solidFill>
                <a:latin typeface="Comic Sans MS"/>
                <a:ea typeface="+mn-lt"/>
                <a:cs typeface="+mn-lt"/>
              </a:rPr>
              <a:t>for </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 in range(</a:t>
            </a:r>
            <a:r>
              <a:rPr lang="en-US" sz="1400" dirty="0" err="1">
                <a:solidFill>
                  <a:schemeClr val="tx2">
                    <a:lumMod val="50000"/>
                    <a:lumOff val="50000"/>
                  </a:schemeClr>
                </a:solidFill>
                <a:latin typeface="Comic Sans MS"/>
                <a:ea typeface="+mn-lt"/>
                <a:cs typeface="+mn-lt"/>
              </a:rPr>
              <a:t>len</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p>
          <a:p>
            <a:pPr>
              <a:buNone/>
            </a:pPr>
            <a:r>
              <a:rPr lang="en-US" sz="1400" dirty="0">
                <a:solidFill>
                  <a:schemeClr val="tx2">
                    <a:lumMod val="50000"/>
                    <a:lumOff val="50000"/>
                  </a:schemeClr>
                </a:solidFill>
                <a:latin typeface="Comic Sans MS"/>
                <a:ea typeface="+mn-lt"/>
                <a:cs typeface="+mn-lt"/>
              </a:rPr>
              <a:t>   if </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 "</a:t>
            </a:r>
            <a:r>
              <a:rPr lang="en-US" sz="1400" dirty="0" err="1">
                <a:solidFill>
                  <a:schemeClr val="tx2">
                    <a:lumMod val="50000"/>
                    <a:lumOff val="50000"/>
                  </a:schemeClr>
                </a:solidFill>
                <a:latin typeface="Comic Sans MS"/>
                <a:ea typeface="+mn-lt"/>
                <a:cs typeface="+mn-lt"/>
              </a:rPr>
              <a:t>Dexa_Freq_During_Rx</a:t>
            </a:r>
            <a:r>
              <a:rPr lang="en-US" sz="1400" dirty="0">
                <a:solidFill>
                  <a:schemeClr val="tx2">
                    <a:lumMod val="50000"/>
                    <a:lumOff val="50000"/>
                  </a:schemeClr>
                </a:solidFill>
                <a:latin typeface="Comic Sans MS"/>
                <a:ea typeface="+mn-lt"/>
                <a:cs typeface="+mn-lt"/>
              </a:rPr>
              <a:t>" or </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 "</a:t>
            </a:r>
            <a:r>
              <a:rPr lang="en-US" sz="1400" dirty="0" err="1">
                <a:solidFill>
                  <a:schemeClr val="tx2">
                    <a:lumMod val="50000"/>
                    <a:lumOff val="50000"/>
                  </a:schemeClr>
                </a:solidFill>
                <a:latin typeface="Comic Sans MS"/>
                <a:ea typeface="+mn-lt"/>
                <a:cs typeface="+mn-lt"/>
              </a:rPr>
              <a:t>Count_Of_Risks</a:t>
            </a:r>
            <a:r>
              <a:rPr lang="en-US" sz="1400" dirty="0">
                <a:solidFill>
                  <a:schemeClr val="tx2">
                    <a:lumMod val="50000"/>
                    <a:lumOff val="50000"/>
                  </a:schemeClr>
                </a:solidFill>
                <a:latin typeface="Comic Sans MS"/>
                <a:ea typeface="+mn-lt"/>
                <a:cs typeface="+mn-lt"/>
              </a:rPr>
              <a:t>":</a:t>
            </a:r>
            <a:endParaRPr lang="en-US" sz="1400">
              <a:solidFill>
                <a:schemeClr val="tx2">
                  <a:lumMod val="50000"/>
                  <a:lumOff val="50000"/>
                </a:schemeClr>
              </a:solidFill>
              <a:latin typeface="Comic Sans MS"/>
            </a:endParaRPr>
          </a:p>
          <a:p>
            <a:pPr>
              <a:buNone/>
            </a:pPr>
            <a:r>
              <a:rPr lang="en-US" sz="1400" dirty="0">
                <a:solidFill>
                  <a:schemeClr val="tx2">
                    <a:lumMod val="50000"/>
                    <a:lumOff val="50000"/>
                  </a:schemeClr>
                </a:solidFill>
                <a:latin typeface="Comic Sans MS"/>
                <a:ea typeface="+mn-lt"/>
                <a:cs typeface="+mn-lt"/>
              </a:rPr>
              <a:t>    </a:t>
            </a:r>
            <a:r>
              <a:rPr lang="en-US" sz="1400" dirty="0" err="1">
                <a:solidFill>
                  <a:schemeClr val="tx2">
                    <a:lumMod val="50000"/>
                    <a:lumOff val="50000"/>
                  </a:schemeClr>
                </a:solidFill>
                <a:latin typeface="Comic Sans MS"/>
                <a:ea typeface="+mn-lt"/>
                <a:cs typeface="+mn-lt"/>
              </a:rPr>
              <a:t>freq</a:t>
            </a:r>
            <a:r>
              <a:rPr lang="en-US" sz="1400" dirty="0">
                <a:solidFill>
                  <a:schemeClr val="tx2">
                    <a:lumMod val="50000"/>
                    <a:lumOff val="50000"/>
                  </a:schemeClr>
                </a:solidFill>
                <a:latin typeface="Comic Sans MS"/>
                <a:ea typeface="+mn-lt"/>
                <a:cs typeface="+mn-lt"/>
              </a:rPr>
              <a:t>=df[</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value_counts</a:t>
            </a:r>
            <a:r>
              <a:rPr lang="en-US" sz="1400" dirty="0">
                <a:solidFill>
                  <a:schemeClr val="tx2">
                    <a:lumMod val="50000"/>
                    <a:lumOff val="50000"/>
                  </a:schemeClr>
                </a:solidFill>
                <a:latin typeface="Comic Sans MS"/>
                <a:ea typeface="+mn-lt"/>
                <a:cs typeface="+mn-lt"/>
              </a:rPr>
              <a:t>(normalize=True)</a:t>
            </a:r>
            <a:endParaRPr lang="en-US" sz="1400">
              <a:solidFill>
                <a:schemeClr val="tx2">
                  <a:lumMod val="50000"/>
                  <a:lumOff val="50000"/>
                </a:schemeClr>
              </a:solidFill>
              <a:latin typeface="Comic Sans MS"/>
            </a:endParaRPr>
          </a:p>
          <a:p>
            <a:pPr>
              <a:buNone/>
            </a:pPr>
            <a:r>
              <a:rPr lang="en-US" sz="1400" dirty="0">
                <a:solidFill>
                  <a:schemeClr val="tx2">
                    <a:lumMod val="50000"/>
                    <a:lumOff val="50000"/>
                  </a:schemeClr>
                </a:solidFill>
                <a:latin typeface="Comic Sans MS"/>
                <a:ea typeface="+mn-lt"/>
                <a:cs typeface="+mn-lt"/>
              </a:rPr>
              <a:t>    map=df[</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]].map(</a:t>
            </a:r>
            <a:r>
              <a:rPr lang="en-US" sz="1400" dirty="0" err="1">
                <a:solidFill>
                  <a:schemeClr val="tx2">
                    <a:lumMod val="50000"/>
                    <a:lumOff val="50000"/>
                  </a:schemeClr>
                </a:solidFill>
                <a:latin typeface="Comic Sans MS"/>
                <a:ea typeface="+mn-lt"/>
                <a:cs typeface="+mn-lt"/>
              </a:rPr>
              <a:t>freq</a:t>
            </a:r>
            <a:r>
              <a:rPr lang="en-US" sz="1400" dirty="0">
                <a:solidFill>
                  <a:schemeClr val="tx2">
                    <a:lumMod val="50000"/>
                    <a:lumOff val="50000"/>
                  </a:schemeClr>
                </a:solidFill>
                <a:latin typeface="Comic Sans MS"/>
                <a:ea typeface="+mn-lt"/>
                <a:cs typeface="+mn-lt"/>
              </a:rPr>
              <a:t>)</a:t>
            </a:r>
            <a:endParaRPr lang="en-US" sz="1400">
              <a:solidFill>
                <a:schemeClr val="tx2">
                  <a:lumMod val="50000"/>
                  <a:lumOff val="50000"/>
                </a:schemeClr>
              </a:solidFill>
              <a:latin typeface="Comic Sans MS"/>
            </a:endParaRPr>
          </a:p>
          <a:p>
            <a:pPr>
              <a:buNone/>
            </a:pPr>
            <a:r>
              <a:rPr lang="en-US" sz="1400" dirty="0">
                <a:solidFill>
                  <a:schemeClr val="tx2">
                    <a:lumMod val="50000"/>
                    <a:lumOff val="50000"/>
                  </a:schemeClr>
                </a:solidFill>
                <a:latin typeface="Comic Sans MS"/>
                <a:ea typeface="+mn-lt"/>
                <a:cs typeface="+mn-lt"/>
              </a:rPr>
              <a:t>    df[</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]]=df[</a:t>
            </a:r>
            <a:r>
              <a:rPr lang="en-US" sz="1400" dirty="0" err="1">
                <a:solidFill>
                  <a:schemeClr val="tx2">
                    <a:lumMod val="50000"/>
                    <a:lumOff val="50000"/>
                  </a:schemeClr>
                </a:solidFill>
                <a:latin typeface="Comic Sans MS"/>
                <a:ea typeface="+mn-lt"/>
                <a:cs typeface="+mn-lt"/>
              </a:rPr>
              <a:t>df.columns</a:t>
            </a:r>
            <a:r>
              <a:rPr lang="en-US" sz="1400" dirty="0">
                <a:solidFill>
                  <a:schemeClr val="tx2">
                    <a:lumMod val="50000"/>
                    <a:lumOff val="50000"/>
                  </a:schemeClr>
                </a:solidFill>
                <a:latin typeface="Comic Sans MS"/>
                <a:ea typeface="+mn-lt"/>
                <a:cs typeface="+mn-lt"/>
              </a:rPr>
              <a:t>[</a:t>
            </a:r>
            <a:r>
              <a:rPr lang="en-US" sz="1400" dirty="0" err="1">
                <a:solidFill>
                  <a:schemeClr val="tx2">
                    <a:lumMod val="50000"/>
                    <a:lumOff val="50000"/>
                  </a:schemeClr>
                </a:solidFill>
                <a:latin typeface="Comic Sans MS"/>
                <a:ea typeface="+mn-lt"/>
                <a:cs typeface="+mn-lt"/>
              </a:rPr>
              <a:t>i</a:t>
            </a:r>
            <a:r>
              <a:rPr lang="en-US" sz="1400" dirty="0">
                <a:solidFill>
                  <a:schemeClr val="tx2">
                    <a:lumMod val="50000"/>
                    <a:lumOff val="50000"/>
                  </a:schemeClr>
                </a:solidFill>
                <a:latin typeface="Comic Sans MS"/>
                <a:ea typeface="+mn-lt"/>
                <a:cs typeface="+mn-lt"/>
              </a:rPr>
              <a:t>]].mask(map&lt;0.01,'other')</a:t>
            </a:r>
            <a:endParaRPr lang="en-US" sz="1400">
              <a:solidFill>
                <a:schemeClr val="tx2">
                  <a:lumMod val="50000"/>
                  <a:lumOff val="50000"/>
                </a:schemeClr>
              </a:solidFill>
              <a:latin typeface="Comic Sans MS"/>
            </a:endParaRPr>
          </a:p>
          <a:p>
            <a:pPr marL="0" indent="0">
              <a:buNone/>
            </a:pPr>
            <a:endParaRPr lang="en-US" sz="1800" dirty="0"/>
          </a:p>
        </p:txBody>
      </p:sp>
    </p:spTree>
    <p:extLst>
      <p:ext uri="{BB962C8B-B14F-4D97-AF65-F5344CB8AC3E}">
        <p14:creationId xmlns:p14="http://schemas.microsoft.com/office/powerpoint/2010/main" val="181950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A6F-E02B-4739-9F7E-73210C65776A}"/>
              </a:ext>
            </a:extLst>
          </p:cNvPr>
          <p:cNvSpPr>
            <a:spLocks noGrp="1"/>
          </p:cNvSpPr>
          <p:nvPr>
            <p:ph type="title"/>
          </p:nvPr>
        </p:nvSpPr>
        <p:spPr/>
        <p:txBody>
          <a:bodyPr>
            <a:normAutofit fontScale="90000"/>
          </a:bodyPr>
          <a:lstStyle/>
          <a:p>
            <a:r>
              <a:rPr lang="en-US" dirty="0"/>
              <a:t>3-Eda</a:t>
            </a:r>
            <a:br>
              <a:rPr lang="en-US" dirty="0"/>
            </a:br>
            <a:br>
              <a:rPr lang="en-US" dirty="0"/>
            </a:br>
            <a:r>
              <a:rPr lang="en-US" sz="2800" dirty="0"/>
              <a:t>Our sample</a:t>
            </a:r>
          </a:p>
        </p:txBody>
      </p:sp>
      <p:pic>
        <p:nvPicPr>
          <p:cNvPr id="4" name="Picture 4" descr="Chart, bar chart&#10;&#10;Description automatically generated">
            <a:extLst>
              <a:ext uri="{FF2B5EF4-FFF2-40B4-BE49-F238E27FC236}">
                <a16:creationId xmlns:a16="http://schemas.microsoft.com/office/drawing/2014/main" id="{A98963EE-F709-4B9A-8C33-7B4110D2A07C}"/>
              </a:ext>
            </a:extLst>
          </p:cNvPr>
          <p:cNvPicPr>
            <a:picLocks noGrp="1" noChangeAspect="1"/>
          </p:cNvPicPr>
          <p:nvPr>
            <p:ph idx="1"/>
          </p:nvPr>
        </p:nvPicPr>
        <p:blipFill>
          <a:blip r:embed="rId2"/>
          <a:stretch>
            <a:fillRect/>
          </a:stretch>
        </p:blipFill>
        <p:spPr>
          <a:xfrm>
            <a:off x="7594900" y="2023335"/>
            <a:ext cx="3957917" cy="3957917"/>
          </a:xfrm>
        </p:spPr>
      </p:pic>
      <p:sp>
        <p:nvSpPr>
          <p:cNvPr id="5" name="TextBox 4">
            <a:extLst>
              <a:ext uri="{FF2B5EF4-FFF2-40B4-BE49-F238E27FC236}">
                <a16:creationId xmlns:a16="http://schemas.microsoft.com/office/drawing/2014/main" id="{37B0D670-F77A-48FB-A4E0-9A81F28E4058}"/>
              </a:ext>
            </a:extLst>
          </p:cNvPr>
          <p:cNvSpPr txBox="1"/>
          <p:nvPr/>
        </p:nvSpPr>
        <p:spPr>
          <a:xfrm>
            <a:off x="903195" y="2281518"/>
            <a:ext cx="669887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Most of the patients in our dataset are un-persistent.</a:t>
            </a:r>
          </a:p>
          <a:p>
            <a:r>
              <a:rPr lang="en-US" sz="2400" dirty="0"/>
              <a:t>We have:</a:t>
            </a:r>
          </a:p>
          <a:p>
            <a:pPr marL="285750" indent="-285750">
              <a:buFont typeface="Arial"/>
              <a:buChar char="•"/>
            </a:pPr>
            <a:r>
              <a:rPr lang="en-US" sz="2400" dirty="0">
                <a:ea typeface="+mn-lt"/>
                <a:cs typeface="+mn-lt"/>
              </a:rPr>
              <a:t>2135 un-persistent patients</a:t>
            </a:r>
          </a:p>
          <a:p>
            <a:pPr marL="285750" indent="-285750">
              <a:buFont typeface="Arial"/>
              <a:buChar char="•"/>
            </a:pPr>
            <a:r>
              <a:rPr lang="en-US" sz="2400" dirty="0">
                <a:ea typeface="+mn-lt"/>
                <a:cs typeface="+mn-lt"/>
              </a:rPr>
              <a:t>1289 persistent patients</a:t>
            </a:r>
          </a:p>
          <a:p>
            <a:pPr marL="285750" indent="-285750">
              <a:buFont typeface="Arial"/>
              <a:buChar char="•"/>
            </a:pPr>
            <a:endParaRPr lang="en-US" sz="2400" dirty="0"/>
          </a:p>
          <a:p>
            <a:r>
              <a:rPr lang="en-US" sz="2000" dirty="0">
                <a:solidFill>
                  <a:schemeClr val="bg1">
                    <a:lumMod val="50000"/>
                  </a:schemeClr>
                </a:solidFill>
              </a:rPr>
              <a:t>That will lead us to a point in our analysis that is normal to found unpersistent patients having a specific feature more than the persistent one so we will look to the features that exists in the persistent patients more than the not persistent</a:t>
            </a:r>
          </a:p>
        </p:txBody>
      </p:sp>
    </p:spTree>
    <p:extLst>
      <p:ext uri="{BB962C8B-B14F-4D97-AF65-F5344CB8AC3E}">
        <p14:creationId xmlns:p14="http://schemas.microsoft.com/office/powerpoint/2010/main" val="8643106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GradientRiseVTI</vt:lpstr>
      <vt:lpstr>Healthcare   Persistency of a drug </vt:lpstr>
      <vt:lpstr>Info</vt:lpstr>
      <vt:lpstr>Business Understanding: </vt:lpstr>
      <vt:lpstr>Project Lifecycle: </vt:lpstr>
      <vt:lpstr>1-Understanding The Data</vt:lpstr>
      <vt:lpstr>2-cleaning The data</vt:lpstr>
      <vt:lpstr>2-CLEANING THE DATA </vt:lpstr>
      <vt:lpstr>2-CLEANING THE DATA </vt:lpstr>
      <vt:lpstr>3-Eda  Our sample</vt:lpstr>
      <vt:lpstr>Our sample:</vt:lpstr>
      <vt:lpstr>Number of DEXA scans taken prior to the first NTM Rx and the effect on the persistency. </vt:lpstr>
      <vt:lpstr>From the last slide we conclude:</vt:lpstr>
      <vt:lpstr>SPeciality of the Hcp who wrote the NTM RX</vt:lpstr>
      <vt:lpstr>From the last slide we conclude:</vt:lpstr>
      <vt:lpstr>patient had a Glucocorticoid usage during the first continuous therapy and it's relation with persistency flag</vt:lpstr>
      <vt:lpstr>Concomitant drugs recorded prior to starting with a therapy that have good effect on the presitency</vt:lpstr>
      <vt:lpstr>From the last slide we conclude: </vt:lpstr>
      <vt:lpstr>Technical conclusion</vt:lpstr>
      <vt:lpstr>4-train a model</vt:lpstr>
      <vt:lpstr>4-Train a model</vt:lpstr>
      <vt:lpstr>4-Train 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182</cp:revision>
  <dcterms:created xsi:type="dcterms:W3CDTF">2013-07-15T20:26:40Z</dcterms:created>
  <dcterms:modified xsi:type="dcterms:W3CDTF">2021-10-14T21:31:31Z</dcterms:modified>
</cp:coreProperties>
</file>