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67" r:id="rId3"/>
    <p:sldId id="259" r:id="rId4"/>
    <p:sldId id="26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994CF-6BA9-49B1-8496-FC898B0DE8BF}" v="503" dt="2021-10-14T13:58:06.528"/>
    <p1510:client id="{17C37EE4-20F5-4144-9FA0-B71B58DE79C4}" v="21" dt="2021-10-14T14:34:48.262"/>
    <p1510:client id="{35B09AB5-ACAF-4DD8-987C-6B5DE5551A95}" v="246" dt="2021-10-08T13:04:10.901"/>
    <p1510:client id="{51CECC49-28A6-4484-B189-2A45C81B9804}" v="242" dt="2021-10-14T13:09:13.879"/>
    <p1510:client id="{AFBE760F-351A-4B16-B1BA-23A65827EDBA}" v="6" dt="2021-10-14T15:27:25.928"/>
    <p1510:client id="{DE6DDADB-5DF9-4F98-BBF4-7A5E3429CCD0}" v="1223" dt="2021-10-09T12:32:41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5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2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4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0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2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6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4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3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3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4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October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October 14,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5209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84" r:id="rId6"/>
    <p:sldLayoutId id="2147483780" r:id="rId7"/>
    <p:sldLayoutId id="2147483781" r:id="rId8"/>
    <p:sldLayoutId id="2147483782" r:id="rId9"/>
    <p:sldLayoutId id="2147483783" r:id="rId10"/>
    <p:sldLayoutId id="21474837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siika70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698ABF1-2D7A-4C8C-A41A-09574127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5E160AE-3C66-4235-84C0-BD472DE6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7416"/>
            <a:ext cx="12192002" cy="6892832"/>
          </a:xfrm>
          <a:prstGeom prst="rect">
            <a:avLst/>
          </a:prstGeom>
          <a:gradFill>
            <a:gsLst>
              <a:gs pos="0">
                <a:schemeClr val="accent6"/>
              </a:gs>
              <a:gs pos="95000">
                <a:schemeClr val="accent5">
                  <a:alpha val="81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9CC7EE-929B-4FA6-BA5A-86D02B792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" y="4369578"/>
            <a:ext cx="12192004" cy="2505838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5000">
                <a:schemeClr val="accent2">
                  <a:alpha val="63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4BB87F2-3BE0-433A-AD90-24CE82FB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191" y="-17416"/>
            <a:ext cx="11734809" cy="6892831"/>
          </a:xfrm>
          <a:prstGeom prst="rect">
            <a:avLst/>
          </a:prstGeom>
          <a:gradFill>
            <a:gsLst>
              <a:gs pos="22000">
                <a:schemeClr val="accent2">
                  <a:alpha val="43000"/>
                </a:schemeClr>
              </a:gs>
              <a:gs pos="99000">
                <a:schemeClr val="accent5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66B6A15-54B2-4DFA-B2EF-ED937D8CC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086">
            <a:off x="5496703" y="110509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lumMod val="75000"/>
                  <a:alpha val="0"/>
                </a:schemeClr>
              </a:gs>
              <a:gs pos="85000">
                <a:schemeClr val="accent6">
                  <a:alpha val="37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8035" y="4811497"/>
            <a:ext cx="5314122" cy="124392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EDA outcomes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0DA6D8-1AE1-42F8-808F-E247404A4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935529" y="-1495746"/>
            <a:ext cx="4739543" cy="7696200"/>
          </a:xfrm>
          <a:prstGeom prst="rect">
            <a:avLst/>
          </a:prstGeom>
          <a:gradFill>
            <a:gsLst>
              <a:gs pos="5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6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276" y="661358"/>
            <a:ext cx="6692881" cy="3347559"/>
          </a:xfrm>
        </p:spPr>
        <p:txBody>
          <a:bodyPr anchor="b">
            <a:normAutofit/>
          </a:bodyPr>
          <a:lstStyle/>
          <a:p>
            <a:pPr algn="r"/>
            <a:r>
              <a:rPr lang="en-US" sz="4400">
                <a:solidFill>
                  <a:schemeClr val="bg1"/>
                </a:solidFill>
              </a:rPr>
              <a:t>Healthcare </a:t>
            </a:r>
            <a:br>
              <a:rPr lang="en-US" sz="4400">
                <a:solidFill>
                  <a:schemeClr val="bg1"/>
                </a:solidFill>
              </a:rPr>
            </a:br>
            <a:r>
              <a:rPr lang="en-US" sz="4400">
                <a:solidFill>
                  <a:schemeClr val="bg1"/>
                </a:solidFill>
              </a:rPr>
              <a:t> Persistency of a drug</a:t>
            </a:r>
          </a:p>
          <a:p>
            <a:pPr algn="r"/>
            <a:endParaRPr lang="en-US" sz="4400">
              <a:solidFill>
                <a:schemeClr val="bg1"/>
              </a:solidFill>
              <a:ea typeface="Source Sans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25E8-601A-4E4E-B96E-317A9D91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>
            <a:noAutofit/>
          </a:bodyPr>
          <a:lstStyle/>
          <a:p>
            <a:r>
              <a:rPr lang="en-US" sz="2800" b="0" dirty="0">
                <a:ea typeface="+mj-lt"/>
                <a:cs typeface="+mj-lt"/>
              </a:rPr>
              <a:t>Concomitant drugs recorded prior to starting with a therapy </a:t>
            </a:r>
            <a:r>
              <a:rPr lang="en-US" sz="2800" b="0">
                <a:ea typeface="+mj-lt"/>
                <a:cs typeface="+mj-lt"/>
              </a:rPr>
              <a:t>that have good effect on the presitency</a:t>
            </a:r>
            <a:endParaRPr lang="en-US" sz="280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7CD9E789-3098-4B5F-95CC-73FD9E300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030" y="2614260"/>
            <a:ext cx="9867900" cy="3143250"/>
          </a:xfrm>
        </p:spPr>
      </p:pic>
    </p:spTree>
    <p:extLst>
      <p:ext uri="{BB962C8B-B14F-4D97-AF65-F5344CB8AC3E}">
        <p14:creationId xmlns:p14="http://schemas.microsoft.com/office/powerpoint/2010/main" val="1927061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F641-D558-43F9-B615-3824798C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From the last slide we conclude: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0E21C-47FC-43B5-A2AD-59C75953A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/>
              <a:t>There are some drugs that affects the persistency </a:t>
            </a:r>
          </a:p>
          <a:p>
            <a:r>
              <a:rPr lang="en-US"/>
              <a:t>It appears from the last 3 plots that Fluoroquinolones , Cephalosporins ,Macrolides And Similar Types have a postive effect on the persistency. </a:t>
            </a:r>
            <a:endParaRPr lang="en-US" dirty="0"/>
          </a:p>
          <a:p>
            <a:r>
              <a:rPr lang="en-US"/>
              <a:t>The patients who hadn't this drugs are less persistent.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4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6EEF-8B17-49CC-9D45-9B343DEA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9584-361D-4468-84A2-D13DEBBF3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Dropping the skewed features from the data </a:t>
            </a:r>
          </a:p>
          <a:p>
            <a:r>
              <a:rPr lang="en-US" dirty="0"/>
              <a:t>The data contains categorical variables so before training the model I have to encode these variables and I will use dummy encoding</a:t>
            </a:r>
          </a:p>
          <a:p>
            <a:r>
              <a:rPr lang="en-US" dirty="0"/>
              <a:t>I will use 3 models:</a:t>
            </a:r>
          </a:p>
          <a:p>
            <a:pPr marL="914400" lvl="1" indent="-342900">
              <a:buAutoNum type="arabicPeriod"/>
            </a:pPr>
            <a:r>
              <a:rPr lang="en-US" dirty="0"/>
              <a:t>Support vector machine</a:t>
            </a:r>
          </a:p>
          <a:p>
            <a:pPr marL="914400" lvl="1" indent="-342900">
              <a:buAutoNum type="arabicPeriod"/>
            </a:pPr>
            <a:r>
              <a:rPr lang="en-US" dirty="0"/>
              <a:t>Boosting model I will use Ada Boost and Gradient Boosting classifiers</a:t>
            </a:r>
          </a:p>
          <a:p>
            <a:pPr marL="914400" lvl="1" indent="-342900">
              <a:buAutoNum type="arabicPeriod"/>
            </a:pPr>
            <a:r>
              <a:rPr lang="en-US" dirty="0"/>
              <a:t>Linear model I will use Linear regression</a:t>
            </a:r>
          </a:p>
          <a:p>
            <a:pPr marL="5715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A2B2-DC97-4CE4-8D47-5182F38C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3791"/>
            <a:ext cx="10241280" cy="1234440"/>
          </a:xfrm>
        </p:spPr>
        <p:txBody>
          <a:bodyPr/>
          <a:lstStyle/>
          <a:p>
            <a:r>
              <a:rPr lang="en-US"/>
              <a:t>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534CE-71E9-49CE-A2C3-FCBEB4C6B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495" y="1560817"/>
            <a:ext cx="10522016" cy="4520825"/>
          </a:xfrm>
        </p:spPr>
        <p:txBody>
          <a:bodyPr vert="horz" lIns="0" tIns="0" rIns="0" bIns="0" rtlCol="0" anchor="t">
            <a:normAutofit fontScale="85000" lnSpcReduction="10000"/>
          </a:bodyPr>
          <a:lstStyle/>
          <a:p>
            <a:r>
              <a:rPr lang="en-US">
                <a:ea typeface="+mn-lt"/>
                <a:cs typeface="+mn-lt"/>
              </a:rPr>
              <a:t>Group Name: sika (individual)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Name: Mohamed Sayed Hassan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Email: </a:t>
            </a:r>
            <a:r>
              <a:rPr lang="en-US" u="sng" dirty="0">
                <a:ea typeface="+mn-lt"/>
                <a:cs typeface="+mn-lt"/>
                <a:hlinkClick r:id="rId2"/>
              </a:rPr>
              <a:t>msiika70@gmail.com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Country: Egypt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College: Cairo university, Faculty of computers and artificial intelligence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Specialization: Data Science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Problem Description: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gather insights on the factors that are impacting the persistency, build a classification for the given dataset.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6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FA6F-E02B-4739-9F7E-73210C65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sample :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98963EE-F709-4B9A-8C33-7B4110D2A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4900" y="2023335"/>
            <a:ext cx="3957917" cy="395791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B0D670-F77A-48FB-A4E0-9A81F28E4058}"/>
              </a:ext>
            </a:extLst>
          </p:cNvPr>
          <p:cNvSpPr txBox="1"/>
          <p:nvPr/>
        </p:nvSpPr>
        <p:spPr>
          <a:xfrm>
            <a:off x="903195" y="2281518"/>
            <a:ext cx="6698876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Most of the patients in our dataset are un-persistent.</a:t>
            </a:r>
          </a:p>
          <a:p>
            <a:r>
              <a:rPr lang="en-US" sz="2400"/>
              <a:t>We have: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2135 un-persistent patients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1289 persistent patients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That will lead us to a point in our analysis that is normal to found unpersistent patients having a specific feature more than the persistent one so we will look to the features that exists in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the persistent patients more than the not persistent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C49C-442E-4A23-9306-D28CE4E73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126" y="-678340"/>
            <a:ext cx="10241280" cy="1234440"/>
          </a:xfrm>
        </p:spPr>
        <p:txBody>
          <a:bodyPr>
            <a:normAutofit/>
          </a:bodyPr>
          <a:lstStyle/>
          <a:p>
            <a:r>
              <a:rPr lang="en-US" sz="2800" dirty="0"/>
              <a:t>Our sample: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62A35-B358-4E2C-800E-0673268C9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7" y="498027"/>
            <a:ext cx="10953148" cy="987487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200" dirty="0"/>
              <a:t>Some features are very skewed to one value and the other value </a:t>
            </a:r>
            <a:r>
              <a:rPr lang="en-US" sz="1200" dirty="0" err="1"/>
              <a:t>approximatley</a:t>
            </a:r>
            <a:r>
              <a:rPr lang="en-US" sz="1200" dirty="0"/>
              <a:t> doesn't exist</a:t>
            </a:r>
          </a:p>
          <a:p>
            <a:pPr marL="457200" indent="-457200">
              <a:buAutoNum type="arabicPeriod"/>
            </a:pPr>
            <a:r>
              <a:rPr lang="en-US" sz="1200" dirty="0" err="1">
                <a:ea typeface="+mn-lt"/>
                <a:cs typeface="+mn-lt"/>
              </a:rPr>
              <a:t>Risk_Untreated_Early_Menopause</a:t>
            </a:r>
            <a:r>
              <a:rPr lang="en-US" sz="1200" dirty="0">
                <a:ea typeface="+mn-lt"/>
                <a:cs typeface="+mn-lt"/>
              </a:rPr>
              <a:t> :</a:t>
            </a:r>
          </a:p>
          <a:p>
            <a:pPr lvl="1"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3412 have No Risk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 sz="1200" dirty="0">
                <a:ea typeface="+mn-lt"/>
                <a:cs typeface="+mn-lt"/>
              </a:rPr>
              <a:t>12 have Risk</a:t>
            </a:r>
          </a:p>
          <a:p>
            <a:pPr marL="457200" indent="-457200">
              <a:buAutoNum type="arabicPeriod"/>
            </a:pPr>
            <a:r>
              <a:rPr lang="en-US" sz="1200" dirty="0" err="1">
                <a:ea typeface="+mn-lt"/>
                <a:cs typeface="+mn-lt"/>
              </a:rPr>
              <a:t>Risk_Chronic_Liver_Disease</a:t>
            </a:r>
            <a:r>
              <a:rPr lang="en-US" sz="1200" dirty="0">
                <a:ea typeface="+mn-lt"/>
                <a:cs typeface="+mn-lt"/>
              </a:rPr>
              <a:t>:</a:t>
            </a:r>
          </a:p>
          <a:p>
            <a:pPr marL="914400" lvl="1">
              <a:buFont typeface="Arial"/>
            </a:pPr>
            <a:r>
              <a:rPr lang="en-US" sz="1200" dirty="0">
                <a:ea typeface="+mn-lt"/>
                <a:cs typeface="+mn-lt"/>
              </a:rPr>
              <a:t>3406 have No Risk</a:t>
            </a:r>
          </a:p>
          <a:p>
            <a:pPr marL="914400" lvl="1"/>
            <a:r>
              <a:rPr lang="en-US" sz="1200" dirty="0">
                <a:ea typeface="+mn-lt"/>
                <a:cs typeface="+mn-lt"/>
              </a:rPr>
              <a:t>18 have Risk</a:t>
            </a:r>
          </a:p>
          <a:p>
            <a:pPr marL="457200" indent="-457200">
              <a:buAutoNum type="arabicPeriod"/>
            </a:pPr>
            <a:r>
              <a:rPr lang="en-US" sz="1200" dirty="0" err="1">
                <a:ea typeface="+mn-lt"/>
                <a:cs typeface="+mn-lt"/>
              </a:rPr>
              <a:t>Risk_Estrogen_Deficiency</a:t>
            </a:r>
            <a:r>
              <a:rPr lang="en-US" sz="1200" dirty="0">
                <a:ea typeface="+mn-lt"/>
                <a:cs typeface="+mn-lt"/>
              </a:rPr>
              <a:t>:</a:t>
            </a:r>
          </a:p>
          <a:p>
            <a:pPr marL="914400" lvl="1" indent="-342900">
              <a:buFont typeface="Arial"/>
            </a:pPr>
            <a:r>
              <a:rPr lang="en-US" sz="1200" dirty="0">
                <a:ea typeface="+mn-lt"/>
                <a:cs typeface="+mn-lt"/>
              </a:rPr>
              <a:t>3413 have No Risk</a:t>
            </a:r>
          </a:p>
          <a:p>
            <a:pPr marL="914400" lvl="1" indent="-342900"/>
            <a:r>
              <a:rPr lang="en-US" sz="1200" dirty="0">
                <a:ea typeface="+mn-lt"/>
                <a:cs typeface="+mn-lt"/>
              </a:rPr>
              <a:t>11 have Risk</a:t>
            </a:r>
          </a:p>
          <a:p>
            <a:pPr marL="457200" indent="-457200">
              <a:buAutoNum type="arabicPeriod"/>
            </a:pPr>
            <a:r>
              <a:rPr lang="en-US" sz="1200" dirty="0" err="1">
                <a:ea typeface="+mn-lt"/>
                <a:cs typeface="+mn-lt"/>
              </a:rPr>
              <a:t>Risk_Immobilization</a:t>
            </a:r>
            <a:r>
              <a:rPr lang="en-US" sz="1200" dirty="0">
                <a:ea typeface="+mn-lt"/>
                <a:cs typeface="+mn-lt"/>
              </a:rPr>
              <a:t>:</a:t>
            </a:r>
          </a:p>
          <a:p>
            <a:pPr marL="914400" lvl="1" indent="-342900">
              <a:buFont typeface="Arial,Sans-Serif"/>
              <a:buChar char="•"/>
            </a:pPr>
            <a:r>
              <a:rPr lang="en-US" sz="1200" dirty="0">
                <a:ea typeface="+mn-lt"/>
                <a:cs typeface="+mn-lt"/>
              </a:rPr>
              <a:t>3410 have No Risk</a:t>
            </a:r>
            <a:endParaRPr lang="en-US" sz="1200">
              <a:ea typeface="+mn-lt"/>
              <a:cs typeface="+mn-lt"/>
            </a:endParaRPr>
          </a:p>
          <a:p>
            <a:pPr marL="914400" lvl="1" indent="-342900">
              <a:buFont typeface="Arial,Sans-Serif" panose="020B0604020202020204" pitchFamily="34" charset="0"/>
              <a:buChar char="•"/>
            </a:pPr>
            <a:r>
              <a:rPr lang="en-US" sz="1200" dirty="0">
                <a:ea typeface="+mn-lt"/>
                <a:cs typeface="+mn-lt"/>
              </a:rPr>
              <a:t>14 have Risk</a:t>
            </a:r>
            <a:endParaRPr lang="en-US" sz="120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1200" dirty="0" err="1">
                <a:ea typeface="+mn-lt"/>
                <a:cs typeface="+mn-lt"/>
              </a:rPr>
              <a:t>Risk_Untreated_Chronic_Hyperthyroidism</a:t>
            </a:r>
            <a:r>
              <a:rPr lang="en-US" sz="1200" dirty="0">
                <a:ea typeface="+mn-lt"/>
                <a:cs typeface="+mn-lt"/>
              </a:rPr>
              <a:t>:</a:t>
            </a:r>
          </a:p>
          <a:p>
            <a:pPr marL="914400" lvl="1" indent="-342900">
              <a:buFont typeface="Arial,Sans-Serif"/>
              <a:buChar char="•"/>
            </a:pPr>
            <a:r>
              <a:rPr lang="en-US" sz="1200" dirty="0">
                <a:ea typeface="+mn-lt"/>
                <a:cs typeface="+mn-lt"/>
              </a:rPr>
              <a:t>3422 Have No Risk</a:t>
            </a:r>
            <a:endParaRPr lang="en-US" sz="1200">
              <a:ea typeface="+mn-lt"/>
              <a:cs typeface="+mn-lt"/>
            </a:endParaRPr>
          </a:p>
          <a:p>
            <a:pPr marL="914400" lvl="1" indent="-342900">
              <a:buFont typeface="Arial,Sans-Serif" panose="020B0604020202020204" pitchFamily="34" charset="0"/>
              <a:buChar char="•"/>
            </a:pPr>
            <a:r>
              <a:rPr lang="en-US" sz="1200" dirty="0">
                <a:ea typeface="+mn-lt"/>
                <a:cs typeface="+mn-lt"/>
              </a:rPr>
              <a:t>2 have Risk</a:t>
            </a:r>
            <a:endParaRPr lang="en-US" sz="120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1200" dirty="0" err="1">
                <a:ea typeface="+mn-lt"/>
                <a:cs typeface="+mn-lt"/>
              </a:rPr>
              <a:t>Risk_Osteogenesis_Imperfecta</a:t>
            </a:r>
            <a:r>
              <a:rPr lang="en-US" sz="1200" dirty="0">
                <a:ea typeface="+mn-lt"/>
                <a:cs typeface="+mn-lt"/>
              </a:rPr>
              <a:t>:</a:t>
            </a:r>
          </a:p>
          <a:p>
            <a:pPr marL="914400" lvl="1" indent="-342900">
              <a:buFont typeface="Arial"/>
            </a:pPr>
            <a:r>
              <a:rPr lang="en-US" sz="1200" dirty="0">
                <a:ea typeface="+mn-lt"/>
                <a:cs typeface="+mn-lt"/>
              </a:rPr>
              <a:t>3421 Have No Risk</a:t>
            </a:r>
          </a:p>
          <a:p>
            <a:pPr marL="914400" lvl="1" indent="-342900"/>
            <a:r>
              <a:rPr lang="en-US" sz="1200" dirty="0">
                <a:ea typeface="+mn-lt"/>
                <a:cs typeface="+mn-lt"/>
              </a:rPr>
              <a:t>3 Have Risk</a:t>
            </a:r>
          </a:p>
          <a:p>
            <a:pPr marL="457200" indent="-457200">
              <a:buAutoNum type="arabicPeriod"/>
            </a:pPr>
            <a:endParaRPr lang="en-US" sz="12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US" sz="1200" dirty="0">
              <a:ea typeface="+mn-lt"/>
              <a:cs typeface="+mn-lt"/>
            </a:endParaRPr>
          </a:p>
          <a:p>
            <a:pPr marL="914400" lvl="1" indent="-342900"/>
            <a:endParaRPr lang="en-US" sz="12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US" sz="1200" dirty="0"/>
          </a:p>
          <a:p>
            <a:endParaRPr lang="en-US" sz="1200" dirty="0"/>
          </a:p>
        </p:txBody>
      </p:sp>
      <p:pic>
        <p:nvPicPr>
          <p:cNvPr id="4" name="Picture 4" descr="Shape&#10;&#10;Description automatically generated">
            <a:extLst>
              <a:ext uri="{FF2B5EF4-FFF2-40B4-BE49-F238E27FC236}">
                <a16:creationId xmlns:a16="http://schemas.microsoft.com/office/drawing/2014/main" id="{EA0D54D7-4F59-43EA-925D-2532AE70B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694" y="3692374"/>
            <a:ext cx="3729317" cy="2498837"/>
          </a:xfrm>
          <a:prstGeom prst="rect">
            <a:avLst/>
          </a:prstGeom>
        </p:spPr>
      </p:pic>
      <p:pic>
        <p:nvPicPr>
          <p:cNvPr id="5" name="Picture 5" descr="Shape&#10;&#10;Description automatically generated">
            <a:extLst>
              <a:ext uri="{FF2B5EF4-FFF2-40B4-BE49-F238E27FC236}">
                <a16:creationId xmlns:a16="http://schemas.microsoft.com/office/drawing/2014/main" id="{0301C737-0348-46F8-8C10-F785D0FB3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076" y="3692375"/>
            <a:ext cx="3942229" cy="2622102"/>
          </a:xfrm>
          <a:prstGeom prst="rect">
            <a:avLst/>
          </a:prstGeom>
        </p:spPr>
      </p:pic>
      <p:pic>
        <p:nvPicPr>
          <p:cNvPr id="6" name="Picture 6" descr="Shape&#10;&#10;Description automatically generated">
            <a:extLst>
              <a:ext uri="{FF2B5EF4-FFF2-40B4-BE49-F238E27FC236}">
                <a16:creationId xmlns:a16="http://schemas.microsoft.com/office/drawing/2014/main" id="{E83EBB3C-4D79-460C-8CF5-E4C24EABE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077" y="1070199"/>
            <a:ext cx="3931023" cy="2577280"/>
          </a:xfrm>
          <a:prstGeom prst="rect">
            <a:avLst/>
          </a:prstGeom>
        </p:spPr>
      </p:pic>
      <p:pic>
        <p:nvPicPr>
          <p:cNvPr id="7" name="Picture 7" descr="Shape&#10;&#10;Description automatically generated">
            <a:extLst>
              <a:ext uri="{FF2B5EF4-FFF2-40B4-BE49-F238E27FC236}">
                <a16:creationId xmlns:a16="http://schemas.microsoft.com/office/drawing/2014/main" id="{1C5BA94A-2E55-43D2-9CE8-439DDF38A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693" y="1002963"/>
            <a:ext cx="3729319" cy="248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3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5BCB-0187-4575-AE97-CF6A095B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571" y="257646"/>
            <a:ext cx="10241280" cy="1234440"/>
          </a:xfrm>
        </p:spPr>
        <p:txBody>
          <a:bodyPr>
            <a:normAutofit fontScale="90000"/>
          </a:bodyPr>
          <a:lstStyle/>
          <a:p>
            <a:r>
              <a:rPr lang="en-US" sz="2400" b="0" dirty="0">
                <a:ea typeface="+mj-lt"/>
                <a:cs typeface="+mj-lt"/>
              </a:rPr>
              <a:t>Number of DEXA scans taken </a:t>
            </a:r>
            <a:r>
              <a:rPr lang="en-US" sz="2400" b="0">
                <a:ea typeface="+mj-lt"/>
                <a:cs typeface="+mj-lt"/>
              </a:rPr>
              <a:t>prior to the first NTM Rx and the effect on the persistency. </a:t>
            </a:r>
            <a:endParaRPr lang="en-US" sz="2400"/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23495D40-588A-4ACC-82ED-99964001D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9257" y="2241009"/>
            <a:ext cx="4782670" cy="3757891"/>
          </a:xfrm>
        </p:spPr>
      </p:pic>
      <p:pic>
        <p:nvPicPr>
          <p:cNvPr id="3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48B9ABAA-F2D6-4F99-BE8E-F6621A524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41" y="2156094"/>
            <a:ext cx="4211170" cy="319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1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233C-3AB9-4B05-9F93-B85899FC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From the last slide we conclude: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23BC-7D3B-4B92-A1F2-83D7D852F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2790"/>
            <a:ext cx="10241280" cy="395935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400" dirty="0"/>
              <a:t>There is a positive correlation between Dexa scans and the persistency. When the number of Dexa scans increases the patient tends to be more persistent to the drug.</a:t>
            </a:r>
            <a:endParaRPr lang="en-US" sz="240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Most of the not </a:t>
            </a:r>
            <a:r>
              <a:rPr lang="en-US" sz="2400" dirty="0">
                <a:ea typeface="+mn-lt"/>
                <a:cs typeface="+mn-lt"/>
              </a:rPr>
              <a:t>persistent</a:t>
            </a:r>
            <a:r>
              <a:rPr lang="en-US" sz="2400" dirty="0"/>
              <a:t> patients have zero Dexa scans taken prior to the </a:t>
            </a:r>
            <a:r>
              <a:rPr lang="en-US" sz="2400" dirty="0">
                <a:ea typeface="+mn-lt"/>
                <a:cs typeface="+mn-lt"/>
              </a:rPr>
              <a:t>first NTM Rx.</a:t>
            </a:r>
          </a:p>
          <a:p>
            <a:pPr marL="0" indent="0">
              <a:buNone/>
            </a:pPr>
            <a:r>
              <a:rPr lang="en-US" sz="2400"/>
              <a:t>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554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CBEB-3C94-4D52-85A6-05EB6269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SPeciality of the Hcp who </a:t>
            </a:r>
            <a:r>
              <a:rPr lang="en-US"/>
              <a:t>wrote the NTM RX</a:t>
            </a:r>
          </a:p>
        </p:txBody>
      </p:sp>
      <p:pic>
        <p:nvPicPr>
          <p:cNvPr id="4" name="Picture 4" descr="Shape, arrow&#10;&#10;Description automatically generated">
            <a:extLst>
              <a:ext uri="{FF2B5EF4-FFF2-40B4-BE49-F238E27FC236}">
                <a16:creationId xmlns:a16="http://schemas.microsoft.com/office/drawing/2014/main" id="{BF0266D9-A22B-4EFD-B8D7-4851591C9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32" y="2650863"/>
            <a:ext cx="6797488" cy="3341594"/>
          </a:xfrm>
        </p:spPr>
      </p:pic>
      <p:pic>
        <p:nvPicPr>
          <p:cNvPr id="7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96BA68D5-0118-4ABD-BDE9-DFDFF9A09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841" y="2292724"/>
            <a:ext cx="3919817" cy="396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8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5B93-FE0F-4999-8D2A-9F0F5F28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From the last slide we conclude: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76D35-7D34-42A8-808C-526FA93C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If the HCP who </a:t>
            </a:r>
            <a:r>
              <a:rPr lang="en-US" dirty="0">
                <a:ea typeface="+mn-lt"/>
                <a:cs typeface="+mn-lt"/>
              </a:rPr>
              <a:t>prescribed the NTM RX is a specialist the patient tends to be more persistent.</a:t>
            </a:r>
          </a:p>
          <a:p>
            <a:r>
              <a:rPr lang="en-US" dirty="0"/>
              <a:t>Non specialists have a large probability to have a </a:t>
            </a:r>
            <a:r>
              <a:rPr lang="en-US" dirty="0" err="1"/>
              <a:t>non persistent</a:t>
            </a:r>
            <a:r>
              <a:rPr lang="en-US" dirty="0"/>
              <a:t> patients . Patients have to take The </a:t>
            </a:r>
            <a:r>
              <a:rPr lang="en-US" dirty="0" err="1"/>
              <a:t>Ntm</a:t>
            </a:r>
            <a:r>
              <a:rPr lang="en-US" dirty="0"/>
              <a:t> Rx from </a:t>
            </a:r>
            <a:r>
              <a:rPr lang="en-US" dirty="0" err="1"/>
              <a:t>specialsts</a:t>
            </a:r>
            <a:r>
              <a:rPr lang="en-US" dirty="0"/>
              <a:t> only</a:t>
            </a:r>
          </a:p>
          <a:p>
            <a:r>
              <a:rPr lang="en-US" dirty="0"/>
              <a:t>The oncologists have more persistent patients than the other specialists</a:t>
            </a:r>
          </a:p>
          <a:p>
            <a:r>
              <a:rPr lang="en-US" dirty="0"/>
              <a:t>Oncologists do more </a:t>
            </a:r>
            <a:r>
              <a:rPr lang="en-US" dirty="0" err="1"/>
              <a:t>dexa</a:t>
            </a:r>
            <a:r>
              <a:rPr lang="en-US" dirty="0"/>
              <a:t> scans to their patients and other scans as well also they do more follow ups so that make sense the have more persistent patients.</a:t>
            </a:r>
          </a:p>
          <a:p>
            <a:r>
              <a:rPr lang="en-US" dirty="0"/>
              <a:t>General practitioners have high percentage of </a:t>
            </a:r>
            <a:r>
              <a:rPr lang="en-US" dirty="0" err="1"/>
              <a:t>unpersistent</a:t>
            </a:r>
            <a:r>
              <a:rPr lang="en-US" dirty="0"/>
              <a:t> patients than the other specialists.</a:t>
            </a:r>
          </a:p>
        </p:txBody>
      </p:sp>
    </p:spTree>
    <p:extLst>
      <p:ext uri="{BB962C8B-B14F-4D97-AF65-F5344CB8AC3E}">
        <p14:creationId xmlns:p14="http://schemas.microsoft.com/office/powerpoint/2010/main" val="31320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784E-DA8E-42E9-986A-2180C4A3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40624"/>
            <a:ext cx="10241280" cy="1234440"/>
          </a:xfrm>
        </p:spPr>
        <p:txBody>
          <a:bodyPr>
            <a:normAutofit/>
          </a:bodyPr>
          <a:lstStyle/>
          <a:p>
            <a:r>
              <a:rPr lang="en-US" sz="2400" b="0">
                <a:ea typeface="+mj-lt"/>
                <a:cs typeface="+mj-lt"/>
              </a:rPr>
              <a:t>patient had a Glucocorticoid usage during the first continuous therapy and it's relation with persistency flag</a:t>
            </a:r>
            <a:endParaRPr lang="en-US" sz="2400"/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54B4E2CC-34EF-46D2-8BBF-57314D71B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8284" y="1870904"/>
            <a:ext cx="4428564" cy="443977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1C8CA2-389C-4588-AE50-8C35EF169FC1}"/>
              </a:ext>
            </a:extLst>
          </p:cNvPr>
          <p:cNvSpPr txBox="1"/>
          <p:nvPr/>
        </p:nvSpPr>
        <p:spPr>
          <a:xfrm>
            <a:off x="1373688" y="2407085"/>
            <a:ext cx="499788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From this plot it appears that a large percentage of the patients who hadn't Glucocorticoid during the first continuous therapy are un persistent .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Persistent patients who used </a:t>
            </a:r>
            <a:r>
              <a:rPr lang="en-US" sz="2000" dirty="0">
                <a:ea typeface="+mn-lt"/>
                <a:cs typeface="+mn-lt"/>
              </a:rPr>
              <a:t>Glucocorticoid are more than </a:t>
            </a:r>
            <a:r>
              <a:rPr lang="en-US" dirty="0" err="1"/>
              <a:t>unpersistent</a:t>
            </a:r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266082200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GradientRiseVTI</vt:lpstr>
      <vt:lpstr>Healthcare   Persistency of a drug </vt:lpstr>
      <vt:lpstr>Info</vt:lpstr>
      <vt:lpstr>Our sample :</vt:lpstr>
      <vt:lpstr>Our sample:</vt:lpstr>
      <vt:lpstr>Number of DEXA scans taken prior to the first NTM Rx and the effect on the persistency. </vt:lpstr>
      <vt:lpstr>From the last slide we conclude:</vt:lpstr>
      <vt:lpstr>SPeciality of the Hcp who wrote the NTM RX</vt:lpstr>
      <vt:lpstr>From the last slide we conclude:</vt:lpstr>
      <vt:lpstr>patient had a Glucocorticoid usage during the first continuous therapy and it's relation with persistency flag</vt:lpstr>
      <vt:lpstr>Concomitant drugs recorded prior to starting with a therapy that have good effect on the presitency</vt:lpstr>
      <vt:lpstr>From the last slide we conclude: </vt:lpstr>
      <vt:lpstr>Technical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485</cp:revision>
  <dcterms:created xsi:type="dcterms:W3CDTF">2021-10-07T16:34:54Z</dcterms:created>
  <dcterms:modified xsi:type="dcterms:W3CDTF">2021-10-14T15:27:37Z</dcterms:modified>
</cp:coreProperties>
</file>