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994CF-6BA9-49B1-8496-FC898B0DE8BF}" v="501" dt="2021-10-14T13:44:56.603"/>
    <p1510:client id="{35B09AB5-ACAF-4DD8-987C-6B5DE5551A95}" v="246" dt="2021-10-08T13:04:10.901"/>
    <p1510:client id="{51CECC49-28A6-4484-B189-2A45C81B9804}" v="242" dt="2021-10-14T13:09:13.879"/>
    <p1510:client id="{DE6DDADB-5DF9-4F98-BBF4-7A5E3429CCD0}" v="1223" dt="2021-10-09T12:32:4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20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8035" y="4811497"/>
            <a:ext cx="5314122" cy="124392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EDA outcomes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Healthcare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 Persistency of a drug</a:t>
            </a:r>
          </a:p>
          <a:p>
            <a:pPr algn="r"/>
            <a:endParaRPr lang="en-US" sz="4400">
              <a:solidFill>
                <a:schemeClr val="bg1"/>
              </a:solidFill>
              <a:ea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641-D558-43F9-B615-3824798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E21C-47FC-43B5-A2AD-59C75953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There are some drugs that affects the persistency </a:t>
            </a:r>
          </a:p>
          <a:p>
            <a:r>
              <a:rPr lang="en-US"/>
              <a:t>It appears from the last 3 plots that Fluoroquinolones , Cephalosporins ,Macrolides And Similar Types have a postive effect on the persistency. </a:t>
            </a:r>
            <a:endParaRPr lang="en-US" dirty="0"/>
          </a:p>
          <a:p>
            <a:r>
              <a:rPr lang="en-US"/>
              <a:t>The patients who hadn't this drugs are less persistent.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EEF-8B17-49CC-9D45-9B343DEA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9584-361D-4468-84A2-D13DEBB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Dropping the skewed features from the data </a:t>
            </a:r>
          </a:p>
          <a:p>
            <a:r>
              <a:rPr lang="en-US" dirty="0"/>
              <a:t>The data contains categorical variables so before training the model I have to encode these variables and I will use dummy encoding</a:t>
            </a:r>
          </a:p>
          <a:p>
            <a:r>
              <a:rPr lang="en-US" dirty="0"/>
              <a:t>I will use 3 models:</a:t>
            </a:r>
          </a:p>
          <a:p>
            <a:pPr marL="914400" lvl="1" indent="-342900">
              <a:buAutoNum type="arabicPeriod"/>
            </a:pPr>
            <a:r>
              <a:rPr lang="en-US" dirty="0"/>
              <a:t>Support vector machine</a:t>
            </a:r>
          </a:p>
          <a:p>
            <a:pPr marL="914400" lvl="1" indent="-342900">
              <a:buAutoNum type="arabicPeriod"/>
            </a:pPr>
            <a:r>
              <a:rPr lang="en-US" dirty="0"/>
              <a:t>Boosting model I will use Ada Boost and Gradient Boosting classifiers</a:t>
            </a:r>
          </a:p>
          <a:p>
            <a:pPr marL="914400" lvl="1" indent="-342900">
              <a:buAutoNum type="arabicPeriod"/>
            </a:pPr>
            <a:r>
              <a:rPr lang="en-US" dirty="0"/>
              <a:t>Linear model I will use Linear regression</a:t>
            </a:r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5BCB-0187-4575-AE97-CF6A095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71" y="257646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2400" b="0" dirty="0">
                <a:ea typeface="+mj-lt"/>
                <a:cs typeface="+mj-lt"/>
              </a:rPr>
              <a:t>Number of DEXA scans taken </a:t>
            </a:r>
            <a:r>
              <a:rPr lang="en-US" sz="2400" b="0">
                <a:ea typeface="+mj-lt"/>
                <a:cs typeface="+mj-lt"/>
              </a:rPr>
              <a:t>prior to the first NTM Rx and the effect on the persistency. </a:t>
            </a:r>
            <a:endParaRPr lang="en-US" sz="240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3495D40-588A-4ACC-82ED-99964001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257" y="2241009"/>
            <a:ext cx="4782670" cy="3757891"/>
          </a:xfrm>
        </p:spPr>
      </p:pic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8B9ABAA-F2D6-4F99-BE8E-F6621A52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1" y="2156094"/>
            <a:ext cx="4211170" cy="31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233C-3AB9-4B05-9F93-B85899FC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23BC-7D3B-4B92-A1F2-83D7D852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790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/>
              <a:t>There is a positive correlation between Dexa scans and the persistency. When the number of Dexa scans increases the patient tends to be more persistent to the drug.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Most of the not </a:t>
            </a:r>
            <a:r>
              <a:rPr lang="en-US" sz="2400" dirty="0">
                <a:ea typeface="+mn-lt"/>
                <a:cs typeface="+mn-lt"/>
              </a:rPr>
              <a:t>persistent</a:t>
            </a:r>
            <a:r>
              <a:rPr lang="en-US" sz="2400" dirty="0"/>
              <a:t> patients have zero Dexa scans taken prior to the </a:t>
            </a:r>
            <a:r>
              <a:rPr lang="en-US" sz="2400" dirty="0">
                <a:ea typeface="+mn-lt"/>
                <a:cs typeface="+mn-lt"/>
              </a:rPr>
              <a:t>first NTM Rx.</a:t>
            </a:r>
          </a:p>
          <a:p>
            <a:pPr marL="0" indent="0">
              <a:buNone/>
            </a:pPr>
            <a:r>
              <a:rPr lang="en-US" sz="240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5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FA6F-E02B-4739-9F7E-73210C6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sample :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8963EE-F709-4B9A-8C33-7B4110D2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900" y="2023335"/>
            <a:ext cx="3957917" cy="39579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0D670-F77A-48FB-A4E0-9A81F28E4058}"/>
              </a:ext>
            </a:extLst>
          </p:cNvPr>
          <p:cNvSpPr txBox="1"/>
          <p:nvPr/>
        </p:nvSpPr>
        <p:spPr>
          <a:xfrm>
            <a:off x="903195" y="2281518"/>
            <a:ext cx="669887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Most of the patients in our dataset are un-persistent.</a:t>
            </a:r>
          </a:p>
          <a:p>
            <a:r>
              <a:rPr lang="en-US" sz="2400"/>
              <a:t>We have: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2135 un-persistent patients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1289 persistent patients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That will lead us to a point in our analysis that is normal to found unpersistent patients having a specific feature more than the persistent one so we will look to the features that exists in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the persistent patients more than the not persistent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49C-442E-4A23-9306-D28CE4E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6" y="-678340"/>
            <a:ext cx="10241280" cy="1234440"/>
          </a:xfrm>
        </p:spPr>
        <p:txBody>
          <a:bodyPr>
            <a:normAutofit/>
          </a:bodyPr>
          <a:lstStyle/>
          <a:p>
            <a:r>
              <a:rPr lang="en-US" sz="2800" dirty="0"/>
              <a:t>Our sample: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2A35-B358-4E2C-800E-0673268C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498027"/>
            <a:ext cx="10953148" cy="98748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dirty="0"/>
              <a:t>Some features are very skewed to one value and the other value </a:t>
            </a:r>
            <a:r>
              <a:rPr lang="en-US" sz="1200" dirty="0" err="1"/>
              <a:t>approximatley</a:t>
            </a:r>
            <a:r>
              <a:rPr lang="en-US" sz="1200" dirty="0"/>
              <a:t> doesn't exist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Risk_Untreated_Early_Menopause</a:t>
            </a:r>
            <a:r>
              <a:rPr lang="en-US" sz="1200" dirty="0">
                <a:ea typeface="+mn-lt"/>
                <a:cs typeface="+mn-lt"/>
              </a:rPr>
              <a:t> :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3412 have No Risk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12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Risk_Chronic_Liver_Disease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>
              <a:buFont typeface="Arial"/>
            </a:pPr>
            <a:r>
              <a:rPr lang="en-US" sz="1200" dirty="0">
                <a:ea typeface="+mn-lt"/>
                <a:cs typeface="+mn-lt"/>
              </a:rPr>
              <a:t>3406 have No Risk</a:t>
            </a:r>
          </a:p>
          <a:p>
            <a:pPr marL="914400" lvl="1"/>
            <a:r>
              <a:rPr lang="en-US" sz="1200" dirty="0">
                <a:ea typeface="+mn-lt"/>
                <a:cs typeface="+mn-lt"/>
              </a:rPr>
              <a:t>18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Risk_Estrogen_Deficiency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3413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11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Risk_Immobilization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3410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14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Risk_Untreated_Chronic_Hyperthyroidism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3422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2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Risk_Osteogenesis_Imperfecta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3421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3 Have Risk</a:t>
            </a: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914400" lvl="1" indent="-342900"/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EA0D54D7-4F59-43EA-925D-2532AE70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94" y="3692374"/>
            <a:ext cx="3729317" cy="2498837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0301C737-0348-46F8-8C10-F785D0F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6" y="3692375"/>
            <a:ext cx="3942229" cy="2622102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E83EBB3C-4D79-460C-8CF5-E4C24EAB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077" y="1070199"/>
            <a:ext cx="3931023" cy="2577280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1C5BA94A-2E55-43D2-9CE8-439DDF38A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3" y="1002963"/>
            <a:ext cx="3729319" cy="24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CBEB-3C94-4D52-85A6-05EB626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SPeciality of the Hcp who </a:t>
            </a:r>
            <a:r>
              <a:rPr lang="en-US"/>
              <a:t>wrote the NTM RX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F0266D9-A22B-4EFD-B8D7-4851591C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2" y="2650863"/>
            <a:ext cx="6797488" cy="3341594"/>
          </a:xfrm>
        </p:spPr>
      </p:pic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96BA68D5-0118-4ABD-BDE9-DFDFF9A0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1" y="2292724"/>
            <a:ext cx="3919817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5B93-FE0F-4999-8D2A-9F0F5F28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6D35-7D34-42A8-808C-526FA93C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If the HCP who </a:t>
            </a:r>
            <a:r>
              <a:rPr lang="en-US">
                <a:ea typeface="+mn-lt"/>
                <a:cs typeface="+mn-lt"/>
              </a:rPr>
              <a:t>prescribed the NTM RX is a specialist is tends to be more persistent.</a:t>
            </a:r>
          </a:p>
          <a:p>
            <a:r>
              <a:rPr lang="en-US"/>
              <a:t>Non specialists have a large</a:t>
            </a:r>
            <a:r>
              <a:rPr lang="en-US" dirty="0"/>
              <a:t> </a:t>
            </a:r>
            <a:r>
              <a:rPr lang="en-US"/>
              <a:t>probability</a:t>
            </a:r>
            <a:r>
              <a:rPr lang="en-US" dirty="0"/>
              <a:t> </a:t>
            </a:r>
            <a:r>
              <a:rPr lang="en-US"/>
              <a:t>to</a:t>
            </a:r>
            <a:r>
              <a:rPr lang="en-US" dirty="0"/>
              <a:t> </a:t>
            </a:r>
            <a:r>
              <a:rPr lang="en-US"/>
              <a:t>have a non persistent patients . Patients have to take The Ntm Rx from specialsts only</a:t>
            </a:r>
            <a:endParaRPr lang="en-US" dirty="0"/>
          </a:p>
          <a:p>
            <a:r>
              <a:rPr lang="en-US"/>
              <a:t>The oncologists have more persistent patients than the other specialists</a:t>
            </a:r>
            <a:endParaRPr lang="en-US" dirty="0"/>
          </a:p>
          <a:p>
            <a:r>
              <a:rPr lang="en-US"/>
              <a:t>Oncologists do more dexa scans to their patients and other scans as well also they do more follow ups so that make sense the have more persistent patients.</a:t>
            </a:r>
            <a:endParaRPr lang="en-US" dirty="0"/>
          </a:p>
          <a:p>
            <a:r>
              <a:rPr lang="en-US"/>
              <a:t>General practitioners have high percentage of unpersistent patients than the other specialists.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784E-DA8E-42E9-986A-2180C4A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0624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b="0">
                <a:ea typeface="+mj-lt"/>
                <a:cs typeface="+mj-lt"/>
              </a:rPr>
              <a:t>patient had a Glucocorticoid usage during the first continuous therapy and it's relation with persistency flag</a:t>
            </a:r>
            <a:endParaRPr lang="en-US" sz="2400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4B4E2CC-34EF-46D2-8BBF-57314D71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84" y="1870904"/>
            <a:ext cx="4428564" cy="44397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C8CA2-389C-4588-AE50-8C35EF169FC1}"/>
              </a:ext>
            </a:extLst>
          </p:cNvPr>
          <p:cNvSpPr txBox="1"/>
          <p:nvPr/>
        </p:nvSpPr>
        <p:spPr>
          <a:xfrm>
            <a:off x="1373688" y="2407085"/>
            <a:ext cx="499788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From this plot it appears that a large persentage of the patients who hadn't Glucocorticoid during the </a:t>
            </a:r>
            <a:r>
              <a:rPr lang="en-US" sz="2000"/>
              <a:t>first continuous therapy are un persistent 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/>
              <a:t>Persistent patients who used </a:t>
            </a:r>
            <a:r>
              <a:rPr lang="en-US" sz="2000">
                <a:ea typeface="+mn-lt"/>
                <a:cs typeface="+mn-lt"/>
              </a:rPr>
              <a:t>Glucocorticoid are more than unpersistent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82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25E8-601A-4E4E-B96E-317A9D91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Autofit/>
          </a:bodyPr>
          <a:lstStyle/>
          <a:p>
            <a:r>
              <a:rPr lang="en-US" sz="2800" b="0" dirty="0">
                <a:ea typeface="+mj-lt"/>
                <a:cs typeface="+mj-lt"/>
              </a:rPr>
              <a:t>Concomitant drugs recorded prior to starting with a therapy </a:t>
            </a:r>
            <a:r>
              <a:rPr lang="en-US" sz="2800" b="0">
                <a:ea typeface="+mj-lt"/>
                <a:cs typeface="+mj-lt"/>
              </a:rPr>
              <a:t>that have good effect on the presitency</a:t>
            </a:r>
            <a:endParaRPr lang="en-US" sz="28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CD9E789-3098-4B5F-95CC-73FD9E30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30" y="2614260"/>
            <a:ext cx="9867900" cy="3143250"/>
          </a:xfrm>
        </p:spPr>
      </p:pic>
    </p:spTree>
    <p:extLst>
      <p:ext uri="{BB962C8B-B14F-4D97-AF65-F5344CB8AC3E}">
        <p14:creationId xmlns:p14="http://schemas.microsoft.com/office/powerpoint/2010/main" val="19270616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GradientRiseVTI</vt:lpstr>
      <vt:lpstr>Healthcare   Persistency of a drug </vt:lpstr>
      <vt:lpstr>Number of DEXA scans taken prior to the first NTM Rx and the effect on the persistency. </vt:lpstr>
      <vt:lpstr>From the last slide we conclude:</vt:lpstr>
      <vt:lpstr>Our sample :</vt:lpstr>
      <vt:lpstr>Our sample:</vt:lpstr>
      <vt:lpstr>SPeciality of the Hcp who wrote the NTM RX</vt:lpstr>
      <vt:lpstr>From the last slide we conclude:</vt:lpstr>
      <vt:lpstr>patient had a Glucocorticoid usage during the first continuous therapy and it's relation with persistency flag</vt:lpstr>
      <vt:lpstr>Concomitant drugs recorded prior to starting with a therapy that have good effect on the presitency</vt:lpstr>
      <vt:lpstr>From the last slide we conclude: </vt:lpstr>
      <vt:lpstr>Technical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469</cp:revision>
  <dcterms:created xsi:type="dcterms:W3CDTF">2021-10-07T16:34:54Z</dcterms:created>
  <dcterms:modified xsi:type="dcterms:W3CDTF">2021-10-14T13:45:42Z</dcterms:modified>
</cp:coreProperties>
</file>