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8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0B1AFC7-7425-42BA-89F9-0ABE152358E1}" type="datetimeFigureOut">
              <a:rPr lang="fr-FR" smtClean="0"/>
              <a:t>24/07/2023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01BF194-C427-43A7-9717-FB6324757ABA}" type="slidenum">
              <a:rPr lang="fr-FR" smtClean="0"/>
              <a:t>‹#›</a:t>
            </a:fld>
            <a:endParaRPr lang="fr-FR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9771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FC7-7425-42BA-89F9-0ABE152358E1}" type="datetimeFigureOut">
              <a:rPr lang="fr-FR" smtClean="0"/>
              <a:t>24/07/2023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F194-C427-43A7-9717-FB6324757A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160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FC7-7425-42BA-89F9-0ABE152358E1}" type="datetimeFigureOut">
              <a:rPr lang="fr-FR" smtClean="0"/>
              <a:t>24/07/2023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F194-C427-43A7-9717-FB6324757A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2916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FC7-7425-42BA-89F9-0ABE152358E1}" type="datetimeFigureOut">
              <a:rPr lang="fr-FR" smtClean="0"/>
              <a:t>24/07/2023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F194-C427-43A7-9717-FB6324757ABA}" type="slidenum">
              <a:rPr lang="fr-FR" smtClean="0"/>
              <a:t>‹#›</a:t>
            </a:fld>
            <a:endParaRPr lang="fr-FR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2295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FC7-7425-42BA-89F9-0ABE152358E1}" type="datetimeFigureOut">
              <a:rPr lang="fr-FR" smtClean="0"/>
              <a:t>24/07/2023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F194-C427-43A7-9717-FB6324757A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5398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FC7-7425-42BA-89F9-0ABE152358E1}" type="datetimeFigureOut">
              <a:rPr lang="fr-FR" smtClean="0"/>
              <a:t>24/07/2023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F194-C427-43A7-9717-FB6324757A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9545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FC7-7425-42BA-89F9-0ABE152358E1}" type="datetimeFigureOut">
              <a:rPr lang="fr-FR" smtClean="0"/>
              <a:t>24/07/2023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F194-C427-43A7-9717-FB6324757A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55028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FC7-7425-42BA-89F9-0ABE152358E1}" type="datetimeFigureOut">
              <a:rPr lang="fr-FR" smtClean="0"/>
              <a:t>24/07/2023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F194-C427-43A7-9717-FB6324757A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3632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FC7-7425-42BA-89F9-0ABE152358E1}" type="datetimeFigureOut">
              <a:rPr lang="fr-FR" smtClean="0"/>
              <a:t>24/07/2023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F194-C427-43A7-9717-FB6324757A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77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FC7-7425-42BA-89F9-0ABE152358E1}" type="datetimeFigureOut">
              <a:rPr lang="fr-FR" smtClean="0"/>
              <a:t>24/07/2023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F194-C427-43A7-9717-FB6324757A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5852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FC7-7425-42BA-89F9-0ABE152358E1}" type="datetimeFigureOut">
              <a:rPr lang="fr-FR" smtClean="0"/>
              <a:t>24/07/2023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F194-C427-43A7-9717-FB6324757A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8257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FC7-7425-42BA-89F9-0ABE152358E1}" type="datetimeFigureOut">
              <a:rPr lang="fr-FR" smtClean="0"/>
              <a:t>24/07/2023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F194-C427-43A7-9717-FB6324757A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32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FC7-7425-42BA-89F9-0ABE152358E1}" type="datetimeFigureOut">
              <a:rPr lang="fr-FR" smtClean="0"/>
              <a:t>24/07/2023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F194-C427-43A7-9717-FB6324757A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775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FC7-7425-42BA-89F9-0ABE152358E1}" type="datetimeFigureOut">
              <a:rPr lang="fr-FR" smtClean="0"/>
              <a:t>24/07/2023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F194-C427-43A7-9717-FB6324757A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0188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FC7-7425-42BA-89F9-0ABE152358E1}" type="datetimeFigureOut">
              <a:rPr lang="fr-FR" smtClean="0"/>
              <a:t>24/07/2023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F194-C427-43A7-9717-FB6324757A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382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FC7-7425-42BA-89F9-0ABE152358E1}" type="datetimeFigureOut">
              <a:rPr lang="fr-FR" smtClean="0"/>
              <a:t>24/07/2023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F194-C427-43A7-9717-FB6324757A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912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FC7-7425-42BA-89F9-0ABE152358E1}" type="datetimeFigureOut">
              <a:rPr lang="fr-FR" smtClean="0"/>
              <a:t>24/07/2023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BF194-C427-43A7-9717-FB6324757A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235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0B1AFC7-7425-42BA-89F9-0ABE152358E1}" type="datetimeFigureOut">
              <a:rPr lang="fr-FR" smtClean="0"/>
              <a:t>24/07/2023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01BF194-C427-43A7-9717-FB6324757A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9317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1376777">
            <a:off x="-106400" y="1355849"/>
            <a:ext cx="11006949" cy="2009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200" dirty="0">
                <a:solidFill>
                  <a:schemeClr val="tx1"/>
                </a:solidFill>
              </a:rPr>
              <a:t>Introduction to database</a:t>
            </a:r>
          </a:p>
        </p:txBody>
      </p:sp>
    </p:spTree>
    <p:extLst>
      <p:ext uri="{BB962C8B-B14F-4D97-AF65-F5344CB8AC3E}">
        <p14:creationId xmlns:p14="http://schemas.microsoft.com/office/powerpoint/2010/main" val="70755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7969" y="277178"/>
            <a:ext cx="2987644" cy="77302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mongo DB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428" y="1050202"/>
            <a:ext cx="11008081" cy="4331679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0070C0"/>
                </a:solidFill>
                <a:latin typeface="Bahnschrift SemiBold" panose="020B0502040204020203" pitchFamily="34" charset="0"/>
              </a:rPr>
              <a:t>What </a:t>
            </a:r>
            <a:r>
              <a:rPr lang="en-US" b="1" dirty="0" smtClean="0">
                <a:solidFill>
                  <a:srgbClr val="0070C0"/>
                </a:solidFill>
                <a:latin typeface="Bahnschrift SemiBold" panose="020B0502040204020203" pitchFamily="34" charset="0"/>
              </a:rPr>
              <a:t>is MONGODB ?</a:t>
            </a:r>
            <a:endParaRPr lang="en-US" dirty="0" smtClean="0">
              <a:solidFill>
                <a:schemeClr val="tx1"/>
              </a:solidFill>
              <a:latin typeface="Bahnschrift SemiBold" panose="020B0502040204020203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MongoDB </a:t>
            </a:r>
            <a:r>
              <a:rPr lang="en-US" dirty="0">
                <a:solidFill>
                  <a:schemeClr val="tx1"/>
                </a:solidFill>
                <a:latin typeface="Bahnschrift SemiBold" panose="020B0502040204020203" pitchFamily="34" charset="0"/>
              </a:rPr>
              <a:t>is widely used for storing product information and details by finance and e-commerce </a:t>
            </a:r>
            <a:r>
              <a:rPr lang="en-US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companies.</a:t>
            </a:r>
          </a:p>
          <a:p>
            <a:r>
              <a:rPr lang="en-US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It is also </a:t>
            </a:r>
            <a:r>
              <a:rPr lang="en-US" dirty="0">
                <a:solidFill>
                  <a:schemeClr val="tx1"/>
                </a:solidFill>
                <a:latin typeface="Bahnschrift SemiBold" panose="020B0502040204020203" pitchFamily="34" charset="0"/>
              </a:rPr>
              <a:t>known for its horizontal scaling and load balancing capabilities, which has given application developers an </a:t>
            </a:r>
            <a:r>
              <a:rPr lang="en-US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unprecedented </a:t>
            </a:r>
            <a:r>
              <a:rPr lang="en-US" dirty="0">
                <a:solidFill>
                  <a:schemeClr val="tx1"/>
                </a:solidFill>
                <a:latin typeface="Bahnschrift SemiBold" panose="020B0502040204020203" pitchFamily="34" charset="0"/>
              </a:rPr>
              <a:t>level of flexibility and scalability</a:t>
            </a:r>
            <a:r>
              <a:rPr lang="en-US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.</a:t>
            </a:r>
          </a:p>
          <a:p>
            <a:r>
              <a:rPr lang="en-US" b="1" dirty="0">
                <a:solidFill>
                  <a:srgbClr val="0070C0"/>
                </a:solidFill>
                <a:latin typeface="Bahnschrift SemiBold" panose="020B0502040204020203" pitchFamily="34" charset="0"/>
              </a:rPr>
              <a:t>MongoDB Features</a:t>
            </a:r>
            <a:endParaRPr lang="en-US" dirty="0">
              <a:solidFill>
                <a:srgbClr val="0070C0"/>
              </a:solidFill>
              <a:latin typeface="Bahnschrift SemiBold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 Ad-hoc </a:t>
            </a:r>
            <a:r>
              <a:rPr lang="en-US" dirty="0">
                <a:solidFill>
                  <a:schemeClr val="tx1"/>
                </a:solidFill>
                <a:latin typeface="Bahnschrift SemiBold" panose="020B0502040204020203" pitchFamily="34" charset="0"/>
              </a:rPr>
              <a:t>queries for optimized, real-time </a:t>
            </a:r>
            <a:r>
              <a:rPr lang="en-US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analytics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Indexing </a:t>
            </a:r>
            <a:r>
              <a:rPr lang="en-US" dirty="0">
                <a:solidFill>
                  <a:schemeClr val="tx1"/>
                </a:solidFill>
                <a:latin typeface="Bahnschrift SemiBold" panose="020B0502040204020203" pitchFamily="34" charset="0"/>
              </a:rPr>
              <a:t>appropriately for better query </a:t>
            </a:r>
            <a:r>
              <a:rPr lang="en-US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executions</a:t>
            </a:r>
            <a:endParaRPr lang="en-US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Bahnschrift SemiBold" panose="020B0502040204020203" pitchFamily="34" charset="0"/>
              </a:rPr>
              <a:t>Replication for better data availability and </a:t>
            </a:r>
            <a:r>
              <a:rPr lang="en-US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stability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Load balancing</a:t>
            </a:r>
            <a:endParaRPr lang="en-US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414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963" y="106379"/>
            <a:ext cx="1656784" cy="808022"/>
          </a:xfrm>
        </p:spPr>
        <p:txBody>
          <a:bodyPr>
            <a:normAutofit fontScale="90000"/>
          </a:bodyPr>
          <a:lstStyle/>
          <a:p>
            <a:r>
              <a:rPr lang="fr-FR" dirty="0"/>
              <a:t> SQL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749" y="778598"/>
            <a:ext cx="10953760" cy="4753069"/>
          </a:xfrm>
        </p:spPr>
        <p:txBody>
          <a:bodyPr>
            <a:normAutofit fontScale="62500" lnSpcReduction="20000"/>
          </a:bodyPr>
          <a:lstStyle/>
          <a:p>
            <a:r>
              <a:rPr lang="en-US" sz="2900" b="1" dirty="0">
                <a:solidFill>
                  <a:srgbClr val="0070C0"/>
                </a:solidFill>
                <a:latin typeface="Bahnschrift SemiBold" panose="020B0502040204020203" pitchFamily="34" charset="0"/>
              </a:rPr>
              <a:t>What is </a:t>
            </a:r>
            <a:r>
              <a:rPr lang="en-US" sz="2900" b="1" dirty="0" smtClean="0">
                <a:solidFill>
                  <a:srgbClr val="0070C0"/>
                </a:solidFill>
                <a:latin typeface="Bahnschrift SemiBold" panose="020B0502040204020203" pitchFamily="34" charset="0"/>
              </a:rPr>
              <a:t>SQL ?</a:t>
            </a:r>
            <a:endParaRPr lang="en-US" sz="2900" dirty="0">
              <a:solidFill>
                <a:srgbClr val="0070C0"/>
              </a:solidFill>
              <a:latin typeface="Bahnschrift SemiBold" panose="020B0502040204020203" pitchFamily="34" charset="0"/>
            </a:endParaRPr>
          </a:p>
          <a:p>
            <a:r>
              <a:rPr lang="en-US" sz="2900" dirty="0">
                <a:solidFill>
                  <a:schemeClr val="tx1"/>
                </a:solidFill>
                <a:latin typeface="Bahnschrift SemiBold" panose="020B0502040204020203" pitchFamily="34" charset="0"/>
              </a:rPr>
              <a:t>Structured query language (SQL) is a programming language for storing and processing information in a relational database. A relational database stores information in tabular form, with rows and columns representing different data attributes and the various relationships between the data values.</a:t>
            </a:r>
          </a:p>
          <a:p>
            <a:r>
              <a:rPr lang="en-US" sz="2900" b="1" dirty="0">
                <a:solidFill>
                  <a:srgbClr val="0070C0"/>
                </a:solidFill>
                <a:latin typeface="Bahnschrift SemiBold" panose="020B0502040204020203" pitchFamily="34" charset="0"/>
              </a:rPr>
              <a:t>Features of SQL</a:t>
            </a:r>
            <a:endParaRPr lang="en-US" sz="2900" dirty="0">
              <a:solidFill>
                <a:srgbClr val="0070C0"/>
              </a:solidFill>
              <a:latin typeface="Bahnschrift SemiBold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900" dirty="0">
                <a:solidFill>
                  <a:schemeClr val="tx1"/>
                </a:solidFill>
                <a:latin typeface="Bahnschrift SemiBold" panose="020B0502040204020203" pitchFamily="34" charset="0"/>
              </a:rPr>
              <a:t>Data Definition Language(DDL): SQL provides many commands, one of which is Data Definition Language(DDL</a:t>
            </a:r>
            <a:r>
              <a:rPr lang="en-US" sz="2900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)</a:t>
            </a:r>
            <a:endParaRPr lang="en-US" sz="29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900" dirty="0">
                <a:solidFill>
                  <a:schemeClr val="tx1"/>
                </a:solidFill>
                <a:latin typeface="Bahnschrift SemiBold" panose="020B0502040204020203" pitchFamily="34" charset="0"/>
              </a:rPr>
              <a:t>Data Manipulation Language(DML</a:t>
            </a:r>
            <a:r>
              <a:rPr lang="en-US" sz="2900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)</a:t>
            </a:r>
            <a:endParaRPr lang="en-US" sz="29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900" dirty="0">
                <a:solidFill>
                  <a:schemeClr val="tx1"/>
                </a:solidFill>
                <a:latin typeface="Bahnschrift SemiBold" panose="020B0502040204020203" pitchFamily="34" charset="0"/>
              </a:rPr>
              <a:t>Relational </a:t>
            </a:r>
            <a:r>
              <a:rPr lang="en-US" sz="2900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Foundation</a:t>
            </a:r>
            <a:endParaRPr lang="en-US" sz="29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900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High-performance</a:t>
            </a:r>
            <a:endParaRPr lang="en-US" sz="29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900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Scalability</a:t>
            </a:r>
            <a:endParaRPr lang="en-US" sz="29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900" dirty="0">
                <a:solidFill>
                  <a:schemeClr val="tx1"/>
                </a:solidFill>
                <a:latin typeface="Bahnschrift SemiBold" panose="020B0502040204020203" pitchFamily="34" charset="0"/>
              </a:rPr>
              <a:t>Security and </a:t>
            </a:r>
            <a:r>
              <a:rPr lang="en-US" sz="2900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authentication</a:t>
            </a:r>
            <a:endParaRPr lang="en-US" sz="29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702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9" y="151645"/>
            <a:ext cx="1919335" cy="690327"/>
          </a:xfrm>
        </p:spPr>
        <p:txBody>
          <a:bodyPr>
            <a:normAutofit fontScale="90000"/>
          </a:bodyPr>
          <a:lstStyle/>
          <a:p>
            <a:r>
              <a:rPr lang="en-US" dirty="0"/>
              <a:t>NoSQL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63" y="914400"/>
            <a:ext cx="11235350" cy="4467481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70C0"/>
                </a:solidFill>
                <a:latin typeface="Bahnschrift SemiBold" panose="020B0502040204020203" pitchFamily="34" charset="0"/>
              </a:rPr>
              <a:t>What is </a:t>
            </a:r>
            <a:r>
              <a:rPr lang="en-US" b="1" dirty="0" smtClean="0">
                <a:solidFill>
                  <a:srgbClr val="0070C0"/>
                </a:solidFill>
                <a:latin typeface="Bahnschrift SemiBold" panose="020B0502040204020203" pitchFamily="34" charset="0"/>
              </a:rPr>
              <a:t>NOSQL ?</a:t>
            </a:r>
            <a:endParaRPr lang="en-US" dirty="0" smtClean="0">
              <a:latin typeface="Bahnschrift SemiBold" panose="020B0502040204020203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NoSQL </a:t>
            </a:r>
            <a:r>
              <a:rPr lang="en-US" dirty="0">
                <a:solidFill>
                  <a:schemeClr val="tx1"/>
                </a:solidFill>
                <a:latin typeface="Bahnschrift SemiBold" panose="020B0502040204020203" pitchFamily="34" charset="0"/>
              </a:rPr>
              <a:t>Database is </a:t>
            </a:r>
            <a:r>
              <a:rPr lang="en-US" b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a non-relational Data Management System</a:t>
            </a:r>
            <a:r>
              <a:rPr lang="en-US" dirty="0">
                <a:solidFill>
                  <a:schemeClr val="tx1"/>
                </a:solidFill>
                <a:latin typeface="Bahnschrift SemiBold" panose="020B0502040204020203" pitchFamily="34" charset="0"/>
              </a:rPr>
              <a:t>, that does not require a fixed schema. It avoids joins, and is easy to scale</a:t>
            </a:r>
            <a:r>
              <a:rPr lang="en-US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.</a:t>
            </a:r>
          </a:p>
          <a:p>
            <a:r>
              <a:rPr lang="en-US" b="1" dirty="0">
                <a:solidFill>
                  <a:srgbClr val="0070C0"/>
                </a:solidFill>
                <a:latin typeface="Bahnschrift SemiBold" panose="020B0502040204020203" pitchFamily="34" charset="0"/>
              </a:rPr>
              <a:t>The key features of NoSQL databases are:</a:t>
            </a:r>
            <a:endParaRPr lang="en-US" dirty="0">
              <a:solidFill>
                <a:srgbClr val="0070C0"/>
              </a:solidFill>
              <a:latin typeface="Bahnschrift SemiBold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Bahnschrift SemiBold" panose="020B0502040204020203" pitchFamily="34" charset="0"/>
              </a:rPr>
              <a:t>Multiple data model compatibility. Relational databases usually require data to be placed in table form before they can access and analyze </a:t>
            </a:r>
            <a:r>
              <a:rPr lang="en-US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it</a:t>
            </a:r>
            <a:endParaRPr lang="en-US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Bahnschrift SemiBold" panose="020B0502040204020203" pitchFamily="34" charset="0"/>
              </a:rPr>
              <a:t>Enhanced scalability and availability. Relational databases are undoubtedly </a:t>
            </a:r>
            <a:r>
              <a:rPr lang="en-US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scalable</a:t>
            </a:r>
            <a:endParaRPr lang="en-US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Bahnschrift SemiBold" panose="020B0502040204020203" pitchFamily="34" charset="0"/>
              </a:rPr>
              <a:t>Global data </a:t>
            </a:r>
            <a:r>
              <a:rPr lang="en-US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distribution</a:t>
            </a:r>
            <a:endParaRPr lang="en-US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  <a:latin typeface="Bahnschrift SemiBold" panose="020B0502040204020203" pitchFamily="34" charset="0"/>
              </a:rPr>
              <a:t>Minimal </a:t>
            </a:r>
            <a:r>
              <a:rPr lang="en-US" dirty="0" smtClean="0">
                <a:solidFill>
                  <a:schemeClr val="tx1"/>
                </a:solidFill>
                <a:latin typeface="Bahnschrift SemiBold" panose="020B0502040204020203" pitchFamily="34" charset="0"/>
              </a:rPr>
              <a:t>downtime</a:t>
            </a:r>
            <a:endParaRPr lang="en-US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  <a:p>
            <a:endParaRPr lang="fr-FR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12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0"/>
            <a:ext cx="11715183" cy="5604095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79010"/>
            <a:ext cx="5739896" cy="49250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43" y="1095469"/>
            <a:ext cx="5595040" cy="4508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1715183" cy="118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4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" y="0"/>
            <a:ext cx="11697076" cy="5576935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04" y="215284"/>
            <a:ext cx="10239469" cy="514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46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64</TotalTime>
  <Words>240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Bahnschrift Condensed</vt:lpstr>
      <vt:lpstr>Bahnschrift SemiBold</vt:lpstr>
      <vt:lpstr>Impact</vt:lpstr>
      <vt:lpstr>Wingdings</vt:lpstr>
      <vt:lpstr>Main Event</vt:lpstr>
      <vt:lpstr>PowerPoint Presentation</vt:lpstr>
      <vt:lpstr>mongo DB</vt:lpstr>
      <vt:lpstr> SQL</vt:lpstr>
      <vt:lpstr>NoSQL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6</cp:revision>
  <dcterms:created xsi:type="dcterms:W3CDTF">2023-07-22T10:06:06Z</dcterms:created>
  <dcterms:modified xsi:type="dcterms:W3CDTF">2023-07-24T14:30:48Z</dcterms:modified>
</cp:coreProperties>
</file>