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6"/>
  </p:normalViewPr>
  <p:slideViewPr>
    <p:cSldViewPr snapToGrid="0" snapToObjects="1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1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0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6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9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6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9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6/1/2025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7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6A70-262A-4844-8018-2F6103E98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388208" cy="3162300"/>
          </a:xfrm>
        </p:spPr>
        <p:txBody>
          <a:bodyPr anchor="t">
            <a:normAutofit/>
          </a:bodyPr>
          <a:lstStyle/>
          <a:p>
            <a:pPr algn="l"/>
            <a:r>
              <a:rPr lang="en-IN" sz="1800" b="1" i="0" u="none" strike="noStrike" baseline="0" dirty="0">
                <a:solidFill>
                  <a:srgbClr val="000000"/>
                </a:solidFill>
              </a:rPr>
              <a:t>Hand drawn Multi Digits Recognition </a:t>
            </a:r>
            <a:endParaRPr lang="en-US" sz="2400" dirty="0"/>
          </a:p>
        </p:txBody>
      </p:sp>
      <p:sp>
        <p:nvSpPr>
          <p:cNvPr id="27" name="Freeform: Shape 16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B61DC2B-2B0D-4AE9-BFE3-484D5CEE8A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01" b="29544"/>
          <a:stretch/>
        </p:blipFill>
        <p:spPr>
          <a:xfrm>
            <a:off x="4398097" y="1979595"/>
            <a:ext cx="6737862" cy="2845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F2D867-E207-1941-89F6-3CE3C54F3165}"/>
              </a:ext>
            </a:extLst>
          </p:cNvPr>
          <p:cNvSpPr txBox="1"/>
          <p:nvPr/>
        </p:nvSpPr>
        <p:spPr>
          <a:xfrm>
            <a:off x="963827" y="5546122"/>
            <a:ext cx="457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Prepared by </a:t>
            </a:r>
            <a:r>
              <a:rPr lang="en-US" sz="2400" b="1" dirty="0"/>
              <a:t>Mohamed Suhaib</a:t>
            </a:r>
          </a:p>
        </p:txBody>
      </p:sp>
    </p:spTree>
    <p:extLst>
      <p:ext uri="{BB962C8B-B14F-4D97-AF65-F5344CB8AC3E}">
        <p14:creationId xmlns:p14="http://schemas.microsoft.com/office/powerpoint/2010/main" val="148579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6AD0-1777-E840-AF35-4C6C197D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36" y="296562"/>
            <a:ext cx="10323130" cy="1931248"/>
          </a:xfrm>
        </p:spPr>
        <p:txBody>
          <a:bodyPr/>
          <a:lstStyle/>
          <a:p>
            <a:r>
              <a:rPr lang="en-US" dirty="0"/>
              <a:t>Problem </a:t>
            </a:r>
            <a:r>
              <a:rPr lang="en-US" sz="3600" dirty="0"/>
              <a:t>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27910E-1D1C-B86D-4CAF-BD0103F84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venir Next LT Pro Light" panose="020B0304020202020204" pitchFamily="34" charset="0"/>
              </a:rPr>
              <a:t>The goal of this hackathon is to use neural networks and computer vision to predict hand drawn digits. This means you have to create a drawing canvas to draw digits and identify/predict what are the digits drawn. </a:t>
            </a:r>
          </a:p>
          <a:p>
            <a:pPr marL="0" indent="0">
              <a:buNone/>
            </a:pPr>
            <a:endParaRPr lang="en-US" dirty="0">
              <a:latin typeface="Avenir Next LT Pro Light" panose="020B03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1EADA-C343-F1F2-DABF-3B1C418FB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308" y="3535050"/>
            <a:ext cx="4782217" cy="282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0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1328-F16B-9E44-83BD-491537F7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2EE3D-943F-5E4C-A157-9A1A7FC7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5"/>
            <a:ext cx="9950103" cy="3841509"/>
          </a:xfrm>
        </p:spPr>
        <p:txBody>
          <a:bodyPr>
            <a:normAutofit fontScale="25000" lnSpcReduction="20000"/>
          </a:bodyPr>
          <a:lstStyle/>
          <a:p>
            <a:pPr algn="l"/>
            <a:endParaRPr lang="en-IN" sz="33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4400" b="0" i="0" u="none" strike="noStrike" baseline="0" dirty="0">
                <a:solidFill>
                  <a:srgbClr val="000000"/>
                </a:solidFill>
              </a:rPr>
              <a:t> You’ll be using the MNIST </a:t>
            </a:r>
            <a:r>
              <a:rPr lang="en-US" sz="4400" b="1" i="0" u="none" strike="noStrike" baseline="0" dirty="0">
                <a:solidFill>
                  <a:srgbClr val="000000"/>
                </a:solidFill>
              </a:rPr>
              <a:t>digits Dataset </a:t>
            </a:r>
            <a:r>
              <a:rPr lang="en-US" sz="4400" b="0" i="0" u="none" strike="noStrike" baseline="0" dirty="0">
                <a:solidFill>
                  <a:srgbClr val="000000"/>
                </a:solidFill>
              </a:rPr>
              <a:t>from </a:t>
            </a:r>
            <a:r>
              <a:rPr lang="en-US" sz="4400" b="0" i="0" u="none" strike="noStrike" baseline="0" dirty="0" err="1">
                <a:solidFill>
                  <a:srgbClr val="000000"/>
                </a:solidFill>
              </a:rPr>
              <a:t>keras</a:t>
            </a:r>
            <a:r>
              <a:rPr lang="en-US" sz="4400" b="0" i="0" u="none" strike="noStrike" baseline="0" dirty="0">
                <a:solidFill>
                  <a:srgbClr val="000000"/>
                </a:solidFill>
              </a:rPr>
              <a:t> library. The dataset contains </a:t>
            </a:r>
            <a:r>
              <a:rPr lang="en-US" sz="4400" b="1" i="0" u="none" strike="noStrike" baseline="0" dirty="0">
                <a:solidFill>
                  <a:srgbClr val="000000"/>
                </a:solidFill>
              </a:rPr>
              <a:t>hand written digits images</a:t>
            </a:r>
            <a:r>
              <a:rPr lang="en-US" sz="4400" b="0" i="0" u="none" strike="noStrike" baseline="0" dirty="0">
                <a:solidFill>
                  <a:srgbClr val="000000"/>
                </a:solidFill>
              </a:rPr>
              <a:t>: </a:t>
            </a:r>
          </a:p>
          <a:p>
            <a:r>
              <a:rPr lang="en-US" sz="4400" b="0" i="0" u="none" strike="noStrike" baseline="0" dirty="0">
                <a:solidFill>
                  <a:srgbClr val="000000"/>
                </a:solidFill>
              </a:rPr>
              <a:t> MNIST is a collection of handwritten digits ranging from the number 0 to 9. </a:t>
            </a:r>
          </a:p>
          <a:p>
            <a:r>
              <a:rPr lang="en-US" sz="4400" b="0" i="0" u="none" strike="noStrike" baseline="0" dirty="0">
                <a:solidFill>
                  <a:srgbClr val="000000"/>
                </a:solidFill>
              </a:rPr>
              <a:t> It has a training set of 60,000 images, and 10,000 test images that are classified into corresponding categories or labels. </a:t>
            </a:r>
          </a:p>
          <a:p>
            <a:r>
              <a:rPr lang="en-US" sz="4400" b="0" i="0" u="none" strike="noStrike" baseline="0" dirty="0">
                <a:solidFill>
                  <a:srgbClr val="000000"/>
                </a:solidFill>
              </a:rPr>
              <a:t> To use the MNIST dataset in </a:t>
            </a:r>
            <a:r>
              <a:rPr lang="en-US" sz="4400" b="0" i="0" u="none" strike="noStrike" baseline="0" dirty="0" err="1">
                <a:solidFill>
                  <a:srgbClr val="000000"/>
                </a:solidFill>
              </a:rPr>
              <a:t>Keras</a:t>
            </a:r>
            <a:r>
              <a:rPr lang="en-US" sz="4400" b="0" i="0" u="none" strike="noStrike" baseline="0" dirty="0">
                <a:solidFill>
                  <a:srgbClr val="000000"/>
                </a:solidFill>
              </a:rPr>
              <a:t>, an API is provided to download and extract images and labels automatically (refer below statements). </a:t>
            </a:r>
          </a:p>
          <a:p>
            <a:endParaRPr lang="en-IN" sz="4400" b="0" i="0" u="none" strike="noStrike" baseline="0" dirty="0">
              <a:solidFill>
                <a:srgbClr val="000000"/>
              </a:solidFill>
            </a:endParaRPr>
          </a:p>
          <a:p>
            <a:r>
              <a:rPr lang="en-IN" sz="4400" b="1" i="0" u="none" strike="noStrike" baseline="0" dirty="0">
                <a:solidFill>
                  <a:srgbClr val="000000"/>
                </a:solidFill>
              </a:rPr>
              <a:t>from </a:t>
            </a:r>
            <a:r>
              <a:rPr lang="en-IN" sz="4400" b="1" i="0" u="none" strike="noStrike" baseline="0" dirty="0" err="1">
                <a:solidFill>
                  <a:srgbClr val="000000"/>
                </a:solidFill>
              </a:rPr>
              <a:t>keras.datasets</a:t>
            </a:r>
            <a:r>
              <a:rPr lang="en-IN" sz="4400" b="1" i="0" u="none" strike="noStrike" baseline="0" dirty="0">
                <a:solidFill>
                  <a:srgbClr val="000000"/>
                </a:solidFill>
              </a:rPr>
              <a:t> import </a:t>
            </a:r>
            <a:r>
              <a:rPr lang="en-IN" sz="4400" b="1" i="0" u="none" strike="noStrike" baseline="0" dirty="0" err="1">
                <a:solidFill>
                  <a:srgbClr val="000000"/>
                </a:solidFill>
              </a:rPr>
              <a:t>mnist</a:t>
            </a:r>
            <a:r>
              <a:rPr lang="en-IN" sz="4400" b="1" i="0" u="none" strike="noStrike" baseline="0" dirty="0">
                <a:solidFill>
                  <a:srgbClr val="000000"/>
                </a:solidFill>
              </a:rPr>
              <a:t> </a:t>
            </a:r>
            <a:endParaRPr lang="en-IN" sz="4400" b="0" i="0" u="none" strike="noStrike" baseline="0" dirty="0">
              <a:solidFill>
                <a:srgbClr val="000000"/>
              </a:solidFill>
            </a:endParaRPr>
          </a:p>
          <a:p>
            <a:r>
              <a:rPr lang="en-IN" sz="4400" b="1" i="0" u="none" strike="noStrike" baseline="0" dirty="0" err="1">
                <a:solidFill>
                  <a:srgbClr val="000000"/>
                </a:solidFill>
              </a:rPr>
              <a:t>mnist.load_data</a:t>
            </a:r>
            <a:r>
              <a:rPr lang="en-IN" sz="4400" b="1" i="0" u="none" strike="noStrike" baseline="0" dirty="0">
                <a:solidFill>
                  <a:srgbClr val="000000"/>
                </a:solidFill>
              </a:rPr>
              <a:t>() </a:t>
            </a:r>
            <a:endParaRPr lang="en-IN" sz="4400" dirty="0"/>
          </a:p>
          <a:p>
            <a:pPr marL="0" indent="0">
              <a:buNone/>
            </a:pPr>
            <a:r>
              <a:rPr lang="en-US" sz="5500" b="1" dirty="0"/>
              <a:t>Data set provided</a:t>
            </a:r>
          </a:p>
          <a:p>
            <a:endParaRPr lang="en-US" sz="5500" dirty="0"/>
          </a:p>
          <a:p>
            <a:r>
              <a:rPr lang="en-US" sz="5500" dirty="0"/>
              <a:t>Training set - 60000</a:t>
            </a:r>
          </a:p>
          <a:p>
            <a:r>
              <a:rPr lang="en-US" sz="5500" dirty="0"/>
              <a:t>Test dataset - 10000</a:t>
            </a:r>
          </a:p>
        </p:txBody>
      </p:sp>
    </p:spTree>
    <p:extLst>
      <p:ext uri="{BB962C8B-B14F-4D97-AF65-F5344CB8AC3E}">
        <p14:creationId xmlns:p14="http://schemas.microsoft.com/office/powerpoint/2010/main" val="33961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5A45-F264-046E-3C6A-6E97CAD7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Prediction1: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E3C0D5-FB5F-FBF8-4ECF-95FC36B6B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441" y="2427288"/>
            <a:ext cx="6971806" cy="3513137"/>
          </a:xfrm>
        </p:spPr>
      </p:pic>
    </p:spTree>
    <p:extLst>
      <p:ext uri="{BB962C8B-B14F-4D97-AF65-F5344CB8AC3E}">
        <p14:creationId xmlns:p14="http://schemas.microsoft.com/office/powerpoint/2010/main" val="156476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64EC-8856-30F2-05AA-C8538D23E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5755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/>
              <a:t>Prediction2: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BB399-E5C2-A122-626D-186847110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2121032"/>
            <a:ext cx="9144000" cy="376653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59DC1D-5FC3-B5E0-DE53-EA7324056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27" y="2045617"/>
            <a:ext cx="7071283" cy="367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3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1B4D-820C-C8FD-2614-7A1CC0EB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Using Docker Build: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DAFA4A-D477-F73A-1CB2-BE90C173B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513" y="2427288"/>
            <a:ext cx="6219661" cy="3513137"/>
          </a:xfrm>
        </p:spPr>
      </p:pic>
    </p:spTree>
    <p:extLst>
      <p:ext uri="{BB962C8B-B14F-4D97-AF65-F5344CB8AC3E}">
        <p14:creationId xmlns:p14="http://schemas.microsoft.com/office/powerpoint/2010/main" val="413716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FF5C-0E75-DE79-2CE6-697EDE03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694" y="1037490"/>
            <a:ext cx="9950103" cy="66482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Cloudrun</a:t>
            </a:r>
            <a:r>
              <a:rPr lang="en-US" dirty="0"/>
              <a:t> Deployment:</a:t>
            </a:r>
            <a:br>
              <a:rPr lang="en-US" dirty="0"/>
            </a:br>
            <a:r>
              <a:rPr lang="en-US" dirty="0"/>
              <a:t>URL: https://dhack2025-104870083721.Europe-west1.run.app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E6939F-BA47-F10B-3C2E-EA6F1C00B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203" y="1702314"/>
            <a:ext cx="9543821" cy="4779366"/>
          </a:xfrm>
        </p:spPr>
      </p:pic>
    </p:spTree>
    <p:extLst>
      <p:ext uri="{BB962C8B-B14F-4D97-AF65-F5344CB8AC3E}">
        <p14:creationId xmlns:p14="http://schemas.microsoft.com/office/powerpoint/2010/main" val="169047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7D808-DD72-68BB-2622-7DCD0B622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C19C-104D-AC0F-1373-68D924092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139" y="616688"/>
            <a:ext cx="9950103" cy="632894"/>
          </a:xfrm>
        </p:spPr>
        <p:txBody>
          <a:bodyPr>
            <a:normAutofit/>
          </a:bodyPr>
          <a:lstStyle/>
          <a:p>
            <a:r>
              <a:rPr lang="en-US" dirty="0"/>
              <a:t>Training and Validation Loss: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30826-5454-97D5-E943-B56F8AC3B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283" y="1249581"/>
            <a:ext cx="9950103" cy="5480827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3099E-BD74-FE87-3701-FB172061D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31" y="1142995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5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619DD-E791-9207-82A4-979CB3E27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8C96-250B-4310-5087-BC5EA2F0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139" y="584758"/>
            <a:ext cx="9950103" cy="664824"/>
          </a:xfrm>
        </p:spPr>
        <p:txBody>
          <a:bodyPr/>
          <a:lstStyle/>
          <a:p>
            <a:r>
              <a:rPr lang="en-US" dirty="0"/>
              <a:t>Training and Validation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74B60-46D0-C4DE-2CD0-E1DFB600B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283" y="1249581"/>
            <a:ext cx="9950103" cy="5480827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B1583A-07BC-7E3B-6B82-53AE69F47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920" y="1249582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6629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A2441"/>
      </a:dk2>
      <a:lt2>
        <a:srgbClr val="E7E8E2"/>
      </a:lt2>
      <a:accent1>
        <a:srgbClr val="856EEE"/>
      </a:accent1>
      <a:accent2>
        <a:srgbClr val="4E73EB"/>
      </a:accent2>
      <a:accent3>
        <a:srgbClr val="40AEE9"/>
      </a:accent3>
      <a:accent4>
        <a:srgbClr val="37B3AB"/>
      </a:accent4>
      <a:accent5>
        <a:srgbClr val="33BA79"/>
      </a:accent5>
      <a:accent6>
        <a:srgbClr val="2DBB3B"/>
      </a:accent6>
      <a:hlink>
        <a:srgbClr val="7E885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197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Avenir Next LT Pro Light</vt:lpstr>
      <vt:lpstr>BlocksVTI</vt:lpstr>
      <vt:lpstr>Hand drawn Multi Digits Recognition </vt:lpstr>
      <vt:lpstr>Problem Statement</vt:lpstr>
      <vt:lpstr>Scope of this project</vt:lpstr>
      <vt:lpstr>Prediction1:</vt:lpstr>
      <vt:lpstr>Prediction2:</vt:lpstr>
      <vt:lpstr>Prediction Using Docker Build:</vt:lpstr>
      <vt:lpstr>Cloudrun Deployment: URL: https://dhack2025-104870083721.Europe-west1.run.app</vt:lpstr>
      <vt:lpstr>Training and Validation Loss:</vt:lpstr>
      <vt:lpstr>Training and Validation Accuracy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Mega Mart Sales Prediction</dc:title>
  <dc:creator>Microsoft Office User</dc:creator>
  <cp:lastModifiedBy>Mohamed Suhaib</cp:lastModifiedBy>
  <cp:revision>35</cp:revision>
  <dcterms:created xsi:type="dcterms:W3CDTF">2021-10-24T08:28:21Z</dcterms:created>
  <dcterms:modified xsi:type="dcterms:W3CDTF">2025-06-01T15:28:41Z</dcterms:modified>
</cp:coreProperties>
</file>