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57" r:id="rId3"/>
    <p:sldId id="258" r:id="rId4"/>
    <p:sldId id="259" r:id="rId5"/>
    <p:sldId id="260" r:id="rId6"/>
    <p:sldId id="261" r:id="rId7"/>
    <p:sldId id="262" r:id="rId8"/>
    <p:sldId id="264" r:id="rId9"/>
    <p:sldId id="265" r:id="rId10"/>
    <p:sldId id="267" r:id="rId11"/>
    <p:sldId id="268"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26"/>
  </p:normalViewPr>
  <p:slideViewPr>
    <p:cSldViewPr snapToGrid="0" snapToObjects="1">
      <p:cViewPr varScale="1">
        <p:scale>
          <a:sx n="120" d="100"/>
          <a:sy n="120" d="100"/>
        </p:scale>
        <p:origin x="8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11/17/24</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912016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11/17/24</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73347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11/17/24</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87715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11/17/24</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778208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11/17/24</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477569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11/17/24</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985863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11/17/24</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6244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11/17/24</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90787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11/17/24</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316398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11/17/24</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594563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11/17/24</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722797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11/17/24</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427137301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4">
            <a:extLst>
              <a:ext uri="{FF2B5EF4-FFF2-40B4-BE49-F238E27FC236}">
                <a16:creationId xmlns:a16="http://schemas.microsoft.com/office/drawing/2014/main" id="{998D6E90-577B-4973-B60A-2700290E6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5D6A70-262A-4844-8018-2F6103E98F36}"/>
              </a:ext>
            </a:extLst>
          </p:cNvPr>
          <p:cNvSpPr>
            <a:spLocks noGrp="1"/>
          </p:cNvSpPr>
          <p:nvPr>
            <p:ph type="ctrTitle"/>
          </p:nvPr>
        </p:nvSpPr>
        <p:spPr>
          <a:xfrm>
            <a:off x="1084728" y="1597961"/>
            <a:ext cx="2628969" cy="3162300"/>
          </a:xfrm>
        </p:spPr>
        <p:txBody>
          <a:bodyPr anchor="t">
            <a:normAutofit/>
          </a:bodyPr>
          <a:lstStyle/>
          <a:p>
            <a:r>
              <a:rPr lang="en-US" sz="2400" dirty="0"/>
              <a:t>HR Analytics Hackathon Classification Problem</a:t>
            </a:r>
          </a:p>
        </p:txBody>
      </p:sp>
      <p:sp>
        <p:nvSpPr>
          <p:cNvPr id="27" name="Freeform: Shape 16">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2">
            <a:extLst>
              <a:ext uri="{FF2B5EF4-FFF2-40B4-BE49-F238E27FC236}">
                <a16:creationId xmlns:a16="http://schemas.microsoft.com/office/drawing/2014/main" id="{EB61DC2B-2B0D-4AE9-BFE3-484D5CEE8AAB}"/>
              </a:ext>
            </a:extLst>
          </p:cNvPr>
          <p:cNvPicPr>
            <a:picLocks noChangeAspect="1"/>
          </p:cNvPicPr>
          <p:nvPr/>
        </p:nvPicPr>
        <p:blipFill rotWithShape="1">
          <a:blip r:embed="rId2"/>
          <a:srcRect t="11401" b="29544"/>
          <a:stretch/>
        </p:blipFill>
        <p:spPr>
          <a:xfrm>
            <a:off x="4398097" y="1979595"/>
            <a:ext cx="6737862" cy="2845017"/>
          </a:xfrm>
          <a:prstGeom prst="rect">
            <a:avLst/>
          </a:prstGeom>
        </p:spPr>
      </p:pic>
      <p:sp>
        <p:nvSpPr>
          <p:cNvPr id="6" name="TextBox 5">
            <a:extLst>
              <a:ext uri="{FF2B5EF4-FFF2-40B4-BE49-F238E27FC236}">
                <a16:creationId xmlns:a16="http://schemas.microsoft.com/office/drawing/2014/main" id="{F4F2D867-E207-1941-89F6-3CE3C54F3165}"/>
              </a:ext>
            </a:extLst>
          </p:cNvPr>
          <p:cNvSpPr txBox="1"/>
          <p:nvPr/>
        </p:nvSpPr>
        <p:spPr>
          <a:xfrm>
            <a:off x="2471351" y="3311611"/>
            <a:ext cx="4578241" cy="461665"/>
          </a:xfrm>
          <a:prstGeom prst="rect">
            <a:avLst/>
          </a:prstGeom>
          <a:noFill/>
        </p:spPr>
        <p:txBody>
          <a:bodyPr wrap="none" rtlCol="0">
            <a:spAutoFit/>
          </a:bodyPr>
          <a:lstStyle/>
          <a:p>
            <a:r>
              <a:rPr lang="en-US" sz="2400" dirty="0"/>
              <a:t>Prepared by Mohamed Suhaib</a:t>
            </a:r>
          </a:p>
        </p:txBody>
      </p:sp>
    </p:spTree>
    <p:extLst>
      <p:ext uri="{BB962C8B-B14F-4D97-AF65-F5344CB8AC3E}">
        <p14:creationId xmlns:p14="http://schemas.microsoft.com/office/powerpoint/2010/main" val="1485791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3D010B-490C-ACD4-3922-A094B053C0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C7EAEF-D0DD-CB90-13DC-D2DE7D1F0BED}"/>
              </a:ext>
            </a:extLst>
          </p:cNvPr>
          <p:cNvSpPr>
            <a:spLocks noGrp="1"/>
          </p:cNvSpPr>
          <p:nvPr>
            <p:ph type="title"/>
          </p:nvPr>
        </p:nvSpPr>
        <p:spPr>
          <a:xfrm>
            <a:off x="939139" y="584758"/>
            <a:ext cx="9950103" cy="664824"/>
          </a:xfrm>
        </p:spPr>
        <p:txBody>
          <a:bodyPr/>
          <a:lstStyle/>
          <a:p>
            <a:r>
              <a:rPr lang="en-US" dirty="0"/>
              <a:t>Hyperparameters Tuning for each model</a:t>
            </a:r>
          </a:p>
        </p:txBody>
      </p:sp>
      <p:sp>
        <p:nvSpPr>
          <p:cNvPr id="3" name="Content Placeholder 2">
            <a:extLst>
              <a:ext uri="{FF2B5EF4-FFF2-40B4-BE49-F238E27FC236}">
                <a16:creationId xmlns:a16="http://schemas.microsoft.com/office/drawing/2014/main" id="{647923D5-B5ED-5B88-85AF-3F1B83E89557}"/>
              </a:ext>
            </a:extLst>
          </p:cNvPr>
          <p:cNvSpPr>
            <a:spLocks noGrp="1"/>
          </p:cNvSpPr>
          <p:nvPr>
            <p:ph idx="1"/>
          </p:nvPr>
        </p:nvSpPr>
        <p:spPr>
          <a:xfrm>
            <a:off x="790283" y="1249581"/>
            <a:ext cx="9950103" cy="5480827"/>
          </a:xfrm>
        </p:spPr>
        <p:txBody>
          <a:bodyPr/>
          <a:lstStyle/>
          <a:p>
            <a:pPr marL="0" indent="0">
              <a:buNone/>
            </a:pPr>
            <a:r>
              <a:rPr lang="en-US" sz="2400" b="1" dirty="0"/>
              <a:t>Using </a:t>
            </a:r>
            <a:r>
              <a:rPr lang="en-US" sz="2400" b="1" dirty="0" err="1"/>
              <a:t>StackingClassifier</a:t>
            </a:r>
            <a:r>
              <a:rPr lang="en-US" sz="2400" b="1" dirty="0"/>
              <a:t> &amp; </a:t>
            </a:r>
            <a:r>
              <a:rPr lang="en-US" sz="2400" b="1" dirty="0" err="1"/>
              <a:t>XGBClassifier</a:t>
            </a:r>
            <a:r>
              <a:rPr lang="en-US" sz="2400" b="1" dirty="0"/>
              <a:t>:</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p:txBody>
      </p:sp>
      <p:pic>
        <p:nvPicPr>
          <p:cNvPr id="5" name="Picture 4" descr="A screenshot of a computer&#10;&#10;Description automatically generated">
            <a:extLst>
              <a:ext uri="{FF2B5EF4-FFF2-40B4-BE49-F238E27FC236}">
                <a16:creationId xmlns:a16="http://schemas.microsoft.com/office/drawing/2014/main" id="{8ED56575-F6A8-9D1E-7F8B-CCCC26717F13}"/>
              </a:ext>
            </a:extLst>
          </p:cNvPr>
          <p:cNvPicPr>
            <a:picLocks noChangeAspect="1"/>
          </p:cNvPicPr>
          <p:nvPr/>
        </p:nvPicPr>
        <p:blipFill>
          <a:blip r:embed="rId2"/>
          <a:stretch>
            <a:fillRect/>
          </a:stretch>
        </p:blipFill>
        <p:spPr>
          <a:xfrm>
            <a:off x="410949" y="1725922"/>
            <a:ext cx="7744510" cy="5004486"/>
          </a:xfrm>
          <a:prstGeom prst="rect">
            <a:avLst/>
          </a:prstGeom>
        </p:spPr>
      </p:pic>
      <p:pic>
        <p:nvPicPr>
          <p:cNvPr id="8" name="Picture 7" descr="A blue line graph with numbers&#10;&#10;Description automatically generated">
            <a:extLst>
              <a:ext uri="{FF2B5EF4-FFF2-40B4-BE49-F238E27FC236}">
                <a16:creationId xmlns:a16="http://schemas.microsoft.com/office/drawing/2014/main" id="{A1A904A0-9C34-B9B0-C773-EA10889175A9}"/>
              </a:ext>
            </a:extLst>
          </p:cNvPr>
          <p:cNvPicPr>
            <a:picLocks noChangeAspect="1"/>
          </p:cNvPicPr>
          <p:nvPr/>
        </p:nvPicPr>
        <p:blipFill>
          <a:blip r:embed="rId3"/>
          <a:stretch>
            <a:fillRect/>
          </a:stretch>
        </p:blipFill>
        <p:spPr>
          <a:xfrm>
            <a:off x="6096000" y="1725922"/>
            <a:ext cx="6171084" cy="4800600"/>
          </a:xfrm>
          <a:prstGeom prst="rect">
            <a:avLst/>
          </a:prstGeom>
        </p:spPr>
      </p:pic>
    </p:spTree>
    <p:extLst>
      <p:ext uri="{BB962C8B-B14F-4D97-AF65-F5344CB8AC3E}">
        <p14:creationId xmlns:p14="http://schemas.microsoft.com/office/powerpoint/2010/main" val="3925138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E0DC4-19CE-87A2-D663-1C2BD44548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7B0E0C-5B22-3B64-648A-CB8C69E5C1D6}"/>
              </a:ext>
            </a:extLst>
          </p:cNvPr>
          <p:cNvSpPr>
            <a:spLocks noGrp="1"/>
          </p:cNvSpPr>
          <p:nvPr>
            <p:ph type="title"/>
          </p:nvPr>
        </p:nvSpPr>
        <p:spPr>
          <a:xfrm>
            <a:off x="939139" y="584758"/>
            <a:ext cx="9950103" cy="664824"/>
          </a:xfrm>
        </p:spPr>
        <p:txBody>
          <a:bodyPr/>
          <a:lstStyle/>
          <a:p>
            <a:r>
              <a:rPr lang="en-US" dirty="0"/>
              <a:t>Hyperparameters Tuning for each model</a:t>
            </a:r>
          </a:p>
        </p:txBody>
      </p:sp>
      <p:sp>
        <p:nvSpPr>
          <p:cNvPr id="3" name="Content Placeholder 2">
            <a:extLst>
              <a:ext uri="{FF2B5EF4-FFF2-40B4-BE49-F238E27FC236}">
                <a16:creationId xmlns:a16="http://schemas.microsoft.com/office/drawing/2014/main" id="{69FCA59D-9D45-5285-F16F-78A68029F305}"/>
              </a:ext>
            </a:extLst>
          </p:cNvPr>
          <p:cNvSpPr>
            <a:spLocks noGrp="1"/>
          </p:cNvSpPr>
          <p:nvPr>
            <p:ph idx="1"/>
          </p:nvPr>
        </p:nvSpPr>
        <p:spPr>
          <a:xfrm>
            <a:off x="790283" y="1249581"/>
            <a:ext cx="9950103" cy="5480827"/>
          </a:xfrm>
        </p:spPr>
        <p:txBody>
          <a:bodyPr/>
          <a:lstStyle/>
          <a:p>
            <a:pPr marL="0" indent="0">
              <a:buNone/>
            </a:pPr>
            <a:r>
              <a:rPr lang="en-US" sz="2400" b="1" dirty="0"/>
              <a:t>Using </a:t>
            </a:r>
            <a:r>
              <a:rPr lang="en-US" sz="2400" b="1" dirty="0" err="1"/>
              <a:t>StackingClassifier</a:t>
            </a:r>
            <a:r>
              <a:rPr lang="en-US" sz="2400" b="1" dirty="0"/>
              <a:t> &amp; </a:t>
            </a:r>
            <a:r>
              <a:rPr lang="en-US" sz="2400" b="1" dirty="0" err="1"/>
              <a:t>XGBClassifier</a:t>
            </a:r>
            <a:r>
              <a:rPr lang="en-US" sz="2400" b="1" dirty="0"/>
              <a:t> &amp; </a:t>
            </a:r>
            <a:r>
              <a:rPr lang="en-US" sz="2400" b="1" dirty="0" err="1"/>
              <a:t>DecisionTreeClassifier</a:t>
            </a:r>
            <a:r>
              <a:rPr lang="en-US" sz="2400" b="1" dirty="0"/>
              <a:t>:</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p:txBody>
      </p:sp>
      <p:pic>
        <p:nvPicPr>
          <p:cNvPr id="6" name="Picture 5" descr="A screenshot of a computer&#10;&#10;Description automatically generated">
            <a:extLst>
              <a:ext uri="{FF2B5EF4-FFF2-40B4-BE49-F238E27FC236}">
                <a16:creationId xmlns:a16="http://schemas.microsoft.com/office/drawing/2014/main" id="{8D019FCA-28A1-7821-451C-B4004DAE917F}"/>
              </a:ext>
            </a:extLst>
          </p:cNvPr>
          <p:cNvPicPr>
            <a:picLocks noChangeAspect="1"/>
          </p:cNvPicPr>
          <p:nvPr/>
        </p:nvPicPr>
        <p:blipFill>
          <a:blip r:embed="rId2"/>
          <a:stretch>
            <a:fillRect/>
          </a:stretch>
        </p:blipFill>
        <p:spPr>
          <a:xfrm>
            <a:off x="641427" y="1705232"/>
            <a:ext cx="6113810" cy="5152768"/>
          </a:xfrm>
          <a:prstGeom prst="rect">
            <a:avLst/>
          </a:prstGeom>
        </p:spPr>
      </p:pic>
      <p:pic>
        <p:nvPicPr>
          <p:cNvPr id="9" name="Picture 8" descr="A blue line graph with numbers&#10;&#10;Description automatically generated">
            <a:extLst>
              <a:ext uri="{FF2B5EF4-FFF2-40B4-BE49-F238E27FC236}">
                <a16:creationId xmlns:a16="http://schemas.microsoft.com/office/drawing/2014/main" id="{E44478C6-5FAF-98EF-176C-ABE92C52DBFA}"/>
              </a:ext>
            </a:extLst>
          </p:cNvPr>
          <p:cNvPicPr>
            <a:picLocks noChangeAspect="1"/>
          </p:cNvPicPr>
          <p:nvPr/>
        </p:nvPicPr>
        <p:blipFill>
          <a:blip r:embed="rId3"/>
          <a:stretch>
            <a:fillRect/>
          </a:stretch>
        </p:blipFill>
        <p:spPr>
          <a:xfrm>
            <a:off x="5765334" y="1826569"/>
            <a:ext cx="6248375" cy="4737100"/>
          </a:xfrm>
          <a:prstGeom prst="rect">
            <a:avLst/>
          </a:prstGeom>
        </p:spPr>
      </p:pic>
    </p:spTree>
    <p:extLst>
      <p:ext uri="{BB962C8B-B14F-4D97-AF65-F5344CB8AC3E}">
        <p14:creationId xmlns:p14="http://schemas.microsoft.com/office/powerpoint/2010/main" val="1030383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53D1-14EC-FB01-D9C2-573045CFE66D}"/>
              </a:ext>
            </a:extLst>
          </p:cNvPr>
          <p:cNvSpPr>
            <a:spLocks noGrp="1"/>
          </p:cNvSpPr>
          <p:nvPr>
            <p:ph type="title"/>
          </p:nvPr>
        </p:nvSpPr>
        <p:spPr/>
        <p:txBody>
          <a:bodyPr/>
          <a:lstStyle/>
          <a:p>
            <a:pPr algn="l"/>
            <a:r>
              <a:rPr lang="en-IN" b="1" i="0" dirty="0">
                <a:solidFill>
                  <a:srgbClr val="000000"/>
                </a:solidFill>
                <a:effectLst/>
                <a:latin typeface="Helvetica Neue" panose="02000503000000020004" pitchFamily="2" charset="0"/>
              </a:rPr>
              <a:t>Result uploaded in the analytics </a:t>
            </a:r>
            <a:r>
              <a:rPr lang="en-IN" b="1" i="0" dirty="0" err="1">
                <a:solidFill>
                  <a:srgbClr val="000000"/>
                </a:solidFill>
                <a:effectLst/>
                <a:latin typeface="Helvetica Neue" panose="02000503000000020004" pitchFamily="2" charset="0"/>
              </a:rPr>
              <a:t>vidhya</a:t>
            </a:r>
            <a:r>
              <a:rPr lang="en-IN" b="1" i="0" dirty="0">
                <a:solidFill>
                  <a:srgbClr val="000000"/>
                </a:solidFill>
                <a:effectLst/>
                <a:latin typeface="Helvetica Neue" panose="02000503000000020004" pitchFamily="2" charset="0"/>
              </a:rPr>
              <a:t> website and the </a:t>
            </a:r>
            <a:r>
              <a:rPr lang="en-IN" b="1" i="0" dirty="0" err="1">
                <a:solidFill>
                  <a:srgbClr val="000000"/>
                </a:solidFill>
                <a:effectLst/>
                <a:latin typeface="Helvetica Neue" panose="02000503000000020004" pitchFamily="2" charset="0"/>
              </a:rPr>
              <a:t>recieved</a:t>
            </a:r>
            <a:r>
              <a:rPr lang="en-IN" b="1" i="0" dirty="0">
                <a:solidFill>
                  <a:srgbClr val="000000"/>
                </a:solidFill>
                <a:effectLst/>
                <a:latin typeface="Helvetica Neue" panose="02000503000000020004" pitchFamily="2" charset="0"/>
              </a:rPr>
              <a:t> score</a:t>
            </a:r>
          </a:p>
        </p:txBody>
      </p:sp>
      <p:sp>
        <p:nvSpPr>
          <p:cNvPr id="3" name="Content Placeholder 2">
            <a:extLst>
              <a:ext uri="{FF2B5EF4-FFF2-40B4-BE49-F238E27FC236}">
                <a16:creationId xmlns:a16="http://schemas.microsoft.com/office/drawing/2014/main" id="{81E3DE9F-2436-3118-477B-D9F43EBA97C2}"/>
              </a:ext>
            </a:extLst>
          </p:cNvPr>
          <p:cNvSpPr>
            <a:spLocks noGrp="1"/>
          </p:cNvSpPr>
          <p:nvPr>
            <p:ph idx="1"/>
          </p:nvPr>
        </p:nvSpPr>
        <p:spPr/>
        <p:txBody>
          <a:bodyPr>
            <a:normAutofit/>
          </a:bodyPr>
          <a:lstStyle/>
          <a:p>
            <a:pPr marL="0" indent="0">
              <a:buNone/>
            </a:pPr>
            <a:r>
              <a:rPr lang="en-US" sz="2800" b="1" dirty="0"/>
              <a:t>Evaluation Metrics : F1 Score</a:t>
            </a:r>
          </a:p>
        </p:txBody>
      </p:sp>
      <p:pic>
        <p:nvPicPr>
          <p:cNvPr id="5" name="Picture 4">
            <a:extLst>
              <a:ext uri="{FF2B5EF4-FFF2-40B4-BE49-F238E27FC236}">
                <a16:creationId xmlns:a16="http://schemas.microsoft.com/office/drawing/2014/main" id="{C956DBD6-7EEA-9C93-A081-C59D424DE292}"/>
              </a:ext>
            </a:extLst>
          </p:cNvPr>
          <p:cNvPicPr>
            <a:picLocks noChangeAspect="1"/>
          </p:cNvPicPr>
          <p:nvPr/>
        </p:nvPicPr>
        <p:blipFill>
          <a:blip r:embed="rId2"/>
          <a:stretch>
            <a:fillRect/>
          </a:stretch>
        </p:blipFill>
        <p:spPr>
          <a:xfrm>
            <a:off x="1164535" y="3096892"/>
            <a:ext cx="9561130" cy="1277400"/>
          </a:xfrm>
          <a:prstGeom prst="rect">
            <a:avLst/>
          </a:prstGeom>
        </p:spPr>
      </p:pic>
    </p:spTree>
    <p:extLst>
      <p:ext uri="{BB962C8B-B14F-4D97-AF65-F5344CB8AC3E}">
        <p14:creationId xmlns:p14="http://schemas.microsoft.com/office/powerpoint/2010/main" val="3768266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16AD0-1777-E840-AF35-4C6C197DB6F9}"/>
              </a:ext>
            </a:extLst>
          </p:cNvPr>
          <p:cNvSpPr>
            <a:spLocks noGrp="1"/>
          </p:cNvSpPr>
          <p:nvPr>
            <p:ph type="title"/>
          </p:nvPr>
        </p:nvSpPr>
        <p:spPr>
          <a:xfrm>
            <a:off x="704336" y="296562"/>
            <a:ext cx="10323130" cy="1931248"/>
          </a:xfrm>
        </p:spPr>
        <p:txBody>
          <a:bodyPr/>
          <a:lstStyle/>
          <a:p>
            <a:r>
              <a:rPr lang="en-US" dirty="0"/>
              <a:t>Problem </a:t>
            </a:r>
            <a:r>
              <a:rPr lang="en-US" sz="3600" dirty="0"/>
              <a:t>Statement</a:t>
            </a:r>
          </a:p>
        </p:txBody>
      </p:sp>
      <p:sp>
        <p:nvSpPr>
          <p:cNvPr id="3" name="Content Placeholder 2">
            <a:extLst>
              <a:ext uri="{FF2B5EF4-FFF2-40B4-BE49-F238E27FC236}">
                <a16:creationId xmlns:a16="http://schemas.microsoft.com/office/drawing/2014/main" id="{3AD8738B-B55F-4744-A3D9-E1ADDB21A05C}"/>
              </a:ext>
            </a:extLst>
          </p:cNvPr>
          <p:cNvSpPr>
            <a:spLocks noGrp="1"/>
          </p:cNvSpPr>
          <p:nvPr>
            <p:ph idx="1"/>
          </p:nvPr>
        </p:nvSpPr>
        <p:spPr/>
        <p:txBody>
          <a:bodyPr>
            <a:normAutofit fontScale="62500" lnSpcReduction="20000"/>
          </a:bodyPr>
          <a:lstStyle/>
          <a:p>
            <a:pPr marL="0" indent="0">
              <a:buNone/>
            </a:pPr>
            <a:r>
              <a:rPr lang="en-US" sz="3600" b="1" dirty="0">
                <a:latin typeface="Calibri" panose="020F0502020204030204" pitchFamily="34" charset="0"/>
                <a:cs typeface="Calibri" panose="020F0502020204030204" pitchFamily="34" charset="0"/>
              </a:rPr>
              <a:t>WNS Analytics Wizard 2018</a:t>
            </a:r>
          </a:p>
          <a:p>
            <a:r>
              <a:rPr lang="en-US" dirty="0">
                <a:latin typeface="+mj-lt"/>
              </a:rPr>
              <a:t>Your client is a large MNC and they have 9 broad verticals across the </a:t>
            </a:r>
            <a:r>
              <a:rPr lang="en-US" dirty="0" err="1">
                <a:latin typeface="+mj-lt"/>
              </a:rPr>
              <a:t>organisation</a:t>
            </a:r>
            <a:r>
              <a:rPr lang="en-US" dirty="0">
                <a:latin typeface="+mj-lt"/>
              </a:rPr>
              <a:t>. One of the problem your client is facing is around identifying the right people for promotion (only for manager position and below) and prepare them in time. Currently the process, they are following is:</a:t>
            </a:r>
          </a:p>
          <a:p>
            <a:r>
              <a:rPr lang="en-US" dirty="0">
                <a:latin typeface="+mj-lt"/>
              </a:rPr>
              <a:t>They first identify a set of employees based on recommendations/ past performance</a:t>
            </a:r>
          </a:p>
          <a:p>
            <a:r>
              <a:rPr lang="en-US" dirty="0">
                <a:latin typeface="+mj-lt"/>
              </a:rPr>
              <a:t>Selected employees go through the separate training and evaluation program for each vertical. These programs are based on the required skill of each vertical</a:t>
            </a:r>
          </a:p>
          <a:p>
            <a:r>
              <a:rPr lang="en-US" dirty="0">
                <a:latin typeface="+mj-lt"/>
              </a:rPr>
              <a:t>At the end of the program, based on various factors such as training performance, KPI completion (only employees with KPIs completed greater than 60% are considered) etc., employee gets promotion</a:t>
            </a:r>
          </a:p>
          <a:p>
            <a:r>
              <a:rPr lang="en-US" dirty="0">
                <a:latin typeface="+mj-lt"/>
              </a:rPr>
              <a:t>For above mentioned process, the final promotions are only announced after the evaluation and this leads to delay in transition to their new roles. Hence, company needs your help in identifying the eligible candidates at a particular checkpoint so that they can expedite the entire promotion</a:t>
            </a:r>
          </a:p>
          <a:p>
            <a:endParaRPr lang="en-US" dirty="0">
              <a:latin typeface="+mj-lt"/>
            </a:endParaRPr>
          </a:p>
          <a:p>
            <a:r>
              <a:rPr lang="en-US" dirty="0">
                <a:latin typeface="+mj-lt"/>
              </a:rPr>
              <a:t>They have provided multiple attributes around Employee's past and current performance along with demographics. Now, The task is to predict whether a potential </a:t>
            </a:r>
            <a:r>
              <a:rPr lang="en-US" dirty="0" err="1">
                <a:latin typeface="+mj-lt"/>
              </a:rPr>
              <a:t>promotee</a:t>
            </a:r>
            <a:r>
              <a:rPr lang="en-US" dirty="0">
                <a:latin typeface="+mj-lt"/>
              </a:rPr>
              <a:t> at checkpoint in the test set will be promoted or not after the evaluation process.</a:t>
            </a:r>
          </a:p>
        </p:txBody>
      </p:sp>
    </p:spTree>
    <p:extLst>
      <p:ext uri="{BB962C8B-B14F-4D97-AF65-F5344CB8AC3E}">
        <p14:creationId xmlns:p14="http://schemas.microsoft.com/office/powerpoint/2010/main" val="938305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51328-F16B-9E44-83BD-491537F762FD}"/>
              </a:ext>
            </a:extLst>
          </p:cNvPr>
          <p:cNvSpPr>
            <a:spLocks noGrp="1"/>
          </p:cNvSpPr>
          <p:nvPr>
            <p:ph type="title"/>
          </p:nvPr>
        </p:nvSpPr>
        <p:spPr/>
        <p:txBody>
          <a:bodyPr/>
          <a:lstStyle/>
          <a:p>
            <a:r>
              <a:rPr lang="en-US" dirty="0"/>
              <a:t>Scope of this project</a:t>
            </a:r>
          </a:p>
        </p:txBody>
      </p:sp>
      <p:sp>
        <p:nvSpPr>
          <p:cNvPr id="3" name="Content Placeholder 2">
            <a:extLst>
              <a:ext uri="{FF2B5EF4-FFF2-40B4-BE49-F238E27FC236}">
                <a16:creationId xmlns:a16="http://schemas.microsoft.com/office/drawing/2014/main" id="{1932EE3D-943F-5E4C-A157-9A1A7FC732FD}"/>
              </a:ext>
            </a:extLst>
          </p:cNvPr>
          <p:cNvSpPr>
            <a:spLocks noGrp="1"/>
          </p:cNvSpPr>
          <p:nvPr>
            <p:ph idx="1"/>
          </p:nvPr>
        </p:nvSpPr>
        <p:spPr>
          <a:xfrm>
            <a:off x="1077362" y="2427316"/>
            <a:ext cx="9950103" cy="1001684"/>
          </a:xfrm>
        </p:spPr>
        <p:txBody>
          <a:bodyPr>
            <a:normAutofit lnSpcReduction="10000"/>
          </a:bodyPr>
          <a:lstStyle/>
          <a:p>
            <a:r>
              <a:rPr lang="en-IN" dirty="0"/>
              <a:t>Using this model, will try to predict whether a potential </a:t>
            </a:r>
            <a:r>
              <a:rPr lang="en-IN" dirty="0" err="1"/>
              <a:t>promotee</a:t>
            </a:r>
            <a:r>
              <a:rPr lang="en-IN" dirty="0"/>
              <a:t> at checkpoint in the test set will be promoted or not after the evaluation process</a:t>
            </a:r>
            <a:br>
              <a:rPr lang="en-IN" dirty="0"/>
            </a:br>
            <a:endParaRPr lang="en-IN" dirty="0"/>
          </a:p>
          <a:p>
            <a:endParaRPr lang="en-US" dirty="0"/>
          </a:p>
        </p:txBody>
      </p:sp>
    </p:spTree>
    <p:extLst>
      <p:ext uri="{BB962C8B-B14F-4D97-AF65-F5344CB8AC3E}">
        <p14:creationId xmlns:p14="http://schemas.microsoft.com/office/powerpoint/2010/main" val="339611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C5A45-F264-046E-3C6A-6E97CAD74DC2}"/>
              </a:ext>
            </a:extLst>
          </p:cNvPr>
          <p:cNvSpPr>
            <a:spLocks noGrp="1"/>
          </p:cNvSpPr>
          <p:nvPr>
            <p:ph type="title"/>
          </p:nvPr>
        </p:nvSpPr>
        <p:spPr/>
        <p:txBody>
          <a:bodyPr/>
          <a:lstStyle/>
          <a:p>
            <a:r>
              <a:rPr lang="en-US" dirty="0"/>
              <a:t>Observation:</a:t>
            </a:r>
          </a:p>
        </p:txBody>
      </p:sp>
      <p:pic>
        <p:nvPicPr>
          <p:cNvPr id="6" name="Content Placeholder 5" descr="A screenshot of a computer screen&#10;&#10;Description automatically generated">
            <a:extLst>
              <a:ext uri="{FF2B5EF4-FFF2-40B4-BE49-F238E27FC236}">
                <a16:creationId xmlns:a16="http://schemas.microsoft.com/office/drawing/2014/main" id="{3E777993-CC2E-02A3-15E7-1D1E295D8513}"/>
              </a:ext>
            </a:extLst>
          </p:cNvPr>
          <p:cNvPicPr>
            <a:picLocks noGrp="1" noChangeAspect="1"/>
          </p:cNvPicPr>
          <p:nvPr>
            <p:ph idx="1"/>
          </p:nvPr>
        </p:nvPicPr>
        <p:blipFill>
          <a:blip r:embed="rId2"/>
          <a:stretch>
            <a:fillRect/>
          </a:stretch>
        </p:blipFill>
        <p:spPr>
          <a:xfrm>
            <a:off x="2094837" y="2227810"/>
            <a:ext cx="7562958" cy="4491090"/>
          </a:xfrm>
        </p:spPr>
      </p:pic>
    </p:spTree>
    <p:extLst>
      <p:ext uri="{BB962C8B-B14F-4D97-AF65-F5344CB8AC3E}">
        <p14:creationId xmlns:p14="http://schemas.microsoft.com/office/powerpoint/2010/main" val="1564769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B164EC-8856-30F2-05AA-C8538D23ED47}"/>
              </a:ext>
            </a:extLst>
          </p:cNvPr>
          <p:cNvSpPr>
            <a:spLocks noGrp="1"/>
          </p:cNvSpPr>
          <p:nvPr>
            <p:ph type="title"/>
          </p:nvPr>
        </p:nvSpPr>
        <p:spPr>
          <a:xfrm>
            <a:off x="1077364" y="720435"/>
            <a:ext cx="4140096" cy="1507375"/>
          </a:xfrm>
        </p:spPr>
        <p:txBody>
          <a:bodyPr vert="horz" lIns="91440" tIns="45720" rIns="91440" bIns="45720" rtlCol="0">
            <a:normAutofit/>
          </a:bodyPr>
          <a:lstStyle/>
          <a:p>
            <a:r>
              <a:rPr lang="en-US"/>
              <a:t>Correlation Heatmap</a:t>
            </a:r>
          </a:p>
        </p:txBody>
      </p:sp>
      <p:sp>
        <p:nvSpPr>
          <p:cNvPr id="89" name="Freeform: Shape 83">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screenshot of a computer screen&#10;&#10;Description automatically generated">
            <a:extLst>
              <a:ext uri="{FF2B5EF4-FFF2-40B4-BE49-F238E27FC236}">
                <a16:creationId xmlns:a16="http://schemas.microsoft.com/office/drawing/2014/main" id="{BC586F67-E0B4-4920-BCD9-A8C9BAEB370F}"/>
              </a:ext>
            </a:extLst>
          </p:cNvPr>
          <p:cNvPicPr>
            <a:picLocks noChangeAspect="1"/>
          </p:cNvPicPr>
          <p:nvPr/>
        </p:nvPicPr>
        <p:blipFill>
          <a:blip r:embed="rId2"/>
          <a:srcRect l="13015" r="19608" b="-3"/>
          <a:stretch/>
        </p:blipFill>
        <p:spPr>
          <a:xfrm>
            <a:off x="3768811" y="222422"/>
            <a:ext cx="6759225" cy="6190735"/>
          </a:xfrm>
          <a:prstGeom prst="rect">
            <a:avLst/>
          </a:prstGeom>
        </p:spPr>
      </p:pic>
    </p:spTree>
    <p:extLst>
      <p:ext uri="{BB962C8B-B14F-4D97-AF65-F5344CB8AC3E}">
        <p14:creationId xmlns:p14="http://schemas.microsoft.com/office/powerpoint/2010/main" val="4039433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51B4D-820C-C8FD-2614-7A1CC0EB4F5B}"/>
              </a:ext>
            </a:extLst>
          </p:cNvPr>
          <p:cNvSpPr>
            <a:spLocks noGrp="1"/>
          </p:cNvSpPr>
          <p:nvPr>
            <p:ph type="title"/>
          </p:nvPr>
        </p:nvSpPr>
        <p:spPr/>
        <p:txBody>
          <a:bodyPr/>
          <a:lstStyle/>
          <a:p>
            <a:r>
              <a:rPr lang="en-US" dirty="0"/>
              <a:t>category and numeric features</a:t>
            </a:r>
          </a:p>
        </p:txBody>
      </p:sp>
      <p:sp>
        <p:nvSpPr>
          <p:cNvPr id="3" name="Content Placeholder 2">
            <a:extLst>
              <a:ext uri="{FF2B5EF4-FFF2-40B4-BE49-F238E27FC236}">
                <a16:creationId xmlns:a16="http://schemas.microsoft.com/office/drawing/2014/main" id="{48A05CBC-9E06-3B48-B2F1-632C8128DBA7}"/>
              </a:ext>
            </a:extLst>
          </p:cNvPr>
          <p:cNvSpPr>
            <a:spLocks noGrp="1"/>
          </p:cNvSpPr>
          <p:nvPr>
            <p:ph idx="1"/>
          </p:nvPr>
        </p:nvSpPr>
        <p:spPr/>
        <p:txBody>
          <a:bodyPr/>
          <a:lstStyle/>
          <a:p>
            <a:pPr marL="0" indent="0">
              <a:buNone/>
            </a:pPr>
            <a:r>
              <a:rPr lang="en-US" sz="2000" b="1" dirty="0"/>
              <a:t>Categorical Columns:</a:t>
            </a:r>
          </a:p>
          <a:p>
            <a:r>
              <a:rPr lang="en-US" dirty="0"/>
              <a:t>['department', 'region', 'education', 'gender', '</a:t>
            </a:r>
            <a:r>
              <a:rPr lang="en-US" dirty="0" err="1"/>
              <a:t>recruitment_channel</a:t>
            </a:r>
            <a:r>
              <a:rPr lang="en-US" dirty="0"/>
              <a:t>’]</a:t>
            </a:r>
          </a:p>
          <a:p>
            <a:pPr marL="0" indent="0">
              <a:buNone/>
            </a:pPr>
            <a:r>
              <a:rPr lang="en-US" sz="1800" b="1" dirty="0"/>
              <a:t>Numerical Columns:</a:t>
            </a:r>
            <a:endParaRPr lang="en-US" dirty="0"/>
          </a:p>
          <a:p>
            <a:r>
              <a:rPr lang="en-US" dirty="0"/>
              <a:t>['</a:t>
            </a:r>
            <a:r>
              <a:rPr lang="en-US" dirty="0" err="1"/>
              <a:t>no_of_trainings</a:t>
            </a:r>
            <a:r>
              <a:rPr lang="en-US" dirty="0"/>
              <a:t>', 'age', '</a:t>
            </a:r>
            <a:r>
              <a:rPr lang="en-US" dirty="0" err="1"/>
              <a:t>previous_year_rating</a:t>
            </a:r>
            <a:r>
              <a:rPr lang="en-US" dirty="0"/>
              <a:t>', '</a:t>
            </a:r>
            <a:r>
              <a:rPr lang="en-US" dirty="0" err="1"/>
              <a:t>length_of_service</a:t>
            </a:r>
            <a:r>
              <a:rPr lang="en-US" dirty="0"/>
              <a:t>', 'KPIs_met_80_percent', '</a:t>
            </a:r>
            <a:r>
              <a:rPr lang="en-US" dirty="0" err="1"/>
              <a:t>awards_won</a:t>
            </a:r>
            <a:r>
              <a:rPr lang="en-US" dirty="0"/>
              <a:t>', '</a:t>
            </a:r>
            <a:r>
              <a:rPr lang="en-US" dirty="0" err="1"/>
              <a:t>avg_training_score</a:t>
            </a:r>
            <a:r>
              <a:rPr lang="en-US" dirty="0"/>
              <a:t>']</a:t>
            </a:r>
          </a:p>
        </p:txBody>
      </p:sp>
    </p:spTree>
    <p:extLst>
      <p:ext uri="{BB962C8B-B14F-4D97-AF65-F5344CB8AC3E}">
        <p14:creationId xmlns:p14="http://schemas.microsoft.com/office/powerpoint/2010/main" val="4137166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FF5C-0E75-DE79-2CE6-697EDE0330C1}"/>
              </a:ext>
            </a:extLst>
          </p:cNvPr>
          <p:cNvSpPr>
            <a:spLocks noGrp="1"/>
          </p:cNvSpPr>
          <p:nvPr>
            <p:ph type="title"/>
          </p:nvPr>
        </p:nvSpPr>
        <p:spPr>
          <a:xfrm>
            <a:off x="939139" y="584758"/>
            <a:ext cx="9950103" cy="664824"/>
          </a:xfrm>
        </p:spPr>
        <p:txBody>
          <a:bodyPr/>
          <a:lstStyle/>
          <a:p>
            <a:r>
              <a:rPr lang="en-US" dirty="0"/>
              <a:t>Model Comparison:</a:t>
            </a:r>
          </a:p>
        </p:txBody>
      </p:sp>
      <p:sp>
        <p:nvSpPr>
          <p:cNvPr id="3" name="Content Placeholder 2">
            <a:extLst>
              <a:ext uri="{FF2B5EF4-FFF2-40B4-BE49-F238E27FC236}">
                <a16:creationId xmlns:a16="http://schemas.microsoft.com/office/drawing/2014/main" id="{68917B81-CF94-6938-3FFB-69CE0CA8F3F3}"/>
              </a:ext>
            </a:extLst>
          </p:cNvPr>
          <p:cNvSpPr>
            <a:spLocks noGrp="1"/>
          </p:cNvSpPr>
          <p:nvPr>
            <p:ph idx="1"/>
          </p:nvPr>
        </p:nvSpPr>
        <p:spPr>
          <a:xfrm>
            <a:off x="790283" y="1249581"/>
            <a:ext cx="9950103" cy="5480827"/>
          </a:xfrm>
        </p:spPr>
        <p:txBody>
          <a:bodyPr/>
          <a:lstStyle/>
          <a:p>
            <a:pPr marL="0" indent="0">
              <a:buNone/>
            </a:pPr>
            <a:r>
              <a:rPr lang="en-US" sz="2400" b="1" dirty="0"/>
              <a:t>Using Logistic Regression:</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IN" dirty="0"/>
              <a:t>Train f1 Score 0.3966975432944019 </a:t>
            </a:r>
          </a:p>
          <a:p>
            <a:pPr marL="0" indent="0">
              <a:buNone/>
            </a:pPr>
            <a:r>
              <a:rPr lang="en-IN" dirty="0"/>
              <a:t>Test f1 Score 0.37489539748953976</a:t>
            </a:r>
            <a:endParaRPr lang="en-US" b="1" dirty="0"/>
          </a:p>
        </p:txBody>
      </p:sp>
      <p:pic>
        <p:nvPicPr>
          <p:cNvPr id="5" name="Picture 4" descr="A screenshot of a computer&#10;&#10;Description automatically generated">
            <a:extLst>
              <a:ext uri="{FF2B5EF4-FFF2-40B4-BE49-F238E27FC236}">
                <a16:creationId xmlns:a16="http://schemas.microsoft.com/office/drawing/2014/main" id="{0D03B7D3-0678-DD02-DFB0-126A67C13A82}"/>
              </a:ext>
            </a:extLst>
          </p:cNvPr>
          <p:cNvPicPr>
            <a:picLocks noChangeAspect="1"/>
          </p:cNvPicPr>
          <p:nvPr/>
        </p:nvPicPr>
        <p:blipFill>
          <a:blip r:embed="rId2"/>
          <a:stretch>
            <a:fillRect/>
          </a:stretch>
        </p:blipFill>
        <p:spPr>
          <a:xfrm>
            <a:off x="939139" y="1741445"/>
            <a:ext cx="3213100" cy="2806700"/>
          </a:xfrm>
          <a:prstGeom prst="rect">
            <a:avLst/>
          </a:prstGeom>
        </p:spPr>
      </p:pic>
      <p:pic>
        <p:nvPicPr>
          <p:cNvPr id="7" name="Picture 6" descr="A screenshot of a computer screen&#10;&#10;Description automatically generated">
            <a:extLst>
              <a:ext uri="{FF2B5EF4-FFF2-40B4-BE49-F238E27FC236}">
                <a16:creationId xmlns:a16="http://schemas.microsoft.com/office/drawing/2014/main" id="{26AAD227-CF5A-7C17-38AA-A4A1E1CFEB17}"/>
              </a:ext>
            </a:extLst>
          </p:cNvPr>
          <p:cNvPicPr>
            <a:picLocks noChangeAspect="1"/>
          </p:cNvPicPr>
          <p:nvPr/>
        </p:nvPicPr>
        <p:blipFill>
          <a:blip r:embed="rId3"/>
          <a:stretch>
            <a:fillRect/>
          </a:stretch>
        </p:blipFill>
        <p:spPr>
          <a:xfrm>
            <a:off x="3986722" y="1741445"/>
            <a:ext cx="4218556" cy="2923557"/>
          </a:xfrm>
          <a:prstGeom prst="rect">
            <a:avLst/>
          </a:prstGeom>
        </p:spPr>
      </p:pic>
      <p:pic>
        <p:nvPicPr>
          <p:cNvPr id="11" name="Picture 10" descr="A blue line drawn on a white background&#10;&#10;Description automatically generated">
            <a:extLst>
              <a:ext uri="{FF2B5EF4-FFF2-40B4-BE49-F238E27FC236}">
                <a16:creationId xmlns:a16="http://schemas.microsoft.com/office/drawing/2014/main" id="{68362619-2479-B3D0-1673-6C0590F7C836}"/>
              </a:ext>
            </a:extLst>
          </p:cNvPr>
          <p:cNvPicPr>
            <a:picLocks noChangeAspect="1"/>
          </p:cNvPicPr>
          <p:nvPr/>
        </p:nvPicPr>
        <p:blipFill>
          <a:blip r:embed="rId4"/>
          <a:stretch>
            <a:fillRect/>
          </a:stretch>
        </p:blipFill>
        <p:spPr>
          <a:xfrm>
            <a:off x="8252974" y="1741444"/>
            <a:ext cx="3758418" cy="2923557"/>
          </a:xfrm>
          <a:prstGeom prst="rect">
            <a:avLst/>
          </a:prstGeom>
        </p:spPr>
      </p:pic>
    </p:spTree>
    <p:extLst>
      <p:ext uri="{BB962C8B-B14F-4D97-AF65-F5344CB8AC3E}">
        <p14:creationId xmlns:p14="http://schemas.microsoft.com/office/powerpoint/2010/main" val="1690478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7D808-DD72-68BB-2622-7DCD0B622A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F8C19C-104D-AC0F-1373-68D9240924C4}"/>
              </a:ext>
            </a:extLst>
          </p:cNvPr>
          <p:cNvSpPr>
            <a:spLocks noGrp="1"/>
          </p:cNvSpPr>
          <p:nvPr>
            <p:ph type="title"/>
          </p:nvPr>
        </p:nvSpPr>
        <p:spPr>
          <a:xfrm>
            <a:off x="939139" y="584758"/>
            <a:ext cx="9950103" cy="664824"/>
          </a:xfrm>
        </p:spPr>
        <p:txBody>
          <a:bodyPr/>
          <a:lstStyle/>
          <a:p>
            <a:r>
              <a:rPr lang="en-US" dirty="0"/>
              <a:t>Hyperparameters Tuning for each model</a:t>
            </a:r>
          </a:p>
        </p:txBody>
      </p:sp>
      <p:sp>
        <p:nvSpPr>
          <p:cNvPr id="3" name="Content Placeholder 2">
            <a:extLst>
              <a:ext uri="{FF2B5EF4-FFF2-40B4-BE49-F238E27FC236}">
                <a16:creationId xmlns:a16="http://schemas.microsoft.com/office/drawing/2014/main" id="{30B30826-5454-97D5-E943-B56F8AC3B84A}"/>
              </a:ext>
            </a:extLst>
          </p:cNvPr>
          <p:cNvSpPr>
            <a:spLocks noGrp="1"/>
          </p:cNvSpPr>
          <p:nvPr>
            <p:ph idx="1"/>
          </p:nvPr>
        </p:nvSpPr>
        <p:spPr>
          <a:xfrm>
            <a:off x="790283" y="1249581"/>
            <a:ext cx="9950103" cy="5480827"/>
          </a:xfrm>
        </p:spPr>
        <p:txBody>
          <a:bodyPr/>
          <a:lstStyle/>
          <a:p>
            <a:pPr marL="0" indent="0">
              <a:buNone/>
            </a:pPr>
            <a:r>
              <a:rPr lang="en-US" sz="2400" b="1" dirty="0"/>
              <a:t>Using </a:t>
            </a:r>
            <a:r>
              <a:rPr lang="en-US" sz="2400" b="1" dirty="0" err="1"/>
              <a:t>DecisionTreeClassifier</a:t>
            </a:r>
            <a:r>
              <a:rPr lang="en-US" sz="2400" b="1" dirty="0"/>
              <a:t>:</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p:txBody>
      </p:sp>
      <p:pic>
        <p:nvPicPr>
          <p:cNvPr id="6" name="Picture 5" descr="A screenshot of a computer&#10;&#10;Description automatically generated">
            <a:extLst>
              <a:ext uri="{FF2B5EF4-FFF2-40B4-BE49-F238E27FC236}">
                <a16:creationId xmlns:a16="http://schemas.microsoft.com/office/drawing/2014/main" id="{F6866BCB-F87B-2333-86C2-9DE0453403B6}"/>
              </a:ext>
            </a:extLst>
          </p:cNvPr>
          <p:cNvPicPr>
            <a:picLocks noChangeAspect="1"/>
          </p:cNvPicPr>
          <p:nvPr/>
        </p:nvPicPr>
        <p:blipFill>
          <a:blip r:embed="rId2"/>
          <a:stretch>
            <a:fillRect/>
          </a:stretch>
        </p:blipFill>
        <p:spPr>
          <a:xfrm>
            <a:off x="635429" y="1645103"/>
            <a:ext cx="7772400" cy="4863579"/>
          </a:xfrm>
          <a:prstGeom prst="rect">
            <a:avLst/>
          </a:prstGeom>
        </p:spPr>
      </p:pic>
      <p:pic>
        <p:nvPicPr>
          <p:cNvPr id="9" name="Picture 8" descr="A graph with a line&#10;&#10;Description automatically generated">
            <a:extLst>
              <a:ext uri="{FF2B5EF4-FFF2-40B4-BE49-F238E27FC236}">
                <a16:creationId xmlns:a16="http://schemas.microsoft.com/office/drawing/2014/main" id="{52F33086-7FB9-4F41-6E70-DCE7A3D49736}"/>
              </a:ext>
            </a:extLst>
          </p:cNvPr>
          <p:cNvPicPr>
            <a:picLocks noChangeAspect="1"/>
          </p:cNvPicPr>
          <p:nvPr/>
        </p:nvPicPr>
        <p:blipFill>
          <a:blip r:embed="rId3"/>
          <a:stretch>
            <a:fillRect/>
          </a:stretch>
        </p:blipFill>
        <p:spPr>
          <a:xfrm>
            <a:off x="5797722" y="1645102"/>
            <a:ext cx="6191115" cy="4863578"/>
          </a:xfrm>
          <a:prstGeom prst="rect">
            <a:avLst/>
          </a:prstGeom>
        </p:spPr>
      </p:pic>
    </p:spTree>
    <p:extLst>
      <p:ext uri="{BB962C8B-B14F-4D97-AF65-F5344CB8AC3E}">
        <p14:creationId xmlns:p14="http://schemas.microsoft.com/office/powerpoint/2010/main" val="3453455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619DD-E791-9207-82A4-979CB3E27D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B08C96-250B-4310-5087-BC5EA2F0BD8E}"/>
              </a:ext>
            </a:extLst>
          </p:cNvPr>
          <p:cNvSpPr>
            <a:spLocks noGrp="1"/>
          </p:cNvSpPr>
          <p:nvPr>
            <p:ph type="title"/>
          </p:nvPr>
        </p:nvSpPr>
        <p:spPr>
          <a:xfrm>
            <a:off x="939139" y="584758"/>
            <a:ext cx="9950103" cy="664824"/>
          </a:xfrm>
        </p:spPr>
        <p:txBody>
          <a:bodyPr/>
          <a:lstStyle/>
          <a:p>
            <a:r>
              <a:rPr lang="en-US" dirty="0"/>
              <a:t>Hyperparameters Tuning for each model</a:t>
            </a:r>
          </a:p>
        </p:txBody>
      </p:sp>
      <p:sp>
        <p:nvSpPr>
          <p:cNvPr id="3" name="Content Placeholder 2">
            <a:extLst>
              <a:ext uri="{FF2B5EF4-FFF2-40B4-BE49-F238E27FC236}">
                <a16:creationId xmlns:a16="http://schemas.microsoft.com/office/drawing/2014/main" id="{4A974B60-46D0-C4DE-2CD0-E1DFB600B101}"/>
              </a:ext>
            </a:extLst>
          </p:cNvPr>
          <p:cNvSpPr>
            <a:spLocks noGrp="1"/>
          </p:cNvSpPr>
          <p:nvPr>
            <p:ph idx="1"/>
          </p:nvPr>
        </p:nvSpPr>
        <p:spPr>
          <a:xfrm>
            <a:off x="790283" y="1249581"/>
            <a:ext cx="9950103" cy="5480827"/>
          </a:xfrm>
        </p:spPr>
        <p:txBody>
          <a:bodyPr/>
          <a:lstStyle/>
          <a:p>
            <a:pPr marL="0" indent="0">
              <a:buNone/>
            </a:pPr>
            <a:r>
              <a:rPr lang="en-US" sz="2400" b="1" dirty="0"/>
              <a:t>Using </a:t>
            </a:r>
            <a:r>
              <a:rPr lang="en-US" sz="2400" b="1" dirty="0" err="1"/>
              <a:t>StackingClassifier</a:t>
            </a:r>
            <a:r>
              <a:rPr lang="en-US" sz="2400" b="1" dirty="0"/>
              <a:t> &amp; </a:t>
            </a:r>
            <a:r>
              <a:rPr lang="en-US" sz="2400" b="1" dirty="0" err="1"/>
              <a:t>GradientBoostingClassifier</a:t>
            </a:r>
            <a:r>
              <a:rPr lang="en-US" sz="2400" b="1" dirty="0"/>
              <a:t>:</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p:txBody>
      </p:sp>
      <p:pic>
        <p:nvPicPr>
          <p:cNvPr id="6" name="Picture 5" descr="A screenshot of a computer&#10;&#10;Description automatically generated">
            <a:extLst>
              <a:ext uri="{FF2B5EF4-FFF2-40B4-BE49-F238E27FC236}">
                <a16:creationId xmlns:a16="http://schemas.microsoft.com/office/drawing/2014/main" id="{E5ABAC6D-809E-2829-DAB4-C4785C12F1FD}"/>
              </a:ext>
            </a:extLst>
          </p:cNvPr>
          <p:cNvPicPr>
            <a:picLocks noChangeAspect="1"/>
          </p:cNvPicPr>
          <p:nvPr/>
        </p:nvPicPr>
        <p:blipFill>
          <a:blip r:embed="rId2"/>
          <a:stretch>
            <a:fillRect/>
          </a:stretch>
        </p:blipFill>
        <p:spPr>
          <a:xfrm>
            <a:off x="773579" y="1613853"/>
            <a:ext cx="6694157" cy="5116556"/>
          </a:xfrm>
          <a:prstGeom prst="rect">
            <a:avLst/>
          </a:prstGeom>
        </p:spPr>
      </p:pic>
      <p:pic>
        <p:nvPicPr>
          <p:cNvPr id="9" name="Picture 8" descr="A blue line graph with numbers&#10;&#10;Description automatically generated">
            <a:extLst>
              <a:ext uri="{FF2B5EF4-FFF2-40B4-BE49-F238E27FC236}">
                <a16:creationId xmlns:a16="http://schemas.microsoft.com/office/drawing/2014/main" id="{C8176783-AB11-B229-5CC2-965D960ECC6C}"/>
              </a:ext>
            </a:extLst>
          </p:cNvPr>
          <p:cNvPicPr>
            <a:picLocks noChangeAspect="1"/>
          </p:cNvPicPr>
          <p:nvPr/>
        </p:nvPicPr>
        <p:blipFill>
          <a:blip r:embed="rId3"/>
          <a:stretch>
            <a:fillRect/>
          </a:stretch>
        </p:blipFill>
        <p:spPr>
          <a:xfrm>
            <a:off x="5914190" y="1574242"/>
            <a:ext cx="6310733" cy="4699000"/>
          </a:xfrm>
          <a:prstGeom prst="rect">
            <a:avLst/>
          </a:prstGeom>
        </p:spPr>
      </p:pic>
    </p:spTree>
    <p:extLst>
      <p:ext uri="{BB962C8B-B14F-4D97-AF65-F5344CB8AC3E}">
        <p14:creationId xmlns:p14="http://schemas.microsoft.com/office/powerpoint/2010/main" val="2938766290"/>
      </p:ext>
    </p:extLst>
  </p:cSld>
  <p:clrMapOvr>
    <a:masterClrMapping/>
  </p:clrMapOvr>
</p:sld>
</file>

<file path=ppt/theme/theme1.xml><?xml version="1.0" encoding="utf-8"?>
<a:theme xmlns:a="http://schemas.openxmlformats.org/drawingml/2006/main" name="BlocksVTI">
  <a:themeElements>
    <a:clrScheme name="AnalogousFromLightSeedLeftStep">
      <a:dk1>
        <a:srgbClr val="000000"/>
      </a:dk1>
      <a:lt1>
        <a:srgbClr val="FFFFFF"/>
      </a:lt1>
      <a:dk2>
        <a:srgbClr val="2A2441"/>
      </a:dk2>
      <a:lt2>
        <a:srgbClr val="E7E8E2"/>
      </a:lt2>
      <a:accent1>
        <a:srgbClr val="856EEE"/>
      </a:accent1>
      <a:accent2>
        <a:srgbClr val="4E73EB"/>
      </a:accent2>
      <a:accent3>
        <a:srgbClr val="40AEE9"/>
      </a:accent3>
      <a:accent4>
        <a:srgbClr val="37B3AB"/>
      </a:accent4>
      <a:accent5>
        <a:srgbClr val="33BA79"/>
      </a:accent5>
      <a:accent6>
        <a:srgbClr val="2DBB3B"/>
      </a:accent6>
      <a:hlink>
        <a:srgbClr val="7E8852"/>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otalTime>300</TotalTime>
  <Words>404</Words>
  <Application>Microsoft Macintosh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Avenir Next LT Pro Light</vt:lpstr>
      <vt:lpstr>Calibri</vt:lpstr>
      <vt:lpstr>Helvetica Neue</vt:lpstr>
      <vt:lpstr>BlocksVTI</vt:lpstr>
      <vt:lpstr>HR Analytics Hackathon Classification Problem</vt:lpstr>
      <vt:lpstr>Problem Statement</vt:lpstr>
      <vt:lpstr>Scope of this project</vt:lpstr>
      <vt:lpstr>Observation:</vt:lpstr>
      <vt:lpstr>Correlation Heatmap</vt:lpstr>
      <vt:lpstr>category and numeric features</vt:lpstr>
      <vt:lpstr>Model Comparison:</vt:lpstr>
      <vt:lpstr>Hyperparameters Tuning for each model</vt:lpstr>
      <vt:lpstr>Hyperparameters Tuning for each model</vt:lpstr>
      <vt:lpstr>Hyperparameters Tuning for each model</vt:lpstr>
      <vt:lpstr>Hyperparameters Tuning for each model</vt:lpstr>
      <vt:lpstr>Result uploaded in the analytics vidhya website and the recieved score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Mega Mart Sales Prediction</dc:title>
  <dc:creator>Microsoft Office User</dc:creator>
  <cp:lastModifiedBy>Mohamed Suhaib</cp:lastModifiedBy>
  <cp:revision>8</cp:revision>
  <dcterms:created xsi:type="dcterms:W3CDTF">2021-10-24T08:28:21Z</dcterms:created>
  <dcterms:modified xsi:type="dcterms:W3CDTF">2024-11-17T16:18:31Z</dcterms:modified>
</cp:coreProperties>
</file>