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4" r:id="rId9"/>
    <p:sldId id="265" r:id="rId10"/>
    <p:sldId id="267" r:id="rId11"/>
    <p:sldId id="268" r:id="rId12"/>
    <p:sldId id="272" r:id="rId13"/>
    <p:sldId id="275" r:id="rId14"/>
    <p:sldId id="263" r:id="rId15"/>
    <p:sldId id="269" r:id="rId16"/>
    <p:sldId id="270"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6"/>
  </p:normalViewPr>
  <p:slideViewPr>
    <p:cSldViewPr snapToGrid="0" snapToObjects="1">
      <p:cViewPr varScale="1">
        <p:scale>
          <a:sx n="104" d="100"/>
          <a:sy n="104" d="100"/>
        </p:scale>
        <p:origin x="2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12/1/24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91201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334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771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7820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7756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8586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24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078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1639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9456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12/1/24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2279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12/1/24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27137301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ohamedsuhaib88/crosssellstreamlit/tree/main" TargetMode="External"/><Relationship Id="rId2" Type="http://schemas.openxmlformats.org/officeDocument/2006/relationships/hyperlink" Target="https://github.com/mohamedsuhaib88/MLHack2024/tree/main" TargetMode="External"/><Relationship Id="rId1" Type="http://schemas.openxmlformats.org/officeDocument/2006/relationships/slideLayout" Target="../slideLayouts/slideLayout2.xml"/><Relationship Id="rId5" Type="http://schemas.openxmlformats.org/officeDocument/2006/relationships/hyperlink" Target="https://hub.docker.com/layers/msuhaiba/fastapi-crosssell/1.1/images/sha256-482dc6887664a9b2799d87cd34a20db28cd3a1c0c7d7feb8757e4cda2f2bd144?context=repo" TargetMode="External"/><Relationship Id="rId4" Type="http://schemas.openxmlformats.org/officeDocument/2006/relationships/hyperlink" Target="https://github.com/mohamedsuhaib88/crosssellfastapi/tree/m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4">
            <a:extLst>
              <a:ext uri="{FF2B5EF4-FFF2-40B4-BE49-F238E27FC236}">
                <a16:creationId xmlns:a16="http://schemas.microsoft.com/office/drawing/2014/main" id="{998D6E90-577B-4973-B60A-2700290E6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D6A70-262A-4844-8018-2F6103E98F36}"/>
              </a:ext>
            </a:extLst>
          </p:cNvPr>
          <p:cNvSpPr>
            <a:spLocks noGrp="1"/>
          </p:cNvSpPr>
          <p:nvPr>
            <p:ph type="ctrTitle"/>
          </p:nvPr>
        </p:nvSpPr>
        <p:spPr>
          <a:xfrm>
            <a:off x="1084728" y="1597961"/>
            <a:ext cx="3388208" cy="3162300"/>
          </a:xfrm>
        </p:spPr>
        <p:txBody>
          <a:bodyPr anchor="t">
            <a:normAutofit/>
          </a:bodyPr>
          <a:lstStyle/>
          <a:p>
            <a:r>
              <a:rPr lang="en-IN" sz="2400" dirty="0"/>
              <a:t>Cross-Sell Prediction</a:t>
            </a:r>
            <a:br>
              <a:rPr lang="en-IN" sz="1400" b="0" i="0" dirty="0">
                <a:effectLst/>
                <a:latin typeface="Inter"/>
              </a:rPr>
            </a:br>
            <a:r>
              <a:rPr lang="en-US" sz="2400" dirty="0"/>
              <a:t>Hackathon Classification Problem</a:t>
            </a:r>
          </a:p>
        </p:txBody>
      </p:sp>
      <p:sp>
        <p:nvSpPr>
          <p:cNvPr id="27" name="Freeform: Shape 16">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EB61DC2B-2B0D-4AE9-BFE3-484D5CEE8AAB}"/>
              </a:ext>
            </a:extLst>
          </p:cNvPr>
          <p:cNvPicPr>
            <a:picLocks noChangeAspect="1"/>
          </p:cNvPicPr>
          <p:nvPr/>
        </p:nvPicPr>
        <p:blipFill rotWithShape="1">
          <a:blip r:embed="rId2"/>
          <a:srcRect t="11401" b="29544"/>
          <a:stretch/>
        </p:blipFill>
        <p:spPr>
          <a:xfrm>
            <a:off x="4398097" y="1979595"/>
            <a:ext cx="6737862" cy="2845017"/>
          </a:xfrm>
          <a:prstGeom prst="rect">
            <a:avLst/>
          </a:prstGeom>
        </p:spPr>
      </p:pic>
      <p:sp>
        <p:nvSpPr>
          <p:cNvPr id="6" name="TextBox 5">
            <a:extLst>
              <a:ext uri="{FF2B5EF4-FFF2-40B4-BE49-F238E27FC236}">
                <a16:creationId xmlns:a16="http://schemas.microsoft.com/office/drawing/2014/main" id="{F4F2D867-E207-1941-89F6-3CE3C54F3165}"/>
              </a:ext>
            </a:extLst>
          </p:cNvPr>
          <p:cNvSpPr txBox="1"/>
          <p:nvPr/>
        </p:nvSpPr>
        <p:spPr>
          <a:xfrm>
            <a:off x="963827" y="5546122"/>
            <a:ext cx="4578241" cy="461665"/>
          </a:xfrm>
          <a:prstGeom prst="rect">
            <a:avLst/>
          </a:prstGeom>
          <a:noFill/>
        </p:spPr>
        <p:txBody>
          <a:bodyPr wrap="none" rtlCol="0">
            <a:spAutoFit/>
          </a:bodyPr>
          <a:lstStyle/>
          <a:p>
            <a:r>
              <a:rPr lang="en-US" sz="2400" dirty="0"/>
              <a:t>Prepared by </a:t>
            </a:r>
            <a:r>
              <a:rPr lang="en-US" sz="2400" b="1" dirty="0"/>
              <a:t>Mohamed Suhaib</a:t>
            </a:r>
          </a:p>
        </p:txBody>
      </p:sp>
    </p:spTree>
    <p:extLst>
      <p:ext uri="{BB962C8B-B14F-4D97-AF65-F5344CB8AC3E}">
        <p14:creationId xmlns:p14="http://schemas.microsoft.com/office/powerpoint/2010/main" val="148579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D010B-490C-ACD4-3922-A094B053C0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7EAEF-D0DD-CB90-13DC-D2DE7D1F0BED}"/>
              </a:ext>
            </a:extLst>
          </p:cNvPr>
          <p:cNvSpPr>
            <a:spLocks noGrp="1"/>
          </p:cNvSpPr>
          <p:nvPr>
            <p:ph type="title"/>
          </p:nvPr>
        </p:nvSpPr>
        <p:spPr>
          <a:xfrm>
            <a:off x="939139" y="584758"/>
            <a:ext cx="9950103" cy="664824"/>
          </a:xfrm>
        </p:spPr>
        <p:txBody>
          <a:bodyPr/>
          <a:lstStyle/>
          <a:p>
            <a:r>
              <a:rPr lang="en-US" dirty="0"/>
              <a:t>Hyperparameters Tuning for each model</a:t>
            </a:r>
          </a:p>
        </p:txBody>
      </p:sp>
      <p:sp>
        <p:nvSpPr>
          <p:cNvPr id="3" name="Content Placeholder 2">
            <a:extLst>
              <a:ext uri="{FF2B5EF4-FFF2-40B4-BE49-F238E27FC236}">
                <a16:creationId xmlns:a16="http://schemas.microsoft.com/office/drawing/2014/main" id="{647923D5-B5ED-5B88-85AF-3F1B83E89557}"/>
              </a:ext>
            </a:extLst>
          </p:cNvPr>
          <p:cNvSpPr>
            <a:spLocks noGrp="1"/>
          </p:cNvSpPr>
          <p:nvPr>
            <p:ph idx="1"/>
          </p:nvPr>
        </p:nvSpPr>
        <p:spPr>
          <a:xfrm>
            <a:off x="790283" y="1249581"/>
            <a:ext cx="9950103" cy="5480827"/>
          </a:xfrm>
        </p:spPr>
        <p:txBody>
          <a:bodyPr/>
          <a:lstStyle/>
          <a:p>
            <a:pPr marL="0" indent="0">
              <a:buNone/>
            </a:pPr>
            <a:r>
              <a:rPr lang="en-US" sz="2400" b="1" dirty="0"/>
              <a:t>Using </a:t>
            </a:r>
            <a:r>
              <a:rPr lang="en-US" sz="2400" b="1" dirty="0" err="1"/>
              <a:t>StackingClassifier</a:t>
            </a:r>
            <a:r>
              <a:rPr lang="en-US" sz="2400" b="1" dirty="0"/>
              <a:t> &amp; </a:t>
            </a:r>
            <a:r>
              <a:rPr lang="en-US" sz="2400" b="1" dirty="0" err="1"/>
              <a:t>GradientBoostingClassifier</a:t>
            </a:r>
            <a:r>
              <a:rPr lang="en-US" sz="2400" b="1" dirty="0"/>
              <a:t> &amp; </a:t>
            </a:r>
            <a:r>
              <a:rPr lang="en-US" sz="2400" b="1" dirty="0" err="1"/>
              <a:t>XGBClassifier</a:t>
            </a:r>
            <a:r>
              <a:rPr lang="en-US" sz="2400" b="1" dirty="0"/>
              <a:t> &amp; </a:t>
            </a:r>
            <a:r>
              <a:rPr lang="en-US" sz="2400" b="1" dirty="0" err="1"/>
              <a:t>AdaboostClassifier</a:t>
            </a:r>
            <a:r>
              <a:rPr lang="en-US" sz="2400" b="1" dirty="0"/>
              <a:t> &amp; </a:t>
            </a:r>
            <a:r>
              <a:rPr lang="en-US" sz="2400" b="1" dirty="0" err="1"/>
              <a:t>LGBMClassifier</a:t>
            </a:r>
            <a:r>
              <a:rPr lang="en-US" sz="2400"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6" name="Picture 5" descr="A screenshot of a computer&#10;&#10;Description automatically generated">
            <a:extLst>
              <a:ext uri="{FF2B5EF4-FFF2-40B4-BE49-F238E27FC236}">
                <a16:creationId xmlns:a16="http://schemas.microsoft.com/office/drawing/2014/main" id="{816AF542-00A1-A349-E0BA-B89011ABBDDE}"/>
              </a:ext>
            </a:extLst>
          </p:cNvPr>
          <p:cNvPicPr>
            <a:picLocks noChangeAspect="1"/>
          </p:cNvPicPr>
          <p:nvPr/>
        </p:nvPicPr>
        <p:blipFill>
          <a:blip r:embed="rId2"/>
          <a:stretch>
            <a:fillRect/>
          </a:stretch>
        </p:blipFill>
        <p:spPr>
          <a:xfrm>
            <a:off x="759336" y="2084267"/>
            <a:ext cx="5154854" cy="4646141"/>
          </a:xfrm>
          <a:prstGeom prst="rect">
            <a:avLst/>
          </a:prstGeom>
        </p:spPr>
      </p:pic>
      <p:pic>
        <p:nvPicPr>
          <p:cNvPr id="9" name="Picture 8" descr="A blue line graph with numbers&#10;&#10;Description automatically generated">
            <a:extLst>
              <a:ext uri="{FF2B5EF4-FFF2-40B4-BE49-F238E27FC236}">
                <a16:creationId xmlns:a16="http://schemas.microsoft.com/office/drawing/2014/main" id="{23D3F99B-6868-EA9B-ABE8-8C9C635D2B79}"/>
              </a:ext>
            </a:extLst>
          </p:cNvPr>
          <p:cNvPicPr>
            <a:picLocks noChangeAspect="1"/>
          </p:cNvPicPr>
          <p:nvPr/>
        </p:nvPicPr>
        <p:blipFill>
          <a:blip r:embed="rId3"/>
          <a:stretch>
            <a:fillRect/>
          </a:stretch>
        </p:blipFill>
        <p:spPr>
          <a:xfrm>
            <a:off x="5945137" y="2173760"/>
            <a:ext cx="6310159" cy="4646141"/>
          </a:xfrm>
          <a:prstGeom prst="rect">
            <a:avLst/>
          </a:prstGeom>
        </p:spPr>
      </p:pic>
    </p:spTree>
    <p:extLst>
      <p:ext uri="{BB962C8B-B14F-4D97-AF65-F5344CB8AC3E}">
        <p14:creationId xmlns:p14="http://schemas.microsoft.com/office/powerpoint/2010/main" val="392513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E0DC4-19CE-87A2-D663-1C2BD44548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B0E0C-5B22-3B64-648A-CB8C69E5C1D6}"/>
              </a:ext>
            </a:extLst>
          </p:cNvPr>
          <p:cNvSpPr>
            <a:spLocks noGrp="1"/>
          </p:cNvSpPr>
          <p:nvPr>
            <p:ph type="title"/>
          </p:nvPr>
        </p:nvSpPr>
        <p:spPr>
          <a:xfrm>
            <a:off x="939139" y="584758"/>
            <a:ext cx="9950103" cy="664824"/>
          </a:xfrm>
        </p:spPr>
        <p:txBody>
          <a:bodyPr/>
          <a:lstStyle/>
          <a:p>
            <a:r>
              <a:rPr lang="en-US" dirty="0"/>
              <a:t>Hyperparameters Tuning for each model</a:t>
            </a:r>
          </a:p>
        </p:txBody>
      </p:sp>
      <p:sp>
        <p:nvSpPr>
          <p:cNvPr id="3" name="Content Placeholder 2">
            <a:extLst>
              <a:ext uri="{FF2B5EF4-FFF2-40B4-BE49-F238E27FC236}">
                <a16:creationId xmlns:a16="http://schemas.microsoft.com/office/drawing/2014/main" id="{69FCA59D-9D45-5285-F16F-78A68029F305}"/>
              </a:ext>
            </a:extLst>
          </p:cNvPr>
          <p:cNvSpPr>
            <a:spLocks noGrp="1"/>
          </p:cNvSpPr>
          <p:nvPr>
            <p:ph idx="1"/>
          </p:nvPr>
        </p:nvSpPr>
        <p:spPr>
          <a:xfrm>
            <a:off x="790283" y="1249581"/>
            <a:ext cx="9950103" cy="5480827"/>
          </a:xfrm>
        </p:spPr>
        <p:txBody>
          <a:bodyPr/>
          <a:lstStyle/>
          <a:p>
            <a:pPr marL="0" indent="0">
              <a:buNone/>
            </a:pPr>
            <a:r>
              <a:rPr lang="en-US" sz="2400" b="1" dirty="0"/>
              <a:t>Using </a:t>
            </a:r>
            <a:r>
              <a:rPr lang="en-US" sz="2400" b="1" dirty="0" err="1"/>
              <a:t>StackingClassifier</a:t>
            </a:r>
            <a:r>
              <a:rPr lang="en-US" sz="2400" b="1" dirty="0"/>
              <a:t> &amp; </a:t>
            </a:r>
            <a:r>
              <a:rPr lang="en-US" sz="2400" b="1" dirty="0" err="1"/>
              <a:t>XGBClassifier</a:t>
            </a:r>
            <a:r>
              <a:rPr lang="en-US" sz="2400" b="1" dirty="0"/>
              <a:t> &amp; </a:t>
            </a:r>
            <a:r>
              <a:rPr lang="en-US" sz="2400" b="1" dirty="0" err="1"/>
              <a:t>CatBoostClassifier</a:t>
            </a:r>
            <a:r>
              <a:rPr lang="en-US" sz="2400"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5" name="Picture 4" descr="A screenshot of a computer&#10;&#10;Description automatically generated">
            <a:extLst>
              <a:ext uri="{FF2B5EF4-FFF2-40B4-BE49-F238E27FC236}">
                <a16:creationId xmlns:a16="http://schemas.microsoft.com/office/drawing/2014/main" id="{F5DB0446-6135-F13C-3C13-73FBEE264193}"/>
              </a:ext>
            </a:extLst>
          </p:cNvPr>
          <p:cNvPicPr>
            <a:picLocks noChangeAspect="1"/>
          </p:cNvPicPr>
          <p:nvPr/>
        </p:nvPicPr>
        <p:blipFill>
          <a:blip r:embed="rId2"/>
          <a:stretch>
            <a:fillRect/>
          </a:stretch>
        </p:blipFill>
        <p:spPr>
          <a:xfrm>
            <a:off x="790283" y="1767016"/>
            <a:ext cx="5440357" cy="4963392"/>
          </a:xfrm>
          <a:prstGeom prst="rect">
            <a:avLst/>
          </a:prstGeom>
        </p:spPr>
      </p:pic>
      <p:pic>
        <p:nvPicPr>
          <p:cNvPr id="8" name="Picture 7" descr="A blue line graph with numbers&#10;&#10;Description automatically generated">
            <a:extLst>
              <a:ext uri="{FF2B5EF4-FFF2-40B4-BE49-F238E27FC236}">
                <a16:creationId xmlns:a16="http://schemas.microsoft.com/office/drawing/2014/main" id="{E4B55033-52E2-BEE9-0166-F9B4DF99F934}"/>
              </a:ext>
            </a:extLst>
          </p:cNvPr>
          <p:cNvPicPr>
            <a:picLocks noChangeAspect="1"/>
          </p:cNvPicPr>
          <p:nvPr/>
        </p:nvPicPr>
        <p:blipFill>
          <a:blip r:embed="rId3"/>
          <a:stretch>
            <a:fillRect/>
          </a:stretch>
        </p:blipFill>
        <p:spPr>
          <a:xfrm>
            <a:off x="6230640" y="1767016"/>
            <a:ext cx="5928408" cy="5148696"/>
          </a:xfrm>
          <a:prstGeom prst="rect">
            <a:avLst/>
          </a:prstGeom>
        </p:spPr>
      </p:pic>
    </p:spTree>
    <p:extLst>
      <p:ext uri="{BB962C8B-B14F-4D97-AF65-F5344CB8AC3E}">
        <p14:creationId xmlns:p14="http://schemas.microsoft.com/office/powerpoint/2010/main" val="103038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DFC26-F884-02F6-967E-8E4C7322E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92441-5737-DAD7-4B4C-1E5C45D64C40}"/>
              </a:ext>
            </a:extLst>
          </p:cNvPr>
          <p:cNvSpPr>
            <a:spLocks noGrp="1"/>
          </p:cNvSpPr>
          <p:nvPr>
            <p:ph type="title"/>
          </p:nvPr>
        </p:nvSpPr>
        <p:spPr>
          <a:xfrm>
            <a:off x="939139" y="584758"/>
            <a:ext cx="9950103" cy="664824"/>
          </a:xfrm>
        </p:spPr>
        <p:txBody>
          <a:bodyPr/>
          <a:lstStyle/>
          <a:p>
            <a:r>
              <a:rPr lang="en-US" dirty="0"/>
              <a:t>Hyperparameters Tuning for each model</a:t>
            </a:r>
          </a:p>
        </p:txBody>
      </p:sp>
      <p:sp>
        <p:nvSpPr>
          <p:cNvPr id="3" name="Content Placeholder 2">
            <a:extLst>
              <a:ext uri="{FF2B5EF4-FFF2-40B4-BE49-F238E27FC236}">
                <a16:creationId xmlns:a16="http://schemas.microsoft.com/office/drawing/2014/main" id="{D23E872D-9A8A-199D-D0CF-16B668E68B99}"/>
              </a:ext>
            </a:extLst>
          </p:cNvPr>
          <p:cNvSpPr>
            <a:spLocks noGrp="1"/>
          </p:cNvSpPr>
          <p:nvPr>
            <p:ph idx="1"/>
          </p:nvPr>
        </p:nvSpPr>
        <p:spPr>
          <a:xfrm>
            <a:off x="790283" y="1249581"/>
            <a:ext cx="9950103" cy="5480827"/>
          </a:xfrm>
        </p:spPr>
        <p:txBody>
          <a:bodyPr/>
          <a:lstStyle/>
          <a:p>
            <a:pPr marL="0" indent="0">
              <a:buNone/>
            </a:pPr>
            <a:r>
              <a:rPr lang="en-US" sz="2400" b="1" dirty="0"/>
              <a:t>Using </a:t>
            </a:r>
            <a:r>
              <a:rPr lang="en-US" sz="2400" b="1" dirty="0" err="1"/>
              <a:t>StackingClassifier</a:t>
            </a:r>
            <a:r>
              <a:rPr lang="en-US" sz="2400" b="1" dirty="0"/>
              <a:t> &amp; </a:t>
            </a:r>
            <a:r>
              <a:rPr lang="en-US" sz="2400" b="1" dirty="0" err="1"/>
              <a:t>XGBClassifier</a:t>
            </a:r>
            <a:r>
              <a:rPr lang="en-US" sz="2400" b="1" dirty="0"/>
              <a:t> &amp; </a:t>
            </a:r>
            <a:r>
              <a:rPr lang="en-US" sz="2400" b="1" dirty="0" err="1"/>
              <a:t>RandomForestClassifier</a:t>
            </a:r>
            <a:r>
              <a:rPr lang="en-US" sz="2400"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5" name="Picture 4" descr="A screenshot of a computer&#10;&#10;Description automatically generated">
            <a:extLst>
              <a:ext uri="{FF2B5EF4-FFF2-40B4-BE49-F238E27FC236}">
                <a16:creationId xmlns:a16="http://schemas.microsoft.com/office/drawing/2014/main" id="{4564B6C8-1E96-4BEA-D411-64882736CBAF}"/>
              </a:ext>
            </a:extLst>
          </p:cNvPr>
          <p:cNvPicPr>
            <a:picLocks noChangeAspect="1"/>
          </p:cNvPicPr>
          <p:nvPr/>
        </p:nvPicPr>
        <p:blipFill>
          <a:blip r:embed="rId2"/>
          <a:stretch>
            <a:fillRect/>
          </a:stretch>
        </p:blipFill>
        <p:spPr>
          <a:xfrm>
            <a:off x="939139" y="1705233"/>
            <a:ext cx="5363003" cy="5025176"/>
          </a:xfrm>
          <a:prstGeom prst="rect">
            <a:avLst/>
          </a:prstGeom>
        </p:spPr>
      </p:pic>
      <p:pic>
        <p:nvPicPr>
          <p:cNvPr id="8" name="Picture 7" descr="A blue line graph with numbers&#10;&#10;Description automatically generated">
            <a:extLst>
              <a:ext uri="{FF2B5EF4-FFF2-40B4-BE49-F238E27FC236}">
                <a16:creationId xmlns:a16="http://schemas.microsoft.com/office/drawing/2014/main" id="{8EEB1B91-39BA-7017-A25F-6BB4387A9E9F}"/>
              </a:ext>
            </a:extLst>
          </p:cNvPr>
          <p:cNvPicPr>
            <a:picLocks noChangeAspect="1"/>
          </p:cNvPicPr>
          <p:nvPr/>
        </p:nvPicPr>
        <p:blipFill>
          <a:blip r:embed="rId3"/>
          <a:stretch>
            <a:fillRect/>
          </a:stretch>
        </p:blipFill>
        <p:spPr>
          <a:xfrm>
            <a:off x="6302142" y="1705233"/>
            <a:ext cx="5761188" cy="5152767"/>
          </a:xfrm>
          <a:prstGeom prst="rect">
            <a:avLst/>
          </a:prstGeom>
        </p:spPr>
      </p:pic>
    </p:spTree>
    <p:extLst>
      <p:ext uri="{BB962C8B-B14F-4D97-AF65-F5344CB8AC3E}">
        <p14:creationId xmlns:p14="http://schemas.microsoft.com/office/powerpoint/2010/main" val="176472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70D2-C632-1991-C896-91A562FD7AAD}"/>
              </a:ext>
            </a:extLst>
          </p:cNvPr>
          <p:cNvSpPr>
            <a:spLocks noGrp="1"/>
          </p:cNvSpPr>
          <p:nvPr>
            <p:ph type="title"/>
          </p:nvPr>
        </p:nvSpPr>
        <p:spPr/>
        <p:txBody>
          <a:bodyPr>
            <a:normAutofit fontScale="90000"/>
          </a:bodyPr>
          <a:lstStyle/>
          <a:p>
            <a:br>
              <a:rPr lang="en-GB" altLang="en-US" sz="3200" dirty="0"/>
            </a:br>
            <a:r>
              <a:rPr lang="en-GB" altLang="en-US" dirty="0"/>
              <a:t>Classification Analysis:</a:t>
            </a:r>
            <a:br>
              <a:rPr lang="en-GB" altLang="en-US" dirty="0"/>
            </a:br>
            <a:br>
              <a:rPr lang="en-GB" altLang="en-US" sz="3200" dirty="0"/>
            </a:br>
            <a:r>
              <a:rPr lang="en-GB" altLang="en-US" sz="3200" dirty="0"/>
              <a:t>Applied the following models and scores obtained</a:t>
            </a:r>
            <a:endParaRPr lang="en-US" dirty="0"/>
          </a:p>
        </p:txBody>
      </p:sp>
      <p:graphicFrame>
        <p:nvGraphicFramePr>
          <p:cNvPr id="7" name="Content Placeholder 6">
            <a:extLst>
              <a:ext uri="{FF2B5EF4-FFF2-40B4-BE49-F238E27FC236}">
                <a16:creationId xmlns:a16="http://schemas.microsoft.com/office/drawing/2014/main" id="{FCA3FE12-36E2-78BF-1FB9-E3FAF6E399C7}"/>
              </a:ext>
            </a:extLst>
          </p:cNvPr>
          <p:cNvGraphicFramePr>
            <a:graphicFrameLocks noGrp="1"/>
          </p:cNvGraphicFramePr>
          <p:nvPr>
            <p:ph idx="1"/>
          </p:nvPr>
        </p:nvGraphicFramePr>
        <p:xfrm>
          <a:off x="3480594" y="2983706"/>
          <a:ext cx="5143500" cy="2400300"/>
        </p:xfrm>
        <a:graphic>
          <a:graphicData uri="http://schemas.openxmlformats.org/drawingml/2006/table">
            <a:tbl>
              <a:tblPr/>
              <a:tblGrid>
                <a:gridCol w="2705100">
                  <a:extLst>
                    <a:ext uri="{9D8B030D-6E8A-4147-A177-3AD203B41FA5}">
                      <a16:colId xmlns:a16="http://schemas.microsoft.com/office/drawing/2014/main" val="3881156721"/>
                    </a:ext>
                  </a:extLst>
                </a:gridCol>
                <a:gridCol w="2438400">
                  <a:extLst>
                    <a:ext uri="{9D8B030D-6E8A-4147-A177-3AD203B41FA5}">
                      <a16:colId xmlns:a16="http://schemas.microsoft.com/office/drawing/2014/main" val="3425632905"/>
                    </a:ext>
                  </a:extLst>
                </a:gridCol>
              </a:tblGrid>
              <a:tr h="342900">
                <a:tc>
                  <a:txBody>
                    <a:bodyPr/>
                    <a:lstStyle/>
                    <a:p>
                      <a:pPr algn="l" fontAlgn="b"/>
                      <a:r>
                        <a:rPr lang="en-IN" sz="2000" b="1" i="0" u="none" strike="noStrike">
                          <a:solidFill>
                            <a:srgbClr val="000000"/>
                          </a:solidFill>
                          <a:effectLst/>
                          <a:latin typeface="Aptos Narrow" panose="020B0004020202020204" pitchFamily="34" charset="0"/>
                        </a:rPr>
                        <a:t>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IN" sz="2000" b="1" i="0" u="none" strike="noStrike">
                          <a:solidFill>
                            <a:srgbClr val="000000"/>
                          </a:solidFill>
                          <a:effectLst/>
                          <a:latin typeface="Aptos Narrow" panose="020B0004020202020204" pitchFamily="34" charset="0"/>
                        </a:rPr>
                        <a:t>ROC_AUC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555549284"/>
                  </a:ext>
                </a:extLst>
              </a:tr>
              <a:tr h="342900">
                <a:tc>
                  <a:txBody>
                    <a:bodyPr/>
                    <a:lstStyle/>
                    <a:p>
                      <a:pPr algn="l" fontAlgn="b"/>
                      <a:r>
                        <a:rPr lang="en-IN" sz="2000" b="1" i="0" u="none" strike="noStrike">
                          <a:solidFill>
                            <a:srgbClr val="000000"/>
                          </a:solidFill>
                          <a:effectLst/>
                          <a:latin typeface="Aptos Narrow" panose="020B0004020202020204" pitchFamily="34" charset="0"/>
                        </a:rPr>
                        <a:t>LogisticRegression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2000" b="1" i="0" u="none" strike="noStrike">
                          <a:solidFill>
                            <a:srgbClr val="000000"/>
                          </a:solidFill>
                          <a:effectLst/>
                          <a:latin typeface="Aptos Narrow" panose="020B0004020202020204" pitchFamily="34" charset="0"/>
                        </a:rPr>
                        <a:t>0.500056483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406815"/>
                  </a:ext>
                </a:extLst>
              </a:tr>
              <a:tr h="342900">
                <a:tc>
                  <a:txBody>
                    <a:bodyPr/>
                    <a:lstStyle/>
                    <a:p>
                      <a:pPr algn="l" fontAlgn="b"/>
                      <a:r>
                        <a:rPr lang="en-IN" sz="2000" b="1" i="0" u="none" strike="noStrike">
                          <a:solidFill>
                            <a:srgbClr val="000000"/>
                          </a:solidFill>
                          <a:effectLst/>
                          <a:latin typeface="Aptos Narrow" panose="020B0004020202020204" pitchFamily="34" charset="0"/>
                        </a:rPr>
                        <a:t>DecisionTreeClassifier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2000" b="1" i="0" u="none" strike="noStrike">
                          <a:solidFill>
                            <a:srgbClr val="000000"/>
                          </a:solidFill>
                          <a:effectLst/>
                          <a:latin typeface="Aptos Narrow" panose="020B0004020202020204" pitchFamily="34" charset="0"/>
                        </a:rPr>
                        <a:t>0.782063676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5153124"/>
                  </a:ext>
                </a:extLst>
              </a:tr>
              <a:tr h="342900">
                <a:tc>
                  <a:txBody>
                    <a:bodyPr/>
                    <a:lstStyle/>
                    <a:p>
                      <a:pPr algn="l" fontAlgn="b"/>
                      <a:r>
                        <a:rPr lang="en-IN" sz="2000" b="1" i="0" u="none" strike="noStrike">
                          <a:solidFill>
                            <a:srgbClr val="000000"/>
                          </a:solidFill>
                          <a:effectLst/>
                          <a:latin typeface="Aptos Narrow" panose="020B0004020202020204" pitchFamily="34" charset="0"/>
                        </a:rPr>
                        <a:t>StackingClassifier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2000" b="1" i="0" u="none" strike="noStrike">
                          <a:solidFill>
                            <a:srgbClr val="000000"/>
                          </a:solidFill>
                          <a:effectLst/>
                          <a:latin typeface="Aptos Narrow" panose="020B0004020202020204" pitchFamily="34" charset="0"/>
                        </a:rPr>
                        <a:t>0.78218885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2394974"/>
                  </a:ext>
                </a:extLst>
              </a:tr>
              <a:tr h="342900">
                <a:tc>
                  <a:txBody>
                    <a:bodyPr/>
                    <a:lstStyle/>
                    <a:p>
                      <a:pPr algn="l" fontAlgn="b"/>
                      <a:r>
                        <a:rPr lang="en-IN" sz="2000" b="1" i="0" u="none" strike="noStrike">
                          <a:solidFill>
                            <a:srgbClr val="000000"/>
                          </a:solidFill>
                          <a:effectLst/>
                          <a:latin typeface="Aptos Narrow" panose="020B0004020202020204" pitchFamily="34" charset="0"/>
                        </a:rPr>
                        <a:t>XGBClassifier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2000" b="1" i="0" u="none" strike="noStrike">
                          <a:solidFill>
                            <a:srgbClr val="000000"/>
                          </a:solidFill>
                          <a:effectLst/>
                          <a:latin typeface="Aptos Narrow" panose="020B0004020202020204" pitchFamily="34" charset="0"/>
                        </a:rPr>
                        <a:t>0.782163676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1500946"/>
                  </a:ext>
                </a:extLst>
              </a:tr>
              <a:tr h="342900">
                <a:tc>
                  <a:txBody>
                    <a:bodyPr/>
                    <a:lstStyle/>
                    <a:p>
                      <a:pPr algn="l" fontAlgn="b"/>
                      <a:r>
                        <a:rPr lang="en-IN" sz="2000" b="1" i="0" u="none" strike="noStrike">
                          <a:solidFill>
                            <a:srgbClr val="000000"/>
                          </a:solidFill>
                          <a:effectLst/>
                          <a:latin typeface="Aptos Narrow" panose="020B0004020202020204" pitchFamily="34" charset="0"/>
                        </a:rPr>
                        <a:t>CatBoostClassifier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2000" b="1" i="0" u="none" strike="noStrike">
                          <a:solidFill>
                            <a:srgbClr val="000000"/>
                          </a:solidFill>
                          <a:effectLst/>
                          <a:latin typeface="Aptos Narrow" panose="020B0004020202020204" pitchFamily="34" charset="0"/>
                        </a:rPr>
                        <a:t>0.782227953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9780549"/>
                  </a:ext>
                </a:extLst>
              </a:tr>
              <a:tr h="342900">
                <a:tc>
                  <a:txBody>
                    <a:bodyPr/>
                    <a:lstStyle/>
                    <a:p>
                      <a:pPr algn="l" fontAlgn="b"/>
                      <a:r>
                        <a:rPr lang="en-IN" sz="2000" b="1" i="0" u="none" strike="noStrike">
                          <a:solidFill>
                            <a:srgbClr val="000000"/>
                          </a:solidFill>
                          <a:effectLst/>
                          <a:latin typeface="Aptos Narrow" panose="020B0004020202020204" pitchFamily="34" charset="0"/>
                        </a:rPr>
                        <a:t>RandomForestClassifier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2000" b="1" i="0" u="none" strike="noStrike" dirty="0">
                          <a:solidFill>
                            <a:srgbClr val="000000"/>
                          </a:solidFill>
                          <a:effectLst/>
                          <a:latin typeface="Aptos Narrow" panose="020B0004020202020204" pitchFamily="34" charset="0"/>
                        </a:rPr>
                        <a:t>0.782597639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3754404"/>
                  </a:ext>
                </a:extLst>
              </a:tr>
            </a:tbl>
          </a:graphicData>
        </a:graphic>
      </p:graphicFrame>
    </p:spTree>
    <p:extLst>
      <p:ext uri="{BB962C8B-B14F-4D97-AF65-F5344CB8AC3E}">
        <p14:creationId xmlns:p14="http://schemas.microsoft.com/office/powerpoint/2010/main" val="288455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53D1-14EC-FB01-D9C2-573045CFE66D}"/>
              </a:ext>
            </a:extLst>
          </p:cNvPr>
          <p:cNvSpPr>
            <a:spLocks noGrp="1"/>
          </p:cNvSpPr>
          <p:nvPr>
            <p:ph type="title"/>
          </p:nvPr>
        </p:nvSpPr>
        <p:spPr/>
        <p:txBody>
          <a:bodyPr/>
          <a:lstStyle/>
          <a:p>
            <a:pPr algn="l"/>
            <a:r>
              <a:rPr lang="en-IN" b="1" i="0" dirty="0">
                <a:solidFill>
                  <a:srgbClr val="000000"/>
                </a:solidFill>
                <a:effectLst/>
                <a:latin typeface="Helvetica Neue" panose="02000503000000020004" pitchFamily="2" charset="0"/>
              </a:rPr>
              <a:t>Result uploaded in the analytics </a:t>
            </a:r>
            <a:r>
              <a:rPr lang="en-IN" b="1" i="0" dirty="0" err="1">
                <a:solidFill>
                  <a:srgbClr val="000000"/>
                </a:solidFill>
                <a:effectLst/>
                <a:latin typeface="Helvetica Neue" panose="02000503000000020004" pitchFamily="2" charset="0"/>
              </a:rPr>
              <a:t>vidhya</a:t>
            </a:r>
            <a:r>
              <a:rPr lang="en-IN" b="1" i="0" dirty="0">
                <a:solidFill>
                  <a:srgbClr val="000000"/>
                </a:solidFill>
                <a:effectLst/>
                <a:latin typeface="Helvetica Neue" panose="02000503000000020004" pitchFamily="2" charset="0"/>
              </a:rPr>
              <a:t> website and the </a:t>
            </a:r>
            <a:r>
              <a:rPr lang="en-IN" b="1" i="0" dirty="0" err="1">
                <a:solidFill>
                  <a:srgbClr val="000000"/>
                </a:solidFill>
                <a:effectLst/>
                <a:latin typeface="Helvetica Neue" panose="02000503000000020004" pitchFamily="2" charset="0"/>
              </a:rPr>
              <a:t>recieved</a:t>
            </a:r>
            <a:r>
              <a:rPr lang="en-IN" b="1" i="0" dirty="0">
                <a:solidFill>
                  <a:srgbClr val="000000"/>
                </a:solidFill>
                <a:effectLst/>
                <a:latin typeface="Helvetica Neue" panose="02000503000000020004" pitchFamily="2" charset="0"/>
              </a:rPr>
              <a:t> score</a:t>
            </a:r>
          </a:p>
        </p:txBody>
      </p:sp>
      <p:sp>
        <p:nvSpPr>
          <p:cNvPr id="3" name="Content Placeholder 2">
            <a:extLst>
              <a:ext uri="{FF2B5EF4-FFF2-40B4-BE49-F238E27FC236}">
                <a16:creationId xmlns:a16="http://schemas.microsoft.com/office/drawing/2014/main" id="{81E3DE9F-2436-3118-477B-D9F43EBA97C2}"/>
              </a:ext>
            </a:extLst>
          </p:cNvPr>
          <p:cNvSpPr>
            <a:spLocks noGrp="1"/>
          </p:cNvSpPr>
          <p:nvPr>
            <p:ph idx="1"/>
          </p:nvPr>
        </p:nvSpPr>
        <p:spPr>
          <a:xfrm>
            <a:off x="1077362" y="2427316"/>
            <a:ext cx="10192000" cy="3513514"/>
          </a:xfrm>
        </p:spPr>
        <p:txBody>
          <a:bodyPr>
            <a:normAutofit/>
          </a:bodyPr>
          <a:lstStyle/>
          <a:p>
            <a:pPr marL="0" indent="0">
              <a:buNone/>
            </a:pPr>
            <a:r>
              <a:rPr lang="en-US" sz="2800" b="1" dirty="0"/>
              <a:t>Final Evaluation Metric : ROC_AUC score</a:t>
            </a:r>
          </a:p>
        </p:txBody>
      </p:sp>
      <p:pic>
        <p:nvPicPr>
          <p:cNvPr id="8" name="Picture 7" descr="A black screen with white text&#10;&#10;Description automatically generated">
            <a:extLst>
              <a:ext uri="{FF2B5EF4-FFF2-40B4-BE49-F238E27FC236}">
                <a16:creationId xmlns:a16="http://schemas.microsoft.com/office/drawing/2014/main" id="{8E85327A-0FC8-ECDF-837F-56701BFC4F90}"/>
              </a:ext>
            </a:extLst>
          </p:cNvPr>
          <p:cNvPicPr>
            <a:picLocks noChangeAspect="1"/>
          </p:cNvPicPr>
          <p:nvPr/>
        </p:nvPicPr>
        <p:blipFill>
          <a:blip r:embed="rId2"/>
          <a:stretch>
            <a:fillRect/>
          </a:stretch>
        </p:blipFill>
        <p:spPr>
          <a:xfrm>
            <a:off x="1077362" y="3227124"/>
            <a:ext cx="10037276" cy="2172779"/>
          </a:xfrm>
          <a:prstGeom prst="rect">
            <a:avLst/>
          </a:prstGeom>
        </p:spPr>
      </p:pic>
    </p:spTree>
    <p:extLst>
      <p:ext uri="{BB962C8B-B14F-4D97-AF65-F5344CB8AC3E}">
        <p14:creationId xmlns:p14="http://schemas.microsoft.com/office/powerpoint/2010/main" val="376826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1CE84-B00D-8792-4AA8-9B7AFA8BC69C}"/>
              </a:ext>
            </a:extLst>
          </p:cNvPr>
          <p:cNvSpPr>
            <a:spLocks noGrp="1"/>
          </p:cNvSpPr>
          <p:nvPr>
            <p:ph type="title"/>
          </p:nvPr>
        </p:nvSpPr>
        <p:spPr>
          <a:xfrm>
            <a:off x="1077362" y="720435"/>
            <a:ext cx="4855352" cy="1507375"/>
          </a:xfrm>
        </p:spPr>
        <p:txBody>
          <a:bodyPr>
            <a:normAutofit/>
          </a:bodyPr>
          <a:lstStyle/>
          <a:p>
            <a:r>
              <a:rPr lang="en-US" dirty="0"/>
              <a:t>Web API Creation End-Point</a:t>
            </a:r>
          </a:p>
        </p:txBody>
      </p:sp>
      <p:sp>
        <p:nvSpPr>
          <p:cNvPr id="25" name="Freeform: Shape 24">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A screenshot of a black screen&#10;&#10;Description automatically generated">
            <a:extLst>
              <a:ext uri="{FF2B5EF4-FFF2-40B4-BE49-F238E27FC236}">
                <a16:creationId xmlns:a16="http://schemas.microsoft.com/office/drawing/2014/main" id="{64C14B49-30D5-DF8D-818F-005F47DFBDEC}"/>
              </a:ext>
            </a:extLst>
          </p:cNvPr>
          <p:cNvPicPr>
            <a:picLocks noChangeAspect="1"/>
          </p:cNvPicPr>
          <p:nvPr/>
        </p:nvPicPr>
        <p:blipFill>
          <a:blip r:embed="rId2"/>
          <a:srcRect r="2397"/>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2988083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44ADE-59E7-5538-B55A-A58ECEB522F9}"/>
              </a:ext>
            </a:extLst>
          </p:cNvPr>
          <p:cNvSpPr>
            <a:spLocks noGrp="1"/>
          </p:cNvSpPr>
          <p:nvPr>
            <p:ph type="title"/>
          </p:nvPr>
        </p:nvSpPr>
        <p:spPr>
          <a:xfrm>
            <a:off x="1077364" y="720435"/>
            <a:ext cx="4140096" cy="1507375"/>
          </a:xfrm>
        </p:spPr>
        <p:txBody>
          <a:bodyPr>
            <a:normAutofit/>
          </a:bodyPr>
          <a:lstStyle/>
          <a:p>
            <a:r>
              <a:rPr lang="en-US" dirty="0" err="1"/>
              <a:t>FastAPI</a:t>
            </a:r>
            <a:r>
              <a:rPr lang="en-US" dirty="0"/>
              <a:t> Creation</a:t>
            </a:r>
            <a:br>
              <a:rPr lang="en-US" dirty="0"/>
            </a:br>
            <a:r>
              <a:rPr lang="en-US" dirty="0"/>
              <a:t>End-Point</a:t>
            </a:r>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192B5FF0-FBFC-A329-4086-76043385A8ED}"/>
              </a:ext>
            </a:extLst>
          </p:cNvPr>
          <p:cNvPicPr>
            <a:picLocks noChangeAspect="1"/>
          </p:cNvPicPr>
          <p:nvPr/>
        </p:nvPicPr>
        <p:blipFill>
          <a:blip r:embed="rId2"/>
          <a:stretch>
            <a:fillRect/>
          </a:stretch>
        </p:blipFill>
        <p:spPr>
          <a:xfrm>
            <a:off x="4728520" y="154721"/>
            <a:ext cx="7747686" cy="6376088"/>
          </a:xfrm>
          <a:prstGeom prst="rect">
            <a:avLst/>
          </a:prstGeom>
        </p:spPr>
      </p:pic>
    </p:spTree>
    <p:extLst>
      <p:ext uri="{BB962C8B-B14F-4D97-AF65-F5344CB8AC3E}">
        <p14:creationId xmlns:p14="http://schemas.microsoft.com/office/powerpoint/2010/main" val="2361559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D195-239B-0D09-B8EE-7F4D311EF778}"/>
              </a:ext>
            </a:extLst>
          </p:cNvPr>
          <p:cNvSpPr>
            <a:spLocks noGrp="1"/>
          </p:cNvSpPr>
          <p:nvPr>
            <p:ph type="title"/>
          </p:nvPr>
        </p:nvSpPr>
        <p:spPr/>
        <p:txBody>
          <a:bodyPr/>
          <a:lstStyle/>
          <a:p>
            <a:r>
              <a:rPr lang="en-US" dirty="0"/>
              <a:t>GCP </a:t>
            </a:r>
            <a:r>
              <a:rPr lang="en-US" dirty="0" err="1"/>
              <a:t>CloudRun</a:t>
            </a:r>
            <a:r>
              <a:rPr lang="en-US" dirty="0"/>
              <a:t> End-Points: </a:t>
            </a:r>
            <a:r>
              <a:rPr lang="en-US" dirty="0" err="1"/>
              <a:t>FastApi</a:t>
            </a:r>
            <a:r>
              <a:rPr lang="en-US" dirty="0"/>
              <a:t> and </a:t>
            </a:r>
            <a:r>
              <a:rPr lang="en-US" dirty="0" err="1"/>
              <a:t>Streamlit</a:t>
            </a:r>
            <a:endParaRPr lang="en-US" dirty="0"/>
          </a:p>
        </p:txBody>
      </p:sp>
      <p:sp>
        <p:nvSpPr>
          <p:cNvPr id="3" name="Content Placeholder 2">
            <a:extLst>
              <a:ext uri="{FF2B5EF4-FFF2-40B4-BE49-F238E27FC236}">
                <a16:creationId xmlns:a16="http://schemas.microsoft.com/office/drawing/2014/main" id="{04595D67-2F93-7A46-A40F-3CB755AB3789}"/>
              </a:ext>
            </a:extLst>
          </p:cNvPr>
          <p:cNvSpPr>
            <a:spLocks noGrp="1"/>
          </p:cNvSpPr>
          <p:nvPr>
            <p:ph idx="1"/>
          </p:nvPr>
        </p:nvSpPr>
        <p:spPr/>
        <p:txBody>
          <a:bodyPr/>
          <a:lstStyle/>
          <a:p>
            <a:r>
              <a:rPr lang="en-US" dirty="0"/>
              <a:t>https://crosssellfastapi-222441656201.us-central1.run.app</a:t>
            </a:r>
          </a:p>
          <a:p>
            <a:endParaRPr lang="en-US" dirty="0"/>
          </a:p>
          <a:p>
            <a:r>
              <a:rPr lang="en-US" dirty="0"/>
              <a:t>https://crosssellstreamlit-222441656201.us-central1.run.app</a:t>
            </a:r>
          </a:p>
        </p:txBody>
      </p:sp>
    </p:spTree>
    <p:extLst>
      <p:ext uri="{BB962C8B-B14F-4D97-AF65-F5344CB8AC3E}">
        <p14:creationId xmlns:p14="http://schemas.microsoft.com/office/powerpoint/2010/main" val="329819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18F1-A4BD-E121-60E0-0770AF9300F8}"/>
              </a:ext>
            </a:extLst>
          </p:cNvPr>
          <p:cNvSpPr>
            <a:spLocks noGrp="1"/>
          </p:cNvSpPr>
          <p:nvPr>
            <p:ph type="title"/>
          </p:nvPr>
        </p:nvSpPr>
        <p:spPr/>
        <p:txBody>
          <a:bodyPr>
            <a:normAutofit fontScale="90000"/>
          </a:bodyPr>
          <a:lstStyle/>
          <a:p>
            <a:r>
              <a:rPr lang="en-US" dirty="0" err="1"/>
              <a:t>Github</a:t>
            </a:r>
            <a:r>
              <a:rPr lang="en-US" dirty="0"/>
              <a:t> Main URL:</a:t>
            </a:r>
            <a:br>
              <a:rPr lang="en-US" dirty="0"/>
            </a:br>
            <a:r>
              <a:rPr lang="en-US" dirty="0">
                <a:hlinkClick r:id="rId2"/>
              </a:rPr>
              <a:t>https://github.com/mohamedsuhaib88/MLHack2024/tree/main</a:t>
            </a:r>
            <a:endParaRPr lang="en-US" dirty="0"/>
          </a:p>
        </p:txBody>
      </p:sp>
      <p:sp>
        <p:nvSpPr>
          <p:cNvPr id="3" name="Content Placeholder 2">
            <a:extLst>
              <a:ext uri="{FF2B5EF4-FFF2-40B4-BE49-F238E27FC236}">
                <a16:creationId xmlns:a16="http://schemas.microsoft.com/office/drawing/2014/main" id="{89D772D9-89A3-682E-A78A-07E5BC09E838}"/>
              </a:ext>
            </a:extLst>
          </p:cNvPr>
          <p:cNvSpPr>
            <a:spLocks noGrp="1"/>
          </p:cNvSpPr>
          <p:nvPr>
            <p:ph idx="1"/>
          </p:nvPr>
        </p:nvSpPr>
        <p:spPr>
          <a:xfrm>
            <a:off x="1077362" y="2427316"/>
            <a:ext cx="9950103" cy="4090442"/>
          </a:xfrm>
        </p:spPr>
        <p:txBody>
          <a:bodyPr>
            <a:normAutofit fontScale="92500" lnSpcReduction="10000"/>
          </a:bodyPr>
          <a:lstStyle/>
          <a:p>
            <a:pPr marL="0" indent="0">
              <a:buNone/>
            </a:pPr>
            <a:r>
              <a:rPr lang="en-US" b="1" dirty="0" err="1"/>
              <a:t>Github</a:t>
            </a:r>
            <a:r>
              <a:rPr lang="en-US" b="1" dirty="0"/>
              <a:t> URL for </a:t>
            </a:r>
            <a:r>
              <a:rPr lang="en-US" b="1" dirty="0" err="1"/>
              <a:t>FastAPI</a:t>
            </a:r>
            <a:r>
              <a:rPr lang="en-US" b="1" dirty="0"/>
              <a:t> CI/CD using GCP </a:t>
            </a:r>
            <a:r>
              <a:rPr lang="en-US" b="1" dirty="0" err="1"/>
              <a:t>CloudRun</a:t>
            </a:r>
            <a:r>
              <a:rPr lang="en-US" b="1" dirty="0"/>
              <a:t>:</a:t>
            </a:r>
          </a:p>
          <a:p>
            <a:r>
              <a:rPr lang="en-US" dirty="0">
                <a:hlinkClick r:id="rId3"/>
              </a:rPr>
              <a:t>https://github.com/mohamedsuhaib88/crosssellstreamlit/tree/main</a:t>
            </a:r>
            <a:endParaRPr lang="en-US" dirty="0"/>
          </a:p>
          <a:p>
            <a:pPr marL="0" indent="0">
              <a:buNone/>
            </a:pPr>
            <a:r>
              <a:rPr lang="en-US" b="1" dirty="0" err="1"/>
              <a:t>Github</a:t>
            </a:r>
            <a:r>
              <a:rPr lang="en-US" b="1" dirty="0"/>
              <a:t> URL for </a:t>
            </a:r>
            <a:r>
              <a:rPr lang="en-US" b="1" dirty="0" err="1"/>
              <a:t>Streamlit</a:t>
            </a:r>
            <a:r>
              <a:rPr lang="en-US" b="1" dirty="0"/>
              <a:t> CI/CD using GCP </a:t>
            </a:r>
            <a:r>
              <a:rPr lang="en-US" b="1" dirty="0" err="1"/>
              <a:t>CloudRun</a:t>
            </a:r>
            <a:r>
              <a:rPr lang="en-US" b="1" dirty="0"/>
              <a:t>:</a:t>
            </a:r>
            <a:endParaRPr lang="en-US" dirty="0"/>
          </a:p>
          <a:p>
            <a:r>
              <a:rPr lang="en-US" dirty="0">
                <a:hlinkClick r:id="rId4"/>
              </a:rPr>
              <a:t>https://github.com/mohamedsuhaib88/crosssellfastapi/tree/main</a:t>
            </a:r>
            <a:endParaRPr lang="en-US" dirty="0"/>
          </a:p>
          <a:p>
            <a:pPr marL="0" indent="0">
              <a:buNone/>
            </a:pPr>
            <a:r>
              <a:rPr lang="en-US" b="1" dirty="0" err="1"/>
              <a:t>DockerHub</a:t>
            </a:r>
            <a:r>
              <a:rPr lang="en-US" b="1" dirty="0"/>
              <a:t> Image:</a:t>
            </a:r>
          </a:p>
          <a:p>
            <a:pPr marL="0" indent="0">
              <a:buNone/>
            </a:pPr>
            <a:r>
              <a:rPr lang="en-US" dirty="0" err="1"/>
              <a:t>msuhaiba</a:t>
            </a:r>
            <a:r>
              <a:rPr lang="en-US" dirty="0"/>
              <a:t>/fastapi-crosssell:1.1</a:t>
            </a:r>
          </a:p>
          <a:p>
            <a:pPr marL="0" indent="0">
              <a:buNone/>
            </a:pPr>
            <a:r>
              <a:rPr lang="en-US" dirty="0" err="1"/>
              <a:t>msuhaiba</a:t>
            </a:r>
            <a:r>
              <a:rPr lang="en-US" dirty="0"/>
              <a:t>/fastapi-crosssellweb:1.2</a:t>
            </a:r>
          </a:p>
          <a:p>
            <a:pPr marL="0" indent="0">
              <a:buNone/>
            </a:pPr>
            <a:r>
              <a:rPr lang="en-US" b="1" dirty="0" err="1"/>
              <a:t>DockerHub</a:t>
            </a:r>
            <a:r>
              <a:rPr lang="en-US" b="1" dirty="0"/>
              <a:t> URL:</a:t>
            </a:r>
          </a:p>
          <a:p>
            <a:pPr marL="0" indent="0">
              <a:buNone/>
            </a:pPr>
            <a:r>
              <a:rPr lang="en-US" dirty="0">
                <a:hlinkClick r:id="rId5"/>
              </a:rPr>
              <a:t>https://hub.docker.com/layers/msuhaiba/fastapi-crosssell/1.1/images/sha256-482dc6887664a9b2799d87cd34a20db28cd3a1c0c7d7feb8757e4cda2f2bd144?context=repo</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6716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6AD0-1777-E840-AF35-4C6C197DB6F9}"/>
              </a:ext>
            </a:extLst>
          </p:cNvPr>
          <p:cNvSpPr>
            <a:spLocks noGrp="1"/>
          </p:cNvSpPr>
          <p:nvPr>
            <p:ph type="title"/>
          </p:nvPr>
        </p:nvSpPr>
        <p:spPr>
          <a:xfrm>
            <a:off x="704336" y="296562"/>
            <a:ext cx="10323130" cy="1931248"/>
          </a:xfrm>
        </p:spPr>
        <p:txBody>
          <a:bodyPr/>
          <a:lstStyle/>
          <a:p>
            <a:r>
              <a:rPr lang="en-US" dirty="0"/>
              <a:t>Problem </a:t>
            </a:r>
            <a:r>
              <a:rPr lang="en-US" sz="3600" dirty="0"/>
              <a:t>Statement</a:t>
            </a:r>
          </a:p>
        </p:txBody>
      </p:sp>
      <p:sp>
        <p:nvSpPr>
          <p:cNvPr id="5" name="Content Placeholder 4">
            <a:extLst>
              <a:ext uri="{FF2B5EF4-FFF2-40B4-BE49-F238E27FC236}">
                <a16:creationId xmlns:a16="http://schemas.microsoft.com/office/drawing/2014/main" id="{0627910E-1D1C-B86D-4CAF-BD0103F845C0}"/>
              </a:ext>
            </a:extLst>
          </p:cNvPr>
          <p:cNvSpPr>
            <a:spLocks noGrp="1"/>
          </p:cNvSpPr>
          <p:nvPr>
            <p:ph idx="1"/>
          </p:nvPr>
        </p:nvSpPr>
        <p:spPr/>
        <p:txBody>
          <a:bodyPr>
            <a:normAutofit fontScale="85000" lnSpcReduction="20000"/>
          </a:bodyPr>
          <a:lstStyle/>
          <a:p>
            <a:r>
              <a:rPr lang="en-US" dirty="0"/>
              <a:t>Your client is an Insurance company that has provided Health Insurance to its customers now they need your help in building a model to predict whether the policyholders (customers) from past year will also be interested in Vehicle Insurance provided by the company.</a:t>
            </a:r>
          </a:p>
          <a:p>
            <a:r>
              <a:rPr lang="en-US" dirty="0"/>
              <a:t>An insurance policy is an arrangement by which a company undertakes to provide a guarantee of compensation for specified loss, damage, illness, or death in return for the payment of a specified premium. A premium is a sum of money that the customer needs to pay regularly to an insurance company for this guarantee.</a:t>
            </a:r>
          </a:p>
          <a:p>
            <a:r>
              <a:rPr lang="en-US" dirty="0"/>
              <a:t>Building a model to predict whether a customer would be interested in Vehicle Insurance is extremely helpful for the company because it can then accordingly plan its communication strategy to reach out to those customers and </a:t>
            </a:r>
            <a:r>
              <a:rPr lang="en-US" dirty="0" err="1"/>
              <a:t>optimise</a:t>
            </a:r>
            <a:r>
              <a:rPr lang="en-US" dirty="0"/>
              <a:t> its business model and revenue. </a:t>
            </a:r>
          </a:p>
          <a:p>
            <a:r>
              <a:rPr lang="en-US" dirty="0"/>
              <a:t>Now, in order to predict, whether the customer would be interested in Vehicle insurance, you have information about demographics (gender, age, region code type), Vehicles (Vehicle Age, Damage), Policy (Premium, sourcing channel) etc.</a:t>
            </a:r>
          </a:p>
          <a:p>
            <a:endParaRPr lang="en-US" dirty="0"/>
          </a:p>
        </p:txBody>
      </p:sp>
    </p:spTree>
    <p:extLst>
      <p:ext uri="{BB962C8B-B14F-4D97-AF65-F5344CB8AC3E}">
        <p14:creationId xmlns:p14="http://schemas.microsoft.com/office/powerpoint/2010/main" val="93830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1328-F16B-9E44-83BD-491537F762FD}"/>
              </a:ext>
            </a:extLst>
          </p:cNvPr>
          <p:cNvSpPr>
            <a:spLocks noGrp="1"/>
          </p:cNvSpPr>
          <p:nvPr>
            <p:ph type="title"/>
          </p:nvPr>
        </p:nvSpPr>
        <p:spPr/>
        <p:txBody>
          <a:bodyPr/>
          <a:lstStyle/>
          <a:p>
            <a:r>
              <a:rPr lang="en-US" dirty="0"/>
              <a:t>Scope of this project</a:t>
            </a:r>
          </a:p>
        </p:txBody>
      </p:sp>
      <p:sp>
        <p:nvSpPr>
          <p:cNvPr id="3" name="Content Placeholder 2">
            <a:extLst>
              <a:ext uri="{FF2B5EF4-FFF2-40B4-BE49-F238E27FC236}">
                <a16:creationId xmlns:a16="http://schemas.microsoft.com/office/drawing/2014/main" id="{1932EE3D-943F-5E4C-A157-9A1A7FC732FD}"/>
              </a:ext>
            </a:extLst>
          </p:cNvPr>
          <p:cNvSpPr>
            <a:spLocks noGrp="1"/>
          </p:cNvSpPr>
          <p:nvPr>
            <p:ph idx="1"/>
          </p:nvPr>
        </p:nvSpPr>
        <p:spPr>
          <a:xfrm>
            <a:off x="1077362" y="2427316"/>
            <a:ext cx="9950103" cy="3441856"/>
          </a:xfrm>
        </p:spPr>
        <p:txBody>
          <a:bodyPr>
            <a:normAutofit/>
          </a:bodyPr>
          <a:lstStyle/>
          <a:p>
            <a:r>
              <a:rPr lang="en-IN" dirty="0">
                <a:latin typeface="+mj-lt"/>
              </a:rPr>
              <a:t>Using this model, will try to predict whether a Probability of Customer being interested in Vehicle Loan in the test set will be </a:t>
            </a:r>
            <a:r>
              <a:rPr lang="en-IN" b="1" i="0" dirty="0">
                <a:solidFill>
                  <a:srgbClr val="000000"/>
                </a:solidFill>
                <a:effectLst/>
                <a:latin typeface="+mj-lt"/>
              </a:rPr>
              <a:t>1 :  Customer is interested, 0 : Customer is not interested</a:t>
            </a:r>
            <a:r>
              <a:rPr lang="en-IN" b="1" dirty="0">
                <a:latin typeface="+mj-lt"/>
              </a:rPr>
              <a:t> </a:t>
            </a:r>
            <a:r>
              <a:rPr lang="en-IN" dirty="0">
                <a:latin typeface="+mj-lt"/>
              </a:rPr>
              <a:t>after the evaluation process.</a:t>
            </a:r>
          </a:p>
          <a:p>
            <a:endParaRPr lang="en-IN" dirty="0"/>
          </a:p>
          <a:p>
            <a:pPr marL="0" indent="0">
              <a:buNone/>
            </a:pPr>
            <a:r>
              <a:rPr lang="en-US" b="1" dirty="0"/>
              <a:t>Data set provided</a:t>
            </a:r>
          </a:p>
          <a:p>
            <a:endParaRPr lang="en-US" dirty="0"/>
          </a:p>
          <a:p>
            <a:r>
              <a:rPr lang="en-US" dirty="0" err="1"/>
              <a:t>train.csv</a:t>
            </a:r>
            <a:r>
              <a:rPr lang="en-US" dirty="0"/>
              <a:t> - 381109 records with 12 columns </a:t>
            </a:r>
          </a:p>
          <a:p>
            <a:r>
              <a:rPr lang="en-US" dirty="0" err="1"/>
              <a:t>test.csv</a:t>
            </a:r>
            <a:r>
              <a:rPr lang="en-US" dirty="0"/>
              <a:t> - 127037 records with 11 columns</a:t>
            </a:r>
          </a:p>
        </p:txBody>
      </p:sp>
    </p:spTree>
    <p:extLst>
      <p:ext uri="{BB962C8B-B14F-4D97-AF65-F5344CB8AC3E}">
        <p14:creationId xmlns:p14="http://schemas.microsoft.com/office/powerpoint/2010/main" val="33961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5A45-F264-046E-3C6A-6E97CAD74DC2}"/>
              </a:ext>
            </a:extLst>
          </p:cNvPr>
          <p:cNvSpPr>
            <a:spLocks noGrp="1"/>
          </p:cNvSpPr>
          <p:nvPr>
            <p:ph type="title"/>
          </p:nvPr>
        </p:nvSpPr>
        <p:spPr/>
        <p:txBody>
          <a:bodyPr/>
          <a:lstStyle/>
          <a:p>
            <a:r>
              <a:rPr lang="en-US" dirty="0"/>
              <a:t>Observation:</a:t>
            </a:r>
          </a:p>
        </p:txBody>
      </p:sp>
      <p:pic>
        <p:nvPicPr>
          <p:cNvPr id="7" name="Content Placeholder 6" descr="A table with numbers and a few letters&#10;&#10;Description automatically generated">
            <a:extLst>
              <a:ext uri="{FF2B5EF4-FFF2-40B4-BE49-F238E27FC236}">
                <a16:creationId xmlns:a16="http://schemas.microsoft.com/office/drawing/2014/main" id="{B1E82FB9-DD60-B00F-95E4-4D985384DE23}"/>
              </a:ext>
            </a:extLst>
          </p:cNvPr>
          <p:cNvPicPr>
            <a:picLocks noGrp="1" noChangeAspect="1"/>
          </p:cNvPicPr>
          <p:nvPr>
            <p:ph idx="1"/>
          </p:nvPr>
        </p:nvPicPr>
        <p:blipFill>
          <a:blip r:embed="rId2"/>
          <a:stretch>
            <a:fillRect/>
          </a:stretch>
        </p:blipFill>
        <p:spPr>
          <a:xfrm>
            <a:off x="1105694" y="2469356"/>
            <a:ext cx="9893300" cy="3429000"/>
          </a:xfrm>
        </p:spPr>
      </p:pic>
    </p:spTree>
    <p:extLst>
      <p:ext uri="{BB962C8B-B14F-4D97-AF65-F5344CB8AC3E}">
        <p14:creationId xmlns:p14="http://schemas.microsoft.com/office/powerpoint/2010/main" val="156476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164EC-8856-30F2-05AA-C8538D23ED47}"/>
              </a:ext>
            </a:extLst>
          </p:cNvPr>
          <p:cNvSpPr>
            <a:spLocks noGrp="1"/>
          </p:cNvSpPr>
          <p:nvPr>
            <p:ph type="title"/>
          </p:nvPr>
        </p:nvSpPr>
        <p:spPr>
          <a:xfrm>
            <a:off x="1077364" y="720435"/>
            <a:ext cx="4140096" cy="1507375"/>
          </a:xfrm>
        </p:spPr>
        <p:txBody>
          <a:bodyPr vert="horz" lIns="91440" tIns="45720" rIns="91440" bIns="45720" rtlCol="0">
            <a:normAutofit/>
          </a:bodyPr>
          <a:lstStyle/>
          <a:p>
            <a:r>
              <a:rPr lang="en-US"/>
              <a:t>Correlation Heatmap</a:t>
            </a:r>
          </a:p>
        </p:txBody>
      </p:sp>
      <p:sp>
        <p:nvSpPr>
          <p:cNvPr id="89" name="Freeform: Shape 8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FBD4DB80-856D-1122-AA3E-0649F2474EA8}"/>
              </a:ext>
            </a:extLst>
          </p:cNvPr>
          <p:cNvPicPr>
            <a:picLocks noChangeAspect="1"/>
          </p:cNvPicPr>
          <p:nvPr/>
        </p:nvPicPr>
        <p:blipFill>
          <a:blip r:embed="rId2"/>
          <a:stretch>
            <a:fillRect/>
          </a:stretch>
        </p:blipFill>
        <p:spPr>
          <a:xfrm>
            <a:off x="3768810" y="185351"/>
            <a:ext cx="8241957" cy="6388443"/>
          </a:xfrm>
          <a:prstGeom prst="rect">
            <a:avLst/>
          </a:prstGeom>
        </p:spPr>
      </p:pic>
    </p:spTree>
    <p:extLst>
      <p:ext uri="{BB962C8B-B14F-4D97-AF65-F5344CB8AC3E}">
        <p14:creationId xmlns:p14="http://schemas.microsoft.com/office/powerpoint/2010/main" val="403943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1B4D-820C-C8FD-2614-7A1CC0EB4F5B}"/>
              </a:ext>
            </a:extLst>
          </p:cNvPr>
          <p:cNvSpPr>
            <a:spLocks noGrp="1"/>
          </p:cNvSpPr>
          <p:nvPr>
            <p:ph type="title"/>
          </p:nvPr>
        </p:nvSpPr>
        <p:spPr/>
        <p:txBody>
          <a:bodyPr/>
          <a:lstStyle/>
          <a:p>
            <a:r>
              <a:rPr lang="en-US" dirty="0"/>
              <a:t>category and numeric features</a:t>
            </a:r>
          </a:p>
        </p:txBody>
      </p:sp>
      <p:sp>
        <p:nvSpPr>
          <p:cNvPr id="3" name="Content Placeholder 2">
            <a:extLst>
              <a:ext uri="{FF2B5EF4-FFF2-40B4-BE49-F238E27FC236}">
                <a16:creationId xmlns:a16="http://schemas.microsoft.com/office/drawing/2014/main" id="{48A05CBC-9E06-3B48-B2F1-632C8128DBA7}"/>
              </a:ext>
            </a:extLst>
          </p:cNvPr>
          <p:cNvSpPr>
            <a:spLocks noGrp="1"/>
          </p:cNvSpPr>
          <p:nvPr>
            <p:ph idx="1"/>
          </p:nvPr>
        </p:nvSpPr>
        <p:spPr/>
        <p:txBody>
          <a:bodyPr/>
          <a:lstStyle/>
          <a:p>
            <a:pPr marL="0" indent="0">
              <a:buNone/>
            </a:pPr>
            <a:r>
              <a:rPr lang="en-US" sz="2000" b="1" dirty="0"/>
              <a:t>Categorical Columns:</a:t>
            </a:r>
          </a:p>
          <a:p>
            <a:r>
              <a:rPr lang="en-US" dirty="0"/>
              <a:t>[</a:t>
            </a:r>
            <a:r>
              <a:rPr lang="en-IN" dirty="0"/>
              <a:t>'Gender', '</a:t>
            </a:r>
            <a:r>
              <a:rPr lang="en-IN" dirty="0" err="1"/>
              <a:t>Vehicle_Age</a:t>
            </a:r>
            <a:r>
              <a:rPr lang="en-IN" dirty="0"/>
              <a:t>', '</a:t>
            </a:r>
            <a:r>
              <a:rPr lang="en-IN" dirty="0" err="1"/>
              <a:t>Vehicle_Damage</a:t>
            </a:r>
            <a:r>
              <a:rPr lang="en-IN" dirty="0"/>
              <a:t>'</a:t>
            </a:r>
            <a:r>
              <a:rPr lang="en-US" dirty="0"/>
              <a:t>]</a:t>
            </a:r>
          </a:p>
          <a:p>
            <a:pPr marL="0" indent="0">
              <a:buNone/>
            </a:pPr>
            <a:r>
              <a:rPr lang="en-US" sz="1800" b="1" dirty="0"/>
              <a:t>Numerical Columns:</a:t>
            </a:r>
            <a:endParaRPr lang="en-US" dirty="0"/>
          </a:p>
          <a:p>
            <a:r>
              <a:rPr lang="en-IN" dirty="0"/>
              <a:t>['Age', '</a:t>
            </a:r>
            <a:r>
              <a:rPr lang="en-IN" dirty="0" err="1"/>
              <a:t>Driving_License</a:t>
            </a:r>
            <a:r>
              <a:rPr lang="en-IN" dirty="0"/>
              <a:t>', '</a:t>
            </a:r>
            <a:r>
              <a:rPr lang="en-IN" dirty="0" err="1"/>
              <a:t>Region_Code</a:t>
            </a:r>
            <a:r>
              <a:rPr lang="en-IN" dirty="0"/>
              <a:t>', '</a:t>
            </a:r>
            <a:r>
              <a:rPr lang="en-IN" dirty="0" err="1"/>
              <a:t>Previously_Insured</a:t>
            </a:r>
            <a:r>
              <a:rPr lang="en-IN" dirty="0"/>
              <a:t>', '</a:t>
            </a:r>
            <a:r>
              <a:rPr lang="en-IN" dirty="0" err="1"/>
              <a:t>Annual_Premium</a:t>
            </a:r>
            <a:r>
              <a:rPr lang="en-IN" dirty="0"/>
              <a:t>', '</a:t>
            </a:r>
            <a:r>
              <a:rPr lang="en-IN" dirty="0" err="1"/>
              <a:t>Policy_Sales_Channel</a:t>
            </a:r>
            <a:r>
              <a:rPr lang="en-IN" dirty="0"/>
              <a:t>', 'Vintage']</a:t>
            </a:r>
            <a:endParaRPr lang="en-US" dirty="0"/>
          </a:p>
        </p:txBody>
      </p:sp>
    </p:spTree>
    <p:extLst>
      <p:ext uri="{BB962C8B-B14F-4D97-AF65-F5344CB8AC3E}">
        <p14:creationId xmlns:p14="http://schemas.microsoft.com/office/powerpoint/2010/main" val="413716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FF5C-0E75-DE79-2CE6-697EDE0330C1}"/>
              </a:ext>
            </a:extLst>
          </p:cNvPr>
          <p:cNvSpPr>
            <a:spLocks noGrp="1"/>
          </p:cNvSpPr>
          <p:nvPr>
            <p:ph type="title"/>
          </p:nvPr>
        </p:nvSpPr>
        <p:spPr>
          <a:xfrm>
            <a:off x="939139" y="584758"/>
            <a:ext cx="9950103" cy="664824"/>
          </a:xfrm>
        </p:spPr>
        <p:txBody>
          <a:bodyPr/>
          <a:lstStyle/>
          <a:p>
            <a:r>
              <a:rPr lang="en-US" dirty="0"/>
              <a:t>Model Prediction Using Base Model:</a:t>
            </a:r>
          </a:p>
        </p:txBody>
      </p:sp>
      <p:sp>
        <p:nvSpPr>
          <p:cNvPr id="3" name="Content Placeholder 2">
            <a:extLst>
              <a:ext uri="{FF2B5EF4-FFF2-40B4-BE49-F238E27FC236}">
                <a16:creationId xmlns:a16="http://schemas.microsoft.com/office/drawing/2014/main" id="{68917B81-CF94-6938-3FFB-69CE0CA8F3F3}"/>
              </a:ext>
            </a:extLst>
          </p:cNvPr>
          <p:cNvSpPr>
            <a:spLocks noGrp="1"/>
          </p:cNvSpPr>
          <p:nvPr>
            <p:ph idx="1"/>
          </p:nvPr>
        </p:nvSpPr>
        <p:spPr>
          <a:xfrm>
            <a:off x="790283" y="1249581"/>
            <a:ext cx="9950103" cy="5480827"/>
          </a:xfrm>
        </p:spPr>
        <p:txBody>
          <a:bodyPr/>
          <a:lstStyle/>
          <a:p>
            <a:pPr marL="0" indent="0">
              <a:buNone/>
            </a:pPr>
            <a:r>
              <a:rPr lang="en-US" sz="2400" b="1" dirty="0"/>
              <a:t>Using Logistic Regression:</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IN" dirty="0"/>
              <a:t>Train ROC_AUC Score 0.500067599016647 </a:t>
            </a:r>
          </a:p>
          <a:p>
            <a:pPr marL="0" indent="0">
              <a:buNone/>
            </a:pPr>
            <a:r>
              <a:rPr lang="en-IN" dirty="0"/>
              <a:t>Test ROC_AUC Score 0.5</a:t>
            </a:r>
            <a:endParaRPr lang="en-US" b="1" dirty="0"/>
          </a:p>
        </p:txBody>
      </p:sp>
      <p:pic>
        <p:nvPicPr>
          <p:cNvPr id="6" name="Picture 5" descr="A screenshot of a computer&#10;&#10;Description automatically generated">
            <a:extLst>
              <a:ext uri="{FF2B5EF4-FFF2-40B4-BE49-F238E27FC236}">
                <a16:creationId xmlns:a16="http://schemas.microsoft.com/office/drawing/2014/main" id="{4E54836F-77B1-79D7-FCB4-0C091DE38CF3}"/>
              </a:ext>
            </a:extLst>
          </p:cNvPr>
          <p:cNvPicPr>
            <a:picLocks noChangeAspect="1"/>
          </p:cNvPicPr>
          <p:nvPr/>
        </p:nvPicPr>
        <p:blipFill>
          <a:blip r:embed="rId2"/>
          <a:stretch>
            <a:fillRect/>
          </a:stretch>
        </p:blipFill>
        <p:spPr>
          <a:xfrm>
            <a:off x="1194703" y="1666522"/>
            <a:ext cx="2387600" cy="3073400"/>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0067DF3E-4D8D-3B80-740F-FEC638C3A246}"/>
              </a:ext>
            </a:extLst>
          </p:cNvPr>
          <p:cNvPicPr>
            <a:picLocks noChangeAspect="1"/>
          </p:cNvPicPr>
          <p:nvPr/>
        </p:nvPicPr>
        <p:blipFill>
          <a:blip r:embed="rId3"/>
          <a:stretch>
            <a:fillRect/>
          </a:stretch>
        </p:blipFill>
        <p:spPr>
          <a:xfrm>
            <a:off x="3484604" y="1663891"/>
            <a:ext cx="4619514" cy="3073400"/>
          </a:xfrm>
          <a:prstGeom prst="rect">
            <a:avLst/>
          </a:prstGeom>
        </p:spPr>
      </p:pic>
      <p:pic>
        <p:nvPicPr>
          <p:cNvPr id="12" name="Picture 11" descr="A graph with a line&#10;&#10;Description automatically generated">
            <a:extLst>
              <a:ext uri="{FF2B5EF4-FFF2-40B4-BE49-F238E27FC236}">
                <a16:creationId xmlns:a16="http://schemas.microsoft.com/office/drawing/2014/main" id="{64529866-6874-A065-B386-CB9F4D8488E9}"/>
              </a:ext>
            </a:extLst>
          </p:cNvPr>
          <p:cNvPicPr>
            <a:picLocks noChangeAspect="1"/>
          </p:cNvPicPr>
          <p:nvPr/>
        </p:nvPicPr>
        <p:blipFill>
          <a:blip r:embed="rId4"/>
          <a:stretch>
            <a:fillRect/>
          </a:stretch>
        </p:blipFill>
        <p:spPr>
          <a:xfrm>
            <a:off x="8190615" y="1663891"/>
            <a:ext cx="3746011" cy="3487709"/>
          </a:xfrm>
          <a:prstGeom prst="rect">
            <a:avLst/>
          </a:prstGeom>
        </p:spPr>
      </p:pic>
    </p:spTree>
    <p:extLst>
      <p:ext uri="{BB962C8B-B14F-4D97-AF65-F5344CB8AC3E}">
        <p14:creationId xmlns:p14="http://schemas.microsoft.com/office/powerpoint/2010/main" val="169047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7D808-DD72-68BB-2622-7DCD0B622A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F8C19C-104D-AC0F-1373-68D9240924C4}"/>
              </a:ext>
            </a:extLst>
          </p:cNvPr>
          <p:cNvSpPr>
            <a:spLocks noGrp="1"/>
          </p:cNvSpPr>
          <p:nvPr>
            <p:ph type="title"/>
          </p:nvPr>
        </p:nvSpPr>
        <p:spPr>
          <a:xfrm>
            <a:off x="939139" y="616688"/>
            <a:ext cx="9950103" cy="632894"/>
          </a:xfrm>
        </p:spPr>
        <p:txBody>
          <a:bodyPr>
            <a:normAutofit/>
          </a:bodyPr>
          <a:lstStyle/>
          <a:p>
            <a:r>
              <a:rPr lang="en-US" dirty="0"/>
              <a:t>Model Comparison:</a:t>
            </a:r>
          </a:p>
        </p:txBody>
      </p:sp>
      <p:sp>
        <p:nvSpPr>
          <p:cNvPr id="3" name="Content Placeholder 2">
            <a:extLst>
              <a:ext uri="{FF2B5EF4-FFF2-40B4-BE49-F238E27FC236}">
                <a16:creationId xmlns:a16="http://schemas.microsoft.com/office/drawing/2014/main" id="{30B30826-5454-97D5-E943-B56F8AC3B84A}"/>
              </a:ext>
            </a:extLst>
          </p:cNvPr>
          <p:cNvSpPr>
            <a:spLocks noGrp="1"/>
          </p:cNvSpPr>
          <p:nvPr>
            <p:ph idx="1"/>
          </p:nvPr>
        </p:nvSpPr>
        <p:spPr>
          <a:xfrm>
            <a:off x="790283" y="1249581"/>
            <a:ext cx="9950103" cy="5480827"/>
          </a:xfrm>
        </p:spPr>
        <p:txBody>
          <a:bodyPr/>
          <a:lstStyle/>
          <a:p>
            <a:pPr marL="0" indent="0">
              <a:buNone/>
            </a:pPr>
            <a:r>
              <a:rPr lang="en-US" sz="2400" b="1" dirty="0"/>
              <a:t>Using </a:t>
            </a:r>
            <a:r>
              <a:rPr lang="en-US" sz="2400" b="1" dirty="0" err="1"/>
              <a:t>RandomForestClassifier</a:t>
            </a:r>
            <a:r>
              <a:rPr lang="en-US" sz="2400"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5" name="Picture 4" descr="A screenshot of a computer&#10;&#10;Description automatically generated">
            <a:extLst>
              <a:ext uri="{FF2B5EF4-FFF2-40B4-BE49-F238E27FC236}">
                <a16:creationId xmlns:a16="http://schemas.microsoft.com/office/drawing/2014/main" id="{16981DF4-4DC4-3565-6984-5740C2F2F1FC}"/>
              </a:ext>
            </a:extLst>
          </p:cNvPr>
          <p:cNvPicPr>
            <a:picLocks noChangeAspect="1"/>
          </p:cNvPicPr>
          <p:nvPr/>
        </p:nvPicPr>
        <p:blipFill>
          <a:blip r:embed="rId2"/>
          <a:stretch>
            <a:fillRect/>
          </a:stretch>
        </p:blipFill>
        <p:spPr>
          <a:xfrm>
            <a:off x="790283" y="1787439"/>
            <a:ext cx="2120900" cy="3060700"/>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BD536782-F40C-0041-DACB-319C9B6EB426}"/>
              </a:ext>
            </a:extLst>
          </p:cNvPr>
          <p:cNvPicPr>
            <a:picLocks noChangeAspect="1"/>
          </p:cNvPicPr>
          <p:nvPr/>
        </p:nvPicPr>
        <p:blipFill>
          <a:blip r:embed="rId3"/>
          <a:stretch>
            <a:fillRect/>
          </a:stretch>
        </p:blipFill>
        <p:spPr>
          <a:xfrm>
            <a:off x="2911184" y="1618735"/>
            <a:ext cx="4490514" cy="3546389"/>
          </a:xfrm>
          <a:prstGeom prst="rect">
            <a:avLst/>
          </a:prstGeom>
        </p:spPr>
      </p:pic>
      <p:pic>
        <p:nvPicPr>
          <p:cNvPr id="11" name="Picture 10" descr="A blue line on a white board&#10;&#10;Description automatically generated">
            <a:extLst>
              <a:ext uri="{FF2B5EF4-FFF2-40B4-BE49-F238E27FC236}">
                <a16:creationId xmlns:a16="http://schemas.microsoft.com/office/drawing/2014/main" id="{389F6EE5-5F83-0AD6-6C84-3023CF926E32}"/>
              </a:ext>
            </a:extLst>
          </p:cNvPr>
          <p:cNvPicPr>
            <a:picLocks noChangeAspect="1"/>
          </p:cNvPicPr>
          <p:nvPr/>
        </p:nvPicPr>
        <p:blipFill>
          <a:blip r:embed="rId4"/>
          <a:stretch>
            <a:fillRect/>
          </a:stretch>
        </p:blipFill>
        <p:spPr>
          <a:xfrm>
            <a:off x="7401698" y="1431581"/>
            <a:ext cx="4677719" cy="4089400"/>
          </a:xfrm>
          <a:prstGeom prst="rect">
            <a:avLst/>
          </a:prstGeom>
        </p:spPr>
      </p:pic>
    </p:spTree>
    <p:extLst>
      <p:ext uri="{BB962C8B-B14F-4D97-AF65-F5344CB8AC3E}">
        <p14:creationId xmlns:p14="http://schemas.microsoft.com/office/powerpoint/2010/main" val="345345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619DD-E791-9207-82A4-979CB3E27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B08C96-250B-4310-5087-BC5EA2F0BD8E}"/>
              </a:ext>
            </a:extLst>
          </p:cNvPr>
          <p:cNvSpPr>
            <a:spLocks noGrp="1"/>
          </p:cNvSpPr>
          <p:nvPr>
            <p:ph type="title"/>
          </p:nvPr>
        </p:nvSpPr>
        <p:spPr>
          <a:xfrm>
            <a:off x="939139" y="584758"/>
            <a:ext cx="9950103" cy="664824"/>
          </a:xfrm>
        </p:spPr>
        <p:txBody>
          <a:bodyPr/>
          <a:lstStyle/>
          <a:p>
            <a:r>
              <a:rPr lang="en-US" dirty="0"/>
              <a:t>Hyperparameters Tuning for each model</a:t>
            </a:r>
          </a:p>
        </p:txBody>
      </p:sp>
      <p:sp>
        <p:nvSpPr>
          <p:cNvPr id="3" name="Content Placeholder 2">
            <a:extLst>
              <a:ext uri="{FF2B5EF4-FFF2-40B4-BE49-F238E27FC236}">
                <a16:creationId xmlns:a16="http://schemas.microsoft.com/office/drawing/2014/main" id="{4A974B60-46D0-C4DE-2CD0-E1DFB600B101}"/>
              </a:ext>
            </a:extLst>
          </p:cNvPr>
          <p:cNvSpPr>
            <a:spLocks noGrp="1"/>
          </p:cNvSpPr>
          <p:nvPr>
            <p:ph idx="1"/>
          </p:nvPr>
        </p:nvSpPr>
        <p:spPr>
          <a:xfrm>
            <a:off x="790283" y="1249581"/>
            <a:ext cx="9950103" cy="5480827"/>
          </a:xfrm>
        </p:spPr>
        <p:txBody>
          <a:bodyPr/>
          <a:lstStyle/>
          <a:p>
            <a:pPr marL="0" indent="0">
              <a:buNone/>
            </a:pPr>
            <a:r>
              <a:rPr lang="en-US" sz="2400" b="1" dirty="0"/>
              <a:t>Using </a:t>
            </a:r>
            <a:r>
              <a:rPr lang="en-US" sz="2400" b="1" dirty="0" err="1"/>
              <a:t>StackingClassifier</a:t>
            </a:r>
            <a:r>
              <a:rPr lang="en-US" sz="2400" b="1" dirty="0"/>
              <a:t> &amp; </a:t>
            </a:r>
            <a:r>
              <a:rPr lang="en-US" sz="2400" b="1" dirty="0" err="1"/>
              <a:t>GradientBoostingClassifier</a:t>
            </a:r>
            <a:r>
              <a:rPr lang="en-US" sz="2400" b="1" dirty="0"/>
              <a:t> &amp; </a:t>
            </a:r>
            <a:r>
              <a:rPr lang="en-US" sz="2400" b="1" dirty="0" err="1"/>
              <a:t>XGBClassifier</a:t>
            </a:r>
            <a:r>
              <a:rPr lang="en-US" sz="2400" b="1" dirty="0"/>
              <a:t> &amp; </a:t>
            </a:r>
            <a:r>
              <a:rPr lang="en-US" sz="2400" b="1" dirty="0" err="1"/>
              <a:t>AdaboostClassifier</a:t>
            </a:r>
            <a:r>
              <a:rPr lang="en-US" sz="2400"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pic>
        <p:nvPicPr>
          <p:cNvPr id="5" name="Picture 4" descr="A screenshot of a computer&#10;&#10;Description automatically generated">
            <a:extLst>
              <a:ext uri="{FF2B5EF4-FFF2-40B4-BE49-F238E27FC236}">
                <a16:creationId xmlns:a16="http://schemas.microsoft.com/office/drawing/2014/main" id="{563D9AB8-A6F9-AC52-57D8-8A3856B53ADB}"/>
              </a:ext>
            </a:extLst>
          </p:cNvPr>
          <p:cNvPicPr>
            <a:picLocks noChangeAspect="1"/>
          </p:cNvPicPr>
          <p:nvPr/>
        </p:nvPicPr>
        <p:blipFill>
          <a:blip r:embed="rId2"/>
          <a:stretch>
            <a:fillRect/>
          </a:stretch>
        </p:blipFill>
        <p:spPr>
          <a:xfrm>
            <a:off x="641427" y="2125362"/>
            <a:ext cx="5545288" cy="4732638"/>
          </a:xfrm>
          <a:prstGeom prst="rect">
            <a:avLst/>
          </a:prstGeom>
        </p:spPr>
      </p:pic>
      <p:pic>
        <p:nvPicPr>
          <p:cNvPr id="8" name="Picture 7" descr="A blue line graph with numbers&#10;&#10;Description automatically generated">
            <a:extLst>
              <a:ext uri="{FF2B5EF4-FFF2-40B4-BE49-F238E27FC236}">
                <a16:creationId xmlns:a16="http://schemas.microsoft.com/office/drawing/2014/main" id="{F922CB17-3291-752F-388C-3D40C6308CF5}"/>
              </a:ext>
            </a:extLst>
          </p:cNvPr>
          <p:cNvPicPr>
            <a:picLocks noChangeAspect="1"/>
          </p:cNvPicPr>
          <p:nvPr/>
        </p:nvPicPr>
        <p:blipFill>
          <a:blip r:embed="rId3"/>
          <a:stretch>
            <a:fillRect/>
          </a:stretch>
        </p:blipFill>
        <p:spPr>
          <a:xfrm>
            <a:off x="6474940" y="1799281"/>
            <a:ext cx="5717059" cy="5384800"/>
          </a:xfrm>
          <a:prstGeom prst="rect">
            <a:avLst/>
          </a:prstGeom>
        </p:spPr>
      </p:pic>
    </p:spTree>
    <p:extLst>
      <p:ext uri="{BB962C8B-B14F-4D97-AF65-F5344CB8AC3E}">
        <p14:creationId xmlns:p14="http://schemas.microsoft.com/office/powerpoint/2010/main" val="2938766290"/>
      </p:ext>
    </p:extLst>
  </p:cSld>
  <p:clrMapOvr>
    <a:masterClrMapping/>
  </p:clrMapOvr>
</p:sld>
</file>

<file path=ppt/theme/theme1.xml><?xml version="1.0" encoding="utf-8"?>
<a:theme xmlns:a="http://schemas.openxmlformats.org/drawingml/2006/main" name="BlocksVTI">
  <a:themeElements>
    <a:clrScheme name="AnalogousFromLightSeedLeftStep">
      <a:dk1>
        <a:srgbClr val="000000"/>
      </a:dk1>
      <a:lt1>
        <a:srgbClr val="FFFFFF"/>
      </a:lt1>
      <a:dk2>
        <a:srgbClr val="2A2441"/>
      </a:dk2>
      <a:lt2>
        <a:srgbClr val="E7E8E2"/>
      </a:lt2>
      <a:accent1>
        <a:srgbClr val="856EEE"/>
      </a:accent1>
      <a:accent2>
        <a:srgbClr val="4E73EB"/>
      </a:accent2>
      <a:accent3>
        <a:srgbClr val="40AEE9"/>
      </a:accent3>
      <a:accent4>
        <a:srgbClr val="37B3AB"/>
      </a:accent4>
      <a:accent5>
        <a:srgbClr val="33BA79"/>
      </a:accent5>
      <a:accent6>
        <a:srgbClr val="2DBB3B"/>
      </a:accent6>
      <a:hlink>
        <a:srgbClr val="7E8852"/>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453</TotalTime>
  <Words>595</Words>
  <Application>Microsoft Macintosh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 Narrow</vt:lpstr>
      <vt:lpstr>Arial</vt:lpstr>
      <vt:lpstr>Avenir Next LT Pro</vt:lpstr>
      <vt:lpstr>Avenir Next LT Pro Light</vt:lpstr>
      <vt:lpstr>Helvetica Neue</vt:lpstr>
      <vt:lpstr>Inter</vt:lpstr>
      <vt:lpstr>BlocksVTI</vt:lpstr>
      <vt:lpstr>Cross-Sell Prediction Hackathon Classification Problem</vt:lpstr>
      <vt:lpstr>Problem Statement</vt:lpstr>
      <vt:lpstr>Scope of this project</vt:lpstr>
      <vt:lpstr>Observation:</vt:lpstr>
      <vt:lpstr>Correlation Heatmap</vt:lpstr>
      <vt:lpstr>category and numeric features</vt:lpstr>
      <vt:lpstr>Model Prediction Using Base Model:</vt:lpstr>
      <vt:lpstr>Model Comparison:</vt:lpstr>
      <vt:lpstr>Hyperparameters Tuning for each model</vt:lpstr>
      <vt:lpstr>Hyperparameters Tuning for each model</vt:lpstr>
      <vt:lpstr>Hyperparameters Tuning for each model</vt:lpstr>
      <vt:lpstr>Hyperparameters Tuning for each model</vt:lpstr>
      <vt:lpstr> Classification Analysis:  Applied the following models and scores obtained</vt:lpstr>
      <vt:lpstr>Result uploaded in the analytics vidhya website and the recieved score</vt:lpstr>
      <vt:lpstr>Web API Creation End-Point</vt:lpstr>
      <vt:lpstr>FastAPI Creation End-Point</vt:lpstr>
      <vt:lpstr>GCP CloudRun End-Points: FastApi and Streamlit</vt:lpstr>
      <vt:lpstr>Github Main URL: https://github.com/mohamedsuhaib88/MLHack2024/tree/main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Mega Mart Sales Prediction</dc:title>
  <dc:creator>Microsoft Office User</dc:creator>
  <cp:lastModifiedBy>Mohamed Suhaib</cp:lastModifiedBy>
  <cp:revision>32</cp:revision>
  <dcterms:created xsi:type="dcterms:W3CDTF">2021-10-24T08:28:21Z</dcterms:created>
  <dcterms:modified xsi:type="dcterms:W3CDTF">2024-12-01T14:04:41Z</dcterms:modified>
</cp:coreProperties>
</file>