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84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2" r:id="rId41"/>
    <p:sldId id="303" r:id="rId42"/>
    <p:sldId id="305" r:id="rId43"/>
    <p:sldId id="308" r:id="rId44"/>
    <p:sldId id="309" r:id="rId45"/>
    <p:sldId id="310" r:id="rId46"/>
    <p:sldId id="311" r:id="rId47"/>
    <p:sldId id="312" r:id="rId48"/>
    <p:sldId id="307" r:id="rId49"/>
    <p:sldId id="313" r:id="rId5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214" autoAdjust="0"/>
  </p:normalViewPr>
  <p:slideViewPr>
    <p:cSldViewPr>
      <p:cViewPr>
        <p:scale>
          <a:sx n="75" d="100"/>
          <a:sy n="75" d="100"/>
        </p:scale>
        <p:origin x="-1056" y="21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2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AFF1-BF5B-464E-A284-44CF0497A41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6346-F8EF-453E-BC21-837795A0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BOOT 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JPA, 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30313" cy="11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7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30313" cy="11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2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30313" cy="11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9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095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6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7600" y="0"/>
            <a:ext cx="11478200" cy="717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8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332656"/>
            <a:ext cx="352839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3" y="1196752"/>
            <a:ext cx="8013395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700808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332656"/>
            <a:ext cx="83439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4" y="2805435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6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733425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844824"/>
            <a:ext cx="9150672" cy="491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5471592"/>
            <a:ext cx="62388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44488" y="4064744"/>
            <a:ext cx="0" cy="18125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16896" y="5489364"/>
            <a:ext cx="0" cy="7758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575" y="-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3080792" y="6021288"/>
            <a:ext cx="32403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329264" y="5517232"/>
            <a:ext cx="32403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JPA: </a:t>
            </a:r>
            <a:r>
              <a:rPr lang="en-US" dirty="0"/>
              <a:t>What is JPA and why it is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</a:t>
            </a:r>
            <a:r>
              <a:rPr lang="en-US" dirty="0"/>
              <a:t>ava </a:t>
            </a:r>
            <a:r>
              <a:rPr lang="en-US" b="1" dirty="0"/>
              <a:t>P</a:t>
            </a:r>
            <a:r>
              <a:rPr lang="en-US" dirty="0"/>
              <a:t>ersistence </a:t>
            </a:r>
            <a:r>
              <a:rPr lang="en-US" b="1" dirty="0" smtClean="0"/>
              <a:t>A</a:t>
            </a:r>
            <a:r>
              <a:rPr lang="en-US" dirty="0" smtClean="0"/>
              <a:t>PI</a:t>
            </a:r>
          </a:p>
          <a:p>
            <a:r>
              <a:rPr lang="en-US" dirty="0" smtClean="0"/>
              <a:t>A standard </a:t>
            </a:r>
            <a:r>
              <a:rPr lang="en-US" dirty="0"/>
              <a:t>API </a:t>
            </a:r>
            <a:r>
              <a:rPr lang="en-US" b="1" dirty="0"/>
              <a:t>for accessing </a:t>
            </a:r>
            <a:r>
              <a:rPr lang="en-US" b="1" dirty="0" smtClean="0"/>
              <a:t>databases</a:t>
            </a:r>
          </a:p>
          <a:p>
            <a:r>
              <a:rPr lang="en-US" b="1" dirty="0" smtClean="0"/>
              <a:t>JPA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 </a:t>
            </a:r>
            <a:r>
              <a:rPr lang="en-US" b="1" dirty="0"/>
              <a:t>needed</a:t>
            </a:r>
            <a:r>
              <a:rPr lang="en-US" dirty="0"/>
              <a:t> </a:t>
            </a:r>
            <a:r>
              <a:rPr lang="en-US" b="1" dirty="0"/>
              <a:t>in order to interact with a relational database</a:t>
            </a:r>
            <a:r>
              <a:rPr lang="en-US" dirty="0"/>
              <a:t> such as Oracle, DB2, SQL Server or MySQL</a:t>
            </a:r>
            <a:r>
              <a:rPr lang="en-US" dirty="0" smtClean="0"/>
              <a:t>.</a:t>
            </a:r>
          </a:p>
          <a:p>
            <a:r>
              <a:rPr lang="en-US" b="1" dirty="0"/>
              <a:t>JPA</a:t>
            </a:r>
            <a:r>
              <a:rPr lang="en-US" dirty="0"/>
              <a:t> permits the developer to </a:t>
            </a:r>
            <a:r>
              <a:rPr lang="en-US" b="1" dirty="0"/>
              <a:t>work</a:t>
            </a:r>
            <a:r>
              <a:rPr lang="en-US" dirty="0"/>
              <a:t> </a:t>
            </a:r>
            <a:r>
              <a:rPr lang="en-US" b="1" dirty="0"/>
              <a:t>directly with objects </a:t>
            </a:r>
            <a:r>
              <a:rPr lang="en-US" dirty="0"/>
              <a:t>rather than with SQL statements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JPA </a:t>
            </a:r>
            <a:r>
              <a:rPr lang="en-US" dirty="0" smtClean="0"/>
              <a:t>allows </a:t>
            </a:r>
            <a:r>
              <a:rPr lang="en-US" dirty="0"/>
              <a:t>you to load and save Java objects and graphs </a:t>
            </a:r>
            <a:r>
              <a:rPr lang="en-US" b="1" dirty="0"/>
              <a:t>without any DML language at all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6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3152800" y="3933056"/>
            <a:ext cx="32403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12480" y="2204864"/>
            <a:ext cx="32403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260648"/>
            <a:ext cx="32403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672" y="-243408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2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575" y="-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4075" y="-3843808"/>
            <a:ext cx="22474964" cy="12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057456" y="5157192"/>
            <a:ext cx="3240360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697416" y="5949280"/>
            <a:ext cx="3240360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575" y="-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784648" y="1932980"/>
            <a:ext cx="25202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880992" y="5085184"/>
            <a:ext cx="864096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3624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432720" y="2132856"/>
            <a:ext cx="25202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21671" y="5445224"/>
            <a:ext cx="1415305" cy="144016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6681192" y="3009528"/>
            <a:ext cx="432048" cy="1296144"/>
          </a:xfrm>
          <a:prstGeom prst="rightBrace">
            <a:avLst>
              <a:gd name="adj1" fmla="val 8333"/>
              <a:gd name="adj2" fmla="val 5196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Spring Boot, MySQL, JPA, Hibernate Restful </a:t>
            </a:r>
            <a:r>
              <a:rPr lang="en-US" b="1" dirty="0" smtClean="0"/>
              <a:t>CRUD Application development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Create, Retrieve, Update,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260648"/>
            <a:ext cx="8915400" cy="6126164"/>
          </a:xfrm>
        </p:spPr>
        <p:txBody>
          <a:bodyPr>
            <a:normAutofit/>
          </a:bodyPr>
          <a:lstStyle/>
          <a:p>
            <a:r>
              <a:rPr lang="en-US" b="1" dirty="0"/>
              <a:t>Step 1</a:t>
            </a:r>
            <a:r>
              <a:rPr lang="en-US" dirty="0"/>
              <a:t> </a:t>
            </a:r>
            <a:r>
              <a:rPr lang="en-US" dirty="0" smtClean="0"/>
              <a:t>: Create </a:t>
            </a:r>
            <a:r>
              <a:rPr lang="en-US" dirty="0" err="1" smtClean="0"/>
              <a:t>SpringInitializer</a:t>
            </a:r>
            <a:r>
              <a:rPr lang="en-US" dirty="0" smtClean="0"/>
              <a:t>: maven project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2</a:t>
            </a:r>
            <a:r>
              <a:rPr lang="en-US" dirty="0" smtClean="0"/>
              <a:t> : </a:t>
            </a:r>
            <a:r>
              <a:rPr lang="en-US" dirty="0"/>
              <a:t>Enter the details as follows </a:t>
            </a:r>
            <a:r>
              <a:rPr lang="en-US" dirty="0" smtClean="0"/>
              <a:t>–</a:t>
            </a:r>
          </a:p>
          <a:p>
            <a:pPr lvl="1"/>
            <a:r>
              <a:rPr lang="en-US" dirty="0"/>
              <a:t>Group : </a:t>
            </a:r>
            <a:r>
              <a:rPr lang="en-US" dirty="0" err="1"/>
              <a:t>com.example</a:t>
            </a:r>
            <a:endParaRPr lang="en-US" dirty="0"/>
          </a:p>
          <a:p>
            <a:pPr lvl="1"/>
            <a:r>
              <a:rPr lang="en-US" dirty="0"/>
              <a:t>Artifact : </a:t>
            </a:r>
            <a:r>
              <a:rPr lang="en-US" dirty="0" smtClean="0"/>
              <a:t>demo</a:t>
            </a:r>
            <a:endParaRPr lang="en-US" dirty="0"/>
          </a:p>
          <a:p>
            <a:pPr lvl="1"/>
            <a:r>
              <a:rPr lang="en-US" dirty="0"/>
              <a:t>Name : </a:t>
            </a:r>
            <a:r>
              <a:rPr lang="en-US" dirty="0" smtClean="0"/>
              <a:t>demo</a:t>
            </a:r>
            <a:endParaRPr lang="en-US" dirty="0"/>
          </a:p>
          <a:p>
            <a:pPr lvl="1"/>
            <a:r>
              <a:rPr lang="en-US" dirty="0" smtClean="0"/>
              <a:t>Package </a:t>
            </a:r>
            <a:r>
              <a:rPr lang="en-US" dirty="0"/>
              <a:t>Name : </a:t>
            </a:r>
            <a:r>
              <a:rPr lang="en-US" dirty="0" err="1" smtClean="0"/>
              <a:t>com.example.demo</a:t>
            </a:r>
            <a:endParaRPr lang="en-US" dirty="0"/>
          </a:p>
          <a:p>
            <a:pPr lvl="1"/>
            <a:r>
              <a:rPr lang="en-US" dirty="0" smtClean="0"/>
              <a:t>Java </a:t>
            </a:r>
            <a:r>
              <a:rPr lang="en-US" dirty="0"/>
              <a:t>Version : 1.8 (Default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Spring 2.2.2</a:t>
            </a:r>
            <a:endParaRPr lang="en-US" dirty="0"/>
          </a:p>
          <a:p>
            <a:pPr lvl="1"/>
            <a:r>
              <a:rPr lang="en-US" dirty="0"/>
              <a:t>Dependencies : </a:t>
            </a:r>
            <a:r>
              <a:rPr lang="en-US" dirty="0" smtClean="0"/>
              <a:t>Spring Web</a:t>
            </a:r>
            <a:r>
              <a:rPr lang="en-US" dirty="0"/>
              <a:t>, JPA, MySQL, </a:t>
            </a:r>
            <a:r>
              <a:rPr lang="en-US" dirty="0" err="1"/>
              <a:t>DevTools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0"/>
            <a:ext cx="9577064" cy="6858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3</a:t>
            </a:r>
            <a:r>
              <a:rPr lang="en-US" dirty="0"/>
              <a:t> </a:t>
            </a:r>
            <a:r>
              <a:rPr lang="en-US" dirty="0" smtClean="0"/>
              <a:t>: Create database ‘</a:t>
            </a:r>
            <a:r>
              <a:rPr lang="en-US" dirty="0" err="1" smtClean="0"/>
              <a:t>mydb</a:t>
            </a:r>
            <a:r>
              <a:rPr lang="en-US" dirty="0" smtClean="0"/>
              <a:t>’ and table ‘student’ with following schema</a:t>
            </a:r>
          </a:p>
          <a:p>
            <a:pPr lvl="1"/>
            <a:r>
              <a:rPr lang="en-US" dirty="0" smtClean="0"/>
              <a:t>Id: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ame: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ept</a:t>
            </a:r>
            <a:r>
              <a:rPr lang="en-US" dirty="0" smtClean="0"/>
              <a:t>: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ollno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b="1" dirty="0" smtClean="0"/>
              <a:t>Step 4</a:t>
            </a:r>
            <a:r>
              <a:rPr lang="en-US" dirty="0" smtClean="0"/>
              <a:t> : insert two records with following details</a:t>
            </a:r>
          </a:p>
          <a:p>
            <a:pPr lvl="1"/>
            <a:r>
              <a:rPr lang="en-US" dirty="0" smtClean="0"/>
              <a:t>(1, ‘</a:t>
            </a:r>
            <a:r>
              <a:rPr lang="en-US" dirty="0" err="1" smtClean="0"/>
              <a:t>sankar</a:t>
            </a:r>
            <a:r>
              <a:rPr lang="en-US" dirty="0" smtClean="0"/>
              <a:t>’, ‘</a:t>
            </a:r>
            <a:r>
              <a:rPr lang="en-US" dirty="0" err="1" smtClean="0"/>
              <a:t>cse</a:t>
            </a:r>
            <a:r>
              <a:rPr lang="en-US" dirty="0" smtClean="0"/>
              <a:t>’, 121)</a:t>
            </a:r>
          </a:p>
          <a:p>
            <a:pPr lvl="1"/>
            <a:r>
              <a:rPr lang="en-US" dirty="0" smtClean="0"/>
              <a:t>(2, ‘</a:t>
            </a:r>
            <a:r>
              <a:rPr lang="en-US" dirty="0" err="1" smtClean="0"/>
              <a:t>ravi</a:t>
            </a:r>
            <a:r>
              <a:rPr lang="en-US" dirty="0" smtClean="0"/>
              <a:t>’, ‘</a:t>
            </a:r>
            <a:r>
              <a:rPr lang="en-US" dirty="0" err="1" smtClean="0"/>
              <a:t>ece</a:t>
            </a:r>
            <a:r>
              <a:rPr lang="en-US" dirty="0" smtClean="0"/>
              <a:t>’, 122)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Step 5</a:t>
            </a:r>
            <a:r>
              <a:rPr lang="en-US" dirty="0" smtClean="0"/>
              <a:t> : </a:t>
            </a:r>
            <a:r>
              <a:rPr lang="en-US" dirty="0"/>
              <a:t>Open </a:t>
            </a:r>
            <a:r>
              <a:rPr lang="en-US" i="1" dirty="0" err="1">
                <a:solidFill>
                  <a:srgbClr val="00B050"/>
                </a:solidFill>
              </a:rPr>
              <a:t>application.properties</a:t>
            </a:r>
            <a:r>
              <a:rPr lang="en-US" dirty="0"/>
              <a:t> in the </a:t>
            </a:r>
            <a:r>
              <a:rPr lang="en-US" i="1" dirty="0" err="1">
                <a:solidFill>
                  <a:srgbClr val="00B050"/>
                </a:solidFill>
              </a:rPr>
              <a:t>src</a:t>
            </a:r>
            <a:r>
              <a:rPr lang="en-US" i="1" dirty="0">
                <a:solidFill>
                  <a:srgbClr val="00B050"/>
                </a:solidFill>
              </a:rPr>
              <a:t>/main/resources</a:t>
            </a:r>
            <a:r>
              <a:rPr lang="en-US" dirty="0"/>
              <a:t> directory and add the following connection attributes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# Hibernate </a:t>
            </a:r>
            <a:r>
              <a:rPr lang="en-US" dirty="0" err="1">
                <a:solidFill>
                  <a:srgbClr val="00B050"/>
                </a:solidFill>
              </a:rPr>
              <a:t>ddl</a:t>
            </a:r>
            <a:r>
              <a:rPr lang="en-US" dirty="0">
                <a:solidFill>
                  <a:srgbClr val="00B050"/>
                </a:solidFill>
              </a:rPr>
              <a:t> auto (create, create-drop, validate, update)</a:t>
            </a:r>
          </a:p>
          <a:p>
            <a:pPr marL="457200" lvl="1" indent="0">
              <a:buNone/>
            </a:pPr>
            <a:r>
              <a:rPr lang="en-US" dirty="0" err="1"/>
              <a:t>spring.jpa.hibernate.ddl</a:t>
            </a:r>
            <a:r>
              <a:rPr lang="en-US" dirty="0"/>
              <a:t>-auto=update</a:t>
            </a:r>
          </a:p>
          <a:p>
            <a:pPr marL="457200" lvl="1" indent="0">
              <a:buNone/>
            </a:pPr>
            <a:r>
              <a:rPr lang="en-US" dirty="0" err="1"/>
              <a:t>spring.jpa.show-sql</a:t>
            </a:r>
            <a:r>
              <a:rPr lang="en-US" dirty="0"/>
              <a:t>=true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# Spring DATASOURCE 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spring.datasource.url=</a:t>
            </a:r>
            <a:r>
              <a:rPr lang="en-US" dirty="0" err="1" smtClean="0"/>
              <a:t>jdbc:mysql</a:t>
            </a:r>
            <a:r>
              <a:rPr lang="en-US" dirty="0"/>
              <a:t>://localhost:3306/</a:t>
            </a:r>
            <a:r>
              <a:rPr lang="en-US" dirty="0" err="1"/>
              <a:t>mydb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spring.datasource.username</a:t>
            </a:r>
            <a:r>
              <a:rPr lang="en-US" dirty="0"/>
              <a:t>=</a:t>
            </a:r>
            <a:r>
              <a:rPr lang="en-US" dirty="0" err="1"/>
              <a:t>sankar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spring.datasource.password</a:t>
            </a:r>
            <a:r>
              <a:rPr lang="en-US" dirty="0"/>
              <a:t>=admin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260648"/>
            <a:ext cx="8915400" cy="6126164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6</a:t>
            </a:r>
            <a:r>
              <a:rPr lang="en-US" dirty="0" smtClean="0"/>
              <a:t> : Create a model/entity class called ‘</a:t>
            </a:r>
            <a:r>
              <a:rPr lang="en-US" dirty="0" smtClean="0">
                <a:solidFill>
                  <a:srgbClr val="00B050"/>
                </a:solidFill>
              </a:rPr>
              <a:t>Student</a:t>
            </a:r>
            <a:r>
              <a:rPr lang="en-US" dirty="0" smtClean="0"/>
              <a:t>’ with necessary getter and setter methods for: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id:Long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name:String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dept:String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rollno:Long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Step </a:t>
            </a:r>
            <a:r>
              <a:rPr lang="en-US" b="1" dirty="0"/>
              <a:t>6</a:t>
            </a:r>
            <a:r>
              <a:rPr lang="en-US" dirty="0"/>
              <a:t> </a:t>
            </a:r>
            <a:r>
              <a:rPr lang="en-US" dirty="0" smtClean="0"/>
              <a:t>: Create a repository in the name of ‘</a:t>
            </a:r>
            <a:r>
              <a:rPr lang="en-US" dirty="0" err="1" smtClean="0">
                <a:solidFill>
                  <a:srgbClr val="00B050"/>
                </a:solidFill>
              </a:rPr>
              <a:t>StudentRepository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Step 7</a:t>
            </a:r>
            <a:r>
              <a:rPr lang="en-US" dirty="0" smtClean="0"/>
              <a:t> : Create a controller in the name of ‘</a:t>
            </a:r>
            <a:r>
              <a:rPr lang="en-US" dirty="0" err="1" smtClean="0">
                <a:solidFill>
                  <a:srgbClr val="00B050"/>
                </a:solidFill>
              </a:rPr>
              <a:t>StudentController</a:t>
            </a:r>
            <a:r>
              <a:rPr lang="en-US" dirty="0" smtClean="0"/>
              <a:t>’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JPA</a:t>
            </a:r>
            <a:r>
              <a:rPr lang="en-US" dirty="0" smtClean="0"/>
              <a:t> </a:t>
            </a:r>
            <a:r>
              <a:rPr lang="en-US" dirty="0"/>
              <a:t>is the standard way of </a:t>
            </a:r>
            <a:r>
              <a:rPr lang="en-US" b="1" dirty="0"/>
              <a:t>persisting Java objects into relational databases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maps java classes </a:t>
            </a:r>
            <a:r>
              <a:rPr lang="en-US" b="1" dirty="0"/>
              <a:t>onto relational </a:t>
            </a:r>
            <a:r>
              <a:rPr lang="en-US" b="1" dirty="0" smtClean="0"/>
              <a:t>tables</a:t>
            </a:r>
          </a:p>
          <a:p>
            <a:r>
              <a:rPr lang="en-US" b="1" dirty="0"/>
              <a:t>Hibernate</a:t>
            </a:r>
            <a:r>
              <a:rPr lang="en-US" dirty="0"/>
              <a:t> is one of the </a:t>
            </a:r>
            <a:r>
              <a:rPr lang="en-US" b="1" dirty="0"/>
              <a:t>JPA</a:t>
            </a:r>
            <a:r>
              <a:rPr lang="en-US" dirty="0"/>
              <a:t> </a:t>
            </a:r>
            <a:r>
              <a:rPr lang="en-US" dirty="0" smtClean="0"/>
              <a:t>provider</a:t>
            </a:r>
          </a:p>
          <a:p>
            <a:r>
              <a:rPr lang="en-US" b="1" dirty="0"/>
              <a:t>JDBC is a low level standard for interaction </a:t>
            </a:r>
            <a:r>
              <a:rPr lang="en-US" dirty="0"/>
              <a:t>with </a:t>
            </a:r>
            <a:r>
              <a:rPr lang="en-US" dirty="0" smtClean="0"/>
              <a:t>databases whereas </a:t>
            </a:r>
            <a:r>
              <a:rPr lang="en-US" b="1" dirty="0"/>
              <a:t>JPA allows you to use an object model</a:t>
            </a:r>
            <a:r>
              <a:rPr lang="en-US" dirty="0"/>
              <a:t> in your application which can make your life much </a:t>
            </a:r>
            <a:r>
              <a:rPr lang="en-US" dirty="0" smtClean="0"/>
              <a:t>easier.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926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260648"/>
            <a:ext cx="8915400" cy="612616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6</a:t>
            </a:r>
            <a:r>
              <a:rPr lang="en-US" dirty="0" smtClean="0"/>
              <a:t> : Create a model/entity called ‘</a:t>
            </a:r>
            <a:r>
              <a:rPr lang="en-US" dirty="0" smtClean="0">
                <a:solidFill>
                  <a:srgbClr val="00B050"/>
                </a:solidFill>
              </a:rPr>
              <a:t>Student.java</a:t>
            </a:r>
            <a:r>
              <a:rPr lang="en-US" dirty="0" smtClean="0"/>
              <a:t>’ with necessary getter and setter methods for: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id:Long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name:String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dept:String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rollno:Long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Step </a:t>
            </a:r>
            <a:r>
              <a:rPr lang="en-US" b="1" dirty="0"/>
              <a:t>6</a:t>
            </a:r>
            <a:r>
              <a:rPr lang="en-US" dirty="0"/>
              <a:t> </a:t>
            </a:r>
            <a:r>
              <a:rPr lang="en-US" dirty="0" smtClean="0"/>
              <a:t>: Create a repository  in the name of ‘</a:t>
            </a:r>
            <a:r>
              <a:rPr lang="en-US" dirty="0" smtClean="0">
                <a:solidFill>
                  <a:srgbClr val="00B050"/>
                </a:solidFill>
              </a:rPr>
              <a:t>StudentRepository.java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Step 7</a:t>
            </a:r>
            <a:r>
              <a:rPr lang="en-US" dirty="0" smtClean="0"/>
              <a:t> : Create a controller in the name of ‘</a:t>
            </a:r>
            <a:r>
              <a:rPr lang="en-US" dirty="0" smtClean="0">
                <a:solidFill>
                  <a:srgbClr val="00B050"/>
                </a:solidFill>
              </a:rPr>
              <a:t>StudentController.java</a:t>
            </a:r>
            <a:r>
              <a:rPr lang="en-US" dirty="0" smtClean="0"/>
              <a:t>’ </a:t>
            </a:r>
          </a:p>
          <a:p>
            <a:r>
              <a:rPr lang="en-US" b="1" dirty="0" smtClean="0"/>
              <a:t>Step 8</a:t>
            </a:r>
            <a:r>
              <a:rPr lang="en-US" dirty="0" smtClean="0"/>
              <a:t>: Create an exception in the name of “</a:t>
            </a:r>
            <a:r>
              <a:rPr lang="en-US" dirty="0" smtClean="0">
                <a:solidFill>
                  <a:srgbClr val="00B050"/>
                </a:solidFill>
              </a:rPr>
              <a:t>StudentNotFoundException.java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Step 9: </a:t>
            </a:r>
            <a:r>
              <a:rPr lang="en-US" dirty="0" smtClean="0"/>
              <a:t>Issue </a:t>
            </a:r>
            <a:r>
              <a:rPr lang="en-US" dirty="0" err="1" smtClean="0">
                <a:solidFill>
                  <a:srgbClr val="00B050"/>
                </a:solidFill>
              </a:rPr>
              <a:t>mvn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spring-boot:run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command in the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260648"/>
            <a:ext cx="8915400" cy="6126164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10</a:t>
            </a:r>
            <a:r>
              <a:rPr lang="en-US" dirty="0" smtClean="0"/>
              <a:t> : Open Postman</a:t>
            </a:r>
          </a:p>
          <a:p>
            <a:r>
              <a:rPr lang="en-US" b="1" dirty="0" smtClean="0"/>
              <a:t>Step 11:</a:t>
            </a:r>
            <a:r>
              <a:rPr lang="en-US" dirty="0" smtClean="0"/>
              <a:t> Send and Receive request and response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456" y="6648"/>
            <a:ext cx="8915400" cy="47002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Create model/Entity: Student.java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464" y="764704"/>
            <a:ext cx="4104456" cy="532453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package </a:t>
            </a:r>
            <a:r>
              <a:rPr lang="en-US" sz="2000" b="1" dirty="0" err="1">
                <a:solidFill>
                  <a:schemeClr val="bg1"/>
                </a:solidFill>
              </a:rPr>
              <a:t>com.example.demo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 smtClean="0">
                <a:solidFill>
                  <a:schemeClr val="bg1"/>
                </a:solidFill>
              </a:rPr>
              <a:t>javax.persistence</a:t>
            </a:r>
            <a:r>
              <a:rPr lang="en-US" sz="2000" b="1" dirty="0" smtClean="0">
                <a:solidFill>
                  <a:schemeClr val="bg1"/>
                </a:solidFill>
              </a:rPr>
              <a:t>.*;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/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@Entity 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public</a:t>
            </a:r>
            <a:r>
              <a:rPr lang="en-US" sz="2000" b="1" dirty="0">
                <a:solidFill>
                  <a:schemeClr val="bg1"/>
                </a:solidFill>
              </a:rPr>
              <a:t> class Student {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@Id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private Long id</a:t>
            </a:r>
            <a:r>
              <a:rPr lang="en-US" sz="2000" b="1" dirty="0" smtClean="0">
                <a:solidFill>
                  <a:schemeClr val="bg1"/>
                </a:solidFill>
              </a:rPr>
              <a:t>;  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  </a:t>
            </a:r>
            <a:r>
              <a:rPr lang="en-US" sz="2000" b="1" dirty="0" smtClean="0">
                <a:solidFill>
                  <a:schemeClr val="bg1"/>
                </a:solidFill>
              </a:rPr>
              <a:t>private</a:t>
            </a:r>
            <a:r>
              <a:rPr lang="en-US" sz="2000" b="1" dirty="0">
                <a:solidFill>
                  <a:schemeClr val="bg1"/>
                </a:solidFill>
              </a:rPr>
              <a:t> String name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  private Long </a:t>
            </a:r>
            <a:r>
              <a:rPr lang="en-US" sz="2000" b="1" dirty="0" err="1">
                <a:solidFill>
                  <a:schemeClr val="bg1"/>
                </a:solidFill>
              </a:rPr>
              <a:t>rollno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private String </a:t>
            </a:r>
            <a:r>
              <a:rPr lang="en-US" sz="2000" b="1" dirty="0" err="1" smtClean="0">
                <a:solidFill>
                  <a:schemeClr val="bg1"/>
                </a:solidFill>
              </a:rPr>
              <a:t>dept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  public Long </a:t>
            </a:r>
            <a:r>
              <a:rPr lang="en-US" sz="2000" b="1" dirty="0" err="1">
                <a:solidFill>
                  <a:schemeClr val="bg1"/>
                </a:solidFill>
              </a:rPr>
              <a:t>getId</a:t>
            </a:r>
            <a:r>
              <a:rPr lang="en-US" sz="2000" b="1" dirty="0">
                <a:solidFill>
                  <a:schemeClr val="bg1"/>
                </a:solidFill>
              </a:rPr>
              <a:t>() {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  return id;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}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public void </a:t>
            </a:r>
            <a:r>
              <a:rPr lang="en-US" sz="2000" b="1" dirty="0" err="1">
                <a:solidFill>
                  <a:schemeClr val="bg1"/>
                </a:solidFill>
              </a:rPr>
              <a:t>setId</a:t>
            </a:r>
            <a:r>
              <a:rPr lang="en-US" sz="2000" b="1" dirty="0">
                <a:solidFill>
                  <a:schemeClr val="bg1"/>
                </a:solidFill>
              </a:rPr>
              <a:t>(Long id) {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  this.id = id;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</a:t>
            </a:r>
            <a:r>
              <a:rPr lang="en-US" sz="2000" b="1" dirty="0" smtClean="0">
                <a:solidFill>
                  <a:schemeClr val="bg1"/>
                </a:solidFill>
              </a:rPr>
              <a:t>}</a:t>
            </a:r>
            <a:r>
              <a:rPr lang="en-US" b="1" dirty="0">
                <a:solidFill>
                  <a:schemeClr val="bg1"/>
                </a:solidFill>
              </a:rPr>
              <a:t>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6976" y="764704"/>
            <a:ext cx="4953000" cy="5940088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public String </a:t>
            </a:r>
            <a:r>
              <a:rPr lang="en-US" sz="2000" b="1" dirty="0" err="1" smtClean="0">
                <a:solidFill>
                  <a:schemeClr val="bg1"/>
                </a:solidFill>
              </a:rPr>
              <a:t>getName</a:t>
            </a:r>
            <a:r>
              <a:rPr lang="en-US" sz="2000" b="1" dirty="0" smtClean="0">
                <a:solidFill>
                  <a:schemeClr val="bg1"/>
                </a:solidFill>
              </a:rPr>
              <a:t>() {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  return name;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}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public void </a:t>
            </a:r>
            <a:r>
              <a:rPr lang="en-US" sz="2000" b="1" dirty="0" err="1" smtClean="0">
                <a:solidFill>
                  <a:schemeClr val="bg1"/>
                </a:solidFill>
              </a:rPr>
              <a:t>setName</a:t>
            </a:r>
            <a:r>
              <a:rPr lang="en-US" sz="2000" b="1" dirty="0" smtClean="0">
                <a:solidFill>
                  <a:schemeClr val="bg1"/>
                </a:solidFill>
              </a:rPr>
              <a:t>(String name) {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  this.name = name;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}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public Long </a:t>
            </a:r>
            <a:r>
              <a:rPr lang="en-US" sz="2000" b="1" dirty="0" err="1" smtClean="0">
                <a:solidFill>
                  <a:schemeClr val="bg1"/>
                </a:solidFill>
              </a:rPr>
              <a:t>getRollno</a:t>
            </a:r>
            <a:r>
              <a:rPr lang="en-US" sz="2000" b="1" dirty="0" smtClean="0">
                <a:solidFill>
                  <a:schemeClr val="bg1"/>
                </a:solidFill>
              </a:rPr>
              <a:t>() {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  return </a:t>
            </a:r>
            <a:r>
              <a:rPr lang="en-US" sz="2000" b="1" dirty="0" err="1" smtClean="0">
                <a:solidFill>
                  <a:schemeClr val="bg1"/>
                </a:solidFill>
              </a:rPr>
              <a:t>rollno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}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public void </a:t>
            </a:r>
            <a:r>
              <a:rPr lang="en-US" sz="2000" b="1" dirty="0" err="1" smtClean="0">
                <a:solidFill>
                  <a:schemeClr val="bg1"/>
                </a:solidFill>
              </a:rPr>
              <a:t>setRollno</a:t>
            </a:r>
            <a:r>
              <a:rPr lang="en-US" sz="2000" b="1" dirty="0" smtClean="0">
                <a:solidFill>
                  <a:schemeClr val="bg1"/>
                </a:solidFill>
              </a:rPr>
              <a:t>(Long </a:t>
            </a:r>
            <a:r>
              <a:rPr lang="en-US" sz="2000" b="1" dirty="0" err="1" smtClean="0">
                <a:solidFill>
                  <a:schemeClr val="bg1"/>
                </a:solidFill>
              </a:rPr>
              <a:t>rollno</a:t>
            </a:r>
            <a:r>
              <a:rPr lang="en-US" sz="2000" b="1" dirty="0" smtClean="0">
                <a:solidFill>
                  <a:schemeClr val="bg1"/>
                </a:solidFill>
              </a:rPr>
              <a:t>) {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  </a:t>
            </a:r>
            <a:r>
              <a:rPr lang="en-US" sz="2000" b="1" dirty="0" err="1" smtClean="0">
                <a:solidFill>
                  <a:schemeClr val="bg1"/>
                </a:solidFill>
              </a:rPr>
              <a:t>this.rollno</a:t>
            </a:r>
            <a:r>
              <a:rPr lang="en-US" sz="2000" b="1" dirty="0" smtClean="0">
                <a:solidFill>
                  <a:schemeClr val="bg1"/>
                </a:solidFill>
              </a:rPr>
              <a:t> = </a:t>
            </a:r>
            <a:r>
              <a:rPr lang="en-US" sz="2000" b="1" dirty="0" err="1" smtClean="0">
                <a:solidFill>
                  <a:schemeClr val="bg1"/>
                </a:solidFill>
              </a:rPr>
              <a:t>rollno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}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public String </a:t>
            </a:r>
            <a:r>
              <a:rPr lang="en-US" sz="2000" b="1" dirty="0" err="1" smtClean="0">
                <a:solidFill>
                  <a:schemeClr val="bg1"/>
                </a:solidFill>
              </a:rPr>
              <a:t>getDept</a:t>
            </a:r>
            <a:r>
              <a:rPr lang="en-US" sz="2000" b="1" dirty="0" smtClean="0">
                <a:solidFill>
                  <a:schemeClr val="bg1"/>
                </a:solidFill>
              </a:rPr>
              <a:t>() {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  return </a:t>
            </a:r>
            <a:r>
              <a:rPr lang="en-US" sz="2000" b="1" dirty="0" err="1" smtClean="0">
                <a:solidFill>
                  <a:schemeClr val="bg1"/>
                </a:solidFill>
              </a:rPr>
              <a:t>dept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}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public void </a:t>
            </a:r>
            <a:r>
              <a:rPr lang="en-US" sz="2000" b="1" dirty="0" err="1" smtClean="0">
                <a:solidFill>
                  <a:schemeClr val="bg1"/>
                </a:solidFill>
              </a:rPr>
              <a:t>setDept</a:t>
            </a:r>
            <a:r>
              <a:rPr lang="en-US" sz="2000" b="1" dirty="0" smtClean="0">
                <a:solidFill>
                  <a:schemeClr val="bg1"/>
                </a:solidFill>
              </a:rPr>
              <a:t>(String </a:t>
            </a:r>
            <a:r>
              <a:rPr lang="en-US" sz="2000" b="1" dirty="0" err="1" smtClean="0">
                <a:solidFill>
                  <a:schemeClr val="bg1"/>
                </a:solidFill>
              </a:rPr>
              <a:t>dept</a:t>
            </a:r>
            <a:r>
              <a:rPr lang="en-US" sz="2000" b="1" dirty="0" smtClean="0">
                <a:solidFill>
                  <a:schemeClr val="bg1"/>
                </a:solidFill>
              </a:rPr>
              <a:t>) {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  </a:t>
            </a:r>
            <a:r>
              <a:rPr lang="en-US" sz="2000" b="1" dirty="0" err="1" smtClean="0">
                <a:solidFill>
                  <a:schemeClr val="bg1"/>
                </a:solidFill>
              </a:rPr>
              <a:t>this.dept</a:t>
            </a:r>
            <a:r>
              <a:rPr lang="en-US" sz="2000" b="1" dirty="0" smtClean="0">
                <a:solidFill>
                  <a:schemeClr val="bg1"/>
                </a:solidFill>
              </a:rPr>
              <a:t> = </a:t>
            </a:r>
            <a:r>
              <a:rPr lang="en-US" sz="2000" b="1" dirty="0" err="1" smtClean="0">
                <a:solidFill>
                  <a:schemeClr val="bg1"/>
                </a:solidFill>
              </a:rPr>
              <a:t>dept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  }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}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456" y="6648"/>
            <a:ext cx="9633520" cy="47002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Create repository: StudentController.java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464" y="764704"/>
            <a:ext cx="9505056" cy="501675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package </a:t>
            </a:r>
            <a:r>
              <a:rPr lang="en-US" sz="2000" b="1" dirty="0" err="1">
                <a:solidFill>
                  <a:schemeClr val="bg1"/>
                </a:solidFill>
              </a:rPr>
              <a:t>com.example.demo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>
                <a:solidFill>
                  <a:schemeClr val="bg1"/>
                </a:solidFill>
              </a:rPr>
              <a:t>com.example.demo.StudentRepository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>
                <a:solidFill>
                  <a:schemeClr val="bg1"/>
                </a:solidFill>
              </a:rPr>
              <a:t>com.example.demo.Student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>
                <a:solidFill>
                  <a:schemeClr val="bg1"/>
                </a:solidFill>
              </a:rPr>
              <a:t>org.springframework.beans.factory.annotation.Autowired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>
                <a:solidFill>
                  <a:schemeClr val="bg1"/>
                </a:solidFill>
              </a:rPr>
              <a:t>org.springframework.stereotype.Controller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>
                <a:solidFill>
                  <a:schemeClr val="bg1"/>
                </a:solidFill>
              </a:rPr>
              <a:t>org.springframework.web.bind.annotation</a:t>
            </a:r>
            <a:r>
              <a:rPr lang="en-US" sz="2000" b="1" dirty="0" smtClean="0">
                <a:solidFill>
                  <a:schemeClr val="bg1"/>
                </a:solidFill>
              </a:rPr>
              <a:t>.*;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/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@Controller 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(path="/demo") 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b="1" dirty="0">
                <a:solidFill>
                  <a:schemeClr val="bg1"/>
                </a:solidFill>
              </a:rPr>
              <a:t> class </a:t>
            </a:r>
            <a:r>
              <a:rPr lang="en-US" b="1" dirty="0" err="1">
                <a:solidFill>
                  <a:schemeClr val="bg1"/>
                </a:solidFill>
              </a:rPr>
              <a:t>StudentController</a:t>
            </a:r>
            <a:r>
              <a:rPr lang="en-US" b="1" dirty="0">
                <a:solidFill>
                  <a:schemeClr val="bg1"/>
                </a:solidFill>
              </a:rPr>
              <a:t> {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@</a:t>
            </a:r>
            <a:r>
              <a:rPr lang="en-US" b="1" dirty="0" err="1">
                <a:solidFill>
                  <a:schemeClr val="bg1"/>
                </a:solidFill>
              </a:rPr>
              <a:t>Autowired</a:t>
            </a:r>
            <a:r>
              <a:rPr lang="en-US" b="1" dirty="0">
                <a:solidFill>
                  <a:schemeClr val="bg1"/>
                </a:solidFill>
              </a:rPr>
              <a:t> 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private final </a:t>
            </a:r>
            <a:r>
              <a:rPr lang="en-US" b="1" dirty="0" err="1">
                <a:solidFill>
                  <a:schemeClr val="bg1"/>
                </a:solidFill>
              </a:rPr>
              <a:t>StudentRepository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b="1" dirty="0" err="1">
                <a:solidFill>
                  <a:schemeClr val="bg1"/>
                </a:solidFill>
              </a:rPr>
              <a:t>studentRepository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public </a:t>
            </a:r>
            <a:r>
              <a:rPr lang="en-US" b="1" dirty="0" err="1">
                <a:solidFill>
                  <a:schemeClr val="bg1"/>
                </a:solidFill>
              </a:rPr>
              <a:t>StudentController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StudentRepository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b="1" dirty="0" err="1">
                <a:solidFill>
                  <a:schemeClr val="bg1"/>
                </a:solidFill>
              </a:rPr>
              <a:t>studentRepository</a:t>
            </a:r>
            <a:r>
              <a:rPr lang="en-US" b="1" dirty="0">
                <a:solidFill>
                  <a:schemeClr val="bg1"/>
                </a:solidFill>
              </a:rPr>
              <a:t>) {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  </a:t>
            </a: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this.studentRepository</a:t>
            </a:r>
            <a:r>
              <a:rPr lang="en-US" b="1" dirty="0">
                <a:solidFill>
                  <a:schemeClr val="bg1"/>
                </a:solidFill>
              </a:rPr>
              <a:t> = </a:t>
            </a:r>
            <a:r>
              <a:rPr lang="en-US" b="1" dirty="0" err="1">
                <a:solidFill>
                  <a:schemeClr val="bg1"/>
                </a:solidFill>
              </a:rPr>
              <a:t>studentRepository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  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456" y="6648"/>
            <a:ext cx="9633520" cy="47002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Create repository: StudentController.java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464" y="764704"/>
            <a:ext cx="9505056" cy="535531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GetMapping</a:t>
            </a:r>
            <a:r>
              <a:rPr lang="en-US" b="1" dirty="0">
                <a:solidFill>
                  <a:schemeClr val="bg1"/>
                </a:solidFill>
              </a:rPr>
              <a:t>(path="/all")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 @</a:t>
            </a:r>
            <a:r>
              <a:rPr lang="en-US" b="1" dirty="0" err="1">
                <a:solidFill>
                  <a:schemeClr val="bg1"/>
                </a:solidFill>
              </a:rPr>
              <a:t>ResponseBody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b="1" dirty="0" err="1">
                <a:solidFill>
                  <a:schemeClr val="bg1"/>
                </a:solidFill>
              </a:rPr>
              <a:t>Iterable</a:t>
            </a:r>
            <a:r>
              <a:rPr lang="en-US" b="1" dirty="0">
                <a:solidFill>
                  <a:schemeClr val="bg1"/>
                </a:solidFill>
              </a:rPr>
              <a:t>&lt;Student&gt; </a:t>
            </a:r>
            <a:r>
              <a:rPr lang="en-US" b="1" dirty="0" err="1">
                <a:solidFill>
                  <a:schemeClr val="bg1"/>
                </a:solidFill>
              </a:rPr>
              <a:t>getAllStudents</a:t>
            </a:r>
            <a:r>
              <a:rPr lang="en-US" b="1" dirty="0">
                <a:solidFill>
                  <a:schemeClr val="bg1"/>
                </a:solidFill>
              </a:rPr>
              <a:t>() {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return </a:t>
            </a:r>
            <a:r>
              <a:rPr lang="en-US" b="1" dirty="0" err="1">
                <a:solidFill>
                  <a:schemeClr val="bg1"/>
                </a:solidFill>
              </a:rPr>
              <a:t>studentRepository.findAll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}  </a:t>
            </a:r>
          </a:p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PostMapping</a:t>
            </a:r>
            <a:r>
              <a:rPr lang="en-US" b="1" dirty="0">
                <a:solidFill>
                  <a:schemeClr val="bg1"/>
                </a:solidFill>
              </a:rPr>
              <a:t>(path="/add")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 @</a:t>
            </a:r>
            <a:r>
              <a:rPr lang="en-US" b="1" dirty="0" err="1">
                <a:solidFill>
                  <a:schemeClr val="bg1"/>
                </a:solidFill>
              </a:rPr>
              <a:t>ResponseBody</a:t>
            </a:r>
            <a:r>
              <a:rPr lang="en-US" b="1" dirty="0">
                <a:solidFill>
                  <a:schemeClr val="bg1"/>
                </a:solidFill>
              </a:rPr>
              <a:t> String </a:t>
            </a:r>
            <a:r>
              <a:rPr lang="en-US" b="1" dirty="0" err="1">
                <a:solidFill>
                  <a:schemeClr val="bg1"/>
                </a:solidFill>
              </a:rPr>
              <a:t>addNewStudent</a:t>
            </a:r>
            <a:r>
              <a:rPr lang="en-US" b="1" dirty="0">
                <a:solidFill>
                  <a:schemeClr val="bg1"/>
                </a:solidFill>
              </a:rPr>
              <a:t>(@</a:t>
            </a:r>
            <a:r>
              <a:rPr lang="en-US" b="1" dirty="0" err="1">
                <a:solidFill>
                  <a:schemeClr val="bg1"/>
                </a:solidFill>
              </a:rPr>
              <a:t>RequestParam</a:t>
            </a:r>
            <a:r>
              <a:rPr lang="en-US" b="1" dirty="0">
                <a:solidFill>
                  <a:schemeClr val="bg1"/>
                </a:solidFill>
              </a:rPr>
              <a:t> Long id, 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RequestParam</a:t>
            </a:r>
            <a:r>
              <a:rPr lang="en-US" b="1" dirty="0">
                <a:solidFill>
                  <a:schemeClr val="bg1"/>
                </a:solidFill>
              </a:rPr>
              <a:t> String name</a:t>
            </a:r>
            <a:r>
              <a:rPr lang="en-US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RequestParam</a:t>
            </a:r>
            <a:r>
              <a:rPr lang="en-US" b="1" dirty="0">
                <a:solidFill>
                  <a:schemeClr val="bg1"/>
                </a:solidFill>
              </a:rPr>
              <a:t> Long </a:t>
            </a:r>
            <a:r>
              <a:rPr lang="en-US" b="1" dirty="0" err="1">
                <a:solidFill>
                  <a:schemeClr val="bg1"/>
                </a:solidFill>
              </a:rPr>
              <a:t>rollno</a:t>
            </a:r>
            <a:r>
              <a:rPr lang="en-US" b="1" dirty="0">
                <a:solidFill>
                  <a:schemeClr val="bg1"/>
                </a:solidFill>
              </a:rPr>
              <a:t>, 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RequestParam</a:t>
            </a:r>
            <a:r>
              <a:rPr lang="en-US" b="1" dirty="0">
                <a:solidFill>
                  <a:schemeClr val="bg1"/>
                </a:solidFill>
              </a:rPr>
              <a:t> String </a:t>
            </a:r>
            <a:r>
              <a:rPr lang="en-US" b="1" dirty="0" err="1">
                <a:solidFill>
                  <a:schemeClr val="bg1"/>
                </a:solidFill>
              </a:rPr>
              <a:t>dept</a:t>
            </a:r>
            <a:r>
              <a:rPr lang="en-US" b="1" dirty="0">
                <a:solidFill>
                  <a:schemeClr val="bg1"/>
                </a:solidFill>
              </a:rPr>
              <a:t>) 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{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    Student </a:t>
            </a:r>
            <a:r>
              <a:rPr lang="en-US" b="1" dirty="0" err="1">
                <a:solidFill>
                  <a:schemeClr val="bg1"/>
                </a:solidFill>
              </a:rPr>
              <a:t>student</a:t>
            </a:r>
            <a:r>
              <a:rPr lang="en-US" b="1" dirty="0">
                <a:solidFill>
                  <a:schemeClr val="bg1"/>
                </a:solidFill>
              </a:rPr>
              <a:t> = new Student();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</a:t>
            </a:r>
            <a:r>
              <a:rPr lang="en-US" b="1" dirty="0" err="1">
                <a:solidFill>
                  <a:schemeClr val="bg1"/>
                </a:solidFill>
              </a:rPr>
              <a:t>student.setId</a:t>
            </a:r>
            <a:r>
              <a:rPr lang="en-US" b="1" dirty="0">
                <a:solidFill>
                  <a:schemeClr val="bg1"/>
                </a:solidFill>
              </a:rPr>
              <a:t>(id</a:t>
            </a:r>
            <a:r>
              <a:rPr lang="en-US" b="1" dirty="0" smtClean="0">
                <a:solidFill>
                  <a:schemeClr val="bg1"/>
                </a:solidFill>
              </a:rPr>
              <a:t>);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    </a:t>
            </a:r>
            <a:r>
              <a:rPr lang="en-US" b="1" dirty="0" err="1">
                <a:solidFill>
                  <a:schemeClr val="bg1"/>
                </a:solidFill>
              </a:rPr>
              <a:t>student.setName</a:t>
            </a:r>
            <a:r>
              <a:rPr lang="en-US" b="1" dirty="0">
                <a:solidFill>
                  <a:schemeClr val="bg1"/>
                </a:solidFill>
              </a:rPr>
              <a:t>(name);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</a:t>
            </a:r>
            <a:r>
              <a:rPr lang="en-US" b="1" dirty="0" err="1">
                <a:solidFill>
                  <a:schemeClr val="bg1"/>
                </a:solidFill>
              </a:rPr>
              <a:t>student.setRollno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rollno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</a:t>
            </a:r>
            <a:r>
              <a:rPr lang="en-US" b="1" dirty="0" err="1">
                <a:solidFill>
                  <a:schemeClr val="bg1"/>
                </a:solidFill>
              </a:rPr>
              <a:t>student.setDept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dept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</a:t>
            </a:r>
            <a:r>
              <a:rPr lang="en-US" b="1" dirty="0" err="1">
                <a:solidFill>
                  <a:schemeClr val="bg1"/>
                </a:solidFill>
              </a:rPr>
              <a:t>studentRepository.save</a:t>
            </a:r>
            <a:r>
              <a:rPr lang="en-US" b="1" dirty="0">
                <a:solidFill>
                  <a:schemeClr val="bg1"/>
                </a:solidFill>
              </a:rPr>
              <a:t>(student);</a:t>
            </a:r>
          </a:p>
          <a:p>
            <a:r>
              <a:rPr lang="en-US" b="1" dirty="0">
                <a:solidFill>
                  <a:schemeClr val="bg1"/>
                </a:solidFill>
              </a:rPr>
              <a:t>    return "Saved";</a:t>
            </a:r>
          </a:p>
          <a:p>
            <a:r>
              <a:rPr lang="en-US" b="1" dirty="0">
                <a:solidFill>
                  <a:schemeClr val="bg1"/>
                </a:solidFill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8905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456" y="6648"/>
            <a:ext cx="9633520" cy="47002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Create repository: StudentController.java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464" y="764704"/>
            <a:ext cx="9505056" cy="590931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PutMapping</a:t>
            </a:r>
            <a:r>
              <a:rPr lang="en-US" b="1" dirty="0" smtClean="0">
                <a:solidFill>
                  <a:schemeClr val="bg1"/>
                </a:solidFill>
              </a:rPr>
              <a:t>(path="/update")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 @</a:t>
            </a:r>
            <a:r>
              <a:rPr lang="en-US" b="1" dirty="0" err="1" smtClean="0">
                <a:solidFill>
                  <a:schemeClr val="bg1"/>
                </a:solidFill>
              </a:rPr>
              <a:t>ResponseBody</a:t>
            </a:r>
            <a:r>
              <a:rPr lang="en-US" b="1" dirty="0" smtClean="0">
                <a:solidFill>
                  <a:schemeClr val="bg1"/>
                </a:solidFill>
              </a:rPr>
              <a:t> String </a:t>
            </a:r>
            <a:r>
              <a:rPr lang="en-US" b="1" dirty="0" err="1" smtClean="0">
                <a:solidFill>
                  <a:schemeClr val="bg1"/>
                </a:solidFill>
              </a:rPr>
              <a:t>updateStudent</a:t>
            </a:r>
            <a:r>
              <a:rPr lang="en-US" b="1" dirty="0" smtClean="0">
                <a:solidFill>
                  <a:schemeClr val="bg1"/>
                </a:solidFill>
              </a:rPr>
              <a:t>(@</a:t>
            </a:r>
            <a:r>
              <a:rPr lang="en-US" b="1" dirty="0" err="1" smtClean="0">
                <a:solidFill>
                  <a:schemeClr val="bg1"/>
                </a:solidFill>
              </a:rPr>
              <a:t>RequestParam</a:t>
            </a:r>
            <a:r>
              <a:rPr lang="en-US" b="1" dirty="0" smtClean="0">
                <a:solidFill>
                  <a:schemeClr val="bg1"/>
                </a:solidFill>
              </a:rPr>
              <a:t> Long id, 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RequestParam</a:t>
            </a:r>
            <a:r>
              <a:rPr lang="en-US" b="1" dirty="0" smtClean="0">
                <a:solidFill>
                  <a:schemeClr val="bg1"/>
                </a:solidFill>
              </a:rPr>
              <a:t> String name, 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RequestParam</a:t>
            </a:r>
            <a:r>
              <a:rPr lang="en-US" b="1" dirty="0" smtClean="0">
                <a:solidFill>
                  <a:schemeClr val="bg1"/>
                </a:solidFill>
              </a:rPr>
              <a:t> Long </a:t>
            </a:r>
            <a:r>
              <a:rPr lang="en-US" b="1" dirty="0" err="1" smtClean="0">
                <a:solidFill>
                  <a:schemeClr val="bg1"/>
                </a:solidFill>
              </a:rPr>
              <a:t>rollno</a:t>
            </a:r>
            <a:r>
              <a:rPr lang="en-US" b="1" dirty="0" smtClean="0">
                <a:solidFill>
                  <a:schemeClr val="bg1"/>
                </a:solidFill>
              </a:rPr>
              <a:t>, 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RequestParam</a:t>
            </a:r>
            <a:r>
              <a:rPr lang="en-US" b="1" dirty="0" smtClean="0">
                <a:solidFill>
                  <a:schemeClr val="bg1"/>
                </a:solidFill>
              </a:rPr>
              <a:t> String </a:t>
            </a:r>
            <a:r>
              <a:rPr lang="en-US" b="1" dirty="0" err="1" smtClean="0">
                <a:solidFill>
                  <a:schemeClr val="bg1"/>
                </a:solidFill>
              </a:rPr>
              <a:t>dept</a:t>
            </a:r>
            <a:r>
              <a:rPr lang="en-US" b="1" dirty="0" smtClean="0">
                <a:solidFill>
                  <a:schemeClr val="bg1"/>
                </a:solidFill>
              </a:rPr>
              <a:t>) 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Student </a:t>
            </a:r>
            <a:r>
              <a:rPr lang="en-US" b="1" dirty="0" err="1" smtClean="0">
                <a:solidFill>
                  <a:schemeClr val="bg1"/>
                </a:solidFill>
              </a:rPr>
              <a:t>studentToUpdate</a:t>
            </a:r>
            <a:r>
              <a:rPr lang="en-US" b="1" dirty="0" smtClean="0">
                <a:solidFill>
                  <a:schemeClr val="bg1"/>
                </a:solidFill>
              </a:rPr>
              <a:t> = </a:t>
            </a:r>
            <a:r>
              <a:rPr lang="en-US" b="1" dirty="0" err="1" smtClean="0">
                <a:solidFill>
                  <a:schemeClr val="bg1"/>
                </a:solidFill>
              </a:rPr>
              <a:t>studentRepository.findById</a:t>
            </a:r>
            <a:r>
              <a:rPr lang="en-US" b="1" dirty="0" smtClean="0">
                <a:solidFill>
                  <a:schemeClr val="bg1"/>
                </a:solidFill>
              </a:rPr>
              <a:t>(id).</a:t>
            </a:r>
            <a:r>
              <a:rPr lang="en-US" b="1" dirty="0" err="1" smtClean="0">
                <a:solidFill>
                  <a:schemeClr val="bg1"/>
                </a:solidFill>
              </a:rPr>
              <a:t>orElseThrow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StudentNotFoundException</a:t>
            </a:r>
            <a:r>
              <a:rPr lang="en-US" b="1" dirty="0" smtClean="0">
                <a:solidFill>
                  <a:schemeClr val="bg1"/>
                </a:solidFill>
              </a:rPr>
              <a:t>::new);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    </a:t>
            </a:r>
            <a:r>
              <a:rPr lang="en-US" b="1" dirty="0" err="1" smtClean="0">
                <a:solidFill>
                  <a:schemeClr val="bg1"/>
                </a:solidFill>
              </a:rPr>
              <a:t>studentToUpdate.setName</a:t>
            </a:r>
            <a:r>
              <a:rPr lang="en-US" b="1" dirty="0" smtClean="0">
                <a:solidFill>
                  <a:schemeClr val="bg1"/>
                </a:solidFill>
              </a:rPr>
              <a:t>(name);     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    </a:t>
            </a:r>
            <a:r>
              <a:rPr lang="en-US" b="1" dirty="0" err="1" smtClean="0">
                <a:solidFill>
                  <a:schemeClr val="bg1"/>
                </a:solidFill>
              </a:rPr>
              <a:t>studentToUpdate.setDept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dept</a:t>
            </a:r>
            <a:r>
              <a:rPr lang="en-US" b="1" dirty="0" smtClean="0">
                <a:solidFill>
                  <a:schemeClr val="bg1"/>
                </a:solidFill>
              </a:rPr>
              <a:t>); 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    </a:t>
            </a:r>
            <a:r>
              <a:rPr lang="en-US" b="1" dirty="0" err="1" smtClean="0">
                <a:solidFill>
                  <a:schemeClr val="bg1"/>
                </a:solidFill>
              </a:rPr>
              <a:t>studentToUpdate.setRollno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rollno</a:t>
            </a:r>
            <a:r>
              <a:rPr lang="en-US" b="1" dirty="0" smtClean="0">
                <a:solidFill>
                  <a:schemeClr val="bg1"/>
                </a:solidFill>
              </a:rPr>
              <a:t>); 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    </a:t>
            </a:r>
            <a:r>
              <a:rPr lang="en-US" b="1" dirty="0" err="1" smtClean="0">
                <a:solidFill>
                  <a:schemeClr val="bg1"/>
                </a:solidFill>
              </a:rPr>
              <a:t>studentRepository.save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studentToUpdate</a:t>
            </a:r>
            <a:r>
              <a:rPr lang="en-US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    return "Updated";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}   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DeleteMapping</a:t>
            </a:r>
            <a:r>
              <a:rPr lang="en-US" b="1" dirty="0" smtClean="0">
                <a:solidFill>
                  <a:schemeClr val="bg1"/>
                </a:solidFill>
              </a:rPr>
              <a:t>(path="/delete")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 @</a:t>
            </a:r>
            <a:r>
              <a:rPr lang="en-US" b="1" dirty="0" err="1" smtClean="0">
                <a:solidFill>
                  <a:schemeClr val="bg1"/>
                </a:solidFill>
              </a:rPr>
              <a:t>ResponseBody</a:t>
            </a:r>
            <a:r>
              <a:rPr lang="en-US" b="1" dirty="0" smtClean="0">
                <a:solidFill>
                  <a:schemeClr val="bg1"/>
                </a:solidFill>
              </a:rPr>
              <a:t> String </a:t>
            </a:r>
            <a:r>
              <a:rPr lang="en-US" b="1" dirty="0" err="1" smtClean="0">
                <a:solidFill>
                  <a:schemeClr val="bg1"/>
                </a:solidFill>
              </a:rPr>
              <a:t>deleteStudent</a:t>
            </a:r>
            <a:r>
              <a:rPr lang="en-US" b="1" dirty="0" smtClean="0">
                <a:solidFill>
                  <a:schemeClr val="bg1"/>
                </a:solidFill>
              </a:rPr>
              <a:t>(@</a:t>
            </a:r>
            <a:r>
              <a:rPr lang="en-US" b="1" dirty="0" err="1" smtClean="0">
                <a:solidFill>
                  <a:schemeClr val="bg1"/>
                </a:solidFill>
              </a:rPr>
              <a:t>RequestParam</a:t>
            </a:r>
            <a:r>
              <a:rPr lang="en-US" b="1" dirty="0" smtClean="0">
                <a:solidFill>
                  <a:schemeClr val="bg1"/>
                </a:solidFill>
              </a:rPr>
              <a:t> Long id) 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     </a:t>
            </a:r>
            <a:r>
              <a:rPr lang="en-US" b="1" dirty="0" err="1" smtClean="0">
                <a:solidFill>
                  <a:schemeClr val="bg1"/>
                </a:solidFill>
              </a:rPr>
              <a:t>studentRepository.deleteById</a:t>
            </a:r>
            <a:r>
              <a:rPr lang="en-US" b="1" dirty="0" smtClean="0">
                <a:solidFill>
                  <a:schemeClr val="bg1"/>
                </a:solidFill>
              </a:rPr>
              <a:t>(id).</a:t>
            </a:r>
            <a:r>
              <a:rPr lang="en-US" b="1" dirty="0" err="1" smtClean="0">
                <a:solidFill>
                  <a:schemeClr val="bg1"/>
                </a:solidFill>
              </a:rPr>
              <a:t>orElseThrow</a:t>
            </a:r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StudentNotFoundException</a:t>
            </a:r>
            <a:r>
              <a:rPr lang="en-US" b="1" dirty="0" smtClean="0">
                <a:solidFill>
                  <a:schemeClr val="bg1"/>
                </a:solidFill>
              </a:rPr>
              <a:t>::new);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    return "Deleted";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}  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9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456" y="6648"/>
            <a:ext cx="9633520" cy="47002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Create repository: StudentRepository.java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464" y="764704"/>
            <a:ext cx="9505056" cy="255454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package </a:t>
            </a:r>
            <a:r>
              <a:rPr lang="en-US" sz="2000" b="1" dirty="0" err="1">
                <a:solidFill>
                  <a:schemeClr val="bg1"/>
                </a:solidFill>
              </a:rPr>
              <a:t>com.example.demo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>
                <a:solidFill>
                  <a:schemeClr val="bg1"/>
                </a:solidFill>
              </a:rPr>
              <a:t>org.springframework.data.repository.CrudRepository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/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>
                <a:solidFill>
                  <a:schemeClr val="bg1"/>
                </a:solidFill>
              </a:rPr>
              <a:t>com.example.demo.Student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/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public</a:t>
            </a:r>
            <a:r>
              <a:rPr lang="en-US" sz="2000" b="1" dirty="0">
                <a:solidFill>
                  <a:schemeClr val="bg1"/>
                </a:solidFill>
              </a:rPr>
              <a:t> interface </a:t>
            </a:r>
            <a:r>
              <a:rPr lang="en-US" sz="2000" b="1" dirty="0" err="1">
                <a:solidFill>
                  <a:schemeClr val="bg1"/>
                </a:solidFill>
              </a:rPr>
              <a:t>StudentRepository</a:t>
            </a:r>
            <a:r>
              <a:rPr lang="en-US" sz="2000" b="1" dirty="0">
                <a:solidFill>
                  <a:schemeClr val="bg1"/>
                </a:solidFill>
              </a:rPr>
              <a:t> extends </a:t>
            </a:r>
            <a:r>
              <a:rPr lang="en-US" sz="2000" b="1" dirty="0" err="1">
                <a:solidFill>
                  <a:schemeClr val="bg1"/>
                </a:solidFill>
              </a:rPr>
              <a:t>CrudRepository</a:t>
            </a:r>
            <a:r>
              <a:rPr lang="en-US" sz="2000" b="1" dirty="0">
                <a:solidFill>
                  <a:schemeClr val="bg1"/>
                </a:solidFill>
              </a:rPr>
              <a:t>&lt;Student, Long&gt; {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/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3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456" y="6648"/>
            <a:ext cx="10009112" cy="68604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Create exception: StudentNotFoundException.java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28464" y="764704"/>
            <a:ext cx="9505056" cy="409342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package </a:t>
            </a:r>
            <a:r>
              <a:rPr lang="en-US" sz="2000" b="1" dirty="0" err="1">
                <a:solidFill>
                  <a:schemeClr val="bg1"/>
                </a:solidFill>
              </a:rPr>
              <a:t>com.example.demo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>
                <a:solidFill>
                  <a:schemeClr val="bg1"/>
                </a:solidFill>
              </a:rPr>
              <a:t>org.springframework.http.HttpStatus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import </a:t>
            </a:r>
            <a:r>
              <a:rPr lang="en-US" sz="2000" b="1" dirty="0" err="1">
                <a:solidFill>
                  <a:schemeClr val="bg1"/>
                </a:solidFill>
              </a:rPr>
              <a:t>org.springframework.web.bind.annotation.ResponseStatus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@</a:t>
            </a:r>
            <a:r>
              <a:rPr lang="en-US" sz="2000" b="1" dirty="0" err="1">
                <a:solidFill>
                  <a:schemeClr val="bg1"/>
                </a:solidFill>
              </a:rPr>
              <a:t>ResponseStatus</a:t>
            </a:r>
            <a:r>
              <a:rPr lang="en-US" sz="2000" b="1" dirty="0">
                <a:solidFill>
                  <a:schemeClr val="bg1"/>
                </a:solidFill>
              </a:rPr>
              <a:t>(</a:t>
            </a:r>
            <a:r>
              <a:rPr lang="en-US" sz="2000" b="1" dirty="0" err="1">
                <a:solidFill>
                  <a:schemeClr val="bg1"/>
                </a:solidFill>
              </a:rPr>
              <a:t>HttpStatus.NOT_FOUND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public class </a:t>
            </a:r>
            <a:r>
              <a:rPr lang="en-US" sz="2000" b="1" dirty="0" err="1">
                <a:solidFill>
                  <a:schemeClr val="bg1"/>
                </a:solidFill>
              </a:rPr>
              <a:t>StudentNotFoundException</a:t>
            </a:r>
            <a:r>
              <a:rPr lang="en-US" sz="2000" b="1" dirty="0">
                <a:solidFill>
                  <a:schemeClr val="bg1"/>
                </a:solidFill>
              </a:rPr>
              <a:t> extends </a:t>
            </a:r>
            <a:r>
              <a:rPr lang="en-US" sz="2000" b="1" dirty="0" err="1">
                <a:solidFill>
                  <a:schemeClr val="bg1"/>
                </a:solidFill>
              </a:rPr>
              <a:t>RuntimeException</a:t>
            </a:r>
            <a:r>
              <a:rPr lang="en-US" sz="2000" b="1" dirty="0">
                <a:solidFill>
                  <a:schemeClr val="bg1"/>
                </a:solidFill>
              </a:rPr>
              <a:t> {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  private static final long </a:t>
            </a:r>
            <a:r>
              <a:rPr lang="en-US" sz="2000" b="1" dirty="0" err="1">
                <a:solidFill>
                  <a:schemeClr val="bg1"/>
                </a:solidFill>
              </a:rPr>
              <a:t>serialVersionUID</a:t>
            </a:r>
            <a:r>
              <a:rPr lang="en-US" sz="2000" b="1" dirty="0">
                <a:solidFill>
                  <a:schemeClr val="bg1"/>
                </a:solidFill>
              </a:rPr>
              <a:t> = 1L;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  public </a:t>
            </a:r>
            <a:r>
              <a:rPr lang="en-US" sz="2000" b="1" dirty="0" err="1">
                <a:solidFill>
                  <a:schemeClr val="bg1"/>
                </a:solidFill>
              </a:rPr>
              <a:t>StudentNotFoundException</a:t>
            </a:r>
            <a:r>
              <a:rPr lang="en-US" sz="2000" b="1" dirty="0">
                <a:solidFill>
                  <a:schemeClr val="bg1"/>
                </a:solidFill>
              </a:rPr>
              <a:t>() {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      super("Student does not exist");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   }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 </a:t>
            </a:r>
            <a:r>
              <a:rPr lang="en-US" sz="2000" b="1" dirty="0" smtClean="0">
                <a:solidFill>
                  <a:schemeClr val="bg1"/>
                </a:solidFill>
              </a:rPr>
              <a:t>}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2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5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to access MySQL Database: Using Spring </a:t>
            </a:r>
            <a:r>
              <a:rPr lang="en-US" dirty="0"/>
              <a:t>Data </a:t>
            </a:r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1: Install MySQL</a:t>
            </a:r>
          </a:p>
          <a:p>
            <a:pPr marL="0" indent="0">
              <a:buNone/>
            </a:pPr>
            <a:r>
              <a:rPr lang="en-US" dirty="0" smtClean="0"/>
              <a:t>Step 2: Create a database ‘</a:t>
            </a:r>
            <a:r>
              <a:rPr lang="en-US" dirty="0" err="1" smtClean="0"/>
              <a:t>mydb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Step 3: Create a table ‘User’ with 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d: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n</a:t>
            </a:r>
            <a:r>
              <a:rPr lang="en-US" dirty="0" smtClean="0"/>
              <a:t>ame: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mail: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marL="0" indent="0">
              <a:buNone/>
            </a:pPr>
            <a:r>
              <a:rPr lang="en-US" dirty="0" smtClean="0"/>
              <a:t>Step 4: Create a Spring Application</a:t>
            </a:r>
          </a:p>
          <a:p>
            <a:pPr marL="0" indent="0">
              <a:buNone/>
            </a:pPr>
            <a:r>
              <a:rPr lang="en-US" dirty="0" smtClean="0"/>
              <a:t>Step 5: Create a </a:t>
            </a:r>
            <a:r>
              <a:rPr lang="en-US" dirty="0" err="1" smtClean="0"/>
              <a:t>Userrepository</a:t>
            </a:r>
            <a:r>
              <a:rPr lang="en-US" dirty="0" smtClean="0"/>
              <a:t> class to connect with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REST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</a:t>
            </a:r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Spring Boot </a:t>
            </a:r>
            <a:r>
              <a:rPr lang="en-US" dirty="0" smtClean="0"/>
              <a:t>also provides </a:t>
            </a:r>
            <a:r>
              <a:rPr lang="en-US" dirty="0"/>
              <a:t>starter and libraries for connecting to our application with </a:t>
            </a:r>
            <a:r>
              <a:rPr lang="en-US" dirty="0" smtClean="0"/>
              <a:t>JDBC</a:t>
            </a:r>
          </a:p>
          <a:p>
            <a:r>
              <a:rPr lang="en-US" b="1" dirty="0" smtClean="0"/>
              <a:t>Step 1</a:t>
            </a:r>
            <a:r>
              <a:rPr lang="en-US" dirty="0" smtClean="0"/>
              <a:t>: Create Spring boot maven starter project</a:t>
            </a:r>
          </a:p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r>
              <a:rPr lang="en-US" dirty="0" smtClean="0"/>
              <a:t>: </a:t>
            </a:r>
            <a:r>
              <a:rPr lang="en-US" dirty="0"/>
              <a:t>Enter the details as follows –</a:t>
            </a:r>
          </a:p>
          <a:p>
            <a:pPr lvl="1"/>
            <a:r>
              <a:rPr lang="en-US" dirty="0"/>
              <a:t>Group : </a:t>
            </a:r>
            <a:r>
              <a:rPr lang="en-US" dirty="0" err="1"/>
              <a:t>com.example</a:t>
            </a:r>
            <a:endParaRPr lang="en-US" dirty="0"/>
          </a:p>
          <a:p>
            <a:pPr lvl="1"/>
            <a:r>
              <a:rPr lang="en-US" dirty="0"/>
              <a:t>Artifact : demo</a:t>
            </a:r>
          </a:p>
          <a:p>
            <a:pPr lvl="1"/>
            <a:r>
              <a:rPr lang="en-US" dirty="0"/>
              <a:t>Name : demo</a:t>
            </a:r>
          </a:p>
          <a:p>
            <a:pPr lvl="1"/>
            <a:r>
              <a:rPr lang="en-US" dirty="0" smtClean="0"/>
              <a:t>Package </a:t>
            </a:r>
            <a:r>
              <a:rPr lang="en-US" dirty="0"/>
              <a:t>Name : </a:t>
            </a:r>
            <a:r>
              <a:rPr lang="en-US" dirty="0" err="1"/>
              <a:t>com.example.demo</a:t>
            </a:r>
            <a:endParaRPr lang="en-US" dirty="0"/>
          </a:p>
          <a:p>
            <a:pPr lvl="1"/>
            <a:r>
              <a:rPr lang="en-US" dirty="0"/>
              <a:t>Java Version : 1.8 (Default)</a:t>
            </a:r>
          </a:p>
          <a:p>
            <a:pPr lvl="1"/>
            <a:r>
              <a:rPr lang="en-US" dirty="0"/>
              <a:t>Spring 2.2.2</a:t>
            </a:r>
          </a:p>
          <a:p>
            <a:pPr lvl="1"/>
            <a:r>
              <a:rPr lang="en-US" dirty="0"/>
              <a:t>Dependencies : Spring Web, </a:t>
            </a:r>
            <a:r>
              <a:rPr lang="en-US" dirty="0" err="1"/>
              <a:t>J</a:t>
            </a:r>
            <a:r>
              <a:rPr lang="en-US" dirty="0" err="1" smtClean="0"/>
              <a:t>dbc</a:t>
            </a:r>
            <a:r>
              <a:rPr lang="en-US" dirty="0" smtClean="0"/>
              <a:t> API,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55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260648"/>
            <a:ext cx="8915400" cy="640871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3</a:t>
            </a:r>
            <a:r>
              <a:rPr lang="en-US" dirty="0" smtClean="0"/>
              <a:t>: Add following code in </a:t>
            </a:r>
            <a:r>
              <a:rPr lang="en-US" dirty="0" err="1" smtClean="0"/>
              <a:t>application.properties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spring.datasource.url=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mydb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 err="1"/>
              <a:t>spring.datasource.username</a:t>
            </a:r>
            <a:r>
              <a:rPr lang="en-US" dirty="0"/>
              <a:t>=</a:t>
            </a:r>
            <a:r>
              <a:rPr lang="en-US" dirty="0" err="1"/>
              <a:t>sankar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spring.datasource.password</a:t>
            </a:r>
            <a:r>
              <a:rPr lang="en-US" dirty="0"/>
              <a:t>=admin</a:t>
            </a:r>
          </a:p>
          <a:p>
            <a:pPr marL="457200" lvl="1" indent="0">
              <a:buNone/>
            </a:pPr>
            <a:r>
              <a:rPr lang="en-US" dirty="0" err="1"/>
              <a:t>spring.jpa.hibernate.ddl</a:t>
            </a:r>
            <a:r>
              <a:rPr lang="en-US" dirty="0"/>
              <a:t>-auto=create-drop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4</a:t>
            </a:r>
            <a:r>
              <a:rPr lang="en-US" dirty="0" smtClean="0"/>
              <a:t>: Create database ‘</a:t>
            </a:r>
            <a:r>
              <a:rPr lang="en-US" dirty="0" err="1" smtClean="0"/>
              <a:t>mydb</a:t>
            </a:r>
            <a:r>
              <a:rPr lang="en-US" dirty="0" smtClean="0"/>
              <a:t>’ and table ‘student’ with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ame: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lvl="1"/>
            <a:r>
              <a:rPr lang="en-US" dirty="0" err="1" smtClean="0"/>
              <a:t>rollno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ept</a:t>
            </a:r>
            <a:r>
              <a:rPr lang="en-US" dirty="0" smtClean="0"/>
              <a:t>: </a:t>
            </a:r>
            <a:r>
              <a:rPr lang="en-US" dirty="0" err="1" smtClean="0"/>
              <a:t>varchar</a:t>
            </a:r>
            <a:r>
              <a:rPr lang="en-US" dirty="0" smtClean="0"/>
              <a:t>(50</a:t>
            </a:r>
            <a:r>
              <a:rPr lang="en-US" dirty="0" smtClean="0"/>
              <a:t>)</a:t>
            </a:r>
          </a:p>
          <a:p>
            <a:r>
              <a:rPr lang="en-US" b="1" dirty="0"/>
              <a:t>Step 5</a:t>
            </a:r>
            <a:r>
              <a:rPr lang="en-US" dirty="0"/>
              <a:t>: Create a </a:t>
            </a:r>
            <a:r>
              <a:rPr lang="en-US" dirty="0" smtClean="0"/>
              <a:t>model called </a:t>
            </a:r>
            <a:r>
              <a:rPr lang="en-US" dirty="0"/>
              <a:t>“</a:t>
            </a:r>
            <a:r>
              <a:rPr lang="en-US" dirty="0" smtClean="0"/>
              <a:t>Student.java” with getter and setter methods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6</a:t>
            </a:r>
            <a:r>
              <a:rPr lang="en-US" dirty="0" smtClean="0"/>
              <a:t>: </a:t>
            </a:r>
            <a:r>
              <a:rPr lang="en-US" dirty="0" smtClean="0"/>
              <a:t>Create a controller called “StudentController.java”</a:t>
            </a:r>
          </a:p>
          <a:p>
            <a:r>
              <a:rPr lang="en-US" b="1" dirty="0" smtClean="0"/>
              <a:t>Step </a:t>
            </a:r>
            <a:r>
              <a:rPr lang="en-US" b="1" dirty="0" smtClean="0"/>
              <a:t>7</a:t>
            </a:r>
            <a:r>
              <a:rPr lang="en-US" dirty="0" smtClean="0"/>
              <a:t>: </a:t>
            </a:r>
            <a:r>
              <a:rPr lang="en-US" dirty="0" smtClean="0"/>
              <a:t>Run the application</a:t>
            </a:r>
          </a:p>
          <a:p>
            <a:r>
              <a:rPr lang="en-US" b="1" dirty="0" smtClean="0"/>
              <a:t>Step </a:t>
            </a:r>
            <a:r>
              <a:rPr lang="en-US" b="1" dirty="0" smtClean="0"/>
              <a:t>8</a:t>
            </a:r>
            <a:r>
              <a:rPr lang="en-US" dirty="0" smtClean="0"/>
              <a:t>: </a:t>
            </a:r>
            <a:r>
              <a:rPr lang="en-US" dirty="0" smtClean="0"/>
              <a:t>Open Postman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9</a:t>
            </a:r>
            <a:r>
              <a:rPr lang="en-US" dirty="0" smtClean="0"/>
              <a:t>: </a:t>
            </a:r>
            <a:r>
              <a:rPr lang="en-US" dirty="0" smtClean="0"/>
              <a:t>Send a request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07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6" y="0"/>
            <a:ext cx="4248472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Student.java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908720"/>
            <a:ext cx="4104456" cy="5141167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package </a:t>
            </a:r>
            <a:r>
              <a:rPr lang="en-US" sz="2200" b="1" dirty="0" err="1">
                <a:solidFill>
                  <a:schemeClr val="bg1"/>
                </a:solidFill>
              </a:rPr>
              <a:t>com.example.demo</a:t>
            </a:r>
            <a:r>
              <a:rPr lang="en-US" sz="2200" b="1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public</a:t>
            </a:r>
            <a:r>
              <a:rPr lang="en-US" sz="2200" b="1" dirty="0">
                <a:solidFill>
                  <a:schemeClr val="bg1"/>
                </a:solidFill>
              </a:rPr>
              <a:t> class Student 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    private 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 id;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    private String name;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    private 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 </a:t>
            </a:r>
            <a:r>
              <a:rPr lang="en-US" sz="2200" b="1" dirty="0" err="1">
                <a:solidFill>
                  <a:schemeClr val="bg1"/>
                </a:solidFill>
              </a:rPr>
              <a:t>rollno</a:t>
            </a:r>
            <a:r>
              <a:rPr lang="en-US" sz="2200" b="1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    private String </a:t>
            </a:r>
            <a:r>
              <a:rPr lang="en-US" sz="2200" b="1" dirty="0" err="1">
                <a:solidFill>
                  <a:schemeClr val="bg1"/>
                </a:solidFill>
              </a:rPr>
              <a:t>dept</a:t>
            </a:r>
            <a:r>
              <a:rPr lang="en-US" sz="2200" b="1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    public 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 </a:t>
            </a:r>
            <a:r>
              <a:rPr lang="en-US" sz="2200" b="1" dirty="0" err="1">
                <a:solidFill>
                  <a:schemeClr val="bg1"/>
                </a:solidFill>
              </a:rPr>
              <a:t>getId</a:t>
            </a:r>
            <a:r>
              <a:rPr lang="en-US" sz="2200" b="1" dirty="0">
                <a:solidFill>
                  <a:schemeClr val="bg1"/>
                </a:solidFill>
              </a:rPr>
              <a:t>() </a:t>
            </a:r>
            <a:r>
              <a:rPr lang="en-US" sz="2200" b="1" dirty="0" smtClean="0">
                <a:solidFill>
                  <a:schemeClr val="bg1"/>
                </a:solidFill>
              </a:rPr>
              <a:t>{ </a:t>
            </a:r>
            <a:r>
              <a:rPr lang="en-US" sz="2200" b="1" dirty="0">
                <a:solidFill>
                  <a:schemeClr val="bg1"/>
                </a:solidFill>
              </a:rPr>
              <a:t>      </a:t>
            </a:r>
            <a:endParaRPr lang="en-US" sz="2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         return</a:t>
            </a:r>
            <a:r>
              <a:rPr lang="en-US" sz="2200" b="1" dirty="0">
                <a:solidFill>
                  <a:schemeClr val="bg1"/>
                </a:solidFill>
              </a:rPr>
              <a:t> id</a:t>
            </a:r>
            <a:r>
              <a:rPr lang="en-US" sz="2200" b="1" dirty="0" smtClean="0">
                <a:solidFill>
                  <a:schemeClr val="bg1"/>
                </a:solidFill>
              </a:rPr>
              <a:t>; </a:t>
            </a:r>
            <a:r>
              <a:rPr lang="en-US" sz="2200" b="1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    public void </a:t>
            </a:r>
            <a:r>
              <a:rPr lang="en-US" sz="2200" b="1" dirty="0" err="1">
                <a:solidFill>
                  <a:schemeClr val="bg1"/>
                </a:solidFill>
              </a:rPr>
              <a:t>setId</a:t>
            </a:r>
            <a:r>
              <a:rPr lang="en-US" sz="2200" b="1" dirty="0">
                <a:solidFill>
                  <a:schemeClr val="bg1"/>
                </a:solidFill>
              </a:rPr>
              <a:t>(</a:t>
            </a:r>
            <a:r>
              <a:rPr lang="en-US" sz="2200" b="1" dirty="0" err="1">
                <a:solidFill>
                  <a:schemeClr val="bg1"/>
                </a:solidFill>
              </a:rPr>
              <a:t>int</a:t>
            </a:r>
            <a:r>
              <a:rPr lang="en-US" sz="2200" b="1" dirty="0">
                <a:solidFill>
                  <a:schemeClr val="bg1"/>
                </a:solidFill>
              </a:rPr>
              <a:t> id) 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      this.id = id</a:t>
            </a:r>
            <a:r>
              <a:rPr lang="en-US" sz="2200" b="1" dirty="0" smtClean="0">
                <a:solidFill>
                  <a:schemeClr val="bg1"/>
                </a:solidFill>
              </a:rPr>
              <a:t>; </a:t>
            </a:r>
            <a:r>
              <a:rPr lang="en-US" sz="2200" b="1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    public String </a:t>
            </a:r>
            <a:r>
              <a:rPr lang="en-US" sz="2200" b="1" dirty="0" err="1">
                <a:solidFill>
                  <a:schemeClr val="bg1"/>
                </a:solidFill>
              </a:rPr>
              <a:t>getName</a:t>
            </a:r>
            <a:r>
              <a:rPr lang="en-US" sz="2200" b="1" dirty="0">
                <a:solidFill>
                  <a:schemeClr val="bg1"/>
                </a:solidFill>
              </a:rPr>
              <a:t>() 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      return name</a:t>
            </a:r>
            <a:r>
              <a:rPr lang="en-US" sz="2200" b="1" dirty="0" smtClean="0">
                <a:solidFill>
                  <a:schemeClr val="bg1"/>
                </a:solidFill>
              </a:rPr>
              <a:t>; </a:t>
            </a:r>
            <a:r>
              <a:rPr lang="en-US" sz="2200" b="1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69024" y="1196752"/>
            <a:ext cx="4608512" cy="446449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public void </a:t>
            </a:r>
            <a:r>
              <a:rPr lang="en-US" sz="2400" b="1" dirty="0" err="1">
                <a:solidFill>
                  <a:schemeClr val="bg1"/>
                </a:solidFill>
              </a:rPr>
              <a:t>setName</a:t>
            </a:r>
            <a:r>
              <a:rPr lang="en-US" sz="2400" b="1" dirty="0">
                <a:solidFill>
                  <a:schemeClr val="bg1"/>
                </a:solidFill>
              </a:rPr>
              <a:t>(String name) 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      this.name = name; </a:t>
            </a:r>
            <a:r>
              <a:rPr lang="en-US" sz="2400" b="1" dirty="0" smtClean="0">
                <a:solidFill>
                  <a:schemeClr val="bg1"/>
                </a:solidFill>
              </a:rPr>
              <a:t>}</a:t>
            </a:r>
            <a:r>
              <a:rPr lang="en-US" sz="2400" dirty="0" smtClean="0">
                <a:solidFill>
                  <a:schemeClr val="bg1"/>
                </a:solidFill>
              </a:rPr>
              <a:t>  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public </a:t>
            </a:r>
            <a:r>
              <a:rPr lang="en-US" sz="2400" b="1" dirty="0" err="1" smtClean="0">
                <a:solidFill>
                  <a:schemeClr val="bg1"/>
                </a:solidFill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</a:rPr>
              <a:t> </a:t>
            </a:r>
            <a:r>
              <a:rPr lang="en-US" sz="2400" b="1" dirty="0" err="1" smtClean="0">
                <a:solidFill>
                  <a:schemeClr val="bg1"/>
                </a:solidFill>
              </a:rPr>
              <a:t>getRollno</a:t>
            </a:r>
            <a:r>
              <a:rPr lang="en-US" sz="2400" b="1" dirty="0" smtClean="0">
                <a:solidFill>
                  <a:schemeClr val="bg1"/>
                </a:solidFill>
              </a:rPr>
              <a:t>() {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      return </a:t>
            </a:r>
            <a:r>
              <a:rPr lang="en-US" sz="2400" b="1" dirty="0" err="1" smtClean="0">
                <a:solidFill>
                  <a:schemeClr val="bg1"/>
                </a:solidFill>
              </a:rPr>
              <a:t>rollno</a:t>
            </a:r>
            <a:r>
              <a:rPr lang="en-US" sz="2400" b="1" dirty="0" smtClean="0">
                <a:solidFill>
                  <a:schemeClr val="bg1"/>
                </a:solidFill>
              </a:rPr>
              <a:t>;     }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    public void </a:t>
            </a:r>
            <a:r>
              <a:rPr lang="en-US" sz="2400" b="1" dirty="0" err="1" smtClean="0">
                <a:solidFill>
                  <a:schemeClr val="bg1"/>
                </a:solidFill>
              </a:rPr>
              <a:t>setRollno</a:t>
            </a:r>
            <a:r>
              <a:rPr lang="en-US" sz="2400" b="1" dirty="0" smtClean="0">
                <a:solidFill>
                  <a:schemeClr val="bg1"/>
                </a:solidFill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</a:rPr>
              <a:t> </a:t>
            </a:r>
            <a:r>
              <a:rPr lang="en-US" sz="2400" b="1" dirty="0" err="1" smtClean="0">
                <a:solidFill>
                  <a:schemeClr val="bg1"/>
                </a:solidFill>
              </a:rPr>
              <a:t>rollno</a:t>
            </a:r>
            <a:r>
              <a:rPr lang="en-US" sz="2400" b="1" dirty="0" smtClean="0">
                <a:solidFill>
                  <a:schemeClr val="bg1"/>
                </a:solidFill>
              </a:rPr>
              <a:t>) {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      </a:t>
            </a:r>
            <a:r>
              <a:rPr lang="en-US" sz="2400" b="1" dirty="0" err="1" smtClean="0">
                <a:solidFill>
                  <a:schemeClr val="bg1"/>
                </a:solidFill>
              </a:rPr>
              <a:t>this.rollno</a:t>
            </a:r>
            <a:r>
              <a:rPr lang="en-US" sz="2400" b="1" dirty="0" smtClean="0">
                <a:solidFill>
                  <a:schemeClr val="bg1"/>
                </a:solidFill>
              </a:rPr>
              <a:t> = </a:t>
            </a:r>
            <a:r>
              <a:rPr lang="en-US" sz="2400" b="1" dirty="0" err="1" smtClean="0">
                <a:solidFill>
                  <a:schemeClr val="bg1"/>
                </a:solidFill>
              </a:rPr>
              <a:t>rollno</a:t>
            </a:r>
            <a:r>
              <a:rPr lang="en-US" sz="2400" b="1" dirty="0" smtClean="0">
                <a:solidFill>
                  <a:schemeClr val="bg1"/>
                </a:solidFill>
              </a:rPr>
              <a:t>;     }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    public String </a:t>
            </a:r>
            <a:r>
              <a:rPr lang="en-US" sz="2400" b="1" dirty="0" err="1" smtClean="0">
                <a:solidFill>
                  <a:schemeClr val="bg1"/>
                </a:solidFill>
              </a:rPr>
              <a:t>getDept</a:t>
            </a:r>
            <a:r>
              <a:rPr lang="en-US" sz="2400" b="1" dirty="0" smtClean="0">
                <a:solidFill>
                  <a:schemeClr val="bg1"/>
                </a:solidFill>
              </a:rPr>
              <a:t>() {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      return </a:t>
            </a:r>
            <a:r>
              <a:rPr lang="en-US" sz="2400" b="1" dirty="0" err="1" smtClean="0">
                <a:solidFill>
                  <a:schemeClr val="bg1"/>
                </a:solidFill>
              </a:rPr>
              <a:t>dept</a:t>
            </a:r>
            <a:r>
              <a:rPr lang="en-US" sz="2400" b="1" dirty="0" smtClean="0">
                <a:solidFill>
                  <a:schemeClr val="bg1"/>
                </a:solidFill>
              </a:rPr>
              <a:t>;     }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    public void </a:t>
            </a:r>
            <a:r>
              <a:rPr lang="en-US" sz="2400" b="1" dirty="0" err="1" smtClean="0">
                <a:solidFill>
                  <a:schemeClr val="bg1"/>
                </a:solidFill>
              </a:rPr>
              <a:t>setDept</a:t>
            </a:r>
            <a:r>
              <a:rPr lang="en-US" sz="2400" b="1" dirty="0" smtClean="0">
                <a:solidFill>
                  <a:schemeClr val="bg1"/>
                </a:solidFill>
              </a:rPr>
              <a:t>(String </a:t>
            </a:r>
            <a:r>
              <a:rPr lang="en-US" sz="2400" b="1" dirty="0" err="1" smtClean="0">
                <a:solidFill>
                  <a:schemeClr val="bg1"/>
                </a:solidFill>
              </a:rPr>
              <a:t>dept</a:t>
            </a:r>
            <a:r>
              <a:rPr lang="en-US" sz="2400" b="1" dirty="0" smtClean="0">
                <a:solidFill>
                  <a:schemeClr val="bg1"/>
                </a:solidFill>
              </a:rPr>
              <a:t>) {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      </a:t>
            </a:r>
            <a:r>
              <a:rPr lang="en-US" sz="2400" b="1" dirty="0" err="1" smtClean="0">
                <a:solidFill>
                  <a:schemeClr val="bg1"/>
                </a:solidFill>
              </a:rPr>
              <a:t>this.dept</a:t>
            </a:r>
            <a:r>
              <a:rPr lang="en-US" sz="2400" b="1" dirty="0" smtClean="0">
                <a:solidFill>
                  <a:schemeClr val="bg1"/>
                </a:solidFill>
              </a:rPr>
              <a:t> = </a:t>
            </a:r>
            <a:r>
              <a:rPr lang="en-US" sz="2400" b="1" dirty="0" err="1" smtClean="0">
                <a:solidFill>
                  <a:schemeClr val="bg1"/>
                </a:solidFill>
              </a:rPr>
              <a:t>dept</a:t>
            </a:r>
            <a:r>
              <a:rPr lang="en-US" sz="2400" b="1" dirty="0" smtClean="0">
                <a:solidFill>
                  <a:schemeClr val="bg1"/>
                </a:solidFill>
              </a:rPr>
              <a:t>;     }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  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08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6" y="0"/>
            <a:ext cx="5040560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StudentController.java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908720"/>
            <a:ext cx="8568952" cy="3744416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package </a:t>
            </a:r>
            <a:r>
              <a:rPr lang="en-US" sz="2400" dirty="0" err="1">
                <a:solidFill>
                  <a:schemeClr val="bg1"/>
                </a:solidFill>
              </a:rPr>
              <a:t>com.example.demo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import </a:t>
            </a:r>
            <a:r>
              <a:rPr lang="en-US" sz="2400" dirty="0" err="1">
                <a:solidFill>
                  <a:schemeClr val="bg1"/>
                </a:solidFill>
              </a:rPr>
              <a:t>com.example.demo.Student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import </a:t>
            </a:r>
            <a:r>
              <a:rPr lang="en-US" sz="2400" dirty="0" err="1">
                <a:solidFill>
                  <a:schemeClr val="bg1"/>
                </a:solidFill>
              </a:rPr>
              <a:t>org.springframework.web.bind.annotation</a:t>
            </a:r>
            <a:r>
              <a:rPr lang="en-US" sz="2400" dirty="0">
                <a:solidFill>
                  <a:schemeClr val="bg1"/>
                </a:solidFill>
              </a:rPr>
              <a:t>.*; 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import </a:t>
            </a:r>
            <a:r>
              <a:rPr lang="en-US" sz="2400" dirty="0" err="1">
                <a:solidFill>
                  <a:schemeClr val="bg1"/>
                </a:solidFill>
              </a:rPr>
              <a:t>org.springframework.beans.factory.annotation.Autowired</a:t>
            </a:r>
            <a:r>
              <a:rPr lang="en-US" sz="2400" dirty="0">
                <a:solidFill>
                  <a:schemeClr val="bg1"/>
                </a:solidFill>
              </a:rPr>
              <a:t>; 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import </a:t>
            </a:r>
            <a:r>
              <a:rPr lang="en-US" sz="2400" dirty="0" err="1">
                <a:solidFill>
                  <a:schemeClr val="bg1"/>
                </a:solidFill>
              </a:rPr>
              <a:t>org.springframework.jdbc.core.JdbcTemplate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import </a:t>
            </a:r>
            <a:r>
              <a:rPr lang="en-US" sz="2400" dirty="0" err="1">
                <a:solidFill>
                  <a:schemeClr val="bg1"/>
                </a:solidFill>
              </a:rPr>
              <a:t>org.springframework.jdbc.core.BeanPropertyRowMapper</a:t>
            </a:r>
            <a:r>
              <a:rPr lang="en-US" sz="2400" dirty="0">
                <a:solidFill>
                  <a:schemeClr val="bg1"/>
                </a:solidFill>
              </a:rPr>
              <a:t>; 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import </a:t>
            </a:r>
            <a:r>
              <a:rPr lang="en-US" sz="2400" dirty="0" err="1">
                <a:solidFill>
                  <a:schemeClr val="bg1"/>
                </a:solidFill>
              </a:rPr>
              <a:t>java.util.List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4258691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6" y="0"/>
            <a:ext cx="6480720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StudentController.java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908720"/>
            <a:ext cx="9505056" cy="5688632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@</a:t>
            </a:r>
            <a:r>
              <a:rPr lang="en-US" sz="1800" b="1" dirty="0" err="1">
                <a:solidFill>
                  <a:schemeClr val="bg1"/>
                </a:solidFill>
              </a:rPr>
              <a:t>RestController</a:t>
            </a: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@</a:t>
            </a:r>
            <a:r>
              <a:rPr lang="en-US" sz="1800" b="1" dirty="0" err="1">
                <a:solidFill>
                  <a:schemeClr val="bg1"/>
                </a:solidFill>
              </a:rPr>
              <a:t>RequestMapping</a:t>
            </a:r>
            <a:r>
              <a:rPr lang="en-US" sz="1800" b="1" dirty="0">
                <a:solidFill>
                  <a:schemeClr val="bg1"/>
                </a:solidFill>
              </a:rPr>
              <a:t>(path="/demo")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public class </a:t>
            </a:r>
            <a:r>
              <a:rPr lang="en-US" sz="1800" b="1" dirty="0" err="1">
                <a:solidFill>
                  <a:schemeClr val="bg1"/>
                </a:solidFill>
              </a:rPr>
              <a:t>StudentController</a:t>
            </a:r>
            <a:r>
              <a:rPr lang="en-US" sz="1800" b="1" dirty="0">
                <a:solidFill>
                  <a:schemeClr val="bg1"/>
                </a:solidFill>
              </a:rPr>
              <a:t> {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@</a:t>
            </a:r>
            <a:r>
              <a:rPr lang="en-US" sz="1800" b="1" dirty="0" err="1">
                <a:solidFill>
                  <a:schemeClr val="bg1"/>
                </a:solidFill>
              </a:rPr>
              <a:t>Autowired</a:t>
            </a:r>
            <a:r>
              <a:rPr lang="en-US" sz="1800" b="1" dirty="0">
                <a:solidFill>
                  <a:schemeClr val="bg1"/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</a:t>
            </a:r>
            <a:r>
              <a:rPr lang="en-US" sz="1800" b="1" dirty="0" err="1">
                <a:solidFill>
                  <a:schemeClr val="bg1"/>
                </a:solidFill>
              </a:rPr>
              <a:t>JdbcTemplate</a:t>
            </a:r>
            <a:r>
              <a:rPr lang="en-US" sz="1800" b="1" dirty="0">
                <a:solidFill>
                  <a:schemeClr val="bg1"/>
                </a:solidFill>
              </a:rPr>
              <a:t> </a:t>
            </a:r>
            <a:r>
              <a:rPr lang="en-US" sz="1800" b="1" dirty="0" err="1">
                <a:solidFill>
                  <a:schemeClr val="bg1"/>
                </a:solidFill>
              </a:rPr>
              <a:t>jdbc</a:t>
            </a:r>
            <a:r>
              <a:rPr lang="en-US" sz="1800" b="1" dirty="0">
                <a:solidFill>
                  <a:schemeClr val="bg1"/>
                </a:solidFill>
              </a:rPr>
              <a:t>;  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@</a:t>
            </a:r>
            <a:r>
              <a:rPr lang="en-US" sz="1800" b="1" dirty="0" err="1">
                <a:solidFill>
                  <a:schemeClr val="bg1"/>
                </a:solidFill>
              </a:rPr>
              <a:t>PostMapping</a:t>
            </a:r>
            <a:r>
              <a:rPr lang="en-US" sz="1800" b="1" dirty="0">
                <a:solidFill>
                  <a:schemeClr val="bg1"/>
                </a:solidFill>
              </a:rPr>
              <a:t>(path="/insert")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public @</a:t>
            </a:r>
            <a:r>
              <a:rPr lang="en-US" sz="1800" b="1" dirty="0" err="1">
                <a:solidFill>
                  <a:schemeClr val="bg1"/>
                </a:solidFill>
              </a:rPr>
              <a:t>ResponseBody</a:t>
            </a:r>
            <a:r>
              <a:rPr lang="en-US" sz="1800" b="1" dirty="0">
                <a:solidFill>
                  <a:schemeClr val="bg1"/>
                </a:solidFill>
              </a:rPr>
              <a:t> String </a:t>
            </a:r>
            <a:r>
              <a:rPr lang="en-US" sz="1800" b="1" dirty="0" err="1">
                <a:solidFill>
                  <a:schemeClr val="bg1"/>
                </a:solidFill>
              </a:rPr>
              <a:t>addNewStudent</a:t>
            </a:r>
            <a:r>
              <a:rPr lang="en-US" sz="1800" b="1" dirty="0">
                <a:solidFill>
                  <a:schemeClr val="bg1"/>
                </a:solidFill>
              </a:rPr>
              <a:t>(@</a:t>
            </a:r>
            <a:r>
              <a:rPr lang="en-US" sz="1800" b="1" dirty="0" err="1">
                <a:solidFill>
                  <a:schemeClr val="bg1"/>
                </a:solidFill>
              </a:rPr>
              <a:t>RequestParam</a:t>
            </a:r>
            <a:r>
              <a:rPr lang="en-US" sz="1800" b="1" dirty="0">
                <a:solidFill>
                  <a:schemeClr val="bg1"/>
                </a:solidFill>
              </a:rPr>
              <a:t> Long id, 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</a:rPr>
              <a:t>@</a:t>
            </a:r>
            <a:r>
              <a:rPr lang="en-US" sz="1800" b="1" dirty="0" err="1">
                <a:solidFill>
                  <a:schemeClr val="bg1"/>
                </a:solidFill>
              </a:rPr>
              <a:t>RequestParam</a:t>
            </a:r>
            <a:r>
              <a:rPr lang="en-US" sz="1800" b="1" dirty="0">
                <a:solidFill>
                  <a:schemeClr val="bg1"/>
                </a:solidFill>
              </a:rPr>
              <a:t> String name, 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</a:rPr>
              <a:t>@</a:t>
            </a:r>
            <a:r>
              <a:rPr lang="en-US" sz="1800" b="1" dirty="0" err="1">
                <a:solidFill>
                  <a:schemeClr val="bg1"/>
                </a:solidFill>
              </a:rPr>
              <a:t>RequestParam</a:t>
            </a:r>
            <a:r>
              <a:rPr lang="en-US" sz="1800" b="1" dirty="0">
                <a:solidFill>
                  <a:schemeClr val="bg1"/>
                </a:solidFill>
              </a:rPr>
              <a:t> Long </a:t>
            </a:r>
            <a:r>
              <a:rPr lang="en-US" sz="1800" b="1" dirty="0" err="1">
                <a:solidFill>
                  <a:schemeClr val="bg1"/>
                </a:solidFill>
              </a:rPr>
              <a:t>rollno</a:t>
            </a:r>
            <a:r>
              <a:rPr lang="en-US" sz="1800" b="1" dirty="0">
                <a:solidFill>
                  <a:schemeClr val="bg1"/>
                </a:solidFill>
              </a:rPr>
              <a:t>, 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</a:rPr>
              <a:t>@</a:t>
            </a:r>
            <a:r>
              <a:rPr lang="en-US" sz="1800" b="1" dirty="0" err="1">
                <a:solidFill>
                  <a:schemeClr val="bg1"/>
                </a:solidFill>
              </a:rPr>
              <a:t>RequestParam</a:t>
            </a:r>
            <a:r>
              <a:rPr lang="en-US" sz="1800" b="1" dirty="0">
                <a:solidFill>
                  <a:schemeClr val="bg1"/>
                </a:solidFill>
              </a:rPr>
              <a:t> String </a:t>
            </a:r>
            <a:r>
              <a:rPr lang="en-US" sz="1800" b="1" dirty="0" err="1">
                <a:solidFill>
                  <a:schemeClr val="bg1"/>
                </a:solidFill>
              </a:rPr>
              <a:t>dept</a:t>
            </a:r>
            <a:r>
              <a:rPr lang="en-US" sz="1800" b="1" dirty="0">
                <a:solidFill>
                  <a:schemeClr val="bg1"/>
                </a:solidFill>
              </a:rPr>
              <a:t>) 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        String query = </a:t>
            </a:r>
            <a:r>
              <a:rPr lang="en-US" sz="1800" b="1" dirty="0">
                <a:solidFill>
                  <a:schemeClr val="bg1"/>
                </a:solidFill>
              </a:rPr>
              <a:t>"insert into student(</a:t>
            </a:r>
            <a:r>
              <a:rPr lang="en-US" sz="1800" b="1" dirty="0" err="1">
                <a:solidFill>
                  <a:schemeClr val="bg1"/>
                </a:solidFill>
              </a:rPr>
              <a:t>id,name,dept</a:t>
            </a:r>
            <a:r>
              <a:rPr lang="en-US" sz="1800" b="1" dirty="0">
                <a:solidFill>
                  <a:schemeClr val="bg1"/>
                </a:solidFill>
              </a:rPr>
              <a:t>, </a:t>
            </a:r>
            <a:r>
              <a:rPr lang="en-US" sz="1800" b="1" dirty="0" err="1">
                <a:solidFill>
                  <a:schemeClr val="bg1"/>
                </a:solidFill>
              </a:rPr>
              <a:t>rollno</a:t>
            </a:r>
            <a:r>
              <a:rPr lang="en-US" sz="1800" b="1" dirty="0">
                <a:solidFill>
                  <a:schemeClr val="bg1"/>
                </a:solidFill>
              </a:rPr>
              <a:t>)values("+id+",'"+name+"','"+</a:t>
            </a:r>
            <a:r>
              <a:rPr lang="en-US" sz="1800" b="1" dirty="0" err="1">
                <a:solidFill>
                  <a:schemeClr val="bg1"/>
                </a:solidFill>
              </a:rPr>
              <a:t>dept</a:t>
            </a:r>
            <a:r>
              <a:rPr lang="en-US" sz="1800" b="1" dirty="0">
                <a:solidFill>
                  <a:schemeClr val="bg1"/>
                </a:solidFill>
              </a:rPr>
              <a:t>+"',"+</a:t>
            </a:r>
            <a:r>
              <a:rPr lang="en-US" sz="1800" b="1" dirty="0" err="1">
                <a:solidFill>
                  <a:schemeClr val="bg1"/>
                </a:solidFill>
              </a:rPr>
              <a:t>rollno</a:t>
            </a:r>
            <a:r>
              <a:rPr lang="en-US" sz="1800" b="1" dirty="0" smtClean="0">
                <a:solidFill>
                  <a:schemeClr val="bg1"/>
                </a:solidFill>
              </a:rPr>
              <a:t>+")“;</a:t>
            </a:r>
            <a:r>
              <a:rPr lang="en-US" sz="1800" b="1" dirty="0">
                <a:solidFill>
                  <a:schemeClr val="bg1"/>
                </a:solidFill>
              </a:rPr>
              <a:t>	</a:t>
            </a: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    </a:t>
            </a:r>
            <a:r>
              <a:rPr lang="en-US" sz="1800" b="1" dirty="0" err="1" smtClean="0">
                <a:solidFill>
                  <a:schemeClr val="bg1"/>
                </a:solidFill>
              </a:rPr>
              <a:t>jdbc.execute</a:t>
            </a:r>
            <a:r>
              <a:rPr lang="en-US" sz="1800" b="1" dirty="0" smtClean="0">
                <a:solidFill>
                  <a:schemeClr val="bg1"/>
                </a:solidFill>
              </a:rPr>
              <a:t>(query);</a:t>
            </a:r>
            <a:r>
              <a:rPr lang="en-US" sz="1800" b="1" dirty="0">
                <a:solidFill>
                  <a:schemeClr val="bg1"/>
                </a:solidFill>
              </a:rPr>
              <a:t>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    </a:t>
            </a:r>
            <a:r>
              <a:rPr lang="en-US" sz="1800" b="1" dirty="0" err="1">
                <a:solidFill>
                  <a:schemeClr val="bg1"/>
                </a:solidFill>
              </a:rPr>
              <a:t>return"data</a:t>
            </a:r>
            <a:r>
              <a:rPr lang="en-US" sz="1800" b="1" dirty="0">
                <a:solidFill>
                  <a:schemeClr val="bg1"/>
                </a:solidFill>
              </a:rPr>
              <a:t> inserted Successfully";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2491747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6" y="0"/>
            <a:ext cx="6480720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StudentController.java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908720"/>
            <a:ext cx="9505056" cy="5688632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@</a:t>
            </a:r>
            <a:r>
              <a:rPr lang="en-US" sz="1800" b="1" dirty="0" err="1" smtClean="0">
                <a:solidFill>
                  <a:schemeClr val="bg1"/>
                </a:solidFill>
              </a:rPr>
              <a:t>PutMapping</a:t>
            </a:r>
            <a:r>
              <a:rPr lang="en-US" sz="1800" b="1" dirty="0" smtClean="0">
                <a:solidFill>
                  <a:schemeClr val="bg1"/>
                </a:solidFill>
              </a:rPr>
              <a:t>(path="/update")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public @</a:t>
            </a:r>
            <a:r>
              <a:rPr lang="en-US" sz="1800" b="1" dirty="0" err="1" smtClean="0">
                <a:solidFill>
                  <a:schemeClr val="bg1"/>
                </a:solidFill>
              </a:rPr>
              <a:t>ResponseBody</a:t>
            </a:r>
            <a:r>
              <a:rPr lang="en-US" sz="1800" b="1" dirty="0" smtClean="0">
                <a:solidFill>
                  <a:schemeClr val="bg1"/>
                </a:solidFill>
              </a:rPr>
              <a:t> </a:t>
            </a:r>
            <a:r>
              <a:rPr lang="en-US" sz="1800" b="1" dirty="0" err="1" smtClean="0">
                <a:solidFill>
                  <a:schemeClr val="bg1"/>
                </a:solidFill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</a:rPr>
              <a:t> </a:t>
            </a:r>
            <a:r>
              <a:rPr lang="en-US" sz="1800" b="1" dirty="0" err="1" smtClean="0">
                <a:solidFill>
                  <a:schemeClr val="bg1"/>
                </a:solidFill>
              </a:rPr>
              <a:t>updateStudent</a:t>
            </a:r>
            <a:r>
              <a:rPr lang="en-US" sz="1800" b="1" dirty="0" smtClean="0">
                <a:solidFill>
                  <a:schemeClr val="bg1"/>
                </a:solidFill>
              </a:rPr>
              <a:t>(@</a:t>
            </a:r>
            <a:r>
              <a:rPr lang="en-US" sz="1800" b="1" dirty="0" err="1" smtClean="0">
                <a:solidFill>
                  <a:schemeClr val="bg1"/>
                </a:solidFill>
              </a:rPr>
              <a:t>RequestParam</a:t>
            </a:r>
            <a:r>
              <a:rPr lang="en-US" sz="1800" b="1" dirty="0" smtClean="0">
                <a:solidFill>
                  <a:schemeClr val="bg1"/>
                </a:solidFill>
              </a:rPr>
              <a:t> </a:t>
            </a:r>
            <a:r>
              <a:rPr lang="en-US" sz="1800" b="1" dirty="0" err="1" smtClean="0">
                <a:solidFill>
                  <a:schemeClr val="bg1"/>
                </a:solidFill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</a:rPr>
              <a:t> id,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</a:rPr>
              <a:t>@</a:t>
            </a:r>
            <a:r>
              <a:rPr lang="en-US" sz="1800" b="1" dirty="0" err="1" smtClean="0">
                <a:solidFill>
                  <a:schemeClr val="bg1"/>
                </a:solidFill>
              </a:rPr>
              <a:t>RequestParam</a:t>
            </a:r>
            <a:r>
              <a:rPr lang="en-US" sz="1800" b="1" dirty="0" smtClean="0">
                <a:solidFill>
                  <a:schemeClr val="bg1"/>
                </a:solidFill>
              </a:rPr>
              <a:t> String name,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</a:rPr>
              <a:t>@</a:t>
            </a:r>
            <a:r>
              <a:rPr lang="en-US" sz="1800" b="1" dirty="0" err="1" smtClean="0">
                <a:solidFill>
                  <a:schemeClr val="bg1"/>
                </a:solidFill>
              </a:rPr>
              <a:t>RequestParam</a:t>
            </a:r>
            <a:r>
              <a:rPr lang="en-US" sz="1800" b="1" dirty="0" smtClean="0">
                <a:solidFill>
                  <a:schemeClr val="bg1"/>
                </a:solidFill>
              </a:rPr>
              <a:t> </a:t>
            </a:r>
            <a:r>
              <a:rPr lang="en-US" sz="1800" b="1" dirty="0" err="1" smtClean="0">
                <a:solidFill>
                  <a:schemeClr val="bg1"/>
                </a:solidFill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</a:rPr>
              <a:t> </a:t>
            </a:r>
            <a:r>
              <a:rPr lang="en-US" sz="1800" b="1" dirty="0" err="1" smtClean="0">
                <a:solidFill>
                  <a:schemeClr val="bg1"/>
                </a:solidFill>
              </a:rPr>
              <a:t>rollno</a:t>
            </a:r>
            <a:r>
              <a:rPr lang="en-US" sz="1800" b="1" dirty="0" smtClean="0">
                <a:solidFill>
                  <a:schemeClr val="bg1"/>
                </a:solidFill>
              </a:rPr>
              <a:t>,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</a:rPr>
              <a:t>@</a:t>
            </a:r>
            <a:r>
              <a:rPr lang="en-US" sz="1800" b="1" dirty="0" err="1" smtClean="0">
                <a:solidFill>
                  <a:schemeClr val="bg1"/>
                </a:solidFill>
              </a:rPr>
              <a:t>RequestParam</a:t>
            </a:r>
            <a:r>
              <a:rPr lang="en-US" sz="1800" b="1" dirty="0" smtClean="0">
                <a:solidFill>
                  <a:schemeClr val="bg1"/>
                </a:solidFill>
              </a:rPr>
              <a:t> String </a:t>
            </a:r>
            <a:r>
              <a:rPr lang="en-US" sz="1800" b="1" dirty="0" err="1" smtClean="0">
                <a:solidFill>
                  <a:schemeClr val="bg1"/>
                </a:solidFill>
              </a:rPr>
              <a:t>dept</a:t>
            </a:r>
            <a:r>
              <a:rPr lang="en-US" sz="1800" b="1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{ 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  String query="update student set </a:t>
            </a:r>
            <a:r>
              <a:rPr lang="en-US" sz="1800" b="1" dirty="0" err="1" smtClean="0">
                <a:solidFill>
                  <a:schemeClr val="bg1"/>
                </a:solidFill>
              </a:rPr>
              <a:t>rollno</a:t>
            </a:r>
            <a:r>
              <a:rPr lang="en-US" sz="1800" b="1" dirty="0" smtClean="0">
                <a:solidFill>
                  <a:schemeClr val="bg1"/>
                </a:solidFill>
              </a:rPr>
              <a:t>="+</a:t>
            </a:r>
            <a:r>
              <a:rPr lang="en-US" sz="1800" b="1" dirty="0" err="1" smtClean="0">
                <a:solidFill>
                  <a:schemeClr val="bg1"/>
                </a:solidFill>
              </a:rPr>
              <a:t>rollno</a:t>
            </a:r>
            <a:r>
              <a:rPr lang="en-US" sz="1800" b="1" dirty="0" smtClean="0">
                <a:solidFill>
                  <a:schemeClr val="bg1"/>
                </a:solidFill>
              </a:rPr>
              <a:t>+", name='"+name+"', </a:t>
            </a:r>
            <a:r>
              <a:rPr lang="en-US" sz="1800" b="1" dirty="0" err="1" smtClean="0">
                <a:solidFill>
                  <a:schemeClr val="bg1"/>
                </a:solidFill>
              </a:rPr>
              <a:t>dept</a:t>
            </a:r>
            <a:r>
              <a:rPr lang="en-US" sz="1800" b="1" dirty="0" smtClean="0">
                <a:solidFill>
                  <a:schemeClr val="bg1"/>
                </a:solidFill>
              </a:rPr>
              <a:t>='"+</a:t>
            </a:r>
            <a:r>
              <a:rPr lang="en-US" sz="1800" b="1" dirty="0" err="1" smtClean="0">
                <a:solidFill>
                  <a:schemeClr val="bg1"/>
                </a:solidFill>
              </a:rPr>
              <a:t>dept</a:t>
            </a:r>
            <a:r>
              <a:rPr lang="en-US" sz="1800" b="1" dirty="0" smtClean="0">
                <a:solidFill>
                  <a:schemeClr val="bg1"/>
                </a:solidFill>
              </a:rPr>
              <a:t>+"' where id="+id;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        return </a:t>
            </a:r>
            <a:r>
              <a:rPr lang="en-US" sz="1800" b="1" dirty="0" err="1" smtClean="0">
                <a:solidFill>
                  <a:schemeClr val="bg1"/>
                </a:solidFill>
              </a:rPr>
              <a:t>jdbc.update</a:t>
            </a:r>
            <a:r>
              <a:rPr lang="en-US" sz="1800" b="1" dirty="0" smtClean="0">
                <a:solidFill>
                  <a:schemeClr val="bg1"/>
                </a:solidFill>
              </a:rPr>
              <a:t>(query); 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 } 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/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800" b="1" dirty="0" smtClean="0">
                <a:solidFill>
                  <a:schemeClr val="bg1"/>
                </a:solidFill>
              </a:rPr>
              <a:t>@</a:t>
            </a:r>
            <a:r>
              <a:rPr lang="en-US" sz="1800" b="1" dirty="0" err="1" smtClean="0">
                <a:solidFill>
                  <a:schemeClr val="bg1"/>
                </a:solidFill>
              </a:rPr>
              <a:t>DeleteMapping</a:t>
            </a:r>
            <a:r>
              <a:rPr lang="en-US" sz="1800" b="1" dirty="0" smtClean="0">
                <a:solidFill>
                  <a:schemeClr val="bg1"/>
                </a:solidFill>
              </a:rPr>
              <a:t>(path="/delete")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public @</a:t>
            </a:r>
            <a:r>
              <a:rPr lang="en-US" sz="1800" b="1" dirty="0" err="1" smtClean="0">
                <a:solidFill>
                  <a:schemeClr val="bg1"/>
                </a:solidFill>
              </a:rPr>
              <a:t>ResponseBody</a:t>
            </a:r>
            <a:r>
              <a:rPr lang="en-US" sz="1800" b="1" dirty="0" smtClean="0">
                <a:solidFill>
                  <a:schemeClr val="bg1"/>
                </a:solidFill>
              </a:rPr>
              <a:t> </a:t>
            </a:r>
            <a:r>
              <a:rPr lang="en-US" sz="1800" b="1" dirty="0" err="1" smtClean="0">
                <a:solidFill>
                  <a:schemeClr val="bg1"/>
                </a:solidFill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</a:rPr>
              <a:t> </a:t>
            </a:r>
            <a:r>
              <a:rPr lang="en-US" sz="1800" b="1" dirty="0" err="1" smtClean="0">
                <a:solidFill>
                  <a:schemeClr val="bg1"/>
                </a:solidFill>
              </a:rPr>
              <a:t>deleteStudent</a:t>
            </a:r>
            <a:r>
              <a:rPr lang="en-US" sz="1800" b="1" dirty="0" smtClean="0">
                <a:solidFill>
                  <a:schemeClr val="bg1"/>
                </a:solidFill>
              </a:rPr>
              <a:t>(@</a:t>
            </a:r>
            <a:r>
              <a:rPr lang="en-US" sz="1800" b="1" dirty="0" err="1" smtClean="0">
                <a:solidFill>
                  <a:schemeClr val="bg1"/>
                </a:solidFill>
              </a:rPr>
              <a:t>RequestParam</a:t>
            </a:r>
            <a:r>
              <a:rPr lang="en-US" sz="1800" b="1" dirty="0" smtClean="0">
                <a:solidFill>
                  <a:schemeClr val="bg1"/>
                </a:solidFill>
              </a:rPr>
              <a:t> </a:t>
            </a:r>
            <a:r>
              <a:rPr lang="en-US" sz="1800" b="1" dirty="0" err="1" smtClean="0">
                <a:solidFill>
                  <a:schemeClr val="bg1"/>
                </a:solidFill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</a:rPr>
              <a:t> id)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{ 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        String query="delete from student where id="+id;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        return </a:t>
            </a:r>
            <a:r>
              <a:rPr lang="en-US" sz="1800" b="1" dirty="0" err="1" smtClean="0">
                <a:solidFill>
                  <a:schemeClr val="bg1"/>
                </a:solidFill>
              </a:rPr>
              <a:t>jdbc.update</a:t>
            </a:r>
            <a:r>
              <a:rPr lang="en-US" sz="1800" b="1" dirty="0" smtClean="0">
                <a:solidFill>
                  <a:schemeClr val="bg1"/>
                </a:solidFill>
              </a:rPr>
              <a:t>(query); 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 } 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2534116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6" y="0"/>
            <a:ext cx="6480720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StudentController.java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72" y="908720"/>
            <a:ext cx="9505056" cy="5688632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@</a:t>
            </a:r>
            <a:r>
              <a:rPr lang="en-US" sz="1800" b="1" dirty="0" err="1">
                <a:solidFill>
                  <a:schemeClr val="bg1"/>
                </a:solidFill>
              </a:rPr>
              <a:t>GetMapping</a:t>
            </a:r>
            <a:r>
              <a:rPr lang="en-US" sz="1800" b="1" dirty="0">
                <a:solidFill>
                  <a:schemeClr val="bg1"/>
                </a:solidFill>
              </a:rPr>
              <a:t>(path="/find")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public @</a:t>
            </a:r>
            <a:r>
              <a:rPr lang="en-US" sz="1800" b="1" dirty="0" err="1">
                <a:solidFill>
                  <a:schemeClr val="bg1"/>
                </a:solidFill>
              </a:rPr>
              <a:t>ResponseBody</a:t>
            </a:r>
            <a:r>
              <a:rPr lang="en-US" sz="1800" b="1" dirty="0">
                <a:solidFill>
                  <a:schemeClr val="bg1"/>
                </a:solidFill>
              </a:rPr>
              <a:t> List&lt;Student&gt; </a:t>
            </a:r>
            <a:r>
              <a:rPr lang="en-US" sz="1800" b="1" dirty="0" err="1">
                <a:solidFill>
                  <a:schemeClr val="bg1"/>
                </a:solidFill>
              </a:rPr>
              <a:t>findAll</a:t>
            </a:r>
            <a:r>
              <a:rPr lang="en-US" sz="1800" b="1" dirty="0">
                <a:solidFill>
                  <a:schemeClr val="bg1"/>
                </a:solidFill>
              </a:rPr>
              <a:t>() 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        String query = "SELECT * FROM student";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        List&lt;Student&gt; students = </a:t>
            </a:r>
            <a:r>
              <a:rPr lang="en-US" sz="1800" b="1" dirty="0" err="1">
                <a:solidFill>
                  <a:schemeClr val="bg1"/>
                </a:solidFill>
              </a:rPr>
              <a:t>jdbc.query</a:t>
            </a:r>
            <a:r>
              <a:rPr lang="en-US" sz="1800" b="1" dirty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                query,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                new </a:t>
            </a:r>
            <a:r>
              <a:rPr lang="en-US" sz="1800" b="1" dirty="0" err="1">
                <a:solidFill>
                  <a:schemeClr val="bg1"/>
                </a:solidFill>
              </a:rPr>
              <a:t>BeanPropertyRowMapper</a:t>
            </a:r>
            <a:r>
              <a:rPr lang="en-US" sz="1800" b="1" dirty="0">
                <a:solidFill>
                  <a:schemeClr val="bg1"/>
                </a:solidFill>
              </a:rPr>
              <a:t>(</a:t>
            </a:r>
            <a:r>
              <a:rPr lang="en-US" sz="1800" b="1" dirty="0" err="1">
                <a:solidFill>
                  <a:schemeClr val="bg1"/>
                </a:solidFill>
              </a:rPr>
              <a:t>Student.class</a:t>
            </a:r>
            <a:r>
              <a:rPr lang="en-US" sz="1800" b="1" dirty="0">
                <a:solidFill>
                  <a:schemeClr val="bg1"/>
                </a:solidFill>
              </a:rPr>
              <a:t>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        return students;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        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    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}  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117613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370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55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to access MySQL Database: Using Spring </a:t>
            </a:r>
            <a:r>
              <a:rPr lang="en-US" dirty="0"/>
              <a:t>Data </a:t>
            </a:r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6: Create an Entity class to map with table</a:t>
            </a:r>
          </a:p>
          <a:p>
            <a:pPr marL="0" indent="0">
              <a:buNone/>
            </a:pPr>
            <a:r>
              <a:rPr lang="en-US" dirty="0" smtClean="0"/>
              <a:t>Step 7: Create a Controller class to access data</a:t>
            </a:r>
          </a:p>
          <a:p>
            <a:pPr marL="0" indent="0">
              <a:buNone/>
            </a:pPr>
            <a:r>
              <a:rPr lang="en-US" dirty="0" smtClean="0"/>
              <a:t>Step 8: In </a:t>
            </a:r>
            <a:r>
              <a:rPr lang="en-US" dirty="0" err="1" smtClean="0"/>
              <a:t>application.properties</a:t>
            </a:r>
            <a:r>
              <a:rPr lang="en-US" dirty="0" smtClean="0"/>
              <a:t> file, include </a:t>
            </a:r>
            <a:r>
              <a:rPr lang="en-US" dirty="0" err="1" smtClean="0"/>
              <a:t>dbname</a:t>
            </a:r>
            <a:r>
              <a:rPr lang="en-US" dirty="0" smtClean="0"/>
              <a:t>, username, password details</a:t>
            </a:r>
          </a:p>
          <a:p>
            <a:pPr marL="0" indent="0">
              <a:buNone/>
            </a:pPr>
            <a:r>
              <a:rPr lang="en-US" dirty="0" smtClean="0"/>
              <a:t>Step 9: Run </a:t>
            </a:r>
            <a:r>
              <a:rPr lang="en-US" b="1" dirty="0" err="1" smtClean="0"/>
              <a:t>mvn</a:t>
            </a:r>
            <a:r>
              <a:rPr lang="en-US" b="1" dirty="0" smtClean="0"/>
              <a:t> </a:t>
            </a:r>
            <a:r>
              <a:rPr lang="en-US" b="1" dirty="0" err="1" smtClean="0"/>
              <a:t>sping-boot:run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Step 10: Install Postman</a:t>
            </a:r>
          </a:p>
          <a:p>
            <a:pPr marL="0" indent="0">
              <a:buNone/>
            </a:pPr>
            <a:r>
              <a:rPr lang="en-US" dirty="0" smtClean="0"/>
              <a:t>Step 11: Send GET/POST method to access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679" y="0"/>
            <a:ext cx="12915117" cy="11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7920" y="9723"/>
            <a:ext cx="21130313" cy="11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5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696" y="-99392"/>
            <a:ext cx="21130313" cy="11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1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30313" cy="11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1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365</Words>
  <Application>Microsoft Office PowerPoint</Application>
  <PresentationFormat>A4 Paper (210x297 mm)</PresentationFormat>
  <Paragraphs>303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SPRING BOOT REST API</vt:lpstr>
      <vt:lpstr>JPA: What is JPA and why it is used?</vt:lpstr>
      <vt:lpstr>More about JPA</vt:lpstr>
      <vt:lpstr>Application to access MySQL Database: Using Spring Data JPA</vt:lpstr>
      <vt:lpstr>Application to access MySQL Database: Using Spring Data JPA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Boot, MySQL, JPA, Hibernate Restful CRUD Application development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model/Entity: Student.java</vt:lpstr>
      <vt:lpstr>Create repository: StudentController.java</vt:lpstr>
      <vt:lpstr>Create repository: StudentController.java …</vt:lpstr>
      <vt:lpstr>Create repository: StudentController.java …</vt:lpstr>
      <vt:lpstr>Create repository: StudentRepository.java</vt:lpstr>
      <vt:lpstr>Create exception: StudentNotFoundException.java</vt:lpstr>
      <vt:lpstr>PowerPoint Presentation</vt:lpstr>
      <vt:lpstr>PowerPoint Presentation</vt:lpstr>
      <vt:lpstr>Spring Boot REST API</vt:lpstr>
      <vt:lpstr>Spring Boot JDBC</vt:lpstr>
      <vt:lpstr>PowerPoint Presentation</vt:lpstr>
      <vt:lpstr>Student.java</vt:lpstr>
      <vt:lpstr>StudentController.java</vt:lpstr>
      <vt:lpstr>StudentController.java …</vt:lpstr>
      <vt:lpstr>StudentController.java …</vt:lpstr>
      <vt:lpstr>StudentController.java 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sankarmohit</dc:creator>
  <cp:lastModifiedBy>sankarmohit</cp:lastModifiedBy>
  <cp:revision>96</cp:revision>
  <dcterms:created xsi:type="dcterms:W3CDTF">2019-12-10T13:14:19Z</dcterms:created>
  <dcterms:modified xsi:type="dcterms:W3CDTF">2019-12-11T15:39:09Z</dcterms:modified>
</cp:coreProperties>
</file>