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6"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E331F-B7D6-4A94-89F2-7A89FA9D91A8}"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73118-7331-43B7-BEDD-C3BDB4862351}" type="slidenum">
              <a:rPr lang="en-US" smtClean="0"/>
              <a:t>‹#›</a:t>
            </a:fld>
            <a:endParaRPr lang="en-US"/>
          </a:p>
        </p:txBody>
      </p:sp>
    </p:spTree>
    <p:extLst>
      <p:ext uri="{BB962C8B-B14F-4D97-AF65-F5344CB8AC3E}">
        <p14:creationId xmlns:p14="http://schemas.microsoft.com/office/powerpoint/2010/main" val="65532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273118-7331-43B7-BEDD-C3BDB4862351}" type="slidenum">
              <a:rPr lang="en-US" smtClean="0"/>
              <a:t>2</a:t>
            </a:fld>
            <a:endParaRPr lang="en-US"/>
          </a:p>
        </p:txBody>
      </p:sp>
    </p:spTree>
    <p:extLst>
      <p:ext uri="{BB962C8B-B14F-4D97-AF65-F5344CB8AC3E}">
        <p14:creationId xmlns:p14="http://schemas.microsoft.com/office/powerpoint/2010/main" val="337372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above reasons, we found the existing recommender systems unsuitable for our needs and embarked on a new approach with novel scalable algorithms. We believe that Amazon also does recommendations at a similar scale. However, it is the second point (item churn) that distinguishes us significantly from their system</a:t>
            </a:r>
          </a:p>
        </p:txBody>
      </p:sp>
      <p:sp>
        <p:nvSpPr>
          <p:cNvPr id="4" name="Slide Number Placeholder 3"/>
          <p:cNvSpPr>
            <a:spLocks noGrp="1"/>
          </p:cNvSpPr>
          <p:nvPr>
            <p:ph type="sldNum" sz="quarter" idx="5"/>
          </p:nvPr>
        </p:nvSpPr>
        <p:spPr/>
        <p:txBody>
          <a:bodyPr/>
          <a:lstStyle/>
          <a:p>
            <a:fld id="{2B273118-7331-43B7-BEDD-C3BDB4862351}" type="slidenum">
              <a:rPr lang="en-US" smtClean="0"/>
              <a:t>4</a:t>
            </a:fld>
            <a:endParaRPr lang="en-US"/>
          </a:p>
        </p:txBody>
      </p:sp>
    </p:spTree>
    <p:extLst>
      <p:ext uri="{BB962C8B-B14F-4D97-AF65-F5344CB8AC3E}">
        <p14:creationId xmlns:p14="http://schemas.microsoft.com/office/powerpoint/2010/main" val="1136651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Other techniques</a:t>
            </a:r>
          </a:p>
          <a:p>
            <a:r>
              <a:rPr lang="en-US" dirty="0"/>
              <a:t>Google also uses MapReduce, </a:t>
            </a:r>
            <a:r>
              <a:rPr lang="en-US" dirty="0" err="1"/>
              <a:t>BigTable</a:t>
            </a:r>
            <a:r>
              <a:rPr lang="en-US" dirty="0"/>
              <a:t>, news crawl, traffic, user </a:t>
            </a:r>
            <a:r>
              <a:rPr lang="en-US" dirty="0" err="1"/>
              <a:t>behaviour</a:t>
            </a:r>
            <a:r>
              <a:rPr lang="en-US" dirty="0"/>
              <a:t> data </a:t>
            </a:r>
          </a:p>
          <a:p>
            <a:endParaRPr lang="en-US" dirty="0"/>
          </a:p>
        </p:txBody>
      </p:sp>
      <p:sp>
        <p:nvSpPr>
          <p:cNvPr id="4" name="Slide Number Placeholder 3"/>
          <p:cNvSpPr>
            <a:spLocks noGrp="1"/>
          </p:cNvSpPr>
          <p:nvPr>
            <p:ph type="sldNum" sz="quarter" idx="5"/>
          </p:nvPr>
        </p:nvSpPr>
        <p:spPr/>
        <p:txBody>
          <a:bodyPr/>
          <a:lstStyle/>
          <a:p>
            <a:fld id="{2B273118-7331-43B7-BEDD-C3BDB4862351}" type="slidenum">
              <a:rPr lang="en-US" smtClean="0"/>
              <a:t>10</a:t>
            </a:fld>
            <a:endParaRPr lang="en-US"/>
          </a:p>
        </p:txBody>
      </p:sp>
    </p:spTree>
    <p:extLst>
      <p:ext uri="{BB962C8B-B14F-4D97-AF65-F5344CB8AC3E}">
        <p14:creationId xmlns:p14="http://schemas.microsoft.com/office/powerpoint/2010/main" val="253594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require online servers to perform two main types of functions: Updating the various statistics and information stored in the data tables whenever a user clicks on a news story, and generating a ranked list of recommended news stories for a given user-id when requested by the user. Figure 5 gives one possible implementation, where the news statistics server (NSS) is responsible for updating statistics in the ST when informed of a user click by the news webserver, referred to as the news front end (NFE). The news personalization server (NPS) is responsible for generating news story recommendations when requested by the NFE. The front end NFE serves as a proxy through which the personalization servers interact with a user</a:t>
            </a:r>
          </a:p>
          <a:p>
            <a:endParaRPr lang="en-US" dirty="0"/>
          </a:p>
        </p:txBody>
      </p:sp>
      <p:sp>
        <p:nvSpPr>
          <p:cNvPr id="4" name="Slide Number Placeholder 3"/>
          <p:cNvSpPr>
            <a:spLocks noGrp="1"/>
          </p:cNvSpPr>
          <p:nvPr>
            <p:ph type="sldNum" sz="quarter" idx="5"/>
          </p:nvPr>
        </p:nvSpPr>
        <p:spPr/>
        <p:txBody>
          <a:bodyPr/>
          <a:lstStyle/>
          <a:p>
            <a:fld id="{2B273118-7331-43B7-BEDD-C3BDB4862351}" type="slidenum">
              <a:rPr lang="en-US" smtClean="0"/>
              <a:t>11</a:t>
            </a:fld>
            <a:endParaRPr lang="en-US"/>
          </a:p>
        </p:txBody>
      </p:sp>
    </p:spTree>
    <p:extLst>
      <p:ext uri="{BB962C8B-B14F-4D97-AF65-F5344CB8AC3E}">
        <p14:creationId xmlns:p14="http://schemas.microsoft.com/office/powerpoint/2010/main" val="390726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892667-29EA-4A6D-B4F1-5B4DC17C460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CA151-25F8-4AF9-8E59-5FF673A9A8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29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2667-29EA-4A6D-B4F1-5B4DC17C460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150104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2667-29EA-4A6D-B4F1-5B4DC17C460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229577253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2667-29EA-4A6D-B4F1-5B4DC17C460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221970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92667-29EA-4A6D-B4F1-5B4DC17C4607}"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CA151-25F8-4AF9-8E59-5FF673A9A8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0088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92667-29EA-4A6D-B4F1-5B4DC17C4607}"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113283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92667-29EA-4A6D-B4F1-5B4DC17C4607}"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48559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92667-29EA-4A6D-B4F1-5B4DC17C4607}"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201763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892667-29EA-4A6D-B4F1-5B4DC17C4607}" type="datetimeFigureOut">
              <a:rPr lang="en-US" smtClean="0"/>
              <a:t>7/14/2020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211358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892667-29EA-4A6D-B4F1-5B4DC17C4607}" type="datetimeFigureOut">
              <a:rPr lang="en-US" smtClean="0"/>
              <a:t>7/14/2020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1CA151-25F8-4AF9-8E59-5FF673A9A8A2}" type="slidenum">
              <a:rPr lang="en-US" smtClean="0"/>
              <a:t>‹#›</a:t>
            </a:fld>
            <a:endParaRPr lang="en-US"/>
          </a:p>
        </p:txBody>
      </p:sp>
    </p:spTree>
    <p:extLst>
      <p:ext uri="{BB962C8B-B14F-4D97-AF65-F5344CB8AC3E}">
        <p14:creationId xmlns:p14="http://schemas.microsoft.com/office/powerpoint/2010/main" val="258241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92667-29EA-4A6D-B4F1-5B4DC17C4607}"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CA151-25F8-4AF9-8E59-5FF673A9A8A2}" type="slidenum">
              <a:rPr lang="en-US" smtClean="0"/>
              <a:t>‹#›</a:t>
            </a:fld>
            <a:endParaRPr lang="en-US"/>
          </a:p>
        </p:txBody>
      </p:sp>
    </p:spTree>
    <p:extLst>
      <p:ext uri="{BB962C8B-B14F-4D97-AF65-F5344CB8AC3E}">
        <p14:creationId xmlns:p14="http://schemas.microsoft.com/office/powerpoint/2010/main" val="208198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892667-29EA-4A6D-B4F1-5B4DC17C4607}" type="datetimeFigureOut">
              <a:rPr lang="en-US" smtClean="0"/>
              <a:t>7/14/2020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1CA151-25F8-4AF9-8E59-5FF673A9A8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44130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511A-7294-4032-B83F-8A8CEDE25965}"/>
              </a:ext>
            </a:extLst>
          </p:cNvPr>
          <p:cNvSpPr>
            <a:spLocks noGrp="1"/>
          </p:cNvSpPr>
          <p:nvPr>
            <p:ph type="ctrTitle"/>
          </p:nvPr>
        </p:nvSpPr>
        <p:spPr>
          <a:xfrm>
            <a:off x="1097279" y="758952"/>
            <a:ext cx="10169031" cy="3553404"/>
          </a:xfrm>
        </p:spPr>
        <p:txBody>
          <a:bodyPr>
            <a:noAutofit/>
          </a:bodyPr>
          <a:lstStyle/>
          <a:p>
            <a:r>
              <a:rPr lang="en-US" sz="6600" dirty="0"/>
              <a:t>Google News Personalization: Scalable Online Collaborative Filtering</a:t>
            </a:r>
          </a:p>
        </p:txBody>
      </p:sp>
      <p:sp>
        <p:nvSpPr>
          <p:cNvPr id="3" name="Subtitle 2">
            <a:extLst>
              <a:ext uri="{FF2B5EF4-FFF2-40B4-BE49-F238E27FC236}">
                <a16:creationId xmlns:a16="http://schemas.microsoft.com/office/drawing/2014/main" id="{ED3FE6D6-F2EC-4DE5-8233-6BB71321FD88}"/>
              </a:ext>
            </a:extLst>
          </p:cNvPr>
          <p:cNvSpPr>
            <a:spLocks noGrp="1"/>
          </p:cNvSpPr>
          <p:nvPr>
            <p:ph type="subTitle" idx="1"/>
          </p:nvPr>
        </p:nvSpPr>
        <p:spPr/>
        <p:txBody>
          <a:bodyPr/>
          <a:lstStyle/>
          <a:p>
            <a:r>
              <a:rPr lang="en-US" dirty="0"/>
              <a:t>Mohamed THASLEEM, KALIKUL ZAMAN</a:t>
            </a:r>
          </a:p>
          <a:p>
            <a:r>
              <a:rPr lang="en-US" dirty="0"/>
              <a:t>7/16/2020</a:t>
            </a:r>
          </a:p>
        </p:txBody>
      </p:sp>
    </p:spTree>
    <p:extLst>
      <p:ext uri="{BB962C8B-B14F-4D97-AF65-F5344CB8AC3E}">
        <p14:creationId xmlns:p14="http://schemas.microsoft.com/office/powerpoint/2010/main" val="142660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8116-2DFF-4403-89DB-31764866C01B}"/>
              </a:ext>
            </a:extLst>
          </p:cNvPr>
          <p:cNvSpPr>
            <a:spLocks noGrp="1"/>
          </p:cNvSpPr>
          <p:nvPr>
            <p:ph type="title"/>
          </p:nvPr>
        </p:nvSpPr>
        <p:spPr/>
        <p:txBody>
          <a:bodyPr/>
          <a:lstStyle/>
          <a:p>
            <a:r>
              <a:rPr lang="en-US" dirty="0"/>
              <a:t>Data Tables</a:t>
            </a:r>
          </a:p>
        </p:txBody>
      </p:sp>
      <p:sp>
        <p:nvSpPr>
          <p:cNvPr id="3" name="Content Placeholder 2">
            <a:extLst>
              <a:ext uri="{FF2B5EF4-FFF2-40B4-BE49-F238E27FC236}">
                <a16:creationId xmlns:a16="http://schemas.microsoft.com/office/drawing/2014/main" id="{ABE87729-7420-4FF3-9BF2-5F59C0B109C6}"/>
              </a:ext>
            </a:extLst>
          </p:cNvPr>
          <p:cNvSpPr>
            <a:spLocks noGrp="1"/>
          </p:cNvSpPr>
          <p:nvPr>
            <p:ph idx="1"/>
          </p:nvPr>
        </p:nvSpPr>
        <p:spPr/>
        <p:txBody>
          <a:bodyPr>
            <a:normAutofit/>
          </a:bodyPr>
          <a:lstStyle/>
          <a:p>
            <a:r>
              <a:rPr lang="en-US" dirty="0"/>
              <a:t>The user table UT and story table ST are conceptually two dimensional tables that are used for storing various kinds of statistics on a per user and per story basis. The rows of the user table are indexed by user-id, and for each user-id, two kinds of information are stored in the table: </a:t>
            </a:r>
          </a:p>
          <a:p>
            <a:pPr lvl="1"/>
            <a:r>
              <a:rPr lang="en-US" dirty="0"/>
              <a:t>(a) Cluster information: A list of </a:t>
            </a:r>
            <a:r>
              <a:rPr lang="en-US" dirty="0" err="1"/>
              <a:t>MinHash</a:t>
            </a:r>
            <a:r>
              <a:rPr lang="en-US" dirty="0"/>
              <a:t> and PLSI cluster-ids that the user belongs to, and </a:t>
            </a:r>
          </a:p>
          <a:p>
            <a:pPr lvl="1"/>
            <a:r>
              <a:rPr lang="en-US" dirty="0"/>
              <a:t>(b) Click history: The list of news story-id’s that the user has clicked on. These two sets of items collectively represent all the user-specific information used to generate recommendations. The rows of the story table are indexed by story-id, and for each row corresponding to a story S</a:t>
            </a:r>
          </a:p>
          <a:p>
            <a:r>
              <a:rPr lang="en-US" dirty="0"/>
              <a:t>There are two main types of statistics that are maintained in different columns: </a:t>
            </a:r>
          </a:p>
          <a:p>
            <a:pPr lvl="1"/>
            <a:r>
              <a:rPr lang="en-US" dirty="0"/>
              <a:t>(a) Cluster statistics: How many times (weighted by the user’s fractional membership p(</a:t>
            </a:r>
            <a:r>
              <a:rPr lang="en-US" dirty="0" err="1"/>
              <a:t>z|u</a:t>
            </a:r>
            <a:r>
              <a:rPr lang="en-US" dirty="0"/>
              <a:t>) in case of PLSI) was story S clicked on by users from each cluster C. Here C may either be a </a:t>
            </a:r>
            <a:r>
              <a:rPr lang="en-US" dirty="0" err="1"/>
              <a:t>MinHash</a:t>
            </a:r>
            <a:r>
              <a:rPr lang="en-US" dirty="0"/>
              <a:t> or a PLSI cluster. </a:t>
            </a:r>
          </a:p>
          <a:p>
            <a:pPr lvl="1"/>
            <a:r>
              <a:rPr lang="en-US" dirty="0"/>
              <a:t>(b) </a:t>
            </a:r>
            <a:r>
              <a:rPr lang="en-US" dirty="0" err="1"/>
              <a:t>Covisitation</a:t>
            </a:r>
            <a:r>
              <a:rPr lang="en-US" dirty="0"/>
              <a:t> statistics: How many times was story S co-visited with each story S . Conceptually, the </a:t>
            </a:r>
            <a:r>
              <a:rPr lang="en-US" dirty="0" err="1"/>
              <a:t>covisitation</a:t>
            </a:r>
            <a:r>
              <a:rPr lang="en-US" dirty="0"/>
              <a:t> statistics represent the adjacency list for the </a:t>
            </a:r>
            <a:r>
              <a:rPr lang="en-US" dirty="0" err="1"/>
              <a:t>covisitation</a:t>
            </a:r>
            <a:endParaRPr lang="en-US" dirty="0"/>
          </a:p>
        </p:txBody>
      </p:sp>
    </p:spTree>
    <p:extLst>
      <p:ext uri="{BB962C8B-B14F-4D97-AF65-F5344CB8AC3E}">
        <p14:creationId xmlns:p14="http://schemas.microsoft.com/office/powerpoint/2010/main" val="33544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3D96-4EFA-4577-8FE1-0F18FE780C41}"/>
              </a:ext>
            </a:extLst>
          </p:cNvPr>
          <p:cNvSpPr>
            <a:spLocks noGrp="1"/>
          </p:cNvSpPr>
          <p:nvPr>
            <p:ph type="title"/>
          </p:nvPr>
        </p:nvSpPr>
        <p:spPr/>
        <p:txBody>
          <a:bodyPr/>
          <a:lstStyle/>
          <a:p>
            <a:r>
              <a:rPr lang="en-US" dirty="0"/>
              <a:t>System Implementation</a:t>
            </a:r>
          </a:p>
        </p:txBody>
      </p:sp>
      <p:sp>
        <p:nvSpPr>
          <p:cNvPr id="3" name="Content Placeholder 2">
            <a:extLst>
              <a:ext uri="{FF2B5EF4-FFF2-40B4-BE49-F238E27FC236}">
                <a16:creationId xmlns:a16="http://schemas.microsoft.com/office/drawing/2014/main" id="{523CDFFB-79C4-49C3-BF62-52504E541D82}"/>
              </a:ext>
            </a:extLst>
          </p:cNvPr>
          <p:cNvSpPr>
            <a:spLocks noGrp="1"/>
          </p:cNvSpPr>
          <p:nvPr>
            <p:ph idx="1"/>
          </p:nvPr>
        </p:nvSpPr>
        <p:spPr>
          <a:xfrm>
            <a:off x="1097280" y="1563509"/>
            <a:ext cx="10058400" cy="4023360"/>
          </a:xfrm>
        </p:spPr>
        <p:txBody>
          <a:bodyPr/>
          <a:lstStyle/>
          <a:p>
            <a:endParaRPr lang="en-US" dirty="0"/>
          </a:p>
        </p:txBody>
      </p:sp>
      <p:pic>
        <p:nvPicPr>
          <p:cNvPr id="4" name="Content Placeholder 3">
            <a:extLst>
              <a:ext uri="{FF2B5EF4-FFF2-40B4-BE49-F238E27FC236}">
                <a16:creationId xmlns:a16="http://schemas.microsoft.com/office/drawing/2014/main" id="{9854EF47-80F4-4D60-93A0-29A93BA7DB53}"/>
              </a:ext>
            </a:extLst>
          </p:cNvPr>
          <p:cNvPicPr>
            <a:picLocks noChangeAspect="1"/>
          </p:cNvPicPr>
          <p:nvPr/>
        </p:nvPicPr>
        <p:blipFill>
          <a:blip r:embed="rId3"/>
          <a:stretch>
            <a:fillRect/>
          </a:stretch>
        </p:blipFill>
        <p:spPr>
          <a:xfrm>
            <a:off x="1096963" y="2675220"/>
            <a:ext cx="10058400" cy="3161135"/>
          </a:xfrm>
          <a:prstGeom prst="rect">
            <a:avLst/>
          </a:prstGeom>
        </p:spPr>
      </p:pic>
      <p:sp>
        <p:nvSpPr>
          <p:cNvPr id="5" name="Rectangle 4">
            <a:extLst>
              <a:ext uri="{FF2B5EF4-FFF2-40B4-BE49-F238E27FC236}">
                <a16:creationId xmlns:a16="http://schemas.microsoft.com/office/drawing/2014/main" id="{8532B20F-E1D5-41AF-B3F1-C38F9DDA8E89}"/>
              </a:ext>
            </a:extLst>
          </p:cNvPr>
          <p:cNvSpPr/>
          <p:nvPr/>
        </p:nvSpPr>
        <p:spPr>
          <a:xfrm>
            <a:off x="1952973" y="1791076"/>
            <a:ext cx="2698045" cy="1210557"/>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News </a:t>
            </a:r>
            <a:r>
              <a:rPr lang="en-US" sz="1200" b="1" dirty="0" err="1">
                <a:solidFill>
                  <a:schemeClr val="tx1"/>
                </a:solidFill>
              </a:rPr>
              <a:t>FrontEnd</a:t>
            </a:r>
            <a:r>
              <a:rPr lang="en-US" sz="1200" dirty="0">
                <a:solidFill>
                  <a:schemeClr val="tx1"/>
                </a:solidFill>
              </a:rPr>
              <a:t> – generate a list of candidates based on factors such as the news edition, language preferences of the user, story freshness, customized sections selected by the user </a:t>
            </a:r>
            <a:r>
              <a:rPr lang="en-US" sz="1200" dirty="0" err="1">
                <a:solidFill>
                  <a:schemeClr val="tx1"/>
                </a:solidFill>
              </a:rPr>
              <a:t>etc</a:t>
            </a:r>
            <a:endParaRPr lang="en-US" sz="1200" dirty="0">
              <a:solidFill>
                <a:schemeClr val="tx1"/>
              </a:solidFill>
            </a:endParaRPr>
          </a:p>
        </p:txBody>
      </p:sp>
      <p:cxnSp>
        <p:nvCxnSpPr>
          <p:cNvPr id="6" name="Straight Arrow Connector 5">
            <a:extLst>
              <a:ext uri="{FF2B5EF4-FFF2-40B4-BE49-F238E27FC236}">
                <a16:creationId xmlns:a16="http://schemas.microsoft.com/office/drawing/2014/main" id="{B3F6BF27-7AAF-4A63-B025-F31FAAEF1FE5}"/>
              </a:ext>
            </a:extLst>
          </p:cNvPr>
          <p:cNvCxnSpPr>
            <a:cxnSpLocks/>
            <a:stCxn id="5" idx="2"/>
          </p:cNvCxnSpPr>
          <p:nvPr/>
        </p:nvCxnSpPr>
        <p:spPr>
          <a:xfrm>
            <a:off x="3301996" y="3001633"/>
            <a:ext cx="0" cy="90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1A0E4AD-730A-4250-ACDF-7BF592F2F844}"/>
              </a:ext>
            </a:extLst>
          </p:cNvPr>
          <p:cNvSpPr/>
          <p:nvPr/>
        </p:nvSpPr>
        <p:spPr>
          <a:xfrm>
            <a:off x="4746977" y="1791076"/>
            <a:ext cx="2466623" cy="775770"/>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News Statistics Server</a:t>
            </a:r>
            <a:r>
              <a:rPr lang="en-US" sz="1200" dirty="0">
                <a:solidFill>
                  <a:schemeClr val="tx1"/>
                </a:solidFill>
              </a:rPr>
              <a:t> – updating statistics in the ST when informed of a user click by the news webserver</a:t>
            </a:r>
          </a:p>
        </p:txBody>
      </p:sp>
      <p:sp>
        <p:nvSpPr>
          <p:cNvPr id="9" name="Rectangle 8">
            <a:extLst>
              <a:ext uri="{FF2B5EF4-FFF2-40B4-BE49-F238E27FC236}">
                <a16:creationId xmlns:a16="http://schemas.microsoft.com/office/drawing/2014/main" id="{51A8B7C7-1348-409B-BCF1-418A48D9EA3A}"/>
              </a:ext>
            </a:extLst>
          </p:cNvPr>
          <p:cNvSpPr/>
          <p:nvPr/>
        </p:nvSpPr>
        <p:spPr>
          <a:xfrm>
            <a:off x="8123053" y="2418932"/>
            <a:ext cx="1054809" cy="351754"/>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User Table</a:t>
            </a:r>
            <a:endParaRPr lang="en-US" sz="1200" dirty="0">
              <a:solidFill>
                <a:schemeClr val="tx1"/>
              </a:solidFill>
            </a:endParaRPr>
          </a:p>
        </p:txBody>
      </p:sp>
      <p:sp>
        <p:nvSpPr>
          <p:cNvPr id="10" name="Rectangle 9">
            <a:extLst>
              <a:ext uri="{FF2B5EF4-FFF2-40B4-BE49-F238E27FC236}">
                <a16:creationId xmlns:a16="http://schemas.microsoft.com/office/drawing/2014/main" id="{D9CB9BF0-4AAB-438F-A086-82C2FDEB83C8}"/>
              </a:ext>
            </a:extLst>
          </p:cNvPr>
          <p:cNvSpPr/>
          <p:nvPr/>
        </p:nvSpPr>
        <p:spPr>
          <a:xfrm>
            <a:off x="8123054" y="5592975"/>
            <a:ext cx="975790" cy="351754"/>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Story Table</a:t>
            </a:r>
            <a:endParaRPr lang="en-US" sz="1200" dirty="0">
              <a:solidFill>
                <a:schemeClr val="tx1"/>
              </a:solidFill>
            </a:endParaRPr>
          </a:p>
        </p:txBody>
      </p:sp>
      <p:sp>
        <p:nvSpPr>
          <p:cNvPr id="11" name="Rectangle 10">
            <a:extLst>
              <a:ext uri="{FF2B5EF4-FFF2-40B4-BE49-F238E27FC236}">
                <a16:creationId xmlns:a16="http://schemas.microsoft.com/office/drawing/2014/main" id="{9854E5B9-3705-4EF6-B571-42E282CAC918}"/>
              </a:ext>
            </a:extLst>
          </p:cNvPr>
          <p:cNvSpPr/>
          <p:nvPr/>
        </p:nvSpPr>
        <p:spPr>
          <a:xfrm>
            <a:off x="1786144" y="5479292"/>
            <a:ext cx="3031068" cy="714125"/>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News personalization server</a:t>
            </a:r>
            <a:r>
              <a:rPr lang="en-US" sz="1200" dirty="0">
                <a:solidFill>
                  <a:schemeClr val="tx1"/>
                </a:solidFill>
              </a:rPr>
              <a:t> is responsible for generating news story recommendations when requested by the NFE</a:t>
            </a:r>
          </a:p>
        </p:txBody>
      </p:sp>
      <p:cxnSp>
        <p:nvCxnSpPr>
          <p:cNvPr id="14" name="Straight Arrow Connector 13">
            <a:extLst>
              <a:ext uri="{FF2B5EF4-FFF2-40B4-BE49-F238E27FC236}">
                <a16:creationId xmlns:a16="http://schemas.microsoft.com/office/drawing/2014/main" id="{4A4FB84B-7CC5-4368-AF68-AF675916A384}"/>
              </a:ext>
            </a:extLst>
          </p:cNvPr>
          <p:cNvCxnSpPr/>
          <p:nvPr/>
        </p:nvCxnSpPr>
        <p:spPr>
          <a:xfrm>
            <a:off x="5520267" y="2566846"/>
            <a:ext cx="0" cy="31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7924B9A-7E97-4207-8BC0-9557001E45EB}"/>
              </a:ext>
            </a:extLst>
          </p:cNvPr>
          <p:cNvCxnSpPr/>
          <p:nvPr/>
        </p:nvCxnSpPr>
        <p:spPr>
          <a:xfrm>
            <a:off x="4817529" y="5667019"/>
            <a:ext cx="702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75FB5F-8932-4D4C-A9B0-9BFA44059CEA}"/>
              </a:ext>
            </a:extLst>
          </p:cNvPr>
          <p:cNvCxnSpPr/>
          <p:nvPr/>
        </p:nvCxnSpPr>
        <p:spPr>
          <a:xfrm flipV="1">
            <a:off x="5520267" y="5486397"/>
            <a:ext cx="0" cy="18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54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A990-EE3B-4CA9-9C02-C6467BBFCC4C}"/>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A05A2AF-93E0-4FBF-869A-6D0D3F5D2F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520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F8F9-670E-42CB-A969-7FBE0585429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29322AB-828D-4523-8AF0-5AC2D4FB6185}"/>
              </a:ext>
            </a:extLst>
          </p:cNvPr>
          <p:cNvSpPr>
            <a:spLocks noGrp="1"/>
          </p:cNvSpPr>
          <p:nvPr>
            <p:ph idx="1"/>
          </p:nvPr>
        </p:nvSpPr>
        <p:spPr/>
        <p:txBody>
          <a:bodyPr>
            <a:normAutofit fontScale="92500" lnSpcReduction="20000"/>
          </a:bodyPr>
          <a:lstStyle/>
          <a:p>
            <a:r>
              <a:rPr lang="en-US" dirty="0"/>
              <a:t>Google News is a computer-generated news site that aggregates news articles from more than thousands of news sources worldwide, groups similar stories together and displays them according to each reader’s personalized interests. Numerous editions by country and language are available</a:t>
            </a:r>
          </a:p>
          <a:p>
            <a:r>
              <a:rPr lang="en-US" dirty="0"/>
              <a:t>Google News uses collaborative filtering approach for generating personalized recommendations for users</a:t>
            </a:r>
          </a:p>
          <a:p>
            <a:r>
              <a:rPr lang="en-US" dirty="0"/>
              <a:t>Three approach</a:t>
            </a:r>
          </a:p>
          <a:p>
            <a:pPr marL="640080" lvl="2" indent="-457200">
              <a:spcBef>
                <a:spcPts val="1200"/>
              </a:spcBef>
              <a:spcAft>
                <a:spcPts val="200"/>
              </a:spcAft>
              <a:buSzPct val="100000"/>
            </a:pPr>
            <a:r>
              <a:rPr lang="en-US" sz="1600" dirty="0"/>
              <a:t>Collaborative filtering using </a:t>
            </a:r>
            <a:r>
              <a:rPr lang="en-US" sz="1600" dirty="0" err="1"/>
              <a:t>MinHash</a:t>
            </a:r>
            <a:r>
              <a:rPr lang="en-US" sz="1600" dirty="0"/>
              <a:t> clustering</a:t>
            </a:r>
          </a:p>
          <a:p>
            <a:pPr marL="640080" lvl="2" indent="-457200">
              <a:spcBef>
                <a:spcPts val="1200"/>
              </a:spcBef>
              <a:spcAft>
                <a:spcPts val="200"/>
              </a:spcAft>
              <a:buSzPct val="100000"/>
            </a:pPr>
            <a:r>
              <a:rPr lang="en-US" sz="1600" dirty="0"/>
              <a:t>Probabilistic Latent Semantic Indexing (PLSI)</a:t>
            </a:r>
          </a:p>
          <a:p>
            <a:pPr marL="640080" lvl="2" indent="-457200">
              <a:spcBef>
                <a:spcPts val="1200"/>
              </a:spcBef>
              <a:spcAft>
                <a:spcPts val="200"/>
              </a:spcAft>
              <a:buSzPct val="100000"/>
            </a:pPr>
            <a:r>
              <a:rPr lang="en-US" sz="1600" dirty="0" err="1"/>
              <a:t>Covisitation</a:t>
            </a:r>
            <a:r>
              <a:rPr lang="en-US" sz="1600" dirty="0"/>
              <a:t> counts</a:t>
            </a:r>
          </a:p>
          <a:p>
            <a:r>
              <a:rPr lang="en-US" dirty="0"/>
              <a:t>Google approach is create content agnostic and consequently domain independent, making it easily adaptable for other applications and languages with minimal effort</a:t>
            </a:r>
          </a:p>
          <a:p>
            <a:r>
              <a:rPr lang="en-US" dirty="0"/>
              <a:t>We can see the challenges on Google News, types of algorithms, different settings and its system implementation in the following slides</a:t>
            </a:r>
          </a:p>
          <a:p>
            <a:endParaRPr lang="en-US" dirty="0"/>
          </a:p>
        </p:txBody>
      </p:sp>
    </p:spTree>
    <p:extLst>
      <p:ext uri="{BB962C8B-B14F-4D97-AF65-F5344CB8AC3E}">
        <p14:creationId xmlns:p14="http://schemas.microsoft.com/office/powerpoint/2010/main" val="264344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E8F1-7D00-4F26-B629-3D8FF235AB8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56A3910-C66E-4A90-9CB4-16441890FC0F}"/>
              </a:ext>
            </a:extLst>
          </p:cNvPr>
          <p:cNvSpPr>
            <a:spLocks noGrp="1"/>
          </p:cNvSpPr>
          <p:nvPr>
            <p:ph idx="1"/>
          </p:nvPr>
        </p:nvSpPr>
        <p:spPr/>
        <p:txBody>
          <a:bodyPr/>
          <a:lstStyle/>
          <a:p>
            <a:r>
              <a:rPr lang="en-US" dirty="0"/>
              <a:t>The challenge is in finding the right content for yourself: something that will answer your current information needs or something that you would love to read, listen or watch</a:t>
            </a:r>
          </a:p>
          <a:p>
            <a:r>
              <a:rPr lang="en-US" dirty="0"/>
              <a:t>Search engines help solve the former problem; particularly if you are looking for something specific that can be formulated as a keyword query. However, in many cases, a user may not even know what to look for. Often this is the case with things like news, movies </a:t>
            </a:r>
            <a:r>
              <a:rPr lang="en-US" dirty="0" err="1"/>
              <a:t>etc</a:t>
            </a:r>
            <a:r>
              <a:rPr lang="en-US" dirty="0"/>
              <a:t> and users instead end up browsing sites like news.google.com, www.netflix.com etc., looking around for things that might “interest them” with the attitude “Show me something interesting”. In such cases, google will present recommendations to a user based on her interests as demonstrated by her past activity on the relevant site</a:t>
            </a:r>
          </a:p>
          <a:p>
            <a:r>
              <a:rPr lang="en-US" dirty="0"/>
              <a:t>Even in mobile platform, based on your search history, Google will show up recommendations, The key challenge is to identify the postive and negative feedback based on past history.</a:t>
            </a:r>
          </a:p>
          <a:p>
            <a:endParaRPr lang="en-US" dirty="0"/>
          </a:p>
        </p:txBody>
      </p:sp>
    </p:spTree>
    <p:extLst>
      <p:ext uri="{BB962C8B-B14F-4D97-AF65-F5344CB8AC3E}">
        <p14:creationId xmlns:p14="http://schemas.microsoft.com/office/powerpoint/2010/main" val="239664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FC2B-4E51-44B1-8957-6A08382A3DF3}"/>
              </a:ext>
            </a:extLst>
          </p:cNvPr>
          <p:cNvSpPr>
            <a:spLocks noGrp="1"/>
          </p:cNvSpPr>
          <p:nvPr>
            <p:ph type="title"/>
          </p:nvPr>
        </p:nvSpPr>
        <p:spPr/>
        <p:txBody>
          <a:bodyPr/>
          <a:lstStyle/>
          <a:p>
            <a:r>
              <a:rPr lang="en-US" dirty="0"/>
              <a:t>Scalable Collaborative filtering</a:t>
            </a:r>
          </a:p>
        </p:txBody>
      </p:sp>
      <p:sp>
        <p:nvSpPr>
          <p:cNvPr id="3" name="Content Placeholder 2">
            <a:extLst>
              <a:ext uri="{FF2B5EF4-FFF2-40B4-BE49-F238E27FC236}">
                <a16:creationId xmlns:a16="http://schemas.microsoft.com/office/drawing/2014/main" id="{6DF09145-9215-4FA0-9CA3-5D6B56E6463C}"/>
              </a:ext>
            </a:extLst>
          </p:cNvPr>
          <p:cNvSpPr>
            <a:spLocks noGrp="1"/>
          </p:cNvSpPr>
          <p:nvPr>
            <p:ph idx="1"/>
          </p:nvPr>
        </p:nvSpPr>
        <p:spPr/>
        <p:txBody>
          <a:bodyPr>
            <a:normAutofit/>
          </a:bodyPr>
          <a:lstStyle/>
          <a:p>
            <a:r>
              <a:rPr lang="en-US" dirty="0"/>
              <a:t>Google build the scalable online recommendation engine that could be used for making personalized recommendations on a large web property like Google News</a:t>
            </a:r>
          </a:p>
          <a:p>
            <a:r>
              <a:rPr lang="en-US" dirty="0"/>
              <a:t>Quality of recommendation</a:t>
            </a:r>
          </a:p>
          <a:p>
            <a:pPr lvl="1"/>
            <a:r>
              <a:rPr lang="en-US" b="1" dirty="0"/>
              <a:t>Scalability</a:t>
            </a:r>
            <a:r>
              <a:rPr lang="en-US" dirty="0"/>
              <a:t> - Google News (http://news.google.com), is visited by several million unique visitors over a period of few days. The number of items, news stories as identified by the cluster of news articles, is also of the order of several million</a:t>
            </a:r>
          </a:p>
          <a:p>
            <a:pPr lvl="1"/>
            <a:r>
              <a:rPr lang="en-US" b="1" dirty="0"/>
              <a:t>Item Churn</a:t>
            </a:r>
            <a:r>
              <a:rPr lang="en-US" dirty="0"/>
              <a:t> - Most systems assume that the underlying item-set is either static or the amount of churn is minimal which in turn is handled by either approximately updating the models or by rebuilding the models ever so often to incorporate any new items. Rebuilding, typically being an expensive task, is not done too frequently (every few hours). However, for a property like Google News, the underlying item-set undergoes churn (insertions and deletions) every few minutes and at any given time the stories of interest are the ones that appeared in last couple of hours. Therefore any model older than a few hours may no longer be of interest and partial updates will not work</a:t>
            </a:r>
          </a:p>
          <a:p>
            <a:pPr lvl="1"/>
            <a:endParaRPr lang="en-US" dirty="0"/>
          </a:p>
          <a:p>
            <a:pPr lvl="1"/>
            <a:endParaRPr lang="en-US" dirty="0"/>
          </a:p>
        </p:txBody>
      </p:sp>
    </p:spTree>
    <p:extLst>
      <p:ext uri="{BB962C8B-B14F-4D97-AF65-F5344CB8AC3E}">
        <p14:creationId xmlns:p14="http://schemas.microsoft.com/office/powerpoint/2010/main" val="294607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F14E-74CB-43D0-ACA3-AE6919B3D8D7}"/>
              </a:ext>
            </a:extLst>
          </p:cNvPr>
          <p:cNvSpPr>
            <a:spLocks noGrp="1"/>
          </p:cNvSpPr>
          <p:nvPr>
            <p:ph type="title"/>
          </p:nvPr>
        </p:nvSpPr>
        <p:spPr/>
        <p:txBody>
          <a:bodyPr/>
          <a:lstStyle/>
          <a:p>
            <a:r>
              <a:rPr lang="en-US" dirty="0"/>
              <a:t>Settings</a:t>
            </a:r>
          </a:p>
        </p:txBody>
      </p:sp>
      <p:sp>
        <p:nvSpPr>
          <p:cNvPr id="3" name="Content Placeholder 2">
            <a:extLst>
              <a:ext uri="{FF2B5EF4-FFF2-40B4-BE49-F238E27FC236}">
                <a16:creationId xmlns:a16="http://schemas.microsoft.com/office/drawing/2014/main" id="{2A051D12-CABD-4B83-9300-6646DC0106C0}"/>
              </a:ext>
            </a:extLst>
          </p:cNvPr>
          <p:cNvSpPr>
            <a:spLocks noGrp="1"/>
          </p:cNvSpPr>
          <p:nvPr>
            <p:ph idx="1"/>
          </p:nvPr>
        </p:nvSpPr>
        <p:spPr/>
        <p:txBody>
          <a:bodyPr>
            <a:normAutofit fontScale="77500" lnSpcReduction="20000"/>
          </a:bodyPr>
          <a:lstStyle/>
          <a:p>
            <a:r>
              <a:rPr lang="en-US" dirty="0"/>
              <a:t>Google News presents recommendations to signed-in users based on their click history and the click history of the community.</a:t>
            </a:r>
          </a:p>
          <a:p>
            <a:r>
              <a:rPr lang="en-US" dirty="0"/>
              <a:t>A user’s click on an article is treated as a positive vote for the article. This sets the problem further apart from settings like Netflix, </a:t>
            </a:r>
            <a:r>
              <a:rPr lang="en-US" dirty="0" err="1"/>
              <a:t>MovieLens</a:t>
            </a:r>
            <a:r>
              <a:rPr lang="en-US" dirty="0"/>
              <a:t> etc., where users are asked to rate movies on a 1-5 scale. </a:t>
            </a:r>
          </a:p>
          <a:p>
            <a:r>
              <a:rPr lang="en-US" b="1" dirty="0"/>
              <a:t>Key Differences</a:t>
            </a:r>
          </a:p>
          <a:p>
            <a:pPr lvl="1"/>
            <a:r>
              <a:rPr lang="en-US" dirty="0"/>
              <a:t>1. Treating clicks as a positive vote is more noisy than accepting explicit 1-5 star ratings or treating a purchase as a positive vote, as can be done in a setting like amazon.com. While different mechanisms can be adopted to track the authenticity of a user’s vote</a:t>
            </a:r>
          </a:p>
          <a:p>
            <a:pPr lvl="1"/>
            <a:r>
              <a:rPr lang="en-US" dirty="0"/>
              <a:t>2. While clicks can be used to capture positive user interest, they don’t say anything about a user’s negative interest. This is in contrast to Netflix, </a:t>
            </a:r>
            <a:r>
              <a:rPr lang="en-US" dirty="0" err="1"/>
              <a:t>eachmovie</a:t>
            </a:r>
            <a:r>
              <a:rPr lang="en-US" dirty="0"/>
              <a:t> etc. where users give a rating on a scale of 1-5.</a:t>
            </a:r>
          </a:p>
          <a:p>
            <a:pPr lvl="1"/>
            <a:r>
              <a:rPr lang="en-US" dirty="0"/>
              <a:t>3. Time: News are time sensitive and keeps updating in every few minutes.</a:t>
            </a:r>
          </a:p>
          <a:p>
            <a:r>
              <a:rPr lang="en-US" b="1" dirty="0"/>
              <a:t>Problem Statement</a:t>
            </a:r>
          </a:p>
          <a:p>
            <a:r>
              <a:rPr lang="en-US" dirty="0"/>
              <a:t>Presented with the click history for N users (U = {u1, u2,...,</a:t>
            </a:r>
            <a:r>
              <a:rPr lang="en-US" dirty="0" err="1"/>
              <a:t>uN</a:t>
            </a:r>
            <a:r>
              <a:rPr lang="en-US" dirty="0"/>
              <a:t> } ) over M items (S = {s1, s2,...,</a:t>
            </a:r>
            <a:r>
              <a:rPr lang="en-US" dirty="0" err="1"/>
              <a:t>sM</a:t>
            </a:r>
            <a:r>
              <a:rPr lang="en-US" dirty="0"/>
              <a:t>}), and given a specific user u with click history set Cu consisting of stories {si1 ,...,</a:t>
            </a:r>
            <a:r>
              <a:rPr lang="en-US" dirty="0" err="1"/>
              <a:t>si|Cu</a:t>
            </a:r>
            <a:r>
              <a:rPr lang="en-US" dirty="0"/>
              <a:t>|}, recommend K stories to the user that she might be interested in reading</a:t>
            </a:r>
          </a:p>
          <a:p>
            <a:r>
              <a:rPr lang="en-US" dirty="0"/>
              <a:t>Every time a signed-in user accesses the home-page, google solve this problem and populate the “Recommended” stories section.</a:t>
            </a:r>
          </a:p>
          <a:p>
            <a:endParaRPr lang="en-US" dirty="0"/>
          </a:p>
        </p:txBody>
      </p:sp>
    </p:spTree>
    <p:extLst>
      <p:ext uri="{BB962C8B-B14F-4D97-AF65-F5344CB8AC3E}">
        <p14:creationId xmlns:p14="http://schemas.microsoft.com/office/powerpoint/2010/main" val="1709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103A-D6BF-4AE7-BEA3-EDEDA74DF800}"/>
              </a:ext>
            </a:extLst>
          </p:cNvPr>
          <p:cNvSpPr>
            <a:spLocks noGrp="1"/>
          </p:cNvSpPr>
          <p:nvPr>
            <p:ph type="title"/>
          </p:nvPr>
        </p:nvSpPr>
        <p:spPr/>
        <p:txBody>
          <a:bodyPr/>
          <a:lstStyle/>
          <a:p>
            <a:r>
              <a:rPr lang="en-US" dirty="0"/>
              <a:t>Collaborative filtering algorithms</a:t>
            </a:r>
          </a:p>
        </p:txBody>
      </p:sp>
      <p:sp>
        <p:nvSpPr>
          <p:cNvPr id="3" name="Content Placeholder 2">
            <a:extLst>
              <a:ext uri="{FF2B5EF4-FFF2-40B4-BE49-F238E27FC236}">
                <a16:creationId xmlns:a16="http://schemas.microsoft.com/office/drawing/2014/main" id="{90DD3F97-F55A-430C-8190-CC691D4B9828}"/>
              </a:ext>
            </a:extLst>
          </p:cNvPr>
          <p:cNvSpPr>
            <a:spLocks noGrp="1"/>
          </p:cNvSpPr>
          <p:nvPr>
            <p:ph idx="1"/>
          </p:nvPr>
        </p:nvSpPr>
        <p:spPr/>
        <p:txBody>
          <a:bodyPr>
            <a:normAutofit fontScale="85000" lnSpcReduction="10000"/>
          </a:bodyPr>
          <a:lstStyle/>
          <a:p>
            <a:r>
              <a:rPr lang="en-US" dirty="0"/>
              <a:t>Collaborative filtering systems can be further categorized into types: memory-based, and model-based</a:t>
            </a:r>
          </a:p>
          <a:p>
            <a:pPr lvl="1"/>
            <a:r>
              <a:rPr lang="en-US" b="1" i="0" dirty="0">
                <a:solidFill>
                  <a:srgbClr val="333333"/>
                </a:solidFill>
                <a:effectLst/>
              </a:rPr>
              <a:t>Memory-based</a:t>
            </a:r>
            <a:r>
              <a:rPr lang="en-US" b="0" i="0" dirty="0">
                <a:solidFill>
                  <a:srgbClr val="333333"/>
                </a:solidFill>
                <a:effectLst/>
              </a:rPr>
              <a:t> </a:t>
            </a:r>
          </a:p>
          <a:p>
            <a:pPr marL="457200" lvl="4" indent="-91440">
              <a:spcBef>
                <a:spcPts val="1200"/>
              </a:spcBef>
              <a:spcAft>
                <a:spcPts val="200"/>
              </a:spcAft>
              <a:buSzPct val="100000"/>
              <a:buFont typeface="Calibri" panose="020F0502020204030204" pitchFamily="34" charset="0"/>
              <a:buChar char=" "/>
            </a:pPr>
            <a:r>
              <a:rPr lang="en-US" dirty="0"/>
              <a:t>Memory-based algorithms make ratings predictions for users based on their past ratings, It identify the similarity between two users by comparing their ratings on a set of items but suffers from two fundamental problems: sparsity and scalability.</a:t>
            </a:r>
          </a:p>
          <a:p>
            <a:pPr lvl="1"/>
            <a:endParaRPr lang="en-US" b="1" i="0" dirty="0">
              <a:solidFill>
                <a:srgbClr val="333333"/>
              </a:solidFill>
              <a:effectLst/>
            </a:endParaRPr>
          </a:p>
          <a:p>
            <a:pPr lvl="1"/>
            <a:r>
              <a:rPr lang="en-US" b="1" i="0" dirty="0">
                <a:solidFill>
                  <a:srgbClr val="333333"/>
                </a:solidFill>
                <a:effectLst/>
              </a:rPr>
              <a:t>Model-based</a:t>
            </a:r>
          </a:p>
          <a:p>
            <a:pPr marL="384048" lvl="2" indent="0">
              <a:buNone/>
            </a:pPr>
            <a:r>
              <a:rPr lang="en-US" dirty="0"/>
              <a:t>The model- based approaches have been proposed to alleviate these problems, but these approaches tend to limit the range of users, Some sort of Machine learning algorithm / SVD etc.</a:t>
            </a:r>
          </a:p>
          <a:p>
            <a:pPr marL="384048" lvl="2" indent="0">
              <a:buNone/>
            </a:pPr>
            <a:endParaRPr lang="en-US" b="0" i="0" dirty="0">
              <a:solidFill>
                <a:srgbClr val="333333"/>
              </a:solidFill>
              <a:effectLst/>
              <a:latin typeface="Arial" panose="020B0604020202020204" pitchFamily="34" charset="0"/>
            </a:endParaRPr>
          </a:p>
          <a:p>
            <a:pPr marL="91440" lvl="2" indent="-91440">
              <a:lnSpc>
                <a:spcPct val="100000"/>
              </a:lnSpc>
              <a:spcBef>
                <a:spcPts val="1200"/>
              </a:spcBef>
              <a:spcAft>
                <a:spcPts val="200"/>
              </a:spcAft>
              <a:buSzPct val="100000"/>
              <a:buFont typeface="Calibri" panose="020F0502020204030204" pitchFamily="34" charset="0"/>
              <a:buChar char=" "/>
            </a:pPr>
            <a:r>
              <a:rPr lang="en-US" sz="2000" dirty="0"/>
              <a:t>Google combines the advantages of these two kinds of approaches by joining the two methods. Firstly, it employs memory-based CF to fill the vacant ratings of the user-item matrix. Then, it uses the item- based CF as model-based to form the nearest neighbors of every item. At last, it produces prediction of the target user to the target item at real time. </a:t>
            </a:r>
          </a:p>
          <a:p>
            <a:pPr marL="91440" lvl="2" indent="-91440">
              <a:lnSpc>
                <a:spcPct val="100000"/>
              </a:lnSpc>
              <a:spcBef>
                <a:spcPts val="1200"/>
              </a:spcBef>
              <a:spcAft>
                <a:spcPts val="200"/>
              </a:spcAft>
              <a:buSzPct val="100000"/>
              <a:buFont typeface="Calibri" panose="020F0502020204030204" pitchFamily="34" charset="0"/>
              <a:buChar char=" "/>
            </a:pPr>
            <a:r>
              <a:rPr lang="en-US" sz="2000" dirty="0"/>
              <a:t>The collaborative filtering recommendation method combining memory-based CF and model-based CF can provide better recommendation than traditional collaborative filtering</a:t>
            </a:r>
          </a:p>
          <a:p>
            <a:pPr lvl="2"/>
            <a:endParaRPr lang="en-US" dirty="0"/>
          </a:p>
        </p:txBody>
      </p:sp>
    </p:spTree>
    <p:extLst>
      <p:ext uri="{BB962C8B-B14F-4D97-AF65-F5344CB8AC3E}">
        <p14:creationId xmlns:p14="http://schemas.microsoft.com/office/powerpoint/2010/main" val="28277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B2F5-D8BE-4486-856A-C68F36202E98}"/>
              </a:ext>
            </a:extLst>
          </p:cNvPr>
          <p:cNvSpPr>
            <a:spLocks noGrp="1"/>
          </p:cNvSpPr>
          <p:nvPr>
            <p:ph type="title"/>
          </p:nvPr>
        </p:nvSpPr>
        <p:spPr/>
        <p:txBody>
          <a:bodyPr/>
          <a:lstStyle/>
          <a:p>
            <a:r>
              <a:rPr lang="en-US" dirty="0" err="1"/>
              <a:t>MinHash</a:t>
            </a:r>
            <a:r>
              <a:rPr lang="en-US" dirty="0"/>
              <a:t> Approach</a:t>
            </a:r>
          </a:p>
        </p:txBody>
      </p:sp>
      <p:sp>
        <p:nvSpPr>
          <p:cNvPr id="3" name="Content Placeholder 2">
            <a:extLst>
              <a:ext uri="{FF2B5EF4-FFF2-40B4-BE49-F238E27FC236}">
                <a16:creationId xmlns:a16="http://schemas.microsoft.com/office/drawing/2014/main" id="{7C5BE879-AA95-439E-B0A5-1A77D650F2D0}"/>
              </a:ext>
            </a:extLst>
          </p:cNvPr>
          <p:cNvSpPr>
            <a:spLocks noGrp="1"/>
          </p:cNvSpPr>
          <p:nvPr>
            <p:ph idx="1"/>
          </p:nvPr>
        </p:nvSpPr>
        <p:spPr/>
        <p:txBody>
          <a:bodyPr>
            <a:normAutofit fontScale="85000" lnSpcReduction="10000"/>
          </a:bodyPr>
          <a:lstStyle/>
          <a:p>
            <a:r>
              <a:rPr lang="en-US" dirty="0" err="1"/>
              <a:t>MinHashing</a:t>
            </a:r>
            <a:r>
              <a:rPr lang="en-US" dirty="0"/>
              <a:t> is a probabilistic clustering method that assigns a pair of users to the same cluster with probability proportional to the overlap between the set of items that these users have voted for (clicked-on). </a:t>
            </a:r>
          </a:p>
          <a:p>
            <a:r>
              <a:rPr lang="en-US" dirty="0"/>
              <a:t>Each user u ∈ U is represented by a set of items (news stories) that she has clicked on, </a:t>
            </a:r>
            <a:r>
              <a:rPr lang="en-US" dirty="0" err="1"/>
              <a:t>i.e</a:t>
            </a:r>
            <a:r>
              <a:rPr lang="en-US" dirty="0"/>
              <a:t> her click history Cu. The similarity between two users </a:t>
            </a:r>
            <a:r>
              <a:rPr lang="en-US" dirty="0" err="1"/>
              <a:t>ui</a:t>
            </a:r>
            <a:r>
              <a:rPr lang="en-US" dirty="0"/>
              <a:t>, </a:t>
            </a:r>
            <a:r>
              <a:rPr lang="en-US" dirty="0" err="1"/>
              <a:t>uj</a:t>
            </a:r>
            <a:r>
              <a:rPr lang="en-US" dirty="0"/>
              <a:t> is defined as the overlap between their item sets given by the formula S(</a:t>
            </a:r>
            <a:r>
              <a:rPr lang="en-US" dirty="0" err="1"/>
              <a:t>ui</a:t>
            </a:r>
            <a:r>
              <a:rPr lang="en-US" dirty="0"/>
              <a:t>, </a:t>
            </a:r>
            <a:r>
              <a:rPr lang="en-US" dirty="0" err="1"/>
              <a:t>uj</a:t>
            </a:r>
            <a:r>
              <a:rPr lang="en-US" dirty="0"/>
              <a:t> ) = |Cui ∩</a:t>
            </a:r>
            <a:r>
              <a:rPr lang="en-US" dirty="0" err="1"/>
              <a:t>Cuj</a:t>
            </a:r>
            <a:r>
              <a:rPr lang="en-US" dirty="0"/>
              <a:t> | |Cui ∪</a:t>
            </a:r>
            <a:r>
              <a:rPr lang="en-US" dirty="0" err="1"/>
              <a:t>Cuj</a:t>
            </a:r>
            <a:r>
              <a:rPr lang="en-US" dirty="0"/>
              <a:t> | . This similarity measure, also known as the Jaccard coefficient, takes values between 0 and 1 and it is well known that the corresponding distance function D(</a:t>
            </a:r>
            <a:r>
              <a:rPr lang="en-US" dirty="0" err="1"/>
              <a:t>ui</a:t>
            </a:r>
            <a:r>
              <a:rPr lang="en-US" dirty="0"/>
              <a:t>, </a:t>
            </a:r>
            <a:r>
              <a:rPr lang="en-US" dirty="0" err="1"/>
              <a:t>uj</a:t>
            </a:r>
            <a:r>
              <a:rPr lang="en-US" dirty="0"/>
              <a:t> )=1 − S(</a:t>
            </a:r>
            <a:r>
              <a:rPr lang="en-US" dirty="0" err="1"/>
              <a:t>ui</a:t>
            </a:r>
            <a:r>
              <a:rPr lang="en-US" dirty="0"/>
              <a:t>, </a:t>
            </a:r>
            <a:r>
              <a:rPr lang="en-US" dirty="0" err="1"/>
              <a:t>uj</a:t>
            </a:r>
            <a:r>
              <a:rPr lang="en-US" dirty="0"/>
              <a:t> ) is a metric</a:t>
            </a:r>
          </a:p>
          <a:p>
            <a:r>
              <a:rPr lang="en-US" sz="2100" dirty="0"/>
              <a:t>Min-Hash in real-time is clearly not scalable; one could imagine simple pruning techniques such as using a hash table to find out users who have at least one vote in common, but even doing so is not going to reduce the number of candidates to a manageable number due to the presence of popular stories, Offline computation is also infeasible for such a large number of user pairs</a:t>
            </a:r>
          </a:p>
          <a:p>
            <a:r>
              <a:rPr lang="en-US" b="1" dirty="0"/>
              <a:t>Locality Sensitive Hashing </a:t>
            </a:r>
          </a:p>
          <a:p>
            <a:r>
              <a:rPr lang="en-US" b="0" i="0" dirty="0">
                <a:solidFill>
                  <a:srgbClr val="292929"/>
                </a:solidFill>
                <a:effectLst/>
                <a:latin typeface="medium-content-serif-font"/>
              </a:rPr>
              <a:t>LSH is commonly used to deduplicate large quantities of documents, webpages, and other files</a:t>
            </a:r>
          </a:p>
          <a:p>
            <a:r>
              <a:rPr lang="en-US" dirty="0"/>
              <a:t>One can determine near neighbors by hashing the query point and retrieving elements stored in buckets containing that point</a:t>
            </a:r>
            <a:endParaRPr lang="en-US" b="0" i="0" dirty="0">
              <a:solidFill>
                <a:srgbClr val="292929"/>
              </a:solidFill>
              <a:effectLst/>
              <a:latin typeface="medium-content-serif-font"/>
            </a:endParaRPr>
          </a:p>
          <a:p>
            <a:endParaRPr lang="en-US" dirty="0"/>
          </a:p>
        </p:txBody>
      </p:sp>
    </p:spTree>
    <p:extLst>
      <p:ext uri="{BB962C8B-B14F-4D97-AF65-F5344CB8AC3E}">
        <p14:creationId xmlns:p14="http://schemas.microsoft.com/office/powerpoint/2010/main" val="100878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431D-6F48-4BAF-8995-8BB359C0A2C1}"/>
              </a:ext>
            </a:extLst>
          </p:cNvPr>
          <p:cNvSpPr>
            <a:spLocks noGrp="1"/>
          </p:cNvSpPr>
          <p:nvPr>
            <p:ph type="title"/>
          </p:nvPr>
        </p:nvSpPr>
        <p:spPr/>
        <p:txBody>
          <a:bodyPr/>
          <a:lstStyle/>
          <a:p>
            <a:r>
              <a:rPr lang="en-US" dirty="0"/>
              <a:t>PLSI</a:t>
            </a:r>
          </a:p>
        </p:txBody>
      </p:sp>
      <p:sp>
        <p:nvSpPr>
          <p:cNvPr id="3" name="Content Placeholder 2">
            <a:extLst>
              <a:ext uri="{FF2B5EF4-FFF2-40B4-BE49-F238E27FC236}">
                <a16:creationId xmlns:a16="http://schemas.microsoft.com/office/drawing/2014/main" id="{3844EA3F-D0EF-43BF-BFF3-ED3D95720C51}"/>
              </a:ext>
            </a:extLst>
          </p:cNvPr>
          <p:cNvSpPr>
            <a:spLocks noGrp="1"/>
          </p:cNvSpPr>
          <p:nvPr>
            <p:ph idx="1"/>
          </p:nvPr>
        </p:nvSpPr>
        <p:spPr/>
        <p:txBody>
          <a:bodyPr>
            <a:normAutofit/>
          </a:bodyPr>
          <a:lstStyle/>
          <a:p>
            <a:r>
              <a:rPr lang="en-US" dirty="0"/>
              <a:t>Probabilistic latent semantic models</a:t>
            </a:r>
          </a:p>
          <a:p>
            <a:r>
              <a:rPr lang="en-US" dirty="0"/>
              <a:t>The PLSA model is based on a statistic model called aspect model, which can be utilized to identify the hidden semantic relationships among general co-occurrence activities.</a:t>
            </a:r>
          </a:p>
          <a:p>
            <a:r>
              <a:rPr lang="en-US" dirty="0">
                <a:effectLst/>
                <a:latin typeface="g_d0_f5"/>
              </a:rPr>
              <a:t>The key idea is to introduce the Z variables </a:t>
            </a:r>
            <a:r>
              <a:rPr lang="en-US" dirty="0">
                <a:latin typeface="g_d0_f5"/>
              </a:rPr>
              <a:t>with states z for every user-item pair, so that user u and item y are rendered conditionally independent</a:t>
            </a:r>
          </a:p>
          <a:p>
            <a:r>
              <a:rPr lang="en-US" dirty="0">
                <a:latin typeface="g_d0_f5"/>
              </a:rPr>
              <a:t>The state of z associated with observation (</a:t>
            </a:r>
            <a:r>
              <a:rPr lang="en-US" dirty="0" err="1">
                <a:latin typeface="g_d0_f5"/>
              </a:rPr>
              <a:t>u,y</a:t>
            </a:r>
            <a:r>
              <a:rPr lang="en-US" dirty="0">
                <a:latin typeface="g_d0_f5"/>
              </a:rPr>
              <a:t>) is supposed to model a hidden cause, i.e. the fact that a person selected item y because of z.</a:t>
            </a:r>
          </a:p>
          <a:p>
            <a:r>
              <a:rPr lang="en-US" dirty="0" err="1"/>
              <a:t>MinHash</a:t>
            </a:r>
            <a:r>
              <a:rPr lang="en-US" dirty="0"/>
              <a:t> and PLSI are both clustering methods; a user is matched to a cluster of similar users, then they look at the aggregate behavior of users in that cluster to find recommendations</a:t>
            </a:r>
          </a:p>
        </p:txBody>
      </p:sp>
    </p:spTree>
    <p:extLst>
      <p:ext uri="{BB962C8B-B14F-4D97-AF65-F5344CB8AC3E}">
        <p14:creationId xmlns:p14="http://schemas.microsoft.com/office/powerpoint/2010/main" val="399846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C5B3-9E6C-4E65-8341-4A73F404CCFD}"/>
              </a:ext>
            </a:extLst>
          </p:cNvPr>
          <p:cNvSpPr>
            <a:spLocks noGrp="1"/>
          </p:cNvSpPr>
          <p:nvPr>
            <p:ph type="title"/>
          </p:nvPr>
        </p:nvSpPr>
        <p:spPr/>
        <p:txBody>
          <a:bodyPr/>
          <a:lstStyle/>
          <a:p>
            <a:r>
              <a:rPr lang="en-US" dirty="0" err="1"/>
              <a:t>Covisitation</a:t>
            </a:r>
            <a:endParaRPr lang="en-US" dirty="0"/>
          </a:p>
        </p:txBody>
      </p:sp>
      <p:sp>
        <p:nvSpPr>
          <p:cNvPr id="3" name="Content Placeholder 2">
            <a:extLst>
              <a:ext uri="{FF2B5EF4-FFF2-40B4-BE49-F238E27FC236}">
                <a16:creationId xmlns:a16="http://schemas.microsoft.com/office/drawing/2014/main" id="{79EBD510-0E6C-4800-9297-43E825904A0E}"/>
              </a:ext>
            </a:extLst>
          </p:cNvPr>
          <p:cNvSpPr>
            <a:spLocks noGrp="1"/>
          </p:cNvSpPr>
          <p:nvPr>
            <p:ph idx="1"/>
          </p:nvPr>
        </p:nvSpPr>
        <p:spPr/>
        <p:txBody>
          <a:bodyPr/>
          <a:lstStyle/>
          <a:p>
            <a:r>
              <a:rPr lang="en-US" dirty="0"/>
              <a:t>An event in which two stories are clicked by the same user within a certain time interval (typically set to a few hours)</a:t>
            </a:r>
          </a:p>
          <a:p>
            <a:r>
              <a:rPr lang="en-US" dirty="0"/>
              <a:t>It is an item-based method that computes which articles people tend to look at if they looked at a given article (i.e. "Customers who visited X also visited...").</a:t>
            </a:r>
          </a:p>
          <a:p>
            <a:endParaRPr lang="en-US" dirty="0"/>
          </a:p>
        </p:txBody>
      </p:sp>
    </p:spTree>
    <p:extLst>
      <p:ext uri="{BB962C8B-B14F-4D97-AF65-F5344CB8AC3E}">
        <p14:creationId xmlns:p14="http://schemas.microsoft.com/office/powerpoint/2010/main" val="872624880"/>
      </p:ext>
    </p:extLst>
  </p:cSld>
  <p:clrMapOvr>
    <a:masterClrMapping/>
  </p:clrMapOvr>
</p:sld>
</file>

<file path=ppt/theme/theme1.xml><?xml version="1.0" encoding="utf-8"?>
<a:theme xmlns:a="http://schemas.openxmlformats.org/drawingml/2006/main" name="Retrospec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173</TotalTime>
  <Words>1930</Words>
  <Application>Microsoft Office PowerPoint</Application>
  <PresentationFormat>Widescreen</PresentationFormat>
  <Paragraphs>79</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g_d0_f5</vt:lpstr>
      <vt:lpstr>medium-content-serif-font</vt:lpstr>
      <vt:lpstr>Retrospect</vt:lpstr>
      <vt:lpstr>Google News Personalization: Scalable Online Collaborative Filtering</vt:lpstr>
      <vt:lpstr>Abstract</vt:lpstr>
      <vt:lpstr>Challenges</vt:lpstr>
      <vt:lpstr>Scalable Collaborative filtering</vt:lpstr>
      <vt:lpstr>Settings</vt:lpstr>
      <vt:lpstr>Collaborative filtering algorithms</vt:lpstr>
      <vt:lpstr>MinHash Approach</vt:lpstr>
      <vt:lpstr>PLSI</vt:lpstr>
      <vt:lpstr>Covisitation</vt:lpstr>
      <vt:lpstr>Data Tables</vt:lpstr>
      <vt:lpstr>System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News Personalization: Scalable Online Collaborative Filtering</dc:title>
  <dc:creator> </dc:creator>
  <cp:lastModifiedBy> </cp:lastModifiedBy>
  <cp:revision>18</cp:revision>
  <dcterms:created xsi:type="dcterms:W3CDTF">2020-07-15T02:57:59Z</dcterms:created>
  <dcterms:modified xsi:type="dcterms:W3CDTF">2020-07-15T05:51:03Z</dcterms:modified>
</cp:coreProperties>
</file>