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2"/>
  </p:notesMasterIdLst>
  <p:handoutMasterIdLst>
    <p:handoutMasterId r:id="rId33"/>
  </p:handoutMasterIdLst>
  <p:sldIdLst>
    <p:sldId id="265" r:id="rId2"/>
    <p:sldId id="311" r:id="rId3"/>
    <p:sldId id="283" r:id="rId4"/>
    <p:sldId id="284" r:id="rId5"/>
    <p:sldId id="285" r:id="rId6"/>
    <p:sldId id="293" r:id="rId7"/>
    <p:sldId id="294" r:id="rId8"/>
    <p:sldId id="288" r:id="rId9"/>
    <p:sldId id="291" r:id="rId10"/>
    <p:sldId id="300" r:id="rId11"/>
    <p:sldId id="296" r:id="rId12"/>
    <p:sldId id="298" r:id="rId13"/>
    <p:sldId id="301" r:id="rId14"/>
    <p:sldId id="303" r:id="rId15"/>
    <p:sldId id="302" r:id="rId16"/>
    <p:sldId id="304" r:id="rId17"/>
    <p:sldId id="305" r:id="rId18"/>
    <p:sldId id="309" r:id="rId19"/>
    <p:sldId id="306" r:id="rId20"/>
    <p:sldId id="310" r:id="rId21"/>
    <p:sldId id="313" r:id="rId22"/>
    <p:sldId id="314" r:id="rId23"/>
    <p:sldId id="315" r:id="rId24"/>
    <p:sldId id="317" r:id="rId25"/>
    <p:sldId id="324" r:id="rId26"/>
    <p:sldId id="322" r:id="rId27"/>
    <p:sldId id="319" r:id="rId28"/>
    <p:sldId id="320" r:id="rId29"/>
    <p:sldId id="321" r:id="rId30"/>
    <p:sldId id="323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CCCCFF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9120" autoAdjust="0"/>
  </p:normalViewPr>
  <p:slideViewPr>
    <p:cSldViewPr snapToObjects="1">
      <p:cViewPr>
        <p:scale>
          <a:sx n="75" d="100"/>
          <a:sy n="75" d="100"/>
        </p:scale>
        <p:origin x="-123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8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E9F047-C1B8-420B-AA1C-ACB08AEC23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5D19FB9-FF10-4A3A-AC6E-F74A062F424E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1" dirty="0" smtClean="0">
              <a:solidFill>
                <a:schemeClr val="tx1"/>
              </a:solidFill>
            </a:rPr>
            <a:t>Image en entrée</a:t>
          </a:r>
          <a:endParaRPr lang="fr-FR" sz="1200" b="1" dirty="0">
            <a:solidFill>
              <a:schemeClr val="tx1"/>
            </a:solidFill>
          </a:endParaRPr>
        </a:p>
      </dgm:t>
    </dgm:pt>
    <dgm:pt modelId="{63818AA3-1115-49B2-8438-207C2E433024}" type="parTrans" cxnId="{D8B2BB5C-3E66-43CB-9341-CB886D285DBC}">
      <dgm:prSet/>
      <dgm:spPr/>
      <dgm:t>
        <a:bodyPr/>
        <a:lstStyle/>
        <a:p>
          <a:endParaRPr lang="fr-FR" sz="1200" b="1"/>
        </a:p>
      </dgm:t>
    </dgm:pt>
    <dgm:pt modelId="{6E9BB37B-7EF7-4374-98F8-779EFC95ED38}" type="sibTrans" cxnId="{D8B2BB5C-3E66-43CB-9341-CB886D285DBC}">
      <dgm:prSet/>
      <dgm:spPr/>
      <dgm:t>
        <a:bodyPr/>
        <a:lstStyle/>
        <a:p>
          <a:endParaRPr lang="fr-FR" sz="1200" b="1"/>
        </a:p>
      </dgm:t>
    </dgm:pt>
    <dgm:pt modelId="{8730A3E9-39FE-4EAD-B84E-B56DE3B5245D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1" dirty="0" smtClean="0">
              <a:solidFill>
                <a:schemeClr val="tx1"/>
              </a:solidFill>
            </a:rPr>
            <a:t>Identification</a:t>
          </a:r>
        </a:p>
        <a:p>
          <a:r>
            <a:rPr lang="fr-FR" sz="1200" b="1" i="0" dirty="0" smtClean="0">
              <a:solidFill>
                <a:schemeClr val="tx1"/>
              </a:solidFill>
            </a:rPr>
            <a:t>Points clés  / Descripteurs</a:t>
          </a:r>
          <a:endParaRPr lang="fr-FR" sz="1200" b="1" dirty="0">
            <a:solidFill>
              <a:schemeClr val="tx1"/>
            </a:solidFill>
          </a:endParaRPr>
        </a:p>
      </dgm:t>
    </dgm:pt>
    <dgm:pt modelId="{C2B6C827-0B7A-435F-8C86-4939CAA772FC}" type="parTrans" cxnId="{2F69D839-B8B4-410E-941B-270E5CC0DBE5}">
      <dgm:prSet/>
      <dgm:spPr/>
      <dgm:t>
        <a:bodyPr/>
        <a:lstStyle/>
        <a:p>
          <a:endParaRPr lang="fr-FR" sz="1200" b="1"/>
        </a:p>
      </dgm:t>
    </dgm:pt>
    <dgm:pt modelId="{AF2AB88A-BF02-4CDC-A3B0-E5400A248B55}" type="sibTrans" cxnId="{2F69D839-B8B4-410E-941B-270E5CC0DBE5}">
      <dgm:prSet/>
      <dgm:spPr/>
      <dgm:t>
        <a:bodyPr/>
        <a:lstStyle/>
        <a:p>
          <a:endParaRPr lang="fr-FR" sz="1200" b="1"/>
        </a:p>
      </dgm:t>
    </dgm:pt>
    <dgm:pt modelId="{CC310C83-F40C-4760-B998-D42611FC3D3B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1" dirty="0" smtClean="0">
              <a:solidFill>
                <a:schemeClr val="tx1"/>
              </a:solidFill>
            </a:rPr>
            <a:t>Réduction de dimension</a:t>
          </a:r>
          <a:endParaRPr lang="fr-FR" sz="1200" b="1" dirty="0">
            <a:solidFill>
              <a:schemeClr val="tx1"/>
            </a:solidFill>
          </a:endParaRPr>
        </a:p>
      </dgm:t>
    </dgm:pt>
    <dgm:pt modelId="{80A3093E-5672-47F0-8640-0DE8B52674A6}" type="parTrans" cxnId="{BF3966A2-F772-4143-B72B-5D2B6FBDB2E7}">
      <dgm:prSet/>
      <dgm:spPr/>
      <dgm:t>
        <a:bodyPr/>
        <a:lstStyle/>
        <a:p>
          <a:endParaRPr lang="fr-FR" sz="1200" b="1"/>
        </a:p>
      </dgm:t>
    </dgm:pt>
    <dgm:pt modelId="{2337EB27-2BC5-4553-984A-F02CF9F64E9F}" type="sibTrans" cxnId="{BF3966A2-F772-4143-B72B-5D2B6FBDB2E7}">
      <dgm:prSet/>
      <dgm:spPr/>
      <dgm:t>
        <a:bodyPr/>
        <a:lstStyle/>
        <a:p>
          <a:endParaRPr lang="fr-FR" sz="1200" b="1"/>
        </a:p>
      </dgm:t>
    </dgm:pt>
    <dgm:pt modelId="{0A73CD4A-21F5-41F1-9F6F-9516E6690FEB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1" dirty="0" smtClean="0">
              <a:solidFill>
                <a:schemeClr val="tx1"/>
              </a:solidFill>
            </a:rPr>
            <a:t>Classification</a:t>
          </a:r>
        </a:p>
        <a:p>
          <a:r>
            <a:rPr lang="fr-FR" sz="1200" b="1" dirty="0" smtClean="0">
              <a:solidFill>
                <a:schemeClr val="tx1"/>
              </a:solidFill>
            </a:rPr>
            <a:t>non supervisée</a:t>
          </a:r>
        </a:p>
      </dgm:t>
    </dgm:pt>
    <dgm:pt modelId="{29B7E0AE-6469-4DA8-BFDD-ABE5F01682AF}" type="parTrans" cxnId="{01A2A340-D674-4211-AB78-D4ACE02129A5}">
      <dgm:prSet/>
      <dgm:spPr/>
      <dgm:t>
        <a:bodyPr/>
        <a:lstStyle/>
        <a:p>
          <a:endParaRPr lang="fr-FR" sz="1200" b="1"/>
        </a:p>
      </dgm:t>
    </dgm:pt>
    <dgm:pt modelId="{BBFABD33-EE67-4C9A-B2FF-1D84A558B1E1}" type="sibTrans" cxnId="{01A2A340-D674-4211-AB78-D4ACE02129A5}">
      <dgm:prSet/>
      <dgm:spPr/>
      <dgm:t>
        <a:bodyPr/>
        <a:lstStyle/>
        <a:p>
          <a:endParaRPr lang="fr-FR" sz="1200" b="1"/>
        </a:p>
      </dgm:t>
    </dgm:pt>
    <dgm:pt modelId="{D4C1B9D8-7C8B-446C-B3C5-1BD6ADE3E397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 b="1" dirty="0" smtClean="0">
            <a:solidFill>
              <a:schemeClr val="tx1"/>
            </a:solidFill>
          </a:endParaRPr>
        </a:p>
        <a:p>
          <a:r>
            <a:rPr lang="fr-FR" sz="1200" b="1" dirty="0" smtClean="0">
              <a:solidFill>
                <a:schemeClr val="tx1"/>
              </a:solidFill>
            </a:rPr>
            <a:t>Conversion /  </a:t>
          </a:r>
        </a:p>
        <a:p>
          <a:r>
            <a:rPr lang="fr-FR" sz="1000" b="1" dirty="0" smtClean="0">
              <a:solidFill>
                <a:schemeClr val="tx1"/>
              </a:solidFill>
            </a:rPr>
            <a:t>Redimensionnement</a:t>
          </a:r>
        </a:p>
      </dgm:t>
    </dgm:pt>
    <dgm:pt modelId="{510B8B6C-E56F-4ABB-BC72-5C7BF77AC6A0}" type="sibTrans" cxnId="{E894079B-5D74-4E56-84FB-6BC114506548}">
      <dgm:prSet/>
      <dgm:spPr/>
      <dgm:t>
        <a:bodyPr/>
        <a:lstStyle/>
        <a:p>
          <a:endParaRPr lang="fr-FR" sz="1200" b="1"/>
        </a:p>
      </dgm:t>
    </dgm:pt>
    <dgm:pt modelId="{98D26099-C795-424F-90CC-00680DDC2635}" type="parTrans" cxnId="{E894079B-5D74-4E56-84FB-6BC114506548}">
      <dgm:prSet/>
      <dgm:spPr/>
      <dgm:t>
        <a:bodyPr/>
        <a:lstStyle/>
        <a:p>
          <a:endParaRPr lang="fr-FR" sz="1200" b="1"/>
        </a:p>
      </dgm:t>
    </dgm:pt>
    <dgm:pt modelId="{68143517-D13D-4B62-B375-8D349D638391}" type="pres">
      <dgm:prSet presAssocID="{F1E9F047-C1B8-420B-AA1C-ACB08AEC2378}" presName="Name0" presStyleCnt="0">
        <dgm:presLayoutVars>
          <dgm:dir/>
          <dgm:animLvl val="lvl"/>
          <dgm:resizeHandles val="exact"/>
        </dgm:presLayoutVars>
      </dgm:prSet>
      <dgm:spPr/>
    </dgm:pt>
    <dgm:pt modelId="{071211E0-0ADE-412A-A7A4-71C9CC347C39}" type="pres">
      <dgm:prSet presAssocID="{B5D19FB9-FF10-4A3A-AC6E-F74A062F424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6D410B-3870-4F19-BCE5-1B4A0D758AF4}" type="pres">
      <dgm:prSet presAssocID="{6E9BB37B-7EF7-4374-98F8-779EFC95ED38}" presName="parTxOnlySpace" presStyleCnt="0"/>
      <dgm:spPr/>
    </dgm:pt>
    <dgm:pt modelId="{289F935E-0C96-43A5-A893-04B8A101E313}" type="pres">
      <dgm:prSet presAssocID="{D4C1B9D8-7C8B-446C-B3C5-1BD6ADE3E397}" presName="parTxOnly" presStyleLbl="node1" presStyleIdx="1" presStyleCnt="5" custScaleX="1100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5B0F4D2-B073-404E-8223-72CBFF3034EB}" type="pres">
      <dgm:prSet presAssocID="{510B8B6C-E56F-4ABB-BC72-5C7BF77AC6A0}" presName="parTxOnlySpace" presStyleCnt="0"/>
      <dgm:spPr/>
    </dgm:pt>
    <dgm:pt modelId="{5DD5A35F-E552-449F-AAD8-236C6B521A62}" type="pres">
      <dgm:prSet presAssocID="{8730A3E9-39FE-4EAD-B84E-B56DE3B5245D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8F30E5-25F8-416C-95FA-91781F7A7AF2}" type="pres">
      <dgm:prSet presAssocID="{AF2AB88A-BF02-4CDC-A3B0-E5400A248B55}" presName="parTxOnlySpace" presStyleCnt="0"/>
      <dgm:spPr/>
    </dgm:pt>
    <dgm:pt modelId="{FF3E77A2-FE8F-4A77-8BF7-E85A621AD02C}" type="pres">
      <dgm:prSet presAssocID="{CC310C83-F40C-4760-B998-D42611FC3D3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00C473-4795-4532-9B31-2807B1AFEF26}" type="pres">
      <dgm:prSet presAssocID="{2337EB27-2BC5-4553-984A-F02CF9F64E9F}" presName="parTxOnlySpace" presStyleCnt="0"/>
      <dgm:spPr/>
    </dgm:pt>
    <dgm:pt modelId="{646E9318-328A-46C2-B32D-085FF098E3CD}" type="pres">
      <dgm:prSet presAssocID="{0A73CD4A-21F5-41F1-9F6F-9516E6690FE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7217E1-3332-480D-9353-E02F3DE0D62D}" type="presOf" srcId="{0A73CD4A-21F5-41F1-9F6F-9516E6690FEB}" destId="{646E9318-328A-46C2-B32D-085FF098E3CD}" srcOrd="0" destOrd="0" presId="urn:microsoft.com/office/officeart/2005/8/layout/chevron1"/>
    <dgm:cxn modelId="{F47CC3B5-CD13-4FE4-AEB3-1EA9C907EE67}" type="presOf" srcId="{B5D19FB9-FF10-4A3A-AC6E-F74A062F424E}" destId="{071211E0-0ADE-412A-A7A4-71C9CC347C39}" srcOrd="0" destOrd="0" presId="urn:microsoft.com/office/officeart/2005/8/layout/chevron1"/>
    <dgm:cxn modelId="{C63456C0-713A-453F-A46B-008323639320}" type="presOf" srcId="{F1E9F047-C1B8-420B-AA1C-ACB08AEC2378}" destId="{68143517-D13D-4B62-B375-8D349D638391}" srcOrd="0" destOrd="0" presId="urn:microsoft.com/office/officeart/2005/8/layout/chevron1"/>
    <dgm:cxn modelId="{E0F2B7FA-6A86-461C-9103-5EA8560E65F6}" type="presOf" srcId="{CC310C83-F40C-4760-B998-D42611FC3D3B}" destId="{FF3E77A2-FE8F-4A77-8BF7-E85A621AD02C}" srcOrd="0" destOrd="0" presId="urn:microsoft.com/office/officeart/2005/8/layout/chevron1"/>
    <dgm:cxn modelId="{01A2A340-D674-4211-AB78-D4ACE02129A5}" srcId="{F1E9F047-C1B8-420B-AA1C-ACB08AEC2378}" destId="{0A73CD4A-21F5-41F1-9F6F-9516E6690FEB}" srcOrd="4" destOrd="0" parTransId="{29B7E0AE-6469-4DA8-BFDD-ABE5F01682AF}" sibTransId="{BBFABD33-EE67-4C9A-B2FF-1D84A558B1E1}"/>
    <dgm:cxn modelId="{D8B2BB5C-3E66-43CB-9341-CB886D285DBC}" srcId="{F1E9F047-C1B8-420B-AA1C-ACB08AEC2378}" destId="{B5D19FB9-FF10-4A3A-AC6E-F74A062F424E}" srcOrd="0" destOrd="0" parTransId="{63818AA3-1115-49B2-8438-207C2E433024}" sibTransId="{6E9BB37B-7EF7-4374-98F8-779EFC95ED38}"/>
    <dgm:cxn modelId="{12FE1ACD-0B5A-4435-B5C5-522F405934D8}" type="presOf" srcId="{8730A3E9-39FE-4EAD-B84E-B56DE3B5245D}" destId="{5DD5A35F-E552-449F-AAD8-236C6B521A62}" srcOrd="0" destOrd="0" presId="urn:microsoft.com/office/officeart/2005/8/layout/chevron1"/>
    <dgm:cxn modelId="{798C0565-37D4-4C7A-96A0-B537399AD0A7}" type="presOf" srcId="{D4C1B9D8-7C8B-446C-B3C5-1BD6ADE3E397}" destId="{289F935E-0C96-43A5-A893-04B8A101E313}" srcOrd="0" destOrd="0" presId="urn:microsoft.com/office/officeart/2005/8/layout/chevron1"/>
    <dgm:cxn modelId="{BF3966A2-F772-4143-B72B-5D2B6FBDB2E7}" srcId="{F1E9F047-C1B8-420B-AA1C-ACB08AEC2378}" destId="{CC310C83-F40C-4760-B998-D42611FC3D3B}" srcOrd="3" destOrd="0" parTransId="{80A3093E-5672-47F0-8640-0DE8B52674A6}" sibTransId="{2337EB27-2BC5-4553-984A-F02CF9F64E9F}"/>
    <dgm:cxn modelId="{2F69D839-B8B4-410E-941B-270E5CC0DBE5}" srcId="{F1E9F047-C1B8-420B-AA1C-ACB08AEC2378}" destId="{8730A3E9-39FE-4EAD-B84E-B56DE3B5245D}" srcOrd="2" destOrd="0" parTransId="{C2B6C827-0B7A-435F-8C86-4939CAA772FC}" sibTransId="{AF2AB88A-BF02-4CDC-A3B0-E5400A248B55}"/>
    <dgm:cxn modelId="{E894079B-5D74-4E56-84FB-6BC114506548}" srcId="{F1E9F047-C1B8-420B-AA1C-ACB08AEC2378}" destId="{D4C1B9D8-7C8B-446C-B3C5-1BD6ADE3E397}" srcOrd="1" destOrd="0" parTransId="{98D26099-C795-424F-90CC-00680DDC2635}" sibTransId="{510B8B6C-E56F-4ABB-BC72-5C7BF77AC6A0}"/>
    <dgm:cxn modelId="{9B7276CD-612F-4E4A-A3D0-59AB4A40D7DB}" type="presParOf" srcId="{68143517-D13D-4B62-B375-8D349D638391}" destId="{071211E0-0ADE-412A-A7A4-71C9CC347C39}" srcOrd="0" destOrd="0" presId="urn:microsoft.com/office/officeart/2005/8/layout/chevron1"/>
    <dgm:cxn modelId="{B6DE0685-B0DE-4D49-9213-1EEEBC1733AC}" type="presParOf" srcId="{68143517-D13D-4B62-B375-8D349D638391}" destId="{3C6D410B-3870-4F19-BCE5-1B4A0D758AF4}" srcOrd="1" destOrd="0" presId="urn:microsoft.com/office/officeart/2005/8/layout/chevron1"/>
    <dgm:cxn modelId="{3AB3E2F4-3857-4309-9895-B5951FB1DA80}" type="presParOf" srcId="{68143517-D13D-4B62-B375-8D349D638391}" destId="{289F935E-0C96-43A5-A893-04B8A101E313}" srcOrd="2" destOrd="0" presId="urn:microsoft.com/office/officeart/2005/8/layout/chevron1"/>
    <dgm:cxn modelId="{BAB59FC7-FF80-42E9-9EA0-2A3BDB48039A}" type="presParOf" srcId="{68143517-D13D-4B62-B375-8D349D638391}" destId="{55B0F4D2-B073-404E-8223-72CBFF3034EB}" srcOrd="3" destOrd="0" presId="urn:microsoft.com/office/officeart/2005/8/layout/chevron1"/>
    <dgm:cxn modelId="{871E7EF7-9D90-4CCE-BACB-CF22852A54E7}" type="presParOf" srcId="{68143517-D13D-4B62-B375-8D349D638391}" destId="{5DD5A35F-E552-449F-AAD8-236C6B521A62}" srcOrd="4" destOrd="0" presId="urn:microsoft.com/office/officeart/2005/8/layout/chevron1"/>
    <dgm:cxn modelId="{5A611FC5-6178-423B-AAA9-371AA4B0C38E}" type="presParOf" srcId="{68143517-D13D-4B62-B375-8D349D638391}" destId="{598F30E5-25F8-416C-95FA-91781F7A7AF2}" srcOrd="5" destOrd="0" presId="urn:microsoft.com/office/officeart/2005/8/layout/chevron1"/>
    <dgm:cxn modelId="{799E8483-F1E7-4B18-9BCE-93537FFDD99F}" type="presParOf" srcId="{68143517-D13D-4B62-B375-8D349D638391}" destId="{FF3E77A2-FE8F-4A77-8BF7-E85A621AD02C}" srcOrd="6" destOrd="0" presId="urn:microsoft.com/office/officeart/2005/8/layout/chevron1"/>
    <dgm:cxn modelId="{8FA13857-2E51-4DDD-96AE-100D88DD04BE}" type="presParOf" srcId="{68143517-D13D-4B62-B375-8D349D638391}" destId="{E700C473-4795-4532-9B31-2807B1AFEF26}" srcOrd="7" destOrd="0" presId="urn:microsoft.com/office/officeart/2005/8/layout/chevron1"/>
    <dgm:cxn modelId="{44E6A019-279E-4C42-B33A-690A031912A5}" type="presParOf" srcId="{68143517-D13D-4B62-B375-8D349D638391}" destId="{646E9318-328A-46C2-B32D-085FF098E3C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E9F047-C1B8-420B-AA1C-ACB08AEC23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5D19FB9-FF10-4A3A-AC6E-F74A062F424E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smtClean="0">
              <a:solidFill>
                <a:schemeClr val="tx1"/>
              </a:solidFill>
            </a:rPr>
            <a:t>Image initiale</a:t>
          </a:r>
          <a:endParaRPr lang="fr-FR" sz="1400" dirty="0">
            <a:solidFill>
              <a:schemeClr val="tx1"/>
            </a:solidFill>
          </a:endParaRPr>
        </a:p>
      </dgm:t>
    </dgm:pt>
    <dgm:pt modelId="{63818AA3-1115-49B2-8438-207C2E433024}" type="parTrans" cxnId="{D8B2BB5C-3E66-43CB-9341-CB886D285DBC}">
      <dgm:prSet/>
      <dgm:spPr/>
      <dgm:t>
        <a:bodyPr/>
        <a:lstStyle/>
        <a:p>
          <a:endParaRPr lang="fr-FR" sz="1400"/>
        </a:p>
      </dgm:t>
    </dgm:pt>
    <dgm:pt modelId="{6E9BB37B-7EF7-4374-98F8-779EFC95ED38}" type="sibTrans" cxnId="{D8B2BB5C-3E66-43CB-9341-CB886D285DBC}">
      <dgm:prSet/>
      <dgm:spPr/>
      <dgm:t>
        <a:bodyPr/>
        <a:lstStyle/>
        <a:p>
          <a:endParaRPr lang="fr-FR" sz="1400"/>
        </a:p>
      </dgm:t>
    </dgm:pt>
    <dgm:pt modelId="{CC310C83-F40C-4760-B998-D42611FC3D3B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 smtClean="0">
              <a:solidFill>
                <a:schemeClr val="tx1"/>
              </a:solidFill>
            </a:rPr>
            <a:t>Détection</a:t>
          </a:r>
        </a:p>
        <a:p>
          <a:r>
            <a:rPr lang="fr-FR" sz="1400" dirty="0" smtClean="0">
              <a:solidFill>
                <a:schemeClr val="tx1"/>
              </a:solidFill>
            </a:rPr>
            <a:t>Des points clés</a:t>
          </a:r>
          <a:endParaRPr lang="fr-FR" sz="1400" dirty="0">
            <a:solidFill>
              <a:schemeClr val="tx1"/>
            </a:solidFill>
          </a:endParaRPr>
        </a:p>
      </dgm:t>
    </dgm:pt>
    <dgm:pt modelId="{80A3093E-5672-47F0-8640-0DE8B52674A6}" type="parTrans" cxnId="{BF3966A2-F772-4143-B72B-5D2B6FBDB2E7}">
      <dgm:prSet/>
      <dgm:spPr/>
      <dgm:t>
        <a:bodyPr/>
        <a:lstStyle/>
        <a:p>
          <a:endParaRPr lang="fr-FR" sz="1400"/>
        </a:p>
      </dgm:t>
    </dgm:pt>
    <dgm:pt modelId="{2337EB27-2BC5-4553-984A-F02CF9F64E9F}" type="sibTrans" cxnId="{BF3966A2-F772-4143-B72B-5D2B6FBDB2E7}">
      <dgm:prSet/>
      <dgm:spPr/>
      <dgm:t>
        <a:bodyPr/>
        <a:lstStyle/>
        <a:p>
          <a:endParaRPr lang="fr-FR" sz="1400"/>
        </a:p>
      </dgm:t>
    </dgm:pt>
    <dgm:pt modelId="{D4C1B9D8-7C8B-446C-B3C5-1BD6ADE3E397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 smtClean="0">
              <a:solidFill>
                <a:schemeClr val="tx1"/>
              </a:solidFill>
            </a:rPr>
            <a:t>Conversion </a:t>
          </a:r>
        </a:p>
        <a:p>
          <a:r>
            <a:rPr lang="fr-FR" sz="1400" dirty="0" smtClean="0">
              <a:solidFill>
                <a:schemeClr val="tx1"/>
              </a:solidFill>
            </a:rPr>
            <a:t>RGB to GRAY</a:t>
          </a:r>
          <a:endParaRPr lang="fr-FR" sz="1010" dirty="0" smtClean="0">
            <a:solidFill>
              <a:schemeClr val="tx1"/>
            </a:solidFill>
          </a:endParaRPr>
        </a:p>
      </dgm:t>
    </dgm:pt>
    <dgm:pt modelId="{510B8B6C-E56F-4ABB-BC72-5C7BF77AC6A0}" type="sibTrans" cxnId="{E894079B-5D74-4E56-84FB-6BC114506548}">
      <dgm:prSet/>
      <dgm:spPr/>
      <dgm:t>
        <a:bodyPr/>
        <a:lstStyle/>
        <a:p>
          <a:endParaRPr lang="fr-FR" sz="1400"/>
        </a:p>
      </dgm:t>
    </dgm:pt>
    <dgm:pt modelId="{98D26099-C795-424F-90CC-00680DDC2635}" type="parTrans" cxnId="{E894079B-5D74-4E56-84FB-6BC114506548}">
      <dgm:prSet/>
      <dgm:spPr/>
      <dgm:t>
        <a:bodyPr/>
        <a:lstStyle/>
        <a:p>
          <a:endParaRPr lang="fr-FR" sz="1400"/>
        </a:p>
      </dgm:t>
    </dgm:pt>
    <dgm:pt modelId="{9F77C3AA-C1C8-49B2-B127-E587D76D6D9C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dirty="0" smtClean="0">
              <a:solidFill>
                <a:schemeClr val="tx1"/>
              </a:solidFill>
            </a:rPr>
            <a:t>Egalisation</a:t>
          </a:r>
        </a:p>
        <a:p>
          <a:r>
            <a:rPr lang="fr-FR" sz="1400" dirty="0" smtClean="0">
              <a:solidFill>
                <a:schemeClr val="tx1"/>
              </a:solidFill>
            </a:rPr>
            <a:t>(Contraste)</a:t>
          </a:r>
        </a:p>
      </dgm:t>
    </dgm:pt>
    <dgm:pt modelId="{6FDACD01-7C69-4830-8205-4FA65496B015}" type="parTrans" cxnId="{7AAA37C4-EAAA-4DFC-884F-7400999B776C}">
      <dgm:prSet/>
      <dgm:spPr/>
      <dgm:t>
        <a:bodyPr/>
        <a:lstStyle/>
        <a:p>
          <a:endParaRPr lang="fr-FR"/>
        </a:p>
      </dgm:t>
    </dgm:pt>
    <dgm:pt modelId="{46E5DA75-4FC9-48DD-99C3-D3A203A9B23D}" type="sibTrans" cxnId="{7AAA37C4-EAAA-4DFC-884F-7400999B776C}">
      <dgm:prSet/>
      <dgm:spPr/>
      <dgm:t>
        <a:bodyPr/>
        <a:lstStyle/>
        <a:p>
          <a:endParaRPr lang="fr-FR"/>
        </a:p>
      </dgm:t>
    </dgm:pt>
    <dgm:pt modelId="{68143517-D13D-4B62-B375-8D349D638391}" type="pres">
      <dgm:prSet presAssocID="{F1E9F047-C1B8-420B-AA1C-ACB08AEC2378}" presName="Name0" presStyleCnt="0">
        <dgm:presLayoutVars>
          <dgm:dir/>
          <dgm:animLvl val="lvl"/>
          <dgm:resizeHandles val="exact"/>
        </dgm:presLayoutVars>
      </dgm:prSet>
      <dgm:spPr/>
    </dgm:pt>
    <dgm:pt modelId="{071211E0-0ADE-412A-A7A4-71C9CC347C39}" type="pres">
      <dgm:prSet presAssocID="{B5D19FB9-FF10-4A3A-AC6E-F74A062F424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6D410B-3870-4F19-BCE5-1B4A0D758AF4}" type="pres">
      <dgm:prSet presAssocID="{6E9BB37B-7EF7-4374-98F8-779EFC95ED38}" presName="parTxOnlySpace" presStyleCnt="0"/>
      <dgm:spPr/>
    </dgm:pt>
    <dgm:pt modelId="{289F935E-0C96-43A5-A893-04B8A101E313}" type="pres">
      <dgm:prSet presAssocID="{D4C1B9D8-7C8B-446C-B3C5-1BD6ADE3E39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5B0F4D2-B073-404E-8223-72CBFF3034EB}" type="pres">
      <dgm:prSet presAssocID="{510B8B6C-E56F-4ABB-BC72-5C7BF77AC6A0}" presName="parTxOnlySpace" presStyleCnt="0"/>
      <dgm:spPr/>
    </dgm:pt>
    <dgm:pt modelId="{96185D95-7D84-45B5-8FC9-5DE1567349C1}" type="pres">
      <dgm:prSet presAssocID="{9F77C3AA-C1C8-49B2-B127-E587D76D6D9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BE402D1-2D5D-43AF-90EF-AD3DAA5A14CE}" type="pres">
      <dgm:prSet presAssocID="{46E5DA75-4FC9-48DD-99C3-D3A203A9B23D}" presName="parTxOnlySpace" presStyleCnt="0"/>
      <dgm:spPr/>
    </dgm:pt>
    <dgm:pt modelId="{FF3E77A2-FE8F-4A77-8BF7-E85A621AD02C}" type="pres">
      <dgm:prSet presAssocID="{CC310C83-F40C-4760-B998-D42611FC3D3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48D8FAF-F62D-4234-8F10-B1712EF697C6}" type="presOf" srcId="{B5D19FB9-FF10-4A3A-AC6E-F74A062F424E}" destId="{071211E0-0ADE-412A-A7A4-71C9CC347C39}" srcOrd="0" destOrd="0" presId="urn:microsoft.com/office/officeart/2005/8/layout/chevron1"/>
    <dgm:cxn modelId="{5E22D28C-AAB6-4ED7-B0C7-C64EAB8A6283}" type="presOf" srcId="{F1E9F047-C1B8-420B-AA1C-ACB08AEC2378}" destId="{68143517-D13D-4B62-B375-8D349D638391}" srcOrd="0" destOrd="0" presId="urn:microsoft.com/office/officeart/2005/8/layout/chevron1"/>
    <dgm:cxn modelId="{7AAA37C4-EAAA-4DFC-884F-7400999B776C}" srcId="{F1E9F047-C1B8-420B-AA1C-ACB08AEC2378}" destId="{9F77C3AA-C1C8-49B2-B127-E587D76D6D9C}" srcOrd="2" destOrd="0" parTransId="{6FDACD01-7C69-4830-8205-4FA65496B015}" sibTransId="{46E5DA75-4FC9-48DD-99C3-D3A203A9B23D}"/>
    <dgm:cxn modelId="{EBBC427F-1E7C-458A-9A8E-4EDFDED16390}" type="presOf" srcId="{CC310C83-F40C-4760-B998-D42611FC3D3B}" destId="{FF3E77A2-FE8F-4A77-8BF7-E85A621AD02C}" srcOrd="0" destOrd="0" presId="urn:microsoft.com/office/officeart/2005/8/layout/chevron1"/>
    <dgm:cxn modelId="{D8B2BB5C-3E66-43CB-9341-CB886D285DBC}" srcId="{F1E9F047-C1B8-420B-AA1C-ACB08AEC2378}" destId="{B5D19FB9-FF10-4A3A-AC6E-F74A062F424E}" srcOrd="0" destOrd="0" parTransId="{63818AA3-1115-49B2-8438-207C2E433024}" sibTransId="{6E9BB37B-7EF7-4374-98F8-779EFC95ED38}"/>
    <dgm:cxn modelId="{9E6E779A-9631-4B5F-BFB3-BE27BF6D57A5}" type="presOf" srcId="{9F77C3AA-C1C8-49B2-B127-E587D76D6D9C}" destId="{96185D95-7D84-45B5-8FC9-5DE1567349C1}" srcOrd="0" destOrd="0" presId="urn:microsoft.com/office/officeart/2005/8/layout/chevron1"/>
    <dgm:cxn modelId="{BF3966A2-F772-4143-B72B-5D2B6FBDB2E7}" srcId="{F1E9F047-C1B8-420B-AA1C-ACB08AEC2378}" destId="{CC310C83-F40C-4760-B998-D42611FC3D3B}" srcOrd="3" destOrd="0" parTransId="{80A3093E-5672-47F0-8640-0DE8B52674A6}" sibTransId="{2337EB27-2BC5-4553-984A-F02CF9F64E9F}"/>
    <dgm:cxn modelId="{E894079B-5D74-4E56-84FB-6BC114506548}" srcId="{F1E9F047-C1B8-420B-AA1C-ACB08AEC2378}" destId="{D4C1B9D8-7C8B-446C-B3C5-1BD6ADE3E397}" srcOrd="1" destOrd="0" parTransId="{98D26099-C795-424F-90CC-00680DDC2635}" sibTransId="{510B8B6C-E56F-4ABB-BC72-5C7BF77AC6A0}"/>
    <dgm:cxn modelId="{283709A8-79DC-4C8E-B3AB-5059B5F5C977}" type="presOf" srcId="{D4C1B9D8-7C8B-446C-B3C5-1BD6ADE3E397}" destId="{289F935E-0C96-43A5-A893-04B8A101E313}" srcOrd="0" destOrd="0" presId="urn:microsoft.com/office/officeart/2005/8/layout/chevron1"/>
    <dgm:cxn modelId="{45C557EB-27FA-48B8-8F28-849C536B641C}" type="presParOf" srcId="{68143517-D13D-4B62-B375-8D349D638391}" destId="{071211E0-0ADE-412A-A7A4-71C9CC347C39}" srcOrd="0" destOrd="0" presId="urn:microsoft.com/office/officeart/2005/8/layout/chevron1"/>
    <dgm:cxn modelId="{8A31216A-23F0-458A-9B35-E1120DD88780}" type="presParOf" srcId="{68143517-D13D-4B62-B375-8D349D638391}" destId="{3C6D410B-3870-4F19-BCE5-1B4A0D758AF4}" srcOrd="1" destOrd="0" presId="urn:microsoft.com/office/officeart/2005/8/layout/chevron1"/>
    <dgm:cxn modelId="{0CBE096D-6B64-45EE-B4A7-678E6A40D690}" type="presParOf" srcId="{68143517-D13D-4B62-B375-8D349D638391}" destId="{289F935E-0C96-43A5-A893-04B8A101E313}" srcOrd="2" destOrd="0" presId="urn:microsoft.com/office/officeart/2005/8/layout/chevron1"/>
    <dgm:cxn modelId="{59403D81-66D3-4B84-807C-14D29F98E5B3}" type="presParOf" srcId="{68143517-D13D-4B62-B375-8D349D638391}" destId="{55B0F4D2-B073-404E-8223-72CBFF3034EB}" srcOrd="3" destOrd="0" presId="urn:microsoft.com/office/officeart/2005/8/layout/chevron1"/>
    <dgm:cxn modelId="{3A75D9E4-7FAA-456F-8BB2-7F595C2078FB}" type="presParOf" srcId="{68143517-D13D-4B62-B375-8D349D638391}" destId="{96185D95-7D84-45B5-8FC9-5DE1567349C1}" srcOrd="4" destOrd="0" presId="urn:microsoft.com/office/officeart/2005/8/layout/chevron1"/>
    <dgm:cxn modelId="{4AD3F721-4BE8-440C-84ED-5DDE874BC15C}" type="presParOf" srcId="{68143517-D13D-4B62-B375-8D349D638391}" destId="{BBE402D1-2D5D-43AF-90EF-AD3DAA5A14CE}" srcOrd="5" destOrd="0" presId="urn:microsoft.com/office/officeart/2005/8/layout/chevron1"/>
    <dgm:cxn modelId="{3B6BB38C-A499-4A13-849D-54C8064F6D27}" type="presParOf" srcId="{68143517-D13D-4B62-B375-8D349D638391}" destId="{FF3E77A2-FE8F-4A77-8BF7-E85A621AD02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71211E0-0ADE-412A-A7A4-71C9CC347C39}">
      <dsp:nvSpPr>
        <dsp:cNvPr id="0" name=""/>
        <dsp:cNvSpPr/>
      </dsp:nvSpPr>
      <dsp:spPr>
        <a:xfrm>
          <a:off x="1849" y="394234"/>
          <a:ext cx="1906293" cy="762517"/>
        </a:xfrm>
        <a:prstGeom prst="chevron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</a:rPr>
            <a:t>Image en entrée</a:t>
          </a:r>
          <a:endParaRPr lang="fr-FR" sz="1200" b="1" kern="1200" dirty="0">
            <a:solidFill>
              <a:schemeClr val="tx1"/>
            </a:solidFill>
          </a:endParaRPr>
        </a:p>
      </dsp:txBody>
      <dsp:txXfrm>
        <a:off x="1849" y="394234"/>
        <a:ext cx="1906293" cy="762517"/>
      </dsp:txXfrm>
    </dsp:sp>
    <dsp:sp modelId="{289F935E-0C96-43A5-A893-04B8A101E313}">
      <dsp:nvSpPr>
        <dsp:cNvPr id="0" name=""/>
        <dsp:cNvSpPr/>
      </dsp:nvSpPr>
      <dsp:spPr>
        <a:xfrm>
          <a:off x="1717513" y="394234"/>
          <a:ext cx="2098257" cy="762517"/>
        </a:xfrm>
        <a:prstGeom prst="chevron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b="1" kern="1200" dirty="0" smtClean="0">
            <a:solidFill>
              <a:schemeClr val="tx1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</a:rPr>
            <a:t>Conversion / 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tx1"/>
              </a:solidFill>
            </a:rPr>
            <a:t>Redimensionnement</a:t>
          </a:r>
        </a:p>
      </dsp:txBody>
      <dsp:txXfrm>
        <a:off x="1717513" y="394234"/>
        <a:ext cx="2098257" cy="762517"/>
      </dsp:txXfrm>
    </dsp:sp>
    <dsp:sp modelId="{5DD5A35F-E552-449F-AAD8-236C6B521A62}">
      <dsp:nvSpPr>
        <dsp:cNvPr id="0" name=""/>
        <dsp:cNvSpPr/>
      </dsp:nvSpPr>
      <dsp:spPr>
        <a:xfrm>
          <a:off x="3625141" y="394234"/>
          <a:ext cx="1906293" cy="762517"/>
        </a:xfrm>
        <a:prstGeom prst="chevron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</a:rPr>
            <a:t>Identification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i="0" kern="1200" dirty="0" smtClean="0">
              <a:solidFill>
                <a:schemeClr val="tx1"/>
              </a:solidFill>
            </a:rPr>
            <a:t>Points clés  / Descripteurs</a:t>
          </a:r>
          <a:endParaRPr lang="fr-FR" sz="1200" b="1" kern="1200" dirty="0">
            <a:solidFill>
              <a:schemeClr val="tx1"/>
            </a:solidFill>
          </a:endParaRPr>
        </a:p>
      </dsp:txBody>
      <dsp:txXfrm>
        <a:off x="3625141" y="394234"/>
        <a:ext cx="1906293" cy="762517"/>
      </dsp:txXfrm>
    </dsp:sp>
    <dsp:sp modelId="{FF3E77A2-FE8F-4A77-8BF7-E85A621AD02C}">
      <dsp:nvSpPr>
        <dsp:cNvPr id="0" name=""/>
        <dsp:cNvSpPr/>
      </dsp:nvSpPr>
      <dsp:spPr>
        <a:xfrm>
          <a:off x="5340805" y="394234"/>
          <a:ext cx="1906293" cy="762517"/>
        </a:xfrm>
        <a:prstGeom prst="chevron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</a:rPr>
            <a:t>Réduction de dimension</a:t>
          </a:r>
          <a:endParaRPr lang="fr-FR" sz="1200" b="1" kern="1200" dirty="0">
            <a:solidFill>
              <a:schemeClr val="tx1"/>
            </a:solidFill>
          </a:endParaRPr>
        </a:p>
      </dsp:txBody>
      <dsp:txXfrm>
        <a:off x="5340805" y="394234"/>
        <a:ext cx="1906293" cy="762517"/>
      </dsp:txXfrm>
    </dsp:sp>
    <dsp:sp modelId="{646E9318-328A-46C2-B32D-085FF098E3CD}">
      <dsp:nvSpPr>
        <dsp:cNvPr id="0" name=""/>
        <dsp:cNvSpPr/>
      </dsp:nvSpPr>
      <dsp:spPr>
        <a:xfrm>
          <a:off x="7056469" y="394234"/>
          <a:ext cx="1906293" cy="762517"/>
        </a:xfrm>
        <a:prstGeom prst="chevron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</a:rPr>
            <a:t>Classification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</a:rPr>
            <a:t>non supervisée</a:t>
          </a:r>
        </a:p>
      </dsp:txBody>
      <dsp:txXfrm>
        <a:off x="7056469" y="394234"/>
        <a:ext cx="1906293" cy="7625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71211E0-0ADE-412A-A7A4-71C9CC347C39}">
      <dsp:nvSpPr>
        <dsp:cNvPr id="0" name=""/>
        <dsp:cNvSpPr/>
      </dsp:nvSpPr>
      <dsp:spPr>
        <a:xfrm>
          <a:off x="4158" y="291369"/>
          <a:ext cx="2420620" cy="968248"/>
        </a:xfrm>
        <a:prstGeom prst="chevron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solidFill>
                <a:schemeClr val="tx1"/>
              </a:solidFill>
            </a:rPr>
            <a:t>Image initiale</a:t>
          </a:r>
          <a:endParaRPr lang="fr-FR" sz="1400" kern="1200" dirty="0">
            <a:solidFill>
              <a:schemeClr val="tx1"/>
            </a:solidFill>
          </a:endParaRPr>
        </a:p>
      </dsp:txBody>
      <dsp:txXfrm>
        <a:off x="4158" y="291369"/>
        <a:ext cx="2420620" cy="968248"/>
      </dsp:txXfrm>
    </dsp:sp>
    <dsp:sp modelId="{289F935E-0C96-43A5-A893-04B8A101E313}">
      <dsp:nvSpPr>
        <dsp:cNvPr id="0" name=""/>
        <dsp:cNvSpPr/>
      </dsp:nvSpPr>
      <dsp:spPr>
        <a:xfrm>
          <a:off x="2182716" y="291369"/>
          <a:ext cx="2420620" cy="968248"/>
        </a:xfrm>
        <a:prstGeom prst="chevron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</a:rPr>
            <a:t>Conversion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</a:rPr>
            <a:t>RGB to GRAY</a:t>
          </a:r>
          <a:endParaRPr lang="fr-FR" sz="1010" kern="1200" dirty="0" smtClean="0">
            <a:solidFill>
              <a:schemeClr val="tx1"/>
            </a:solidFill>
          </a:endParaRPr>
        </a:p>
      </dsp:txBody>
      <dsp:txXfrm>
        <a:off x="2182716" y="291369"/>
        <a:ext cx="2420620" cy="968248"/>
      </dsp:txXfrm>
    </dsp:sp>
    <dsp:sp modelId="{96185D95-7D84-45B5-8FC9-5DE1567349C1}">
      <dsp:nvSpPr>
        <dsp:cNvPr id="0" name=""/>
        <dsp:cNvSpPr/>
      </dsp:nvSpPr>
      <dsp:spPr>
        <a:xfrm>
          <a:off x="4361275" y="291369"/>
          <a:ext cx="2420620" cy="968248"/>
        </a:xfrm>
        <a:prstGeom prst="chevron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</a:rPr>
            <a:t>Egalisation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</a:rPr>
            <a:t>(Contraste)</a:t>
          </a:r>
        </a:p>
      </dsp:txBody>
      <dsp:txXfrm>
        <a:off x="4361275" y="291369"/>
        <a:ext cx="2420620" cy="968248"/>
      </dsp:txXfrm>
    </dsp:sp>
    <dsp:sp modelId="{FF3E77A2-FE8F-4A77-8BF7-E85A621AD02C}">
      <dsp:nvSpPr>
        <dsp:cNvPr id="0" name=""/>
        <dsp:cNvSpPr/>
      </dsp:nvSpPr>
      <dsp:spPr>
        <a:xfrm>
          <a:off x="6539834" y="291369"/>
          <a:ext cx="2420620" cy="968248"/>
        </a:xfrm>
        <a:prstGeom prst="chevron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</a:rPr>
            <a:t>Détection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</a:rPr>
            <a:t>Des points clés</a:t>
          </a:r>
          <a:endParaRPr lang="fr-FR" sz="1400" kern="1200" dirty="0">
            <a:solidFill>
              <a:schemeClr val="tx1"/>
            </a:solidFill>
          </a:endParaRPr>
        </a:p>
      </dsp:txBody>
      <dsp:txXfrm>
        <a:off x="6539834" y="291369"/>
        <a:ext cx="2420620" cy="968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89EE6-69B9-482D-82BF-F50D37195E97}" type="datetimeFigureOut">
              <a:rPr lang="fr-FR" smtClean="0"/>
              <a:pPr/>
              <a:t>28/02/2022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01C34-F3E7-4191-9F41-33E8432D932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DFEC4-C864-410F-9A36-3EB69E90E9DC}" type="datetimeFigureOut">
              <a:rPr lang="fr-FR" smtClean="0"/>
              <a:pPr/>
              <a:t>28/02/2022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ECB4A-7601-4195-9351-5693FDF321A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37CA2-30DB-4C03-9D0D-248F1B01DE95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ECB4A-7601-4195-9351-5693FDF321A5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ECB4A-7601-4195-9351-5693FDF321A5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79475" y="3594100"/>
            <a:ext cx="5086350" cy="438150"/>
          </a:xfrm>
          <a:ln/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 dirty="0" err="1"/>
              <a:t>Cliquez</a:t>
            </a:r>
            <a:r>
              <a:rPr lang="en-US" dirty="0"/>
              <a:t> pour modifier le style des </a:t>
            </a:r>
            <a:r>
              <a:rPr lang="en-US" dirty="0" err="1"/>
              <a:t>sous-titres</a:t>
            </a:r>
            <a:r>
              <a:rPr lang="en-US" dirty="0"/>
              <a:t> du masque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>
          <a:xfrm>
            <a:off x="324182" y="1055522"/>
            <a:ext cx="7348538" cy="390525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pic>
        <p:nvPicPr>
          <p:cNvPr id="11" name="Image 16" descr="Openclassrooms 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344194" y="-2323579"/>
            <a:ext cx="455613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763815"/>
            <a:ext cx="9144000" cy="50941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0" y="908720"/>
            <a:ext cx="9140400" cy="59492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pic>
        <p:nvPicPr>
          <p:cNvPr id="7" name="Image 16" descr="Openclassrooms 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301183" y="-2492266"/>
            <a:ext cx="455613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0" y="3670300"/>
            <a:ext cx="914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2" name="Espace réservé de la date 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53" name="Espace réservé du numéro de diapositive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54" name="Espace réservé du pied de page 5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1654758" y="3113447"/>
            <a:ext cx="5834484" cy="44319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fr-FR" dirty="0" smtClean="0"/>
              <a:t>Cliquez pour modifier le style</a:t>
            </a:r>
            <a:endParaRPr lang="fr-FR" dirty="0"/>
          </a:p>
        </p:txBody>
      </p:sp>
      <p:pic>
        <p:nvPicPr>
          <p:cNvPr id="55" name="Image 27" descr="Openclassrooms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7592" y="5755550"/>
            <a:ext cx="3443288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2224" y="1258424"/>
            <a:ext cx="8732264" cy="1551194"/>
          </a:xfrm>
          <a:noFill/>
        </p:spPr>
        <p:txBody>
          <a:bodyPr/>
          <a:lstStyle>
            <a:lvl1pPr>
              <a:buFont typeface="Wingdings" pitchFamily="2" charset="2"/>
              <a:buChar char="q"/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OpenClassRooms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898830"/>
            <a:ext cx="9144000" cy="49591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79475" y="3594100"/>
            <a:ext cx="5086350" cy="438150"/>
          </a:xfrm>
          <a:ln/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 dirty="0" err="1"/>
              <a:t>Cliquez</a:t>
            </a:r>
            <a:r>
              <a:rPr lang="en-US" dirty="0"/>
              <a:t> pour modifier le style des </a:t>
            </a:r>
            <a:r>
              <a:rPr lang="en-US" dirty="0" err="1"/>
              <a:t>sous-titres</a:t>
            </a:r>
            <a:r>
              <a:rPr lang="en-US" dirty="0"/>
              <a:t> du masque</a:t>
            </a:r>
          </a:p>
        </p:txBody>
      </p:sp>
      <p:pic>
        <p:nvPicPr>
          <p:cNvPr id="11" name="Image 16" descr="Openclassrooms 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344194" y="-2564879"/>
            <a:ext cx="455613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8"/>
          <p:cNvSpPr txBox="1">
            <a:spLocks noChangeArrowheads="1"/>
          </p:cNvSpPr>
          <p:nvPr userDrawn="1"/>
        </p:nvSpPr>
        <p:spPr bwMode="auto">
          <a:xfrm>
            <a:off x="8962505" y="6513513"/>
            <a:ext cx="65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Espace réservé de la date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37" name="Espace réservé du numéro de diapositive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38" name="Espace réservé du pied de page 3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sp>
        <p:nvSpPr>
          <p:cNvPr id="39" name="Titr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pic>
        <p:nvPicPr>
          <p:cNvPr id="40" name="Image 27" descr="Openclassrooms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44450"/>
            <a:ext cx="3443288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0" y="500062"/>
            <a:ext cx="9140400" cy="633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224" y="1106024"/>
            <a:ext cx="8023299" cy="15511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smtClean="0"/>
              <a:t> 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2224" y="614585"/>
            <a:ext cx="7951291" cy="34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et </a:t>
            </a:r>
            <a:r>
              <a:rPr lang="en-US" dirty="0" err="1" smtClean="0"/>
              <a:t>modifiez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6615113"/>
            <a:ext cx="62517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0000"/>
              </a:lnSpc>
              <a:spcBef>
                <a:spcPct val="35000"/>
              </a:spcBef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615113"/>
            <a:ext cx="933450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0000"/>
              </a:lnSpc>
              <a:spcBef>
                <a:spcPct val="35000"/>
              </a:spcBef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OpenClassRooms</a:t>
            </a:r>
            <a:endParaRPr lang="en-US" dirty="0"/>
          </a:p>
        </p:txBody>
      </p:sp>
      <p:sp>
        <p:nvSpPr>
          <p:cNvPr id="747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4209" y="6615113"/>
            <a:ext cx="315791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90000"/>
              </a:lnSpc>
              <a:spcBef>
                <a:spcPct val="35000"/>
              </a:spcBef>
              <a:defRPr sz="14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0" y="1044352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fr-FR"/>
          </a:p>
        </p:txBody>
      </p:sp>
      <p:pic>
        <p:nvPicPr>
          <p:cNvPr id="1033" name="Image 12" descr="Openclassrooms small logo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53657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2" r:id="rId3"/>
    <p:sldLayoutId id="2147483655" r:id="rId4"/>
  </p:sldLayoutIdLst>
  <p:hf hdr="0"/>
  <p:txStyles>
    <p:titleStyle>
      <a:lvl1pPr algn="l" rtl="0" eaLnBrk="0" fontAlgn="base" hangingPunct="0">
        <a:lnSpc>
          <a:spcPct val="80000"/>
        </a:lnSpc>
        <a:spcBef>
          <a:spcPct val="35000"/>
        </a:spcBef>
        <a:spcAft>
          <a:spcPct val="0"/>
        </a:spcAft>
        <a:defRPr sz="2800">
          <a:solidFill>
            <a:srgbClr val="5F5F5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35000"/>
        </a:spcBef>
        <a:spcAft>
          <a:spcPct val="0"/>
        </a:spcAft>
        <a:defRPr sz="3200">
          <a:solidFill>
            <a:srgbClr val="5F5F5F"/>
          </a:solidFill>
          <a:latin typeface="Calibri" pitchFamily="34" charset="0"/>
          <a:cs typeface="Arial" charset="0"/>
        </a:defRPr>
      </a:lvl2pPr>
      <a:lvl3pPr algn="l" rtl="0" eaLnBrk="0" fontAlgn="base" hangingPunct="0">
        <a:lnSpc>
          <a:spcPct val="80000"/>
        </a:lnSpc>
        <a:spcBef>
          <a:spcPct val="35000"/>
        </a:spcBef>
        <a:spcAft>
          <a:spcPct val="0"/>
        </a:spcAft>
        <a:defRPr sz="3200">
          <a:solidFill>
            <a:srgbClr val="5F5F5F"/>
          </a:solidFill>
          <a:latin typeface="Calibri" pitchFamily="34" charset="0"/>
          <a:cs typeface="Arial" charset="0"/>
        </a:defRPr>
      </a:lvl3pPr>
      <a:lvl4pPr algn="l" rtl="0" eaLnBrk="0" fontAlgn="base" hangingPunct="0">
        <a:lnSpc>
          <a:spcPct val="80000"/>
        </a:lnSpc>
        <a:spcBef>
          <a:spcPct val="35000"/>
        </a:spcBef>
        <a:spcAft>
          <a:spcPct val="0"/>
        </a:spcAft>
        <a:defRPr sz="3200">
          <a:solidFill>
            <a:srgbClr val="5F5F5F"/>
          </a:solidFill>
          <a:latin typeface="Calibri" pitchFamily="34" charset="0"/>
          <a:cs typeface="Arial" charset="0"/>
        </a:defRPr>
      </a:lvl4pPr>
      <a:lvl5pPr algn="l" rtl="0" eaLnBrk="0" fontAlgn="base" hangingPunct="0">
        <a:lnSpc>
          <a:spcPct val="80000"/>
        </a:lnSpc>
        <a:spcBef>
          <a:spcPct val="35000"/>
        </a:spcBef>
        <a:spcAft>
          <a:spcPct val="0"/>
        </a:spcAft>
        <a:defRPr sz="3200">
          <a:solidFill>
            <a:srgbClr val="5F5F5F"/>
          </a:solidFill>
          <a:latin typeface="Calibri" pitchFamily="34" charset="0"/>
          <a:cs typeface="Arial" charset="0"/>
        </a:defRPr>
      </a:lvl5pPr>
      <a:lvl6pPr marL="457200" algn="l" rtl="0" fontAlgn="base">
        <a:lnSpc>
          <a:spcPct val="80000"/>
        </a:lnSpc>
        <a:spcBef>
          <a:spcPct val="35000"/>
        </a:spcBef>
        <a:spcAft>
          <a:spcPct val="0"/>
        </a:spcAft>
        <a:defRPr sz="3200">
          <a:solidFill>
            <a:srgbClr val="5F5F5F"/>
          </a:solidFill>
          <a:latin typeface="Calibri" pitchFamily="34" charset="0"/>
          <a:cs typeface="Arial" charset="0"/>
        </a:defRPr>
      </a:lvl6pPr>
      <a:lvl7pPr marL="914400" algn="l" rtl="0" fontAlgn="base">
        <a:lnSpc>
          <a:spcPct val="80000"/>
        </a:lnSpc>
        <a:spcBef>
          <a:spcPct val="35000"/>
        </a:spcBef>
        <a:spcAft>
          <a:spcPct val="0"/>
        </a:spcAft>
        <a:defRPr sz="3200">
          <a:solidFill>
            <a:srgbClr val="5F5F5F"/>
          </a:solidFill>
          <a:latin typeface="Calibri" pitchFamily="34" charset="0"/>
          <a:cs typeface="Arial" charset="0"/>
        </a:defRPr>
      </a:lvl7pPr>
      <a:lvl8pPr marL="1371600" algn="l" rtl="0" fontAlgn="base">
        <a:lnSpc>
          <a:spcPct val="80000"/>
        </a:lnSpc>
        <a:spcBef>
          <a:spcPct val="35000"/>
        </a:spcBef>
        <a:spcAft>
          <a:spcPct val="0"/>
        </a:spcAft>
        <a:defRPr sz="3200">
          <a:solidFill>
            <a:srgbClr val="5F5F5F"/>
          </a:solidFill>
          <a:latin typeface="Calibri" pitchFamily="34" charset="0"/>
          <a:cs typeface="Arial" charset="0"/>
        </a:defRPr>
      </a:lvl8pPr>
      <a:lvl9pPr marL="1828800" algn="l" rtl="0" fontAlgn="base">
        <a:lnSpc>
          <a:spcPct val="80000"/>
        </a:lnSpc>
        <a:spcBef>
          <a:spcPct val="35000"/>
        </a:spcBef>
        <a:spcAft>
          <a:spcPct val="0"/>
        </a:spcAft>
        <a:defRPr sz="3200">
          <a:solidFill>
            <a:srgbClr val="5F5F5F"/>
          </a:solidFill>
          <a:latin typeface="Calibri" pitchFamily="34" charset="0"/>
          <a:cs typeface="Arial" charset="0"/>
        </a:defRPr>
      </a:lvl9pPr>
    </p:titleStyle>
    <p:bodyStyle>
      <a:lvl1pPr marL="271463" indent="-271463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60000"/>
        <a:buBlip>
          <a:blip r:embed="rId7"/>
        </a:buBlip>
        <a:defRPr sz="2400">
          <a:solidFill>
            <a:srgbClr val="5F5F5F"/>
          </a:solidFill>
          <a:latin typeface="+mn-lt"/>
          <a:ea typeface="+mn-ea"/>
          <a:cs typeface="+mn-cs"/>
        </a:defRPr>
      </a:lvl1pPr>
      <a:lvl2pPr marL="452438" indent="-179388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5F5F5F"/>
          </a:solidFill>
          <a:latin typeface="+mn-lt"/>
          <a:cs typeface="+mn-cs"/>
        </a:defRPr>
      </a:lvl2pPr>
      <a:lvl3pPr marL="676275" indent="-22225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1"/>
        </a:buClr>
        <a:buSzPct val="80000"/>
        <a:buBlip>
          <a:blip r:embed="rId8"/>
        </a:buBlip>
        <a:defRPr>
          <a:solidFill>
            <a:srgbClr val="5F5F5F"/>
          </a:solidFill>
          <a:latin typeface="+mn-lt"/>
          <a:cs typeface="+mn-cs"/>
        </a:defRPr>
      </a:lvl3pPr>
      <a:lvl4pPr marL="685800" indent="-7938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bg2"/>
        </a:buClr>
        <a:buFont typeface="Calibri" pitchFamily="34" charset="0"/>
        <a:defRPr sz="1600" i="1">
          <a:solidFill>
            <a:srgbClr val="5F5F5F"/>
          </a:solidFill>
          <a:latin typeface="+mn-lt"/>
          <a:cs typeface="+mn-cs"/>
        </a:defRPr>
      </a:lvl4pPr>
      <a:lvl5pPr marL="79375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cs typeface="+mn-cs"/>
        </a:defRPr>
      </a:lvl5pPr>
      <a:lvl6pPr marL="1250950" algn="l" rtl="0" fontAlgn="base">
        <a:lnSpc>
          <a:spcPct val="80000"/>
        </a:lnSpc>
        <a:spcBef>
          <a:spcPct val="4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cs typeface="+mn-cs"/>
        </a:defRPr>
      </a:lvl6pPr>
      <a:lvl7pPr marL="1708150" algn="l" rtl="0" fontAlgn="base">
        <a:lnSpc>
          <a:spcPct val="80000"/>
        </a:lnSpc>
        <a:spcBef>
          <a:spcPct val="4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cs typeface="+mn-cs"/>
        </a:defRPr>
      </a:lvl7pPr>
      <a:lvl8pPr marL="2165350" algn="l" rtl="0" fontAlgn="base">
        <a:lnSpc>
          <a:spcPct val="80000"/>
        </a:lnSpc>
        <a:spcBef>
          <a:spcPct val="4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cs typeface="+mn-cs"/>
        </a:defRPr>
      </a:lvl8pPr>
      <a:lvl9pPr marL="2622550" algn="l" rtl="0" fontAlgn="base">
        <a:lnSpc>
          <a:spcPct val="80000"/>
        </a:lnSpc>
        <a:spcBef>
          <a:spcPct val="4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2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3-eu-west-1.amazonaws.com/static.oc-static.com/prod/courses/files/Parcours_data_scientist/Projet+-+Textimage+DAS+V2/Dataset+projet+pre%CC%81traitement+textes+images.zip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2019865"/>
            <a:ext cx="7344816" cy="2196530"/>
          </a:xfrm>
          <a:noFill/>
        </p:spPr>
        <p:txBody>
          <a:bodyPr>
            <a:normAutofit fontScale="90000"/>
          </a:bodyPr>
          <a:lstStyle/>
          <a:p>
            <a:pPr algn="ctr" eaLnBrk="1" hangingPunct="1"/>
            <a:r>
              <a:rPr lang="fr-FR" sz="3600" b="1" dirty="0" smtClean="0">
                <a:solidFill>
                  <a:schemeClr val="bg1"/>
                </a:solidFill>
              </a:rPr>
              <a:t/>
            </a:r>
            <a:br>
              <a:rPr lang="fr-FR" sz="3600" b="1" dirty="0" smtClean="0">
                <a:solidFill>
                  <a:schemeClr val="bg1"/>
                </a:solidFill>
              </a:rPr>
            </a:br>
            <a:r>
              <a:rPr lang="fr-FR" sz="3600" b="1" u="sng" dirty="0" smtClean="0"/>
              <a:t>Projet 6 </a:t>
            </a:r>
            <a:r>
              <a:rPr lang="fr-FR" sz="3600" b="1" dirty="0" smtClean="0"/>
              <a:t>: </a:t>
            </a:r>
            <a:br>
              <a:rPr lang="fr-FR" sz="3600" b="1" dirty="0" smtClean="0"/>
            </a:br>
            <a:r>
              <a:rPr lang="fr-FR" sz="3600" b="1" dirty="0" smtClean="0"/>
              <a:t/>
            </a:r>
            <a:br>
              <a:rPr lang="fr-FR" sz="3600" b="1" dirty="0" smtClean="0"/>
            </a:br>
            <a:r>
              <a:rPr lang="fr-FR" sz="3600" b="1" dirty="0" smtClean="0"/>
              <a:t>Classifiez automatiquement des biens de consommation</a:t>
            </a:r>
            <a:br>
              <a:rPr lang="fr-FR" sz="3600" b="1" dirty="0" smtClean="0"/>
            </a:br>
            <a:endParaRPr lang="fr-FR" sz="3600" b="1" dirty="0" smtClean="0"/>
          </a:p>
        </p:txBody>
      </p:sp>
      <p:sp>
        <p:nvSpPr>
          <p:cNvPr id="11" name="Rectangle à coins arrondis 10"/>
          <p:cNvSpPr/>
          <p:nvPr/>
        </p:nvSpPr>
        <p:spPr>
          <a:xfrm>
            <a:off x="935596" y="2121152"/>
            <a:ext cx="7272808" cy="1800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05" name="Espace réservé du numéro de diapositive 28"/>
          <p:cNvSpPr>
            <a:spLocks noGrp="1"/>
          </p:cNvSpPr>
          <p:nvPr>
            <p:ph type="sldNum" sz="quarter" idx="11"/>
          </p:nvPr>
        </p:nvSpPr>
        <p:spPr>
          <a:xfrm>
            <a:off x="8772981" y="6513513"/>
            <a:ext cx="117019" cy="249299"/>
          </a:xfrm>
          <a:noFill/>
        </p:spPr>
        <p:txBody>
          <a:bodyPr/>
          <a:lstStyle/>
          <a:p>
            <a:fld id="{70EBCC5C-011D-419D-9711-C72212ABE3B1}" type="slidenum">
              <a:rPr lang="en-US" smtClean="0">
                <a:noFill/>
              </a:rPr>
              <a:pPr/>
              <a:t>1</a:t>
            </a:fld>
            <a:endParaRPr lang="en-US" dirty="0" smtClean="0">
              <a:noFill/>
            </a:endParaRPr>
          </a:p>
        </p:txBody>
      </p:sp>
      <p:sp>
        <p:nvSpPr>
          <p:cNvPr id="4106" name="Sous-titre 9"/>
          <p:cNvSpPr>
            <a:spLocks noGrp="1"/>
          </p:cNvSpPr>
          <p:nvPr>
            <p:ph type="subTitle" idx="1"/>
          </p:nvPr>
        </p:nvSpPr>
        <p:spPr>
          <a:xfrm>
            <a:off x="2183606" y="4469442"/>
            <a:ext cx="4776788" cy="1225550"/>
          </a:xfrm>
          <a:noFill/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Nom : TRABIS</a:t>
            </a:r>
          </a:p>
          <a:p>
            <a:pPr algn="ctr"/>
            <a:r>
              <a:rPr lang="fr-FR" b="1" dirty="0" smtClean="0"/>
              <a:t>Prénom : Mohamed</a:t>
            </a:r>
          </a:p>
          <a:p>
            <a:pPr algn="ctr"/>
            <a:r>
              <a:rPr lang="fr-FR" b="1" dirty="0" smtClean="0"/>
              <a:t>Intitulé de formation : Data </a:t>
            </a:r>
            <a:r>
              <a:rPr lang="fr-FR" b="1" dirty="0" err="1" smtClean="0"/>
              <a:t>Scientist</a:t>
            </a:r>
            <a:endParaRPr lang="fr-FR" b="1" dirty="0" smtClean="0"/>
          </a:p>
          <a:p>
            <a:pPr algn="ctr"/>
            <a:r>
              <a:rPr lang="fr-FR" b="1" dirty="0" smtClean="0"/>
              <a:t>Mentor: Mr. Christian NOUMSI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ganigramme : Disque magnétique 9"/>
          <p:cNvSpPr/>
          <p:nvPr/>
        </p:nvSpPr>
        <p:spPr bwMode="auto">
          <a:xfrm>
            <a:off x="7806088" y="1687615"/>
            <a:ext cx="1260000" cy="14400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1300" b="1" dirty="0" smtClean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300" b="1" dirty="0" err="1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Lémmatisation</a:t>
            </a:r>
            <a:r>
              <a:rPr lang="fr-FR" sz="1300" b="1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 /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300" b="1" dirty="0" err="1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Stemming</a:t>
            </a:r>
            <a:endParaRPr lang="fr-FR" sz="1300" b="1" dirty="0" smtClean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1300" b="1" dirty="0" smtClean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charset="0"/>
              </a:rPr>
              <a:t>Tokenisation</a:t>
            </a:r>
            <a:endParaRPr kumimoji="0" lang="fr-F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232224" y="1258424"/>
            <a:ext cx="8732264" cy="30284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fr-FR" dirty="0" smtClean="0"/>
              <a:t>Processus de nettoyage du texte de la colonne « </a:t>
            </a:r>
            <a:r>
              <a:rPr lang="fr-FR" i="1" dirty="0" smtClean="0"/>
              <a:t>Description</a:t>
            </a:r>
            <a:r>
              <a:rPr lang="fr-FR" dirty="0" smtClean="0"/>
              <a:t> » : 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32224" y="605993"/>
            <a:ext cx="8911776" cy="353302"/>
          </a:xfrm>
        </p:spPr>
        <p:txBody>
          <a:bodyPr/>
          <a:lstStyle/>
          <a:p>
            <a:r>
              <a:rPr lang="fr-FR" dirty="0" smtClean="0"/>
              <a:t>Prétraitement des données textuelles -</a:t>
            </a:r>
            <a:r>
              <a:rPr lang="fr-FR" sz="2000" dirty="0" smtClean="0"/>
              <a:t> </a:t>
            </a:r>
            <a:r>
              <a:rPr lang="fr-FR" sz="2200" dirty="0" err="1" smtClean="0"/>
              <a:t>Lémmatisation</a:t>
            </a:r>
            <a:r>
              <a:rPr lang="fr-FR" sz="2200" dirty="0" smtClean="0"/>
              <a:t> / </a:t>
            </a:r>
            <a:r>
              <a:rPr lang="fr-FR" sz="2200" dirty="0" err="1" smtClean="0"/>
              <a:t>Stemming</a:t>
            </a:r>
            <a:endParaRPr lang="fr-FR" sz="22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sp>
        <p:nvSpPr>
          <p:cNvPr id="9" name="Organigramme : Disque magnétique 8"/>
          <p:cNvSpPr/>
          <p:nvPr/>
        </p:nvSpPr>
        <p:spPr bwMode="auto">
          <a:xfrm>
            <a:off x="85930" y="2041670"/>
            <a:ext cx="1440160" cy="740291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charset="0"/>
              </a:rPr>
              <a:t>Texte d’entrée</a:t>
            </a:r>
          </a:p>
        </p:txBody>
      </p:sp>
      <p:sp>
        <p:nvSpPr>
          <p:cNvPr id="16" name="Ellipse 15"/>
          <p:cNvSpPr/>
          <p:nvPr/>
        </p:nvSpPr>
        <p:spPr bwMode="auto">
          <a:xfrm>
            <a:off x="6298090" y="1907815"/>
            <a:ext cx="1260000" cy="1008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300" b="1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Suppression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300" b="1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des </a:t>
            </a:r>
            <a:r>
              <a:rPr lang="fr-FR" sz="1300" b="1" dirty="0" err="1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stopwords</a:t>
            </a:r>
            <a:endParaRPr lang="fr-FR" sz="1300" b="1" dirty="0" smtClean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7" name="Ellipse 16"/>
          <p:cNvSpPr/>
          <p:nvPr/>
        </p:nvSpPr>
        <p:spPr bwMode="auto">
          <a:xfrm>
            <a:off x="3282090" y="1907815"/>
            <a:ext cx="1260000" cy="1008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300" b="1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Suppression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300" b="1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Des chiffres</a:t>
            </a:r>
          </a:p>
        </p:txBody>
      </p:sp>
      <p:sp>
        <p:nvSpPr>
          <p:cNvPr id="18" name="Ellipse 17"/>
          <p:cNvSpPr/>
          <p:nvPr/>
        </p:nvSpPr>
        <p:spPr bwMode="auto">
          <a:xfrm>
            <a:off x="1774090" y="1907815"/>
            <a:ext cx="1260000" cy="1008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charset="0"/>
              </a:rPr>
              <a:t>Suppression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charset="0"/>
              </a:rPr>
              <a:t>la ponctuation</a:t>
            </a:r>
          </a:p>
        </p:txBody>
      </p:sp>
      <p:sp>
        <p:nvSpPr>
          <p:cNvPr id="19" name="Ellipse 18"/>
          <p:cNvSpPr/>
          <p:nvPr/>
        </p:nvSpPr>
        <p:spPr bwMode="auto">
          <a:xfrm>
            <a:off x="4790090" y="1907815"/>
            <a:ext cx="1260000" cy="1008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300" b="1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Transformation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000" b="1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majuscule en minuscule</a:t>
            </a:r>
          </a:p>
        </p:txBody>
      </p:sp>
      <p:cxnSp>
        <p:nvCxnSpPr>
          <p:cNvPr id="30" name="Connecteur droit avec flèche 29"/>
          <p:cNvCxnSpPr/>
          <p:nvPr/>
        </p:nvCxnSpPr>
        <p:spPr bwMode="auto">
          <a:xfrm flipV="1">
            <a:off x="1526090" y="2411815"/>
            <a:ext cx="248000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 bwMode="auto">
          <a:xfrm>
            <a:off x="3034090" y="2411815"/>
            <a:ext cx="24800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 bwMode="auto">
          <a:xfrm>
            <a:off x="4542090" y="2411815"/>
            <a:ext cx="24800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 bwMode="auto">
          <a:xfrm>
            <a:off x="6050090" y="2411815"/>
            <a:ext cx="24800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 bwMode="auto">
          <a:xfrm>
            <a:off x="7558090" y="2411815"/>
            <a:ext cx="247998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45" name="Tableau 44"/>
          <p:cNvGraphicFramePr>
            <a:graphicFrameLocks noGrp="1"/>
          </p:cNvGraphicFramePr>
          <p:nvPr/>
        </p:nvGraphicFramePr>
        <p:xfrm>
          <a:off x="116632" y="4959170"/>
          <a:ext cx="4328958" cy="1545225"/>
        </p:xfrm>
        <a:graphic>
          <a:graphicData uri="http://schemas.openxmlformats.org/drawingml/2006/table">
            <a:tbl>
              <a:tblPr/>
              <a:tblGrid>
                <a:gridCol w="4328958"/>
              </a:tblGrid>
              <a:tr h="3814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Description après </a:t>
                      </a:r>
                      <a:r>
                        <a:rPr lang="fr-FR" sz="1800" b="1" i="0" u="none" strike="noStrike" dirty="0" err="1" smtClean="0">
                          <a:solidFill>
                            <a:schemeClr val="tx1"/>
                          </a:solidFill>
                          <a:latin typeface="Calibri"/>
                        </a:rPr>
                        <a:t>lématisation</a:t>
                      </a:r>
                      <a:endParaRPr lang="fr-FR" sz="18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63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['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skmei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', 'dark', 'orange', 'sport', 'analog', 'digital', 'watch', 'men', 'boy', 'buy', '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skmei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', 'dark', 'orange', 'sport', 'analog', 'digital', 'watch', 'men', 'boy', 'dark', 'orange', 'online', '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india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', '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flipkart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', 'com', 'digital', 'chronograph', 'alarm', 'watch', 'light', 'function', 'date', 'month', 'display', 'great', 'discount', 'genuine', 'product', 'day', 'replacement', 'guarantee', 'free', 'shipping', 'cash', 'delivery']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/>
        </p:nvGraphicFramePr>
        <p:xfrm>
          <a:off x="4554790" y="4959170"/>
          <a:ext cx="4427700" cy="1541759"/>
        </p:xfrm>
        <a:graphic>
          <a:graphicData uri="http://schemas.openxmlformats.org/drawingml/2006/table">
            <a:tbl>
              <a:tblPr/>
              <a:tblGrid>
                <a:gridCol w="4427700"/>
              </a:tblGrid>
              <a:tr h="3815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Description après </a:t>
                      </a:r>
                      <a:r>
                        <a:rPr lang="fr-FR" sz="1800" b="1" i="0" u="none" strike="noStrike" dirty="0" err="1" smtClean="0">
                          <a:solidFill>
                            <a:schemeClr val="tx1"/>
                          </a:solidFill>
                          <a:latin typeface="Calibri"/>
                        </a:rPr>
                        <a:t>stemming</a:t>
                      </a:r>
                      <a:endParaRPr lang="fr-FR" sz="18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60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['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skmei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', 'dark', '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orang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', 'sport', 'analog', 'digit', 'watch', 'men', 'boy', 'buy', '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skmei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', 'dark', '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orang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', 'sport', 'analog', 'digit', 'watch', 'men', 'boy', 'dark', '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orang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', '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onlin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', '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india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', '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flipkart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', 'com', 'digit', 'chronograph', 'alarm', 'watch', 'light', 'function', 'date', 'month', 'display', 'great', 'discount', '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genuin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', 'product', 'day', '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replac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', '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guarante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', 'free', 'ship', 'cash', '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deliveri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4" name="Connecteur droit avec flèche 23"/>
          <p:cNvCxnSpPr/>
          <p:nvPr/>
        </p:nvCxnSpPr>
        <p:spPr bwMode="auto">
          <a:xfrm>
            <a:off x="8384725" y="2654781"/>
            <a:ext cx="0" cy="180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au 26"/>
          <p:cNvGraphicFramePr>
            <a:graphicFrameLocks noGrp="1"/>
          </p:cNvGraphicFramePr>
          <p:nvPr/>
        </p:nvGraphicFramePr>
        <p:xfrm>
          <a:off x="136730" y="3383995"/>
          <a:ext cx="8865858" cy="1191815"/>
        </p:xfrm>
        <a:graphic>
          <a:graphicData uri="http://schemas.openxmlformats.org/drawingml/2006/table">
            <a:tbl>
              <a:tblPr/>
              <a:tblGrid>
                <a:gridCol w="8865858"/>
              </a:tblGrid>
              <a:tr h="32885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Description </a:t>
                      </a:r>
                      <a:r>
                        <a:rPr lang="fr-FR" sz="18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avant traitement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32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Skmei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AD1057-Dark-Orange Sports Analog-Digital Watch  - For Men, Boys - Buy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Skmei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AD1057-Dark-Orange Sports Analog-Digital Watch  - For Men, Boys  AD1057-Dark-Orange Online at Rs.1199 in India Only at Flipkart.com. Digital Chronograph, Alarm Watch, Light Function, Date &amp; Month Display - Great Discounts, Only Genuine Products, 30 Day Replacement Guarantee, Free Shipping. Cash On Delivery!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Flèche vers le bas 39"/>
          <p:cNvSpPr/>
          <p:nvPr/>
        </p:nvSpPr>
        <p:spPr bwMode="auto">
          <a:xfrm>
            <a:off x="1786790" y="4588510"/>
            <a:ext cx="219925" cy="3600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42" name="Flèche vers le bas 41"/>
          <p:cNvSpPr/>
          <p:nvPr/>
        </p:nvSpPr>
        <p:spPr bwMode="auto">
          <a:xfrm>
            <a:off x="6552220" y="4588510"/>
            <a:ext cx="219925" cy="3600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6044533" y="1643719"/>
            <a:ext cx="3060000" cy="49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32223" y="1258424"/>
            <a:ext cx="8911777" cy="590931"/>
          </a:xfrm>
        </p:spPr>
        <p:txBody>
          <a:bodyPr/>
          <a:lstStyle/>
          <a:p>
            <a:r>
              <a:rPr lang="fr-FR" dirty="0" smtClean="0"/>
              <a:t>Ci-dessous la modélisation LDA pour classer notre corpus par thème :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32224" y="605993"/>
            <a:ext cx="8911776" cy="353302"/>
          </a:xfrm>
        </p:spPr>
        <p:txBody>
          <a:bodyPr/>
          <a:lstStyle/>
          <a:p>
            <a:r>
              <a:rPr lang="fr-FR" dirty="0" smtClean="0"/>
              <a:t>Prétraitement des données textuelles - </a:t>
            </a:r>
            <a:r>
              <a:rPr lang="fr-FR" sz="1900" dirty="0" smtClean="0"/>
              <a:t>Latent Dirichlet Allocation (LDA)</a:t>
            </a:r>
            <a:endParaRPr lang="fr-FR" sz="19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574209" y="6627813"/>
            <a:ext cx="315791" cy="193899"/>
          </a:xfrm>
        </p:spPr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1643720"/>
            <a:ext cx="5975258" cy="378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rganigramme : Document 7"/>
          <p:cNvSpPr/>
          <p:nvPr/>
        </p:nvSpPr>
        <p:spPr bwMode="auto">
          <a:xfrm>
            <a:off x="7092505" y="1681820"/>
            <a:ext cx="1980000" cy="5760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pack, design, color, use, feature,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material, box, model, light…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9" name="Organigramme : Document 8"/>
          <p:cNvSpPr/>
          <p:nvPr/>
        </p:nvSpPr>
        <p:spPr bwMode="auto">
          <a:xfrm>
            <a:off x="7092505" y="2402036"/>
            <a:ext cx="1980000" cy="5760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free, buy, delivery, cash, shipping,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genuine, product, </a:t>
            </a:r>
            <a:r>
              <a:rPr lang="en-US" sz="1050" dirty="0" err="1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flipkart</a:t>
            </a:r>
            <a:r>
              <a:rPr lang="en-US" sz="105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, day…</a:t>
            </a:r>
            <a:endParaRPr kumimoji="0" lang="fr-FR" sz="105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0" name="Organigramme : Document 9"/>
          <p:cNvSpPr/>
          <p:nvPr/>
        </p:nvSpPr>
        <p:spPr bwMode="auto">
          <a:xfrm>
            <a:off x="7092505" y="3122252"/>
            <a:ext cx="1980000" cy="5760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print, baby, cotton, fabric,  </a:t>
            </a:r>
            <a:r>
              <a:rPr lang="en-US" sz="105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detail</a:t>
            </a:r>
            <a:r>
              <a:rPr lang="en-US" sz="110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pack, color, general, inch…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1" name="Organigramme : Document 10"/>
          <p:cNvSpPr/>
          <p:nvPr/>
        </p:nvSpPr>
        <p:spPr bwMode="auto">
          <a:xfrm>
            <a:off x="7092505" y="3842468"/>
            <a:ext cx="1980000" cy="5760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laptop, warranty, shape, skin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mouse, </a:t>
            </a:r>
            <a:r>
              <a:rPr lang="en-US" sz="1100" dirty="0" err="1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usb</a:t>
            </a:r>
            <a:r>
              <a:rPr lang="en-US" sz="110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, adapter, pad, dress..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2" name="Organigramme : Document 11"/>
          <p:cNvSpPr/>
          <p:nvPr/>
        </p:nvSpPr>
        <p:spPr bwMode="auto">
          <a:xfrm>
            <a:off x="7092505" y="4562684"/>
            <a:ext cx="1980000" cy="5760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mug, ceramic, coffee, perfect,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sleeve, gift, design, strip, make…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3" name="Organigramme : Document 12"/>
          <p:cNvSpPr/>
          <p:nvPr/>
        </p:nvSpPr>
        <p:spPr bwMode="auto">
          <a:xfrm>
            <a:off x="7092505" y="5282899"/>
            <a:ext cx="1980000" cy="5760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home, wall, price, paper, apply,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brass, like, durable, </a:t>
            </a:r>
            <a:r>
              <a:rPr lang="fr-FR" sz="110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water…</a:t>
            </a:r>
          </a:p>
        </p:txBody>
      </p:sp>
      <p:sp>
        <p:nvSpPr>
          <p:cNvPr id="14" name="Organigramme : Document 13"/>
          <p:cNvSpPr/>
          <p:nvPr/>
        </p:nvSpPr>
        <p:spPr bwMode="auto">
          <a:xfrm>
            <a:off x="7092505" y="6003113"/>
            <a:ext cx="1980000" cy="5760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skin, towel, quality, product, hair,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trait, price, high, make, soap…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6" name="Rectangle à coins arrondis 15"/>
          <p:cNvSpPr/>
          <p:nvPr/>
        </p:nvSpPr>
        <p:spPr bwMode="auto">
          <a:xfrm>
            <a:off x="6070973" y="1770720"/>
            <a:ext cx="822721" cy="3970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Topic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 1</a:t>
            </a:r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6070973" y="2490936"/>
            <a:ext cx="822721" cy="3970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Topic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 2</a:t>
            </a: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6070973" y="3211152"/>
            <a:ext cx="822721" cy="3970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Topic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 3</a:t>
            </a:r>
          </a:p>
        </p:txBody>
      </p:sp>
      <p:sp>
        <p:nvSpPr>
          <p:cNvPr id="19" name="Rectangle à coins arrondis 18"/>
          <p:cNvSpPr/>
          <p:nvPr/>
        </p:nvSpPr>
        <p:spPr bwMode="auto">
          <a:xfrm>
            <a:off x="6070973" y="3931368"/>
            <a:ext cx="822721" cy="3970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Topic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 4</a:t>
            </a:r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6070973" y="4651584"/>
            <a:ext cx="822721" cy="3970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Topic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 5</a:t>
            </a:r>
          </a:p>
        </p:txBody>
      </p:sp>
      <p:sp>
        <p:nvSpPr>
          <p:cNvPr id="21" name="Rectangle à coins arrondis 20"/>
          <p:cNvSpPr/>
          <p:nvPr/>
        </p:nvSpPr>
        <p:spPr bwMode="auto">
          <a:xfrm>
            <a:off x="6070973" y="5391718"/>
            <a:ext cx="822721" cy="3970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Topic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 6</a:t>
            </a:r>
          </a:p>
        </p:txBody>
      </p:sp>
      <p:sp>
        <p:nvSpPr>
          <p:cNvPr id="22" name="Rectangle à coins arrondis 21"/>
          <p:cNvSpPr/>
          <p:nvPr/>
        </p:nvSpPr>
        <p:spPr bwMode="auto">
          <a:xfrm>
            <a:off x="6070973" y="6092013"/>
            <a:ext cx="822721" cy="3970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Topic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 7</a:t>
            </a:r>
          </a:p>
        </p:txBody>
      </p:sp>
      <p:cxnSp>
        <p:nvCxnSpPr>
          <p:cNvPr id="26" name="Connecteur droit avec flèche 25"/>
          <p:cNvCxnSpPr>
            <a:endCxn id="8" idx="1"/>
          </p:cNvCxnSpPr>
          <p:nvPr/>
        </p:nvCxnSpPr>
        <p:spPr bwMode="auto">
          <a:xfrm>
            <a:off x="6893694" y="1969235"/>
            <a:ext cx="198811" cy="58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Connecteur droit avec flèche 27"/>
          <p:cNvCxnSpPr>
            <a:endCxn id="9" idx="1"/>
          </p:cNvCxnSpPr>
          <p:nvPr/>
        </p:nvCxnSpPr>
        <p:spPr bwMode="auto">
          <a:xfrm>
            <a:off x="6893694" y="2689451"/>
            <a:ext cx="198811" cy="58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onnecteur droit avec flèche 29"/>
          <p:cNvCxnSpPr>
            <a:endCxn id="10" idx="1"/>
          </p:cNvCxnSpPr>
          <p:nvPr/>
        </p:nvCxnSpPr>
        <p:spPr bwMode="auto">
          <a:xfrm>
            <a:off x="6893694" y="3409667"/>
            <a:ext cx="198811" cy="58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necteur droit avec flèche 31"/>
          <p:cNvCxnSpPr>
            <a:endCxn id="11" idx="1"/>
          </p:cNvCxnSpPr>
          <p:nvPr/>
        </p:nvCxnSpPr>
        <p:spPr bwMode="auto">
          <a:xfrm>
            <a:off x="6893694" y="4129883"/>
            <a:ext cx="198811" cy="58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Connecteur droit avec flèche 33"/>
          <p:cNvCxnSpPr>
            <a:endCxn id="12" idx="1"/>
          </p:cNvCxnSpPr>
          <p:nvPr/>
        </p:nvCxnSpPr>
        <p:spPr bwMode="auto">
          <a:xfrm>
            <a:off x="6893694" y="4850099"/>
            <a:ext cx="198811" cy="58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Connecteur droit avec flèche 35"/>
          <p:cNvCxnSpPr>
            <a:endCxn id="13" idx="1"/>
          </p:cNvCxnSpPr>
          <p:nvPr/>
        </p:nvCxnSpPr>
        <p:spPr bwMode="auto">
          <a:xfrm flipV="1">
            <a:off x="6893694" y="5570899"/>
            <a:ext cx="198811" cy="19334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Connecteur droit avec flèche 39"/>
          <p:cNvCxnSpPr>
            <a:endCxn id="14" idx="1"/>
          </p:cNvCxnSpPr>
          <p:nvPr/>
        </p:nvCxnSpPr>
        <p:spPr bwMode="auto">
          <a:xfrm>
            <a:off x="6893694" y="6290528"/>
            <a:ext cx="198811" cy="58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1" name="Tableau 30"/>
          <p:cNvGraphicFramePr>
            <a:graphicFrameLocks noGrp="1"/>
          </p:cNvGraphicFramePr>
          <p:nvPr/>
        </p:nvGraphicFramePr>
        <p:xfrm>
          <a:off x="656565" y="5578874"/>
          <a:ext cx="4294332" cy="746878"/>
        </p:xfrm>
        <a:graphic>
          <a:graphicData uri="http://schemas.openxmlformats.org/drawingml/2006/table">
            <a:tbl>
              <a:tblPr/>
              <a:tblGrid>
                <a:gridCol w="3214316"/>
                <a:gridCol w="1080016"/>
              </a:tblGrid>
              <a:tr h="39472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Méthode </a:t>
                      </a:r>
                      <a:r>
                        <a:rPr lang="fr-FR" sz="14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de modélisation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ARI score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155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 smtClean="0">
                          <a:solidFill>
                            <a:srgbClr val="212121"/>
                          </a:solidFill>
                          <a:latin typeface="Arial"/>
                        </a:rPr>
                        <a:t>Latent Dirichlet Allocation (LDA)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smtClean="0">
                          <a:solidFill>
                            <a:srgbClr val="212121"/>
                          </a:solidFill>
                          <a:latin typeface="Arial"/>
                        </a:rPr>
                        <a:t>0.088</a:t>
                      </a:r>
                      <a:endParaRPr lang="fr-FR" sz="1400" b="1" i="0" u="none" strike="noStrike" dirty="0">
                        <a:solidFill>
                          <a:srgbClr val="212121"/>
                        </a:solidFill>
                        <a:latin typeface="Arial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32224" y="1258424"/>
            <a:ext cx="8732264" cy="302840"/>
          </a:xfrm>
        </p:spPr>
        <p:txBody>
          <a:bodyPr/>
          <a:lstStyle/>
          <a:p>
            <a:r>
              <a:rPr lang="fr-FR" dirty="0" smtClean="0"/>
              <a:t>Les mots-clés par catégorie: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32224" y="605993"/>
            <a:ext cx="7951291" cy="353302"/>
          </a:xfrm>
        </p:spPr>
        <p:txBody>
          <a:bodyPr/>
          <a:lstStyle/>
          <a:p>
            <a:r>
              <a:rPr lang="fr-FR" dirty="0" smtClean="0"/>
              <a:t>Prétraitement des données textuelles – Analyse TF-IDF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pic>
        <p:nvPicPr>
          <p:cNvPr id="11" name="Image 10" descr="mot cle categorie 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80180"/>
            <a:ext cx="9144000" cy="4954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32224" y="1258424"/>
            <a:ext cx="8732264" cy="5170646"/>
          </a:xfrm>
        </p:spPr>
        <p:txBody>
          <a:bodyPr/>
          <a:lstStyle/>
          <a:p>
            <a:r>
              <a:rPr lang="fr-FR" dirty="0" smtClean="0"/>
              <a:t>Graphique du Nombre total de mots / unique par catégorie :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Remarque : </a:t>
            </a:r>
            <a:r>
              <a:rPr lang="fr-FR" sz="2000" dirty="0" smtClean="0"/>
              <a:t>La catégorie « </a:t>
            </a:r>
            <a:r>
              <a:rPr lang="fr-FR" sz="2000" dirty="0" err="1" smtClean="0"/>
              <a:t>Ketchen</a:t>
            </a:r>
            <a:r>
              <a:rPr lang="fr-FR" sz="2000" dirty="0" smtClean="0"/>
              <a:t> </a:t>
            </a:r>
            <a:r>
              <a:rPr lang="fr-FR" sz="2000" dirty="0" err="1" smtClean="0"/>
              <a:t>Dinning</a:t>
            </a:r>
            <a:r>
              <a:rPr lang="fr-FR" sz="2000" dirty="0" smtClean="0"/>
              <a:t> » qui contient le plus de mots</a:t>
            </a:r>
            <a:r>
              <a:rPr lang="fr-FR" dirty="0" smtClean="0"/>
              <a:t>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32224" y="605993"/>
            <a:ext cx="7951291" cy="353302"/>
          </a:xfrm>
        </p:spPr>
        <p:txBody>
          <a:bodyPr/>
          <a:lstStyle/>
          <a:p>
            <a:r>
              <a:rPr lang="fr-FR" dirty="0" smtClean="0"/>
              <a:t>Prétraitement des données textuelles – Analyse TF-IDF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pic>
        <p:nvPicPr>
          <p:cNvPr id="7" name="Image 6" descr="Nombre mot uniq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3388" y="1561264"/>
            <a:ext cx="6597225" cy="4464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32224" y="1258424"/>
            <a:ext cx="8911776" cy="2511457"/>
          </a:xfrm>
        </p:spPr>
        <p:txBody>
          <a:bodyPr/>
          <a:lstStyle/>
          <a:p>
            <a:r>
              <a:rPr lang="fr-FR" dirty="0" smtClean="0"/>
              <a:t>Processus du traitement du corpus pour projeter nos données en 2D :</a:t>
            </a:r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Ci-dessous la représentation 2D de notre corpus par catégorie : </a:t>
            </a:r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32224" y="605993"/>
            <a:ext cx="8911776" cy="353302"/>
          </a:xfrm>
        </p:spPr>
        <p:txBody>
          <a:bodyPr/>
          <a:lstStyle/>
          <a:p>
            <a:r>
              <a:rPr lang="fr-FR" dirty="0" smtClean="0"/>
              <a:t>Prétraitement des données textuelles – Analyse TF-IDF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365125" y="1849140"/>
            <a:ext cx="1866615" cy="9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charset="0"/>
              </a:rPr>
              <a:t>Initialiser</a:t>
            </a:r>
            <a:r>
              <a:rPr kumimoji="0" lang="fr-FR" sz="1600" b="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charset="0"/>
              </a:rPr>
              <a:t> le modèle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/>
              <a:t>« </a:t>
            </a:r>
            <a:r>
              <a:rPr lang="fr-FR" sz="1600" b="1" i="1" dirty="0" err="1" smtClean="0"/>
              <a:t>TfidfVectorizer</a:t>
            </a:r>
            <a:r>
              <a:rPr lang="fr-FR" sz="1600" b="1" i="1" dirty="0" smtClean="0"/>
              <a:t>, </a:t>
            </a:r>
            <a:endParaRPr lang="fr-FR" sz="1600" b="1" i="1" dirty="0" smtClean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600" b="1" i="1" dirty="0" err="1" smtClean="0"/>
              <a:t>CountVectorizer</a:t>
            </a:r>
            <a:r>
              <a:rPr lang="fr-FR" sz="1600" b="1" i="1" dirty="0" smtClean="0"/>
              <a:t>…</a:t>
            </a:r>
            <a:r>
              <a:rPr lang="fr-FR" sz="1600" dirty="0" smtClean="0"/>
              <a:t> </a:t>
            </a:r>
            <a:r>
              <a:rPr lang="fr-FR" sz="1600" dirty="0" smtClean="0"/>
              <a:t>»</a:t>
            </a: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2570750" y="1849140"/>
            <a:ext cx="1908000" cy="9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charset="0"/>
              </a:rPr>
              <a:t>Entraîner /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cs typeface="Arial" charset="0"/>
              </a:rPr>
              <a:t>tranformer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charset="0"/>
              </a:rPr>
              <a:t> notre corpus</a:t>
            </a:r>
            <a:endParaRPr lang="fr-FR" sz="1600" dirty="0" smtClean="0"/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4817760" y="1849140"/>
            <a:ext cx="1866615" cy="9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/>
              <a:t>Réduire les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/>
              <a:t>dimensions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/>
              <a:t>(TSNE)</a:t>
            </a: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7023385" y="1849140"/>
            <a:ext cx="1866615" cy="9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charset="0"/>
              </a:rPr>
              <a:t>Projeter</a:t>
            </a:r>
            <a:r>
              <a:rPr kumimoji="0" lang="fr-FR" sz="1600" b="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charset="0"/>
              </a:rPr>
              <a:t> les données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latin typeface="Calibri" pitchFamily="34" charset="0"/>
                <a:cs typeface="Arial" charset="0"/>
              </a:rPr>
              <a:t>Par catégorie en 2D</a:t>
            </a:r>
            <a:endParaRPr lang="fr-FR" sz="1600" dirty="0" smtClean="0"/>
          </a:p>
        </p:txBody>
      </p:sp>
      <p:sp>
        <p:nvSpPr>
          <p:cNvPr id="12" name="Flèche droite 11"/>
          <p:cNvSpPr/>
          <p:nvPr/>
        </p:nvSpPr>
        <p:spPr bwMode="auto">
          <a:xfrm>
            <a:off x="2282540" y="2261089"/>
            <a:ext cx="288000" cy="180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3" name="Flèche droite 12"/>
          <p:cNvSpPr/>
          <p:nvPr/>
        </p:nvSpPr>
        <p:spPr bwMode="auto">
          <a:xfrm>
            <a:off x="6735385" y="2261089"/>
            <a:ext cx="288000" cy="180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4" name="Flèche droite 13"/>
          <p:cNvSpPr/>
          <p:nvPr/>
        </p:nvSpPr>
        <p:spPr bwMode="auto">
          <a:xfrm>
            <a:off x="4521662" y="2285389"/>
            <a:ext cx="288000" cy="180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pic>
        <p:nvPicPr>
          <p:cNvPr id="15" name="Image 14" descr="categorie TS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6775" y="3267682"/>
            <a:ext cx="4188610" cy="3498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32224" y="614585"/>
            <a:ext cx="8911776" cy="344710"/>
          </a:xfrm>
        </p:spPr>
        <p:txBody>
          <a:bodyPr/>
          <a:lstStyle/>
          <a:p>
            <a:r>
              <a:rPr lang="fr-FR" dirty="0" smtClean="0"/>
              <a:t>Prétraitement des données textuelles - </a:t>
            </a:r>
            <a:r>
              <a:rPr lang="fr-FR" sz="2400" dirty="0" smtClean="0"/>
              <a:t>Segmentation K-</a:t>
            </a:r>
            <a:r>
              <a:rPr lang="fr-FR" sz="2400" dirty="0" err="1" smtClean="0"/>
              <a:t>Means</a:t>
            </a:r>
            <a:r>
              <a:rPr lang="fr-FR" sz="2400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65100" y="1098995"/>
            <a:ext cx="4308875" cy="395018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5100" y="1098995"/>
            <a:ext cx="4308875" cy="5748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Lemmatisation</a:t>
            </a:r>
          </a:p>
        </p:txBody>
      </p:sp>
      <p:sp>
        <p:nvSpPr>
          <p:cNvPr id="12" name="Flèche vers le bas 11"/>
          <p:cNvSpPr/>
          <p:nvPr/>
        </p:nvSpPr>
        <p:spPr bwMode="auto">
          <a:xfrm>
            <a:off x="2139517" y="1750005"/>
            <a:ext cx="360040" cy="40504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339537" y="3792536"/>
          <a:ext cx="3960000" cy="1057275"/>
        </p:xfrm>
        <a:graphic>
          <a:graphicData uri="http://schemas.openxmlformats.org/drawingml/2006/table">
            <a:tbl>
              <a:tblPr/>
              <a:tblGrid>
                <a:gridCol w="3017328"/>
                <a:gridCol w="942672"/>
              </a:tblGrid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Méthode </a:t>
                      </a:r>
                      <a:r>
                        <a:rPr lang="fr-FR" sz="14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d’extraction des </a:t>
                      </a:r>
                      <a:r>
                        <a:rPr lang="fr-FR" sz="1400" b="1" i="0" u="none" strike="noStrike" dirty="0" err="1" smtClean="0">
                          <a:solidFill>
                            <a:schemeClr val="tx1"/>
                          </a:solidFill>
                          <a:latin typeface="Arial"/>
                        </a:rPr>
                        <a:t>features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ARI score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 err="1" smtClean="0">
                          <a:solidFill>
                            <a:srgbClr val="212121"/>
                          </a:solidFill>
                          <a:latin typeface="Arial"/>
                        </a:rPr>
                        <a:t>TfidfVectorizer</a:t>
                      </a:r>
                      <a:endParaRPr lang="fr-FR" sz="1400" b="1" i="0" u="none" strike="noStrike" dirty="0" smtClean="0">
                        <a:solidFill>
                          <a:srgbClr val="212121"/>
                        </a:solidFill>
                        <a:latin typeface="Arial"/>
                      </a:endParaRPr>
                    </a:p>
                  </a:txBody>
                  <a:tcPr marL="72000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212121"/>
                          </a:solidFill>
                          <a:latin typeface="Arial"/>
                        </a:rPr>
                        <a:t>0.548</a:t>
                      </a:r>
                    </a:p>
                  </a:txBody>
                  <a:tcPr marL="72000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 err="1">
                          <a:solidFill>
                            <a:srgbClr val="212121"/>
                          </a:solidFill>
                          <a:latin typeface="Arial"/>
                        </a:rPr>
                        <a:t>CountVectorizer</a:t>
                      </a:r>
                      <a:endParaRPr lang="fr-FR" sz="1400" b="1" i="0" u="none" strike="noStrike" dirty="0">
                        <a:solidFill>
                          <a:srgbClr val="212121"/>
                        </a:solidFill>
                        <a:latin typeface="Arial"/>
                      </a:endParaRPr>
                    </a:p>
                  </a:txBody>
                  <a:tcPr marL="72000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212121"/>
                          </a:solidFill>
                          <a:latin typeface="Arial"/>
                        </a:rPr>
                        <a:t>0.469</a:t>
                      </a:r>
                    </a:p>
                  </a:txBody>
                  <a:tcPr marL="72000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rgbClr val="212121"/>
                          </a:solidFill>
                          <a:latin typeface="Arial"/>
                        </a:rPr>
                        <a:t>Word2Vec</a:t>
                      </a:r>
                    </a:p>
                  </a:txBody>
                  <a:tcPr marL="72000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u="none" strike="noStrike" smtClean="0">
                          <a:solidFill>
                            <a:srgbClr val="212121"/>
                          </a:solidFill>
                          <a:latin typeface="Arial"/>
                        </a:rPr>
                        <a:t>0.216</a:t>
                      </a:r>
                      <a:endParaRPr lang="fr-FR" sz="1400" b="1" i="0" u="none" strike="noStrike" dirty="0">
                        <a:solidFill>
                          <a:srgbClr val="212121"/>
                        </a:solidFill>
                        <a:latin typeface="Arial"/>
                      </a:endParaRPr>
                    </a:p>
                  </a:txBody>
                  <a:tcPr marL="72000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à coins arrondis 13"/>
          <p:cNvSpPr/>
          <p:nvPr/>
        </p:nvSpPr>
        <p:spPr bwMode="auto">
          <a:xfrm>
            <a:off x="1386230" y="2218550"/>
            <a:ext cx="1866615" cy="9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600" b="1" dirty="0" smtClean="0"/>
              <a:t>Réduction de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600" b="1" dirty="0" smtClean="0"/>
              <a:t>dimension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600" b="1" dirty="0" smtClean="0"/>
              <a:t>(TSNE)</a:t>
            </a:r>
          </a:p>
        </p:txBody>
      </p:sp>
      <p:sp>
        <p:nvSpPr>
          <p:cNvPr id="15" name="Flèche vers le bas 14"/>
          <p:cNvSpPr/>
          <p:nvPr/>
        </p:nvSpPr>
        <p:spPr bwMode="auto">
          <a:xfrm>
            <a:off x="2139517" y="3248605"/>
            <a:ext cx="360040" cy="40504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73615" y="1098995"/>
            <a:ext cx="4308875" cy="395018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673615" y="1098995"/>
            <a:ext cx="4308875" cy="5748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err="1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Stemming</a:t>
            </a:r>
            <a:endParaRPr kumimoji="0" lang="fr-FR" sz="2000" b="1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8" name="Flèche vers le bas 17"/>
          <p:cNvSpPr/>
          <p:nvPr/>
        </p:nvSpPr>
        <p:spPr bwMode="auto">
          <a:xfrm>
            <a:off x="6648032" y="1750005"/>
            <a:ext cx="360040" cy="40504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19" name="Tableau 18"/>
          <p:cNvGraphicFramePr>
            <a:graphicFrameLocks noGrp="1"/>
          </p:cNvGraphicFramePr>
          <p:nvPr/>
        </p:nvGraphicFramePr>
        <p:xfrm>
          <a:off x="4848052" y="3792536"/>
          <a:ext cx="3960000" cy="1057275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3009313"/>
                <a:gridCol w="950687"/>
              </a:tblGrid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Méthode d’extraction des </a:t>
                      </a:r>
                      <a:r>
                        <a:rPr lang="fr-FR" sz="1400" b="1" i="0" u="none" strike="noStrike" dirty="0" err="1" smtClean="0">
                          <a:solidFill>
                            <a:schemeClr val="tx1"/>
                          </a:solidFill>
                          <a:latin typeface="Arial"/>
                        </a:rPr>
                        <a:t>features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ARI score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 err="1" smtClean="0">
                          <a:solidFill>
                            <a:srgbClr val="212121"/>
                          </a:solidFill>
                          <a:latin typeface="Arial"/>
                        </a:rPr>
                        <a:t>TfidfVectorizer</a:t>
                      </a:r>
                      <a:endParaRPr lang="fr-FR" sz="1400" b="1" i="0" u="none" strike="noStrike" dirty="0" smtClean="0">
                        <a:solidFill>
                          <a:srgbClr val="212121"/>
                        </a:solidFill>
                        <a:latin typeface="Arial"/>
                      </a:endParaRPr>
                    </a:p>
                  </a:txBody>
                  <a:tcPr marL="72000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u="none" strike="noStrike" dirty="0" smtClean="0">
                          <a:solidFill>
                            <a:srgbClr val="212121"/>
                          </a:solidFill>
                          <a:latin typeface="Arial"/>
                        </a:rPr>
                        <a:t>0.544</a:t>
                      </a:r>
                      <a:endParaRPr lang="fr-FR" sz="1400" b="1" i="0" u="none" strike="noStrike" dirty="0">
                        <a:solidFill>
                          <a:srgbClr val="212121"/>
                        </a:solidFill>
                        <a:latin typeface="Arial"/>
                      </a:endParaRPr>
                    </a:p>
                  </a:txBody>
                  <a:tcPr marL="72000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 err="1">
                          <a:solidFill>
                            <a:srgbClr val="212121"/>
                          </a:solidFill>
                          <a:latin typeface="Arial"/>
                        </a:rPr>
                        <a:t>CountVectorizer</a:t>
                      </a:r>
                      <a:endParaRPr lang="fr-FR" sz="1400" b="1" i="0" u="none" strike="noStrike" dirty="0">
                        <a:solidFill>
                          <a:srgbClr val="212121"/>
                        </a:solidFill>
                        <a:latin typeface="Arial"/>
                      </a:endParaRPr>
                    </a:p>
                  </a:txBody>
                  <a:tcPr marL="72000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u="none" strike="noStrike" dirty="0" smtClean="0">
                          <a:solidFill>
                            <a:srgbClr val="212121"/>
                          </a:solidFill>
                          <a:latin typeface="Arial"/>
                        </a:rPr>
                        <a:t>0.378</a:t>
                      </a:r>
                      <a:endParaRPr lang="fr-FR" sz="1400" b="1" i="0" u="none" strike="noStrike" dirty="0">
                        <a:solidFill>
                          <a:srgbClr val="212121"/>
                        </a:solidFill>
                        <a:latin typeface="Arial"/>
                      </a:endParaRPr>
                    </a:p>
                  </a:txBody>
                  <a:tcPr marL="72000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rgbClr val="212121"/>
                          </a:solidFill>
                          <a:latin typeface="Arial"/>
                        </a:rPr>
                        <a:t>Word2Vec</a:t>
                      </a:r>
                    </a:p>
                  </a:txBody>
                  <a:tcPr marL="72000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u="none" strike="noStrike" dirty="0" smtClean="0">
                          <a:solidFill>
                            <a:srgbClr val="212121"/>
                          </a:solidFill>
                          <a:latin typeface="Arial"/>
                        </a:rPr>
                        <a:t>0.218</a:t>
                      </a:r>
                      <a:endParaRPr lang="fr-FR" sz="1400" b="1" i="0" u="none" strike="noStrike" dirty="0">
                        <a:solidFill>
                          <a:srgbClr val="212121"/>
                        </a:solidFill>
                        <a:latin typeface="Arial"/>
                      </a:endParaRPr>
                    </a:p>
                  </a:txBody>
                  <a:tcPr marL="72000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à coins arrondis 19"/>
          <p:cNvSpPr/>
          <p:nvPr/>
        </p:nvSpPr>
        <p:spPr bwMode="auto">
          <a:xfrm>
            <a:off x="5894745" y="2218550"/>
            <a:ext cx="1866615" cy="9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600" b="1" dirty="0" smtClean="0"/>
              <a:t>Réduction de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600" b="1" dirty="0" smtClean="0"/>
              <a:t>dimension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600" b="1" dirty="0" smtClean="0"/>
              <a:t>(TSNE)</a:t>
            </a:r>
          </a:p>
        </p:txBody>
      </p:sp>
      <p:sp>
        <p:nvSpPr>
          <p:cNvPr id="21" name="Flèche vers le bas 20"/>
          <p:cNvSpPr/>
          <p:nvPr/>
        </p:nvSpPr>
        <p:spPr bwMode="auto">
          <a:xfrm>
            <a:off x="6648032" y="3248605"/>
            <a:ext cx="360040" cy="40504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22" name="Rectangle à coins arrondis 21"/>
          <p:cNvSpPr/>
          <p:nvPr/>
        </p:nvSpPr>
        <p:spPr bwMode="auto">
          <a:xfrm>
            <a:off x="2468449" y="5703540"/>
            <a:ext cx="4213855" cy="7650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dirty="0" smtClean="0">
                <a:solidFill>
                  <a:srgbClr val="212121"/>
                </a:solidFill>
                <a:latin typeface="Arial"/>
              </a:rPr>
              <a:t>Choix traitement texte : </a:t>
            </a:r>
            <a:r>
              <a:rPr lang="fr-FR" b="1" u="sng" dirty="0" smtClean="0">
                <a:solidFill>
                  <a:srgbClr val="212121"/>
                </a:solidFill>
                <a:latin typeface="Arial"/>
              </a:rPr>
              <a:t>Lemmatisation</a:t>
            </a:r>
            <a:endParaRPr lang="fr-FR" sz="1600" b="1" u="sng" dirty="0" smtClean="0">
              <a:solidFill>
                <a:srgbClr val="212121"/>
              </a:solidFill>
              <a:latin typeface="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600" b="1" dirty="0" smtClean="0">
                <a:solidFill>
                  <a:srgbClr val="212121"/>
                </a:solidFill>
                <a:latin typeface="Arial"/>
              </a:rPr>
              <a:t>Choix d’extraction       : </a:t>
            </a:r>
            <a:r>
              <a:rPr lang="fr-FR" b="1" u="sng" dirty="0" err="1" smtClean="0">
                <a:solidFill>
                  <a:srgbClr val="212121"/>
                </a:solidFill>
                <a:latin typeface="Arial"/>
              </a:rPr>
              <a:t>TfidfVectorizer</a:t>
            </a:r>
            <a:r>
              <a:rPr lang="fr-FR" b="1" u="sng" dirty="0" smtClean="0">
                <a:solidFill>
                  <a:srgbClr val="212121"/>
                </a:solidFill>
                <a:latin typeface="Arial"/>
              </a:rPr>
              <a:t> </a:t>
            </a:r>
            <a:endParaRPr lang="fr-FR" sz="1600" b="1" u="sng" dirty="0" smtClean="0">
              <a:solidFill>
                <a:srgbClr val="212121"/>
              </a:solidFill>
              <a:latin typeface="Arial"/>
            </a:endParaRPr>
          </a:p>
        </p:txBody>
      </p:sp>
      <p:cxnSp>
        <p:nvCxnSpPr>
          <p:cNvPr id="24" name="Connecteur en angle 23"/>
          <p:cNvCxnSpPr>
            <a:stCxn id="16" idx="2"/>
            <a:endCxn id="22" idx="0"/>
          </p:cNvCxnSpPr>
          <p:nvPr/>
        </p:nvCxnSpPr>
        <p:spPr bwMode="auto">
          <a:xfrm rot="5400000">
            <a:off x="5374535" y="4250022"/>
            <a:ext cx="654360" cy="225267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onnecteur en angle 25"/>
          <p:cNvCxnSpPr>
            <a:stCxn id="8" idx="2"/>
            <a:endCxn id="22" idx="0"/>
          </p:cNvCxnSpPr>
          <p:nvPr/>
        </p:nvCxnSpPr>
        <p:spPr bwMode="auto">
          <a:xfrm rot="16200000" flipH="1">
            <a:off x="3120277" y="4248440"/>
            <a:ext cx="654360" cy="225583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32224" y="1258424"/>
            <a:ext cx="8732264" cy="2511457"/>
          </a:xfrm>
        </p:spPr>
        <p:txBody>
          <a:bodyPr/>
          <a:lstStyle/>
          <a:p>
            <a:r>
              <a:rPr lang="fr-FR" dirty="0" smtClean="0"/>
              <a:t>Le processus effectué pour le Transfer Learning :</a:t>
            </a:r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Projection / ARI score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32224" y="614585"/>
            <a:ext cx="8911776" cy="344710"/>
          </a:xfrm>
        </p:spPr>
        <p:txBody>
          <a:bodyPr/>
          <a:lstStyle/>
          <a:p>
            <a:r>
              <a:rPr lang="fr-FR" dirty="0" smtClean="0"/>
              <a:t>Prétraitement des données textuelles – </a:t>
            </a:r>
            <a:r>
              <a:rPr lang="fr-FR" sz="2400" dirty="0" smtClean="0"/>
              <a:t>Transfer Learning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sp>
        <p:nvSpPr>
          <p:cNvPr id="7" name="Organigramme : Disque magnétique 6"/>
          <p:cNvSpPr/>
          <p:nvPr/>
        </p:nvSpPr>
        <p:spPr bwMode="auto">
          <a:xfrm>
            <a:off x="136526" y="1849140"/>
            <a:ext cx="1868400" cy="9001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charset="0"/>
              </a:rPr>
              <a:t>Texte d’entrée</a:t>
            </a: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2317750" y="1849140"/>
            <a:ext cx="2160000" cy="9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charset="0"/>
              </a:rPr>
              <a:t>Vectorisations avec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500" b="1" i="1" dirty="0" err="1" smtClean="0"/>
              <a:t>glove</a:t>
            </a:r>
            <a:r>
              <a:rPr lang="fr-FR" sz="1500" b="1" i="1" dirty="0" smtClean="0"/>
              <a:t>-wiki-</a:t>
            </a:r>
            <a:r>
              <a:rPr lang="fr-FR" sz="1500" b="1" i="1" dirty="0" err="1" smtClean="0"/>
              <a:t>gigaword</a:t>
            </a:r>
            <a:r>
              <a:rPr lang="fr-FR" sz="1500" b="1" i="1" dirty="0" smtClean="0"/>
              <a:t>-300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charset="0"/>
              </a:rPr>
              <a:t> </a:t>
            </a:r>
            <a:endParaRPr lang="fr-FR" sz="1600" dirty="0" smtClean="0"/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4817760" y="1849140"/>
            <a:ext cx="1866615" cy="9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/>
              <a:t>Réduction de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/>
              <a:t>dimension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/>
              <a:t>(TSNE)</a:t>
            </a: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7023385" y="1849140"/>
            <a:ext cx="1866615" cy="9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/>
              <a:t>Classification </a:t>
            </a:r>
            <a:r>
              <a:rPr lang="fr-FR" sz="1600" dirty="0" err="1" smtClean="0"/>
              <a:t>Kmeans</a:t>
            </a:r>
            <a:endParaRPr lang="fr-FR" sz="1600" dirty="0" smtClean="0"/>
          </a:p>
        </p:txBody>
      </p:sp>
      <p:sp>
        <p:nvSpPr>
          <p:cNvPr id="11" name="Flèche droite 10"/>
          <p:cNvSpPr/>
          <p:nvPr/>
        </p:nvSpPr>
        <p:spPr bwMode="auto">
          <a:xfrm>
            <a:off x="2029750" y="2209190"/>
            <a:ext cx="288000" cy="180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2" name="Flèche droite 11"/>
          <p:cNvSpPr/>
          <p:nvPr/>
        </p:nvSpPr>
        <p:spPr bwMode="auto">
          <a:xfrm>
            <a:off x="6735385" y="2209190"/>
            <a:ext cx="288000" cy="180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3" name="Flèche droite 12"/>
          <p:cNvSpPr/>
          <p:nvPr/>
        </p:nvSpPr>
        <p:spPr bwMode="auto">
          <a:xfrm>
            <a:off x="4521662" y="2209190"/>
            <a:ext cx="288000" cy="180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232224" y="4621210"/>
          <a:ext cx="3960000" cy="923025"/>
        </p:xfrm>
        <a:graphic>
          <a:graphicData uri="http://schemas.openxmlformats.org/drawingml/2006/table">
            <a:tbl>
              <a:tblPr/>
              <a:tblGrid>
                <a:gridCol w="2964068"/>
                <a:gridCol w="995932"/>
              </a:tblGrid>
              <a:tr h="48781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Méthode </a:t>
                      </a:r>
                      <a:r>
                        <a:rPr lang="fr-FR" sz="14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d’extraction des </a:t>
                      </a:r>
                      <a:r>
                        <a:rPr lang="fr-FR" sz="1400" b="1" i="0" u="none" strike="noStrike" dirty="0" err="1" smtClean="0">
                          <a:solidFill>
                            <a:schemeClr val="tx1"/>
                          </a:solidFill>
                          <a:latin typeface="Arial"/>
                        </a:rPr>
                        <a:t>features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ARI score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5209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 err="1" smtClean="0">
                          <a:solidFill>
                            <a:srgbClr val="212121"/>
                          </a:solidFill>
                          <a:latin typeface="Arial"/>
                        </a:rPr>
                        <a:t>glove</a:t>
                      </a:r>
                      <a:r>
                        <a:rPr lang="fr-FR" sz="1400" b="1" i="0" u="none" strike="noStrike" dirty="0" smtClean="0">
                          <a:solidFill>
                            <a:srgbClr val="212121"/>
                          </a:solidFill>
                          <a:latin typeface="Arial"/>
                        </a:rPr>
                        <a:t>-wiki-</a:t>
                      </a:r>
                      <a:r>
                        <a:rPr lang="fr-FR" sz="1400" b="1" i="0" u="none" strike="noStrike" dirty="0" err="1" smtClean="0">
                          <a:solidFill>
                            <a:srgbClr val="212121"/>
                          </a:solidFill>
                          <a:latin typeface="Arial"/>
                        </a:rPr>
                        <a:t>gigaword</a:t>
                      </a:r>
                      <a:r>
                        <a:rPr lang="fr-FR" sz="1400" b="1" i="0" u="none" strike="noStrike" dirty="0" smtClean="0">
                          <a:solidFill>
                            <a:srgbClr val="212121"/>
                          </a:solidFill>
                          <a:latin typeface="Arial"/>
                        </a:rPr>
                        <a:t>-300 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smtClean="0">
                          <a:solidFill>
                            <a:srgbClr val="212121"/>
                          </a:solidFill>
                          <a:latin typeface="Arial"/>
                        </a:rPr>
                        <a:t>0.385</a:t>
                      </a:r>
                      <a:endParaRPr lang="fr-FR" sz="1400" b="1" i="0" u="none" strike="noStrike" dirty="0">
                        <a:solidFill>
                          <a:srgbClr val="212121"/>
                        </a:solidFill>
                        <a:latin typeface="Arial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8" name="Image 17" descr="TSNE glove-wiki-gigaword-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8124" y="2921913"/>
            <a:ext cx="4595251" cy="3744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0" y="3051892"/>
            <a:ext cx="9144000" cy="504754"/>
          </a:xfrm>
        </p:spPr>
        <p:txBody>
          <a:bodyPr/>
          <a:lstStyle/>
          <a:p>
            <a:r>
              <a:rPr lang="fr-FR" sz="4000" b="1" dirty="0" smtClean="0"/>
              <a:t>Prétraitement des images</a:t>
            </a:r>
            <a:endParaRPr lang="fr-F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32224" y="261283"/>
            <a:ext cx="8871276" cy="698012"/>
          </a:xfrm>
        </p:spPr>
        <p:txBody>
          <a:bodyPr/>
          <a:lstStyle/>
          <a:p>
            <a:r>
              <a:rPr lang="fr-FR" dirty="0" smtClean="0"/>
              <a:t>Prétraitement des images – Exemple d’images par catégorie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5125" y="6615113"/>
            <a:ext cx="654025" cy="145424"/>
          </a:xfrm>
        </p:spPr>
        <p:txBody>
          <a:bodyPr/>
          <a:lstStyle/>
          <a:p>
            <a:pPr>
              <a:defRPr/>
            </a:pPr>
            <a:fld id="{5307139A-C5DD-40EF-9819-8DFB28A5A414}" type="datetime1">
              <a:rPr lang="fr-FR" sz="1050" smtClean="0"/>
              <a:pPr>
                <a:defRPr/>
              </a:pPr>
              <a:t>28/02/2022</a:t>
            </a:fld>
            <a:endParaRPr lang="en-US" sz="105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681610" y="6615113"/>
            <a:ext cx="208390" cy="221599"/>
          </a:xfrm>
        </p:spPr>
        <p:txBody>
          <a:bodyPr/>
          <a:lstStyle/>
          <a:p>
            <a:pPr>
              <a:defRPr/>
            </a:pPr>
            <a:fld id="{167EFDFE-356A-40DC-8180-2A62190FECDD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1447800" y="6615113"/>
            <a:ext cx="945772" cy="145424"/>
          </a:xfrm>
        </p:spPr>
        <p:txBody>
          <a:bodyPr/>
          <a:lstStyle/>
          <a:p>
            <a:pPr>
              <a:defRPr/>
            </a:pPr>
            <a:r>
              <a:rPr lang="en-US" sz="1050" smtClean="0"/>
              <a:t>OpenClassRooms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0500" y="1165900"/>
            <a:ext cx="1260000" cy="54000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500" y="1165901"/>
            <a:ext cx="1260000" cy="5748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/>
              <a:t>Home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err="1" smtClean="0"/>
              <a:t>Furnishing</a:t>
            </a:r>
            <a:endParaRPr lang="fr-FR" sz="1400" b="1" dirty="0" smtClean="0"/>
          </a:p>
        </p:txBody>
      </p:sp>
      <p:sp>
        <p:nvSpPr>
          <p:cNvPr id="25" name="Rectangle 24"/>
          <p:cNvSpPr/>
          <p:nvPr/>
        </p:nvSpPr>
        <p:spPr bwMode="auto">
          <a:xfrm>
            <a:off x="2641500" y="1165900"/>
            <a:ext cx="1260000" cy="54000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641500" y="1165901"/>
            <a:ext cx="1260000" cy="5748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err="1" smtClean="0"/>
              <a:t>Watches</a:t>
            </a:r>
            <a:endParaRPr kumimoji="0" lang="fr-FR" sz="1400" b="1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341000" y="1165900"/>
            <a:ext cx="1260000" cy="54000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341000" y="1165901"/>
            <a:ext cx="1260000" cy="5748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/>
              <a:t>Baby Care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543000" y="1165900"/>
            <a:ext cx="1260000" cy="54000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543000" y="1165901"/>
            <a:ext cx="1260000" cy="5748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/>
              <a:t>Beauty and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err="1" smtClean="0"/>
              <a:t>Personal</a:t>
            </a:r>
            <a:r>
              <a:rPr lang="fr-FR" sz="1400" b="1" dirty="0" smtClean="0"/>
              <a:t> Care</a:t>
            </a:r>
            <a:endParaRPr lang="fr-FR" sz="14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242500" y="1165900"/>
            <a:ext cx="1260000" cy="54000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242500" y="1165901"/>
            <a:ext cx="1260000" cy="5748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err="1" smtClean="0"/>
              <a:t>Kitchen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Dining</a:t>
            </a:r>
            <a:endParaRPr lang="fr-FR" sz="1400" b="1" dirty="0" smtClean="0"/>
          </a:p>
        </p:txBody>
      </p:sp>
      <p:sp>
        <p:nvSpPr>
          <p:cNvPr id="37" name="Rectangle 36"/>
          <p:cNvSpPr/>
          <p:nvPr/>
        </p:nvSpPr>
        <p:spPr bwMode="auto">
          <a:xfrm>
            <a:off x="3942000" y="1165900"/>
            <a:ext cx="1260000" cy="54000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942000" y="1165901"/>
            <a:ext cx="1260000" cy="5748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/>
              <a:t>Home </a:t>
            </a:r>
            <a:r>
              <a:rPr lang="fr-FR" sz="1400" b="1" dirty="0" err="1" smtClean="0"/>
              <a:t>Decor</a:t>
            </a:r>
            <a:r>
              <a:rPr lang="fr-FR" sz="1400" b="1" dirty="0" smtClean="0"/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/>
              <a:t>Festive </a:t>
            </a:r>
            <a:r>
              <a:rPr lang="fr-FR" sz="1400" b="1" dirty="0" err="1" smtClean="0"/>
              <a:t>Needs</a:t>
            </a:r>
            <a:endParaRPr lang="fr-FR" sz="1400" b="1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843500" y="1165900"/>
            <a:ext cx="1260000" cy="54000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843500" y="1165901"/>
            <a:ext cx="1260000" cy="5748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/>
              <a:t>Computers</a:t>
            </a:r>
            <a:endParaRPr kumimoji="0" lang="fr-FR" sz="1400" b="1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pic>
        <p:nvPicPr>
          <p:cNvPr id="44" name="Image 43" descr="Home Furnishing V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00" y="1888771"/>
            <a:ext cx="1224000" cy="4591958"/>
          </a:xfrm>
          <a:prstGeom prst="rect">
            <a:avLst/>
          </a:prstGeom>
        </p:spPr>
      </p:pic>
      <p:pic>
        <p:nvPicPr>
          <p:cNvPr id="45" name="Image 44" descr="Baby Care V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8900" y="1803600"/>
            <a:ext cx="1212100" cy="4716000"/>
          </a:xfrm>
          <a:prstGeom prst="rect">
            <a:avLst/>
          </a:prstGeom>
        </p:spPr>
      </p:pic>
      <p:pic>
        <p:nvPicPr>
          <p:cNvPr id="47" name="Image 46" descr="Watches V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21500" y="1803600"/>
            <a:ext cx="828000" cy="4762300"/>
          </a:xfrm>
          <a:prstGeom prst="rect">
            <a:avLst/>
          </a:prstGeom>
        </p:spPr>
      </p:pic>
      <p:pic>
        <p:nvPicPr>
          <p:cNvPr id="48" name="Image 47" descr="Home Decor  Festive Needs V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32128" y="1844750"/>
            <a:ext cx="1034433" cy="4680000"/>
          </a:xfrm>
          <a:prstGeom prst="rect">
            <a:avLst/>
          </a:prstGeom>
        </p:spPr>
      </p:pic>
      <p:pic>
        <p:nvPicPr>
          <p:cNvPr id="50" name="Image 49" descr="Kitchen  Dining V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78500" y="1900121"/>
            <a:ext cx="1224000" cy="4569258"/>
          </a:xfrm>
          <a:prstGeom prst="rect">
            <a:avLst/>
          </a:prstGeom>
        </p:spPr>
      </p:pic>
      <p:pic>
        <p:nvPicPr>
          <p:cNvPr id="51" name="Image 50" descr="Beauty and Personal Care V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81401" y="1844750"/>
            <a:ext cx="1214116" cy="4680000"/>
          </a:xfrm>
          <a:prstGeom prst="rect">
            <a:avLst/>
          </a:prstGeom>
        </p:spPr>
      </p:pic>
      <p:pic>
        <p:nvPicPr>
          <p:cNvPr id="52" name="Image 51" descr="Computers V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66500" y="1919690"/>
            <a:ext cx="1224000" cy="4504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"/>
          <p:cNvSpPr txBox="1">
            <a:spLocks/>
          </p:cNvSpPr>
          <p:nvPr/>
        </p:nvSpPr>
        <p:spPr bwMode="auto">
          <a:xfrm>
            <a:off x="232223" y="1258424"/>
            <a:ext cx="8911777" cy="44566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71463" marR="0" lvl="0" indent="-271463" algn="l" defTabSz="914400" rtl="0" eaLnBrk="0" fontAlgn="base" latinLnBrk="0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fr-FR" sz="2400" kern="0" dirty="0" smtClean="0">
                <a:solidFill>
                  <a:srgbClr val="5F5F5F"/>
                </a:solidFill>
              </a:rPr>
              <a:t>Processus de transformation et classification des images :</a:t>
            </a:r>
          </a:p>
          <a:p>
            <a:pPr marL="271463" marR="0" lvl="0" indent="-271463" algn="l" defTabSz="914400" rtl="0" eaLnBrk="0" fontAlgn="base" latinLnBrk="0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/>
            </a:pPr>
            <a:endParaRPr kumimoji="0" lang="fr-FR" sz="24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/>
            </a:pPr>
            <a:endParaRPr lang="fr-FR" sz="2400" kern="0" dirty="0" smtClean="0">
              <a:solidFill>
                <a:srgbClr val="5F5F5F"/>
              </a:solidFill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/>
            </a:pPr>
            <a:endParaRPr kumimoji="0" lang="fr-FR" sz="24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/>
            </a:pPr>
            <a:endParaRPr lang="fr-FR" sz="2400" kern="0" dirty="0" smtClean="0">
              <a:solidFill>
                <a:srgbClr val="5F5F5F"/>
              </a:solidFill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/>
            </a:pPr>
            <a:endParaRPr kumimoji="0" lang="fr-FR" sz="24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60000"/>
              <a:tabLst/>
              <a:defRPr/>
            </a:pPr>
            <a:endParaRPr lang="fr-FR" sz="2400" kern="0" dirty="0" smtClean="0">
              <a:solidFill>
                <a:srgbClr val="5F5F5F"/>
              </a:solidFill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/>
            </a:pPr>
            <a:endParaRPr lang="fr-FR" sz="2400" kern="0" dirty="0" smtClean="0">
              <a:solidFill>
                <a:srgbClr val="5F5F5F"/>
              </a:solidFill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fr-FR" sz="2400" b="1" kern="0" dirty="0" smtClean="0">
                <a:solidFill>
                  <a:srgbClr val="5F5F5F"/>
                </a:solidFill>
              </a:rPr>
              <a:t>Remarque</a:t>
            </a:r>
            <a:r>
              <a:rPr lang="fr-FR" sz="2400" kern="0" dirty="0" smtClean="0">
                <a:solidFill>
                  <a:srgbClr val="5F5F5F"/>
                </a:solidFill>
              </a:rPr>
              <a:t> : </a:t>
            </a:r>
          </a:p>
          <a:p>
            <a:pPr marL="271463" marR="0" lvl="0" indent="-271463" algn="l" defTabSz="914400" rtl="0" eaLnBrk="0" fontAlgn="base" latinLnBrk="0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60000"/>
              <a:tabLst/>
              <a:defRPr/>
            </a:pPr>
            <a:r>
              <a:rPr lang="fr-FR" sz="2000" kern="0" dirty="0" smtClean="0">
                <a:solidFill>
                  <a:srgbClr val="5F5F5F"/>
                </a:solidFill>
              </a:rPr>
              <a:t>	La classification supervisée n’est pas un choix judicieux pour ce projet, vu que le volume de données est très petit ce qui représente un risque de sur-apprentissage.</a:t>
            </a: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101600" y="1583795"/>
          <a:ext cx="8964613" cy="155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32224" y="261283"/>
            <a:ext cx="8833988" cy="698012"/>
          </a:xfrm>
        </p:spPr>
        <p:txBody>
          <a:bodyPr/>
          <a:lstStyle/>
          <a:p>
            <a:r>
              <a:rPr lang="fr-FR" dirty="0" smtClean="0"/>
              <a:t>Prétraitement des images – Transformation / Classification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sp>
        <p:nvSpPr>
          <p:cNvPr id="13" name="Flèche droite 12"/>
          <p:cNvSpPr/>
          <p:nvPr/>
        </p:nvSpPr>
        <p:spPr bwMode="auto">
          <a:xfrm>
            <a:off x="159774" y="2950722"/>
            <a:ext cx="3600000" cy="99011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  Transformation et</a:t>
            </a:r>
            <a:r>
              <a:rPr kumimoji="0" lang="fr-FR" sz="1600" b="1" i="0" u="none" strike="noStrike" cap="none" normalizeH="0" dirty="0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 traitement OPENCV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4" name="Flèche droite 13"/>
          <p:cNvSpPr/>
          <p:nvPr/>
        </p:nvSpPr>
        <p:spPr bwMode="auto">
          <a:xfrm>
            <a:off x="5584452" y="2950722"/>
            <a:ext cx="1620000" cy="99011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PCA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6" name="Flèche droite 15"/>
          <p:cNvSpPr/>
          <p:nvPr/>
        </p:nvSpPr>
        <p:spPr bwMode="auto">
          <a:xfrm>
            <a:off x="7338826" y="2950722"/>
            <a:ext cx="1620000" cy="99011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K-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Means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1" name="Flèche droite 10"/>
          <p:cNvSpPr/>
          <p:nvPr/>
        </p:nvSpPr>
        <p:spPr bwMode="auto">
          <a:xfrm>
            <a:off x="3880878" y="2950722"/>
            <a:ext cx="1620000" cy="99011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ORB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32224" y="1258424"/>
            <a:ext cx="8732264" cy="5730800"/>
          </a:xfrm>
        </p:spPr>
        <p:txBody>
          <a:bodyPr/>
          <a:lstStyle/>
          <a:p>
            <a:pPr marL="457200" indent="-457200" eaLnBrk="1" hangingPunct="1">
              <a:lnSpc>
                <a:spcPct val="100000"/>
              </a:lnSpc>
              <a:buClr>
                <a:schemeClr val="accent2"/>
              </a:buClr>
              <a:buSzTx/>
              <a:buFont typeface="Courier New" pitchFamily="49" charset="0"/>
              <a:buChar char="o"/>
            </a:pPr>
            <a:endParaRPr lang="en-US" sz="2800" dirty="0" smtClean="0"/>
          </a:p>
          <a:p>
            <a:pPr marL="457200" indent="-457200" eaLnBrk="1" hangingPunct="1">
              <a:lnSpc>
                <a:spcPct val="100000"/>
              </a:lnSpc>
              <a:buClr>
                <a:schemeClr val="accent2"/>
              </a:buClr>
              <a:buSzTx/>
              <a:buFont typeface="Courier New" pitchFamily="49" charset="0"/>
              <a:buChar char="o"/>
            </a:pPr>
            <a:r>
              <a:rPr lang="en-US" sz="2800" dirty="0" smtClean="0"/>
              <a:t>Introduction</a:t>
            </a:r>
          </a:p>
          <a:p>
            <a:pPr marL="457200" indent="-457200" eaLnBrk="1" hangingPunct="1">
              <a:lnSpc>
                <a:spcPct val="100000"/>
              </a:lnSpc>
              <a:buClr>
                <a:schemeClr val="accent2"/>
              </a:buClr>
              <a:buSzTx/>
              <a:buFont typeface="Courier New" pitchFamily="49" charset="0"/>
              <a:buChar char="o"/>
            </a:pPr>
            <a:r>
              <a:rPr lang="fr-FR" sz="2800" dirty="0" smtClean="0"/>
              <a:t>Évaluation et découverte des données</a:t>
            </a:r>
          </a:p>
          <a:p>
            <a:pPr marL="457200" indent="-457200" eaLnBrk="1" hangingPunct="1">
              <a:lnSpc>
                <a:spcPct val="100000"/>
              </a:lnSpc>
              <a:buClr>
                <a:schemeClr val="accent2"/>
              </a:buClr>
              <a:buSzTx/>
              <a:buFont typeface="Courier New" pitchFamily="49" charset="0"/>
              <a:buChar char="o"/>
            </a:pPr>
            <a:r>
              <a:rPr lang="fr-FR" sz="2800" dirty="0" smtClean="0"/>
              <a:t>Prétraitement des données textuelles</a:t>
            </a:r>
          </a:p>
          <a:p>
            <a:pPr marL="457200" indent="-457200" eaLnBrk="1" hangingPunct="1">
              <a:lnSpc>
                <a:spcPct val="100000"/>
              </a:lnSpc>
              <a:buClr>
                <a:schemeClr val="accent2"/>
              </a:buClr>
              <a:buSzTx/>
              <a:buFont typeface="Courier New" pitchFamily="49" charset="0"/>
              <a:buChar char="o"/>
            </a:pPr>
            <a:r>
              <a:rPr lang="fr-FR" sz="2800" dirty="0" smtClean="0"/>
              <a:t>Prétraitement des images</a:t>
            </a:r>
          </a:p>
          <a:p>
            <a:pPr marL="457200" indent="-457200" eaLnBrk="1" hangingPunct="1">
              <a:lnSpc>
                <a:spcPct val="100000"/>
              </a:lnSpc>
              <a:buClr>
                <a:schemeClr val="accent2"/>
              </a:buClr>
              <a:buSzTx/>
              <a:buFont typeface="Courier New" pitchFamily="49" charset="0"/>
              <a:buChar char="o"/>
            </a:pPr>
            <a:r>
              <a:rPr lang="fr-FR" sz="2800" dirty="0" smtClean="0"/>
              <a:t>Combinaison des données textuelles et visuelles</a:t>
            </a:r>
          </a:p>
          <a:p>
            <a:pPr marL="457200" indent="-457200" eaLnBrk="1" hangingPunct="1">
              <a:lnSpc>
                <a:spcPct val="100000"/>
              </a:lnSpc>
              <a:buClr>
                <a:schemeClr val="accent2"/>
              </a:buClr>
              <a:buSzTx/>
              <a:buFont typeface="Courier New" pitchFamily="49" charset="0"/>
              <a:buChar char="o"/>
            </a:pPr>
            <a:r>
              <a:rPr lang="fr-FR" sz="2800" dirty="0" smtClean="0"/>
              <a:t>Conclusions</a:t>
            </a:r>
          </a:p>
          <a:p>
            <a:pPr marL="457200" indent="-457200" eaLnBrk="1" hangingPunct="1">
              <a:lnSpc>
                <a:spcPct val="100000"/>
              </a:lnSpc>
              <a:buClr>
                <a:schemeClr val="accent2"/>
              </a:buClr>
              <a:buSzTx/>
              <a:buFontTx/>
              <a:buAutoNum type="arabicPeriod"/>
            </a:pPr>
            <a:endParaRPr lang="fr-FR" sz="2600" dirty="0" smtClean="0"/>
          </a:p>
          <a:p>
            <a:pPr marL="457200" indent="-457200" eaLnBrk="1" hangingPunct="1">
              <a:lnSpc>
                <a:spcPct val="100000"/>
              </a:lnSpc>
              <a:buClr>
                <a:schemeClr val="accent2"/>
              </a:buClr>
              <a:buSzTx/>
              <a:buFontTx/>
              <a:buAutoNum type="arabicPeriod"/>
            </a:pPr>
            <a:endParaRPr lang="fr-FR" sz="2600" dirty="0" smtClean="0"/>
          </a:p>
          <a:p>
            <a:pPr marL="457200" indent="-457200" eaLnBrk="1" hangingPunct="1">
              <a:lnSpc>
                <a:spcPct val="100000"/>
              </a:lnSpc>
              <a:buClr>
                <a:schemeClr val="accent2"/>
              </a:buClr>
              <a:buSzTx/>
              <a:buFontTx/>
              <a:buAutoNum type="arabicPeriod"/>
            </a:pPr>
            <a:endParaRPr lang="fr-FR" sz="2600" dirty="0" smtClean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32224" y="605993"/>
            <a:ext cx="7951291" cy="353302"/>
          </a:xfrm>
        </p:spPr>
        <p:txBody>
          <a:bodyPr/>
          <a:lstStyle/>
          <a:p>
            <a:r>
              <a:rPr lang="en-US" b="1" dirty="0" smtClean="0"/>
              <a:t>Table des </a:t>
            </a:r>
            <a:r>
              <a:rPr lang="fr-FR" b="1" dirty="0" smtClean="0"/>
              <a:t>matières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rré corné 25"/>
          <p:cNvSpPr/>
          <p:nvPr/>
        </p:nvSpPr>
        <p:spPr bwMode="auto">
          <a:xfrm>
            <a:off x="6876000" y="3564015"/>
            <a:ext cx="2196000" cy="2655295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27" name="Carré corné 26"/>
          <p:cNvSpPr/>
          <p:nvPr/>
        </p:nvSpPr>
        <p:spPr bwMode="auto">
          <a:xfrm>
            <a:off x="4608000" y="3564015"/>
            <a:ext cx="2196000" cy="2655295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25" name="Carré corné 24"/>
          <p:cNvSpPr/>
          <p:nvPr/>
        </p:nvSpPr>
        <p:spPr bwMode="auto">
          <a:xfrm>
            <a:off x="2340000" y="3564015"/>
            <a:ext cx="2196000" cy="2655295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24" name="Carré corné 23"/>
          <p:cNvSpPr/>
          <p:nvPr/>
        </p:nvSpPr>
        <p:spPr bwMode="auto">
          <a:xfrm>
            <a:off x="72000" y="3564015"/>
            <a:ext cx="2196000" cy="2655295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7" name="Espace réservé du contenu 1"/>
          <p:cNvSpPr txBox="1">
            <a:spLocks/>
          </p:cNvSpPr>
          <p:nvPr/>
        </p:nvSpPr>
        <p:spPr bwMode="auto">
          <a:xfrm>
            <a:off x="232223" y="1258424"/>
            <a:ext cx="8833989" cy="3028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71463" marR="0" lvl="0" indent="-271463" algn="l" defTabSz="914400" rtl="0" eaLnBrk="0" fontAlgn="base" latinLnBrk="0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fr-FR" sz="2400" kern="0" dirty="0" smtClean="0">
                <a:solidFill>
                  <a:srgbClr val="5F5F5F"/>
                </a:solidFill>
              </a:rPr>
              <a:t>Exemple de transformation et traitement d’une image avec ORB :</a:t>
            </a:r>
            <a:endParaRPr kumimoji="0" lang="fr-FR" sz="24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101600" y="1583795"/>
          <a:ext cx="8964613" cy="155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32224" y="605993"/>
            <a:ext cx="8833988" cy="353302"/>
          </a:xfrm>
        </p:spPr>
        <p:txBody>
          <a:bodyPr/>
          <a:lstStyle/>
          <a:p>
            <a:r>
              <a:rPr lang="fr-FR" dirty="0" smtClean="0"/>
              <a:t>Prétraitement des images – Processus ORB (Exemple)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pic>
        <p:nvPicPr>
          <p:cNvPr id="12" name="Image 11" descr="img 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1632" y="3923246"/>
            <a:ext cx="1916737" cy="2017618"/>
          </a:xfrm>
          <a:prstGeom prst="rect">
            <a:avLst/>
          </a:prstGeom>
        </p:spPr>
      </p:pic>
      <p:pic>
        <p:nvPicPr>
          <p:cNvPr id="15" name="Image 14" descr="img 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80400" y="3924055"/>
            <a:ext cx="1915200" cy="2016000"/>
          </a:xfrm>
          <a:prstGeom prst="rect">
            <a:avLst/>
          </a:prstGeom>
        </p:spPr>
      </p:pic>
      <p:pic>
        <p:nvPicPr>
          <p:cNvPr id="18" name="Image 17" descr="img 3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48400" y="3924055"/>
            <a:ext cx="1915200" cy="2016000"/>
          </a:xfrm>
          <a:prstGeom prst="rect">
            <a:avLst/>
          </a:prstGeom>
        </p:spPr>
      </p:pic>
      <p:pic>
        <p:nvPicPr>
          <p:cNvPr id="19" name="Image 18" descr="img 4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16400" y="3924055"/>
            <a:ext cx="1915200" cy="2016000"/>
          </a:xfrm>
          <a:prstGeom prst="rect">
            <a:avLst/>
          </a:prstGeom>
        </p:spPr>
      </p:pic>
      <p:sp>
        <p:nvSpPr>
          <p:cNvPr id="28" name="Flèche vers le bas 27"/>
          <p:cNvSpPr/>
          <p:nvPr/>
        </p:nvSpPr>
        <p:spPr bwMode="auto">
          <a:xfrm>
            <a:off x="1044333" y="2888940"/>
            <a:ext cx="251334" cy="67507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29" name="Flèche vers le bas 28"/>
          <p:cNvSpPr/>
          <p:nvPr/>
        </p:nvSpPr>
        <p:spPr bwMode="auto">
          <a:xfrm>
            <a:off x="7848333" y="2888940"/>
            <a:ext cx="251334" cy="67507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30" name="Flèche vers le bas 29"/>
          <p:cNvSpPr/>
          <p:nvPr/>
        </p:nvSpPr>
        <p:spPr bwMode="auto">
          <a:xfrm>
            <a:off x="5580333" y="2888940"/>
            <a:ext cx="251334" cy="67507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31" name="Flèche vers le bas 30"/>
          <p:cNvSpPr/>
          <p:nvPr/>
        </p:nvSpPr>
        <p:spPr bwMode="auto">
          <a:xfrm>
            <a:off x="3312333" y="2888940"/>
            <a:ext cx="251334" cy="67507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32224" y="1258424"/>
            <a:ext cx="8732264" cy="4690515"/>
          </a:xfrm>
        </p:spPr>
        <p:txBody>
          <a:bodyPr/>
          <a:lstStyle/>
          <a:p>
            <a:r>
              <a:rPr lang="fr-FR" dirty="0" smtClean="0"/>
              <a:t>Les étapes effectuées pour classer les images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Créer les descripteurs avec ORB : </a:t>
            </a:r>
          </a:p>
          <a:p>
            <a:pPr lvl="2"/>
            <a:r>
              <a:rPr lang="fr-FR" dirty="0" smtClean="0"/>
              <a:t>ORB a généré 891903 descripteurs.</a:t>
            </a:r>
          </a:p>
          <a:p>
            <a:pPr lvl="2"/>
            <a:r>
              <a:rPr lang="fr-FR" dirty="0" smtClean="0"/>
              <a:t>Chaque descripteur a 32 dimensions.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Classifier les descripteurs avec K-</a:t>
            </a:r>
            <a:r>
              <a:rPr lang="fr-FR" dirty="0" err="1" smtClean="0"/>
              <a:t>Means</a:t>
            </a:r>
            <a:r>
              <a:rPr lang="fr-FR" dirty="0" smtClean="0"/>
              <a:t> (7 clusters).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Réduire les dimensions avec PCA pour visualiser les données.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 Prédire les clusters des images.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Calculer la similarité avec l’ARI score.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32224" y="605993"/>
            <a:ext cx="7951291" cy="353302"/>
          </a:xfrm>
        </p:spPr>
        <p:txBody>
          <a:bodyPr/>
          <a:lstStyle/>
          <a:p>
            <a:r>
              <a:rPr lang="fr-FR" dirty="0" smtClean="0"/>
              <a:t>Prétraitement des images – Processus ORB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32224" y="1258424"/>
            <a:ext cx="8732264" cy="5170646"/>
          </a:xfrm>
        </p:spPr>
        <p:txBody>
          <a:bodyPr/>
          <a:lstStyle/>
          <a:p>
            <a:r>
              <a:rPr lang="fr-FR" dirty="0" smtClean="0"/>
              <a:t>Ci-dessous la projection des données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ARI score :</a:t>
            </a:r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32224" y="605993"/>
            <a:ext cx="7951291" cy="353302"/>
          </a:xfrm>
        </p:spPr>
        <p:txBody>
          <a:bodyPr/>
          <a:lstStyle/>
          <a:p>
            <a:r>
              <a:rPr lang="fr-FR" dirty="0" smtClean="0"/>
              <a:t>Prétraitement des images – Processus ORB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2636785" y="5506045"/>
          <a:ext cx="3960000" cy="864000"/>
        </p:xfrm>
        <a:graphic>
          <a:graphicData uri="http://schemas.openxmlformats.org/drawingml/2006/table">
            <a:tbl>
              <a:tblPr/>
              <a:tblGrid>
                <a:gridCol w="2964068"/>
                <a:gridCol w="995932"/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Méthode </a:t>
                      </a:r>
                      <a:r>
                        <a:rPr lang="fr-FR" sz="14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d’extraction des </a:t>
                      </a:r>
                      <a:r>
                        <a:rPr lang="fr-FR" sz="1400" b="1" i="0" u="none" strike="noStrike" dirty="0" err="1" smtClean="0">
                          <a:solidFill>
                            <a:schemeClr val="tx1"/>
                          </a:solidFill>
                          <a:latin typeface="Arial"/>
                        </a:rPr>
                        <a:t>features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ARI score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 smtClean="0">
                          <a:solidFill>
                            <a:srgbClr val="212121"/>
                          </a:solidFill>
                          <a:latin typeface="Arial"/>
                        </a:rPr>
                        <a:t>ORB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smtClean="0">
                          <a:solidFill>
                            <a:srgbClr val="212121"/>
                          </a:solidFill>
                          <a:latin typeface="Arial"/>
                        </a:rPr>
                        <a:t>0.018</a:t>
                      </a:r>
                      <a:endParaRPr lang="fr-FR" sz="1400" b="1" i="0" u="none" strike="noStrike" dirty="0">
                        <a:solidFill>
                          <a:srgbClr val="212121"/>
                        </a:solidFill>
                        <a:latin typeface="Arial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0" name="Image 9" descr="PCA_projec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8998" y="1588480"/>
            <a:ext cx="5266005" cy="361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32224" y="1258424"/>
            <a:ext cx="8732264" cy="302840"/>
          </a:xfrm>
        </p:spPr>
        <p:txBody>
          <a:bodyPr/>
          <a:lstStyle/>
          <a:p>
            <a:r>
              <a:rPr lang="fr-FR" dirty="0" smtClean="0"/>
              <a:t>Le processus du Transfer Learning s’effectué en deux étapes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32224" y="605993"/>
            <a:ext cx="8732264" cy="353302"/>
          </a:xfrm>
        </p:spPr>
        <p:txBody>
          <a:bodyPr/>
          <a:lstStyle/>
          <a:p>
            <a:r>
              <a:rPr lang="fr-FR" dirty="0" smtClean="0"/>
              <a:t>Prétraitement des images – Transfer Learning (</a:t>
            </a:r>
            <a:r>
              <a:rPr lang="fr-FR" sz="2000" dirty="0" smtClean="0"/>
              <a:t>Non supervisé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882000" y="2843935"/>
            <a:ext cx="1872000" cy="8550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charset="0"/>
              </a:rPr>
              <a:t>Initialiser le</a:t>
            </a:r>
            <a:r>
              <a:rPr kumimoji="0" lang="fr-FR" sz="1400" b="1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charset="0"/>
              </a:rPr>
              <a:t>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charset="0"/>
              </a:rPr>
              <a:t>modèle</a:t>
            </a:r>
            <a:r>
              <a:rPr kumimoji="0" lang="fr-FR" sz="1400" b="1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 smtClean="0">
                <a:latin typeface="Calibri" pitchFamily="34" charset="0"/>
                <a:cs typeface="Arial" charset="0"/>
              </a:rPr>
              <a:t>e</a:t>
            </a:r>
            <a:r>
              <a:rPr kumimoji="0" lang="fr-FR" sz="1400" b="1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charset="0"/>
              </a:rPr>
              <a:t>ntraîné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baseline="0" dirty="0" smtClean="0">
                <a:latin typeface="Calibri" pitchFamily="34" charset="0"/>
                <a:cs typeface="Arial" charset="0"/>
              </a:rPr>
              <a:t>(</a:t>
            </a:r>
            <a:r>
              <a:rPr lang="fr-FR" sz="1400" b="1" dirty="0" smtClean="0">
                <a:latin typeface="Calibri" pitchFamily="34" charset="0"/>
                <a:cs typeface="Arial" charset="0"/>
              </a:rPr>
              <a:t>InceptionV3  / VGG16</a:t>
            </a:r>
            <a:r>
              <a:rPr lang="fr-FR" sz="1400" b="1" baseline="0" dirty="0" smtClean="0">
                <a:latin typeface="Calibri" pitchFamily="34" charset="0"/>
                <a:cs typeface="Arial" charset="0"/>
              </a:rPr>
              <a:t>)</a:t>
            </a:r>
            <a:endParaRPr kumimoji="0" lang="fr-FR" sz="1400" b="1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3636000" y="2843935"/>
            <a:ext cx="1872000" cy="8550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/>
              <a:t>Retirer la couche 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i="1" dirty="0" err="1" smtClean="0"/>
              <a:t>fully</a:t>
            </a:r>
            <a:r>
              <a:rPr lang="fr-FR" sz="1400" b="1" i="1" dirty="0" smtClean="0"/>
              <a:t>-</a:t>
            </a:r>
            <a:r>
              <a:rPr lang="fr-FR" sz="1400" b="1" i="1" dirty="0" err="1" smtClean="0"/>
              <a:t>connected</a:t>
            </a:r>
            <a:r>
              <a:rPr lang="fr-FR" sz="1400" b="1" dirty="0" smtClean="0"/>
              <a:t> </a:t>
            </a:r>
            <a:endParaRPr kumimoji="0" lang="fr-FR" sz="1400" b="1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6390000" y="2843935"/>
            <a:ext cx="1872000" cy="8550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/>
              <a:t>Fixer tous les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/>
              <a:t>paramètres </a:t>
            </a:r>
            <a:endParaRPr kumimoji="0" lang="fr-FR" sz="1400" b="1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3874423" y="1763815"/>
            <a:ext cx="1395155" cy="675075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charset="0"/>
              </a:rPr>
              <a:t>Etape 1</a:t>
            </a:r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2604483" y="5393190"/>
            <a:ext cx="1755195" cy="8550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/>
              <a:t>Extraction des </a:t>
            </a:r>
            <a:r>
              <a:rPr lang="fr-FR" sz="1400" b="1" dirty="0" err="1" smtClean="0"/>
              <a:t>features</a:t>
            </a:r>
            <a:endParaRPr kumimoji="0" lang="fr-FR" sz="1400" b="1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4784322" y="5393190"/>
            <a:ext cx="1755195" cy="8550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/>
              <a:t>Classification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/>
              <a:t>(K-</a:t>
            </a:r>
            <a:r>
              <a:rPr lang="fr-FR" sz="1400" b="1" dirty="0" err="1" smtClean="0"/>
              <a:t>Means</a:t>
            </a:r>
            <a:r>
              <a:rPr lang="fr-FR" sz="1400" b="1" dirty="0" smtClean="0"/>
              <a:t>)  </a:t>
            </a:r>
            <a:endParaRPr kumimoji="0" lang="fr-FR" sz="1400" b="1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3874423" y="4313070"/>
            <a:ext cx="1395155" cy="675075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charset="0"/>
              </a:rPr>
              <a:t>Etape 2</a:t>
            </a:r>
          </a:p>
        </p:txBody>
      </p:sp>
      <p:sp>
        <p:nvSpPr>
          <p:cNvPr id="21" name="Rectangle à coins arrondis 20"/>
          <p:cNvSpPr/>
          <p:nvPr/>
        </p:nvSpPr>
        <p:spPr bwMode="auto">
          <a:xfrm>
            <a:off x="6964161" y="5393190"/>
            <a:ext cx="1755195" cy="8550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/>
              <a:t>ARI score </a:t>
            </a:r>
            <a:endParaRPr kumimoji="0" lang="fr-FR" sz="1400" b="1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cxnSp>
        <p:nvCxnSpPr>
          <p:cNvPr id="23" name="Connecteur en angle 22"/>
          <p:cNvCxnSpPr>
            <a:stCxn id="15" idx="4"/>
          </p:cNvCxnSpPr>
          <p:nvPr/>
        </p:nvCxnSpPr>
        <p:spPr bwMode="auto">
          <a:xfrm rot="5400000">
            <a:off x="2992479" y="1264412"/>
            <a:ext cx="405045" cy="275400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necteur en angle 24"/>
          <p:cNvCxnSpPr/>
          <p:nvPr/>
        </p:nvCxnSpPr>
        <p:spPr bwMode="auto">
          <a:xfrm rot="5400000">
            <a:off x="4481991" y="2753924"/>
            <a:ext cx="180020" cy="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cteur en angle 26"/>
          <p:cNvCxnSpPr>
            <a:stCxn id="15" idx="4"/>
          </p:cNvCxnSpPr>
          <p:nvPr/>
        </p:nvCxnSpPr>
        <p:spPr bwMode="auto">
          <a:xfrm rot="16200000" flipH="1">
            <a:off x="5746478" y="1264412"/>
            <a:ext cx="405045" cy="275399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Flèche vers le bas 30"/>
          <p:cNvSpPr/>
          <p:nvPr/>
        </p:nvSpPr>
        <p:spPr bwMode="auto">
          <a:xfrm>
            <a:off x="4363637" y="3823564"/>
            <a:ext cx="416726" cy="432000"/>
          </a:xfrm>
          <a:prstGeom prst="downArrow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32" name="Flèche droite 31"/>
          <p:cNvSpPr/>
          <p:nvPr/>
        </p:nvSpPr>
        <p:spPr bwMode="auto">
          <a:xfrm>
            <a:off x="2766700" y="3158970"/>
            <a:ext cx="882000" cy="22502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33" name="Flèche droite 32"/>
          <p:cNvSpPr/>
          <p:nvPr/>
        </p:nvSpPr>
        <p:spPr bwMode="auto">
          <a:xfrm>
            <a:off x="5508000" y="3158970"/>
            <a:ext cx="882000" cy="22502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49" name="Rectangle à coins arrondis 48"/>
          <p:cNvSpPr/>
          <p:nvPr/>
        </p:nvSpPr>
        <p:spPr bwMode="auto">
          <a:xfrm>
            <a:off x="424644" y="5393190"/>
            <a:ext cx="1755195" cy="8550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smtClean="0">
                <a:latin typeface="Calibri" pitchFamily="34" charset="0"/>
                <a:cs typeface="Arial" charset="0"/>
              </a:rPr>
              <a:t>Images </a:t>
            </a:r>
            <a:endParaRPr lang="fr-FR" sz="1400" b="1" dirty="0" smtClean="0">
              <a:latin typeface="Calibri" pitchFamily="34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>
                <a:latin typeface="Calibri" pitchFamily="34" charset="0"/>
                <a:cs typeface="Arial" charset="0"/>
              </a:rPr>
              <a:t>(entrée du modèle)</a:t>
            </a:r>
            <a:endParaRPr lang="fr-FR" sz="1100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35" name="Flèche droite 34"/>
          <p:cNvSpPr/>
          <p:nvPr/>
        </p:nvSpPr>
        <p:spPr bwMode="auto">
          <a:xfrm>
            <a:off x="2229683" y="5708225"/>
            <a:ext cx="360000" cy="22502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50" name="Flèche droite 49"/>
          <p:cNvSpPr/>
          <p:nvPr/>
        </p:nvSpPr>
        <p:spPr bwMode="auto">
          <a:xfrm>
            <a:off x="6591461" y="5708225"/>
            <a:ext cx="360000" cy="22502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51" name="Flèche droite 50"/>
          <p:cNvSpPr/>
          <p:nvPr/>
        </p:nvSpPr>
        <p:spPr bwMode="auto">
          <a:xfrm>
            <a:off x="4404702" y="5708225"/>
            <a:ext cx="360000" cy="22502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cxnSp>
        <p:nvCxnSpPr>
          <p:cNvPr id="53" name="Connecteur en angle 52"/>
          <p:cNvCxnSpPr>
            <a:stCxn id="19" idx="4"/>
          </p:cNvCxnSpPr>
          <p:nvPr/>
        </p:nvCxnSpPr>
        <p:spPr bwMode="auto">
          <a:xfrm rot="5400000">
            <a:off x="2734600" y="3555788"/>
            <a:ext cx="405045" cy="326975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Connecteur en angle 54"/>
          <p:cNvCxnSpPr>
            <a:stCxn id="19" idx="4"/>
          </p:cNvCxnSpPr>
          <p:nvPr/>
        </p:nvCxnSpPr>
        <p:spPr bwMode="auto">
          <a:xfrm rot="5400000">
            <a:off x="3824519" y="4645707"/>
            <a:ext cx="405045" cy="108992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Connecteur en angle 56"/>
          <p:cNvCxnSpPr>
            <a:stCxn id="19" idx="4"/>
          </p:cNvCxnSpPr>
          <p:nvPr/>
        </p:nvCxnSpPr>
        <p:spPr bwMode="auto">
          <a:xfrm rot="16200000" flipH="1">
            <a:off x="4914438" y="4645707"/>
            <a:ext cx="405045" cy="108991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en angle 58"/>
          <p:cNvCxnSpPr>
            <a:stCxn id="19" idx="4"/>
          </p:cNvCxnSpPr>
          <p:nvPr/>
        </p:nvCxnSpPr>
        <p:spPr bwMode="auto">
          <a:xfrm rot="16200000" flipH="1">
            <a:off x="6004358" y="3555788"/>
            <a:ext cx="405045" cy="326975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32224" y="605993"/>
            <a:ext cx="8911776" cy="353302"/>
          </a:xfrm>
        </p:spPr>
        <p:txBody>
          <a:bodyPr/>
          <a:lstStyle/>
          <a:p>
            <a:r>
              <a:rPr lang="fr-FR" dirty="0" smtClean="0"/>
              <a:t>Prétraitement des images – Résultat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65100" y="1098995"/>
            <a:ext cx="4308875" cy="395018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5100" y="1098995"/>
            <a:ext cx="4308875" cy="5748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Transfer Learning</a:t>
            </a:r>
          </a:p>
        </p:txBody>
      </p:sp>
      <p:sp>
        <p:nvSpPr>
          <p:cNvPr id="12" name="Flèche vers le bas 11"/>
          <p:cNvSpPr/>
          <p:nvPr/>
        </p:nvSpPr>
        <p:spPr bwMode="auto">
          <a:xfrm>
            <a:off x="2139517" y="1750005"/>
            <a:ext cx="360040" cy="40504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4" name="Rectangle à coins arrondis 13"/>
          <p:cNvSpPr/>
          <p:nvPr/>
        </p:nvSpPr>
        <p:spPr bwMode="auto">
          <a:xfrm>
            <a:off x="1149537" y="2307450"/>
            <a:ext cx="2340000" cy="756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600" b="1" dirty="0" smtClean="0"/>
              <a:t>Extraction des </a:t>
            </a:r>
            <a:r>
              <a:rPr lang="fr-FR" sz="1600" b="1" dirty="0" err="1" smtClean="0"/>
              <a:t>features</a:t>
            </a:r>
            <a:endParaRPr lang="fr-FR" sz="1600" b="1" dirty="0" smtClean="0">
              <a:solidFill>
                <a:srgbClr val="5F5F5F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5" name="Flèche vers le bas 14"/>
          <p:cNvSpPr/>
          <p:nvPr/>
        </p:nvSpPr>
        <p:spPr bwMode="auto">
          <a:xfrm>
            <a:off x="2139517" y="3248605"/>
            <a:ext cx="360040" cy="40504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73615" y="1098995"/>
            <a:ext cx="4308875" cy="395018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673615" y="1098995"/>
            <a:ext cx="4308875" cy="5748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ORB</a:t>
            </a:r>
          </a:p>
        </p:txBody>
      </p:sp>
      <p:sp>
        <p:nvSpPr>
          <p:cNvPr id="18" name="Flèche vers le bas 17"/>
          <p:cNvSpPr/>
          <p:nvPr/>
        </p:nvSpPr>
        <p:spPr bwMode="auto">
          <a:xfrm>
            <a:off x="6648032" y="1750005"/>
            <a:ext cx="360040" cy="40504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21" name="Flèche vers le bas 20"/>
          <p:cNvSpPr/>
          <p:nvPr/>
        </p:nvSpPr>
        <p:spPr bwMode="auto">
          <a:xfrm>
            <a:off x="6648032" y="3248605"/>
            <a:ext cx="360040" cy="40504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22" name="Rectangle à coins arrondis 21"/>
          <p:cNvSpPr/>
          <p:nvPr/>
        </p:nvSpPr>
        <p:spPr bwMode="auto">
          <a:xfrm>
            <a:off x="2794258" y="5703540"/>
            <a:ext cx="3555485" cy="560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600" b="1" dirty="0" smtClean="0">
                <a:solidFill>
                  <a:srgbClr val="212121"/>
                </a:solidFill>
                <a:latin typeface="Arial"/>
              </a:rPr>
              <a:t>Choix d’extraction : </a:t>
            </a:r>
            <a:r>
              <a:rPr lang="fr-FR" sz="1600" b="1" u="sng" dirty="0" smtClean="0">
                <a:solidFill>
                  <a:srgbClr val="212121"/>
                </a:solidFill>
                <a:latin typeface="Arial"/>
              </a:rPr>
              <a:t>InceptionV3</a:t>
            </a:r>
          </a:p>
        </p:txBody>
      </p:sp>
      <p:cxnSp>
        <p:nvCxnSpPr>
          <p:cNvPr id="24" name="Connecteur en angle 23"/>
          <p:cNvCxnSpPr>
            <a:stCxn id="16" idx="2"/>
            <a:endCxn id="22" idx="0"/>
          </p:cNvCxnSpPr>
          <p:nvPr/>
        </p:nvCxnSpPr>
        <p:spPr bwMode="auto">
          <a:xfrm rot="5400000">
            <a:off x="5372847" y="4248334"/>
            <a:ext cx="654360" cy="225605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onnecteur en angle 25"/>
          <p:cNvCxnSpPr>
            <a:stCxn id="8" idx="2"/>
            <a:endCxn id="22" idx="0"/>
          </p:cNvCxnSpPr>
          <p:nvPr/>
        </p:nvCxnSpPr>
        <p:spPr bwMode="auto">
          <a:xfrm rot="16200000" flipH="1">
            <a:off x="3118589" y="4250128"/>
            <a:ext cx="654360" cy="225246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à coins arrondis 22"/>
          <p:cNvSpPr/>
          <p:nvPr/>
        </p:nvSpPr>
        <p:spPr bwMode="auto">
          <a:xfrm>
            <a:off x="5658052" y="2307450"/>
            <a:ext cx="2340000" cy="756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600" b="1" dirty="0" smtClean="0"/>
              <a:t>Extraction des </a:t>
            </a:r>
            <a:r>
              <a:rPr lang="fr-FR" sz="1600" b="1" dirty="0" err="1" smtClean="0"/>
              <a:t>features</a:t>
            </a:r>
            <a:endParaRPr lang="fr-FR" sz="1600" b="1" dirty="0" smtClean="0">
              <a:solidFill>
                <a:srgbClr val="5F5F5F"/>
              </a:solidFill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352237" y="3891660"/>
          <a:ext cx="3960000" cy="977500"/>
        </p:xfrm>
        <a:graphic>
          <a:graphicData uri="http://schemas.openxmlformats.org/drawingml/2006/table">
            <a:tbl>
              <a:tblPr/>
              <a:tblGrid>
                <a:gridCol w="3017328"/>
                <a:gridCol w="942672"/>
              </a:tblGrid>
              <a:tr h="43819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Méthode d’extraction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ARI score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9655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 smtClean="0">
                          <a:solidFill>
                            <a:srgbClr val="212121"/>
                          </a:solidFill>
                          <a:latin typeface="Arial"/>
                        </a:rPr>
                        <a:t>InceptionV3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smtClean="0">
                          <a:solidFill>
                            <a:srgbClr val="212121"/>
                          </a:solidFill>
                          <a:latin typeface="Arial"/>
                        </a:rPr>
                        <a:t>0.247</a:t>
                      </a:r>
                      <a:endParaRPr lang="fr-FR" sz="1400" b="1" i="0" u="none" strike="noStrike" dirty="0">
                        <a:solidFill>
                          <a:srgbClr val="212121"/>
                        </a:solidFill>
                        <a:latin typeface="Arial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9655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 smtClean="0">
                          <a:solidFill>
                            <a:srgbClr val="212121"/>
                          </a:solidFill>
                          <a:latin typeface="Arial"/>
                        </a:rPr>
                        <a:t>VGG16</a:t>
                      </a:r>
                      <a:endParaRPr lang="fr-FR" sz="1400" b="1" i="0" u="none" strike="noStrike" dirty="0">
                        <a:solidFill>
                          <a:srgbClr val="212121"/>
                        </a:solidFill>
                        <a:latin typeface="Arial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u="none" strike="noStrike" dirty="0" smtClean="0">
                          <a:solidFill>
                            <a:srgbClr val="212121"/>
                          </a:solidFill>
                          <a:latin typeface="Arial"/>
                        </a:rPr>
                        <a:t>0.093</a:t>
                      </a:r>
                      <a:endParaRPr lang="fr-FR" sz="1400" b="1" i="0" u="none" strike="noStrike" dirty="0">
                        <a:solidFill>
                          <a:srgbClr val="212121"/>
                        </a:solidFill>
                        <a:latin typeface="Arial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au 29"/>
          <p:cNvGraphicFramePr>
            <a:graphicFrameLocks noGrp="1"/>
          </p:cNvGraphicFramePr>
          <p:nvPr/>
        </p:nvGraphicFramePr>
        <p:xfrm>
          <a:off x="4862075" y="3891660"/>
          <a:ext cx="3960000" cy="977500"/>
        </p:xfrm>
        <a:graphic>
          <a:graphicData uri="http://schemas.openxmlformats.org/drawingml/2006/table">
            <a:tbl>
              <a:tblPr/>
              <a:tblGrid>
                <a:gridCol w="3017328"/>
                <a:gridCol w="942672"/>
              </a:tblGrid>
              <a:tr h="52745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Méthode d’extraction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ARI score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 smtClean="0">
                          <a:solidFill>
                            <a:srgbClr val="212121"/>
                          </a:solidFill>
                          <a:latin typeface="Arial"/>
                        </a:rPr>
                        <a:t>ORB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smtClean="0">
                          <a:solidFill>
                            <a:srgbClr val="212121"/>
                          </a:solidFill>
                          <a:latin typeface="Arial"/>
                        </a:rPr>
                        <a:t>0.018</a:t>
                      </a:r>
                      <a:endParaRPr lang="fr-FR" sz="1400" b="1" i="0" u="none" strike="noStrike" dirty="0">
                        <a:solidFill>
                          <a:srgbClr val="212121"/>
                        </a:solidFill>
                        <a:latin typeface="Arial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80560" y="1320670"/>
            <a:ext cx="2381250" cy="52563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32224" y="605993"/>
            <a:ext cx="7951291" cy="353302"/>
          </a:xfrm>
        </p:spPr>
        <p:txBody>
          <a:bodyPr/>
          <a:lstStyle/>
          <a:p>
            <a:r>
              <a:rPr lang="fr-FR" dirty="0" smtClean="0"/>
              <a:t>Prétraitement des images – Classification supervisée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717185" y="2835972"/>
            <a:ext cx="1908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>
                <a:latin typeface="Calibri" pitchFamily="34" charset="0"/>
                <a:cs typeface="Arial" charset="0"/>
              </a:rPr>
              <a:t>Initialisation InceptionV3</a:t>
            </a: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717185" y="3619059"/>
            <a:ext cx="1908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/>
              <a:t>Remplacement de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/>
              <a:t>la dernière couche  </a:t>
            </a:r>
            <a:endParaRPr lang="fr-FR" sz="1400" b="1" dirty="0" smtClean="0">
              <a:solidFill>
                <a:srgbClr val="5F5F5F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717185" y="4402146"/>
            <a:ext cx="1908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/>
              <a:t>Augmentation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/>
              <a:t>de données</a:t>
            </a:r>
            <a:endParaRPr kumimoji="0" lang="fr-FR" sz="1400" b="1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717185" y="2052885"/>
            <a:ext cx="1908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>
                <a:latin typeface="Calibri" pitchFamily="34" charset="0"/>
                <a:cs typeface="Arial" charset="0"/>
              </a:rPr>
              <a:t>Création des répertoires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>
                <a:latin typeface="Calibri" pitchFamily="34" charset="0"/>
                <a:cs typeface="Arial" charset="0"/>
              </a:rPr>
              <a:t>Train / Test</a:t>
            </a:r>
            <a:endParaRPr lang="fr-FR" sz="1400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14" name="Rectangle à coins arrondis 13"/>
          <p:cNvSpPr/>
          <p:nvPr/>
        </p:nvSpPr>
        <p:spPr bwMode="auto">
          <a:xfrm>
            <a:off x="717185" y="5185233"/>
            <a:ext cx="1908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>
                <a:latin typeface="Calibri" pitchFamily="34" charset="0"/>
                <a:cs typeface="Arial" charset="0"/>
              </a:rPr>
              <a:t>Entrainement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>
                <a:latin typeface="Calibri" pitchFamily="34" charset="0"/>
                <a:cs typeface="Arial" charset="0"/>
              </a:rPr>
              <a:t>du modèle</a:t>
            </a:r>
            <a:endParaRPr lang="fr-FR" sz="1400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717185" y="5968320"/>
            <a:ext cx="190800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/>
              <a:t>Evaluation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80560" y="1320670"/>
            <a:ext cx="2381250" cy="5781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Processus de classification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supervisée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8" name="Flèche vers le bas 17"/>
          <p:cNvSpPr/>
          <p:nvPr/>
        </p:nvSpPr>
        <p:spPr bwMode="auto">
          <a:xfrm>
            <a:off x="1568100" y="2571685"/>
            <a:ext cx="206170" cy="2520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9" name="Flèche vers le bas 18"/>
          <p:cNvSpPr/>
          <p:nvPr/>
        </p:nvSpPr>
        <p:spPr bwMode="auto">
          <a:xfrm>
            <a:off x="1568100" y="3354359"/>
            <a:ext cx="206170" cy="2520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20" name="Flèche vers le bas 19"/>
          <p:cNvSpPr/>
          <p:nvPr/>
        </p:nvSpPr>
        <p:spPr bwMode="auto">
          <a:xfrm>
            <a:off x="1568100" y="4137859"/>
            <a:ext cx="206170" cy="2520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21" name="Flèche vers le bas 20"/>
          <p:cNvSpPr/>
          <p:nvPr/>
        </p:nvSpPr>
        <p:spPr bwMode="auto">
          <a:xfrm>
            <a:off x="1568100" y="4920533"/>
            <a:ext cx="206170" cy="2520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22" name="Flèche vers le bas 21"/>
          <p:cNvSpPr/>
          <p:nvPr/>
        </p:nvSpPr>
        <p:spPr bwMode="auto">
          <a:xfrm>
            <a:off x="1568100" y="5704033"/>
            <a:ext cx="206170" cy="2520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63500" y="3708998"/>
            <a:ext cx="365125" cy="4796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Calibri" pitchFamily="34" charset="0"/>
                <a:cs typeface="Arial" charset="0"/>
              </a:rPr>
              <a:t>1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3896925" y="2159889"/>
            <a:ext cx="365125" cy="4796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2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3896925" y="5003169"/>
            <a:ext cx="365125" cy="4796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3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pic>
        <p:nvPicPr>
          <p:cNvPr id="28" name="Image 27" descr="Accuracy lo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9967" y="1226912"/>
            <a:ext cx="3385141" cy="2412000"/>
          </a:xfrm>
          <a:prstGeom prst="rect">
            <a:avLst/>
          </a:prstGeom>
        </p:spPr>
      </p:pic>
      <p:pic>
        <p:nvPicPr>
          <p:cNvPr id="29" name="Image 28" descr="matrice de confus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537" y="3677012"/>
            <a:ext cx="3384000" cy="3152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0" y="2559450"/>
            <a:ext cx="9144000" cy="997196"/>
          </a:xfrm>
        </p:spPr>
        <p:txBody>
          <a:bodyPr/>
          <a:lstStyle/>
          <a:p>
            <a:r>
              <a:rPr lang="fr-FR" sz="4000" b="1" dirty="0" smtClean="0"/>
              <a:t>Combinaison des données textuelles et visuelles</a:t>
            </a:r>
            <a:endParaRPr lang="fr-F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32224" y="1258424"/>
            <a:ext cx="8732264" cy="1403461"/>
          </a:xfrm>
        </p:spPr>
        <p:txBody>
          <a:bodyPr/>
          <a:lstStyle/>
          <a:p>
            <a:r>
              <a:rPr lang="fr-FR" dirty="0" smtClean="0"/>
              <a:t>Nous allons effectuer une combinaison des données générées par :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Les données textuelle : </a:t>
            </a:r>
            <a:r>
              <a:rPr lang="fr-FR" b="1" dirty="0" err="1" smtClean="0"/>
              <a:t>TfidfVectorizer</a:t>
            </a:r>
            <a:endParaRPr lang="fr-FR" b="1" dirty="0" smtClean="0"/>
          </a:p>
          <a:p>
            <a:pPr lvl="1"/>
            <a:r>
              <a:rPr lang="fr-FR" dirty="0" smtClean="0"/>
              <a:t>Les données visuelle : Transfer Learning </a:t>
            </a:r>
            <a:r>
              <a:rPr lang="fr-FR" b="1" dirty="0" smtClean="0"/>
              <a:t>InceptionV3</a:t>
            </a:r>
            <a:endParaRPr lang="fr-FR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32224" y="605993"/>
            <a:ext cx="7951291" cy="353302"/>
          </a:xfrm>
        </p:spPr>
        <p:txBody>
          <a:bodyPr/>
          <a:lstStyle/>
          <a:p>
            <a:r>
              <a:rPr lang="fr-FR" dirty="0" smtClean="0"/>
              <a:t>Combinaison des données textuelles et visuelles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1550" y="2888940"/>
            <a:ext cx="2295255" cy="7671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charset="0"/>
              </a:rPr>
              <a:t>Données textuelles</a:t>
            </a:r>
            <a:endParaRPr lang="fr-FR" sz="1600" b="1" dirty="0" smtClean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600" b="1" u="sng" dirty="0" err="1" smtClean="0">
                <a:solidFill>
                  <a:schemeClr val="tx1"/>
                </a:solidFill>
              </a:rPr>
              <a:t>TfidfVectorizer</a:t>
            </a:r>
            <a:endParaRPr kumimoji="0" lang="fr-FR" sz="16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1550" y="4187180"/>
            <a:ext cx="2295255" cy="7671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charset="0"/>
              </a:rPr>
              <a:t>Données visuelle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600" b="1" u="sng" dirty="0" smtClean="0">
                <a:solidFill>
                  <a:schemeClr val="tx1"/>
                </a:solidFill>
              </a:rPr>
              <a:t>TL - InceptionV3</a:t>
            </a:r>
            <a:endParaRPr kumimoji="0" lang="fr-FR" sz="16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07134" y="5506045"/>
          <a:ext cx="3384745" cy="923025"/>
        </p:xfrm>
        <a:graphic>
          <a:graphicData uri="http://schemas.openxmlformats.org/drawingml/2006/table">
            <a:tbl>
              <a:tblPr/>
              <a:tblGrid>
                <a:gridCol w="2423645"/>
                <a:gridCol w="961100"/>
              </a:tblGrid>
              <a:tr h="48781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Combinaison des </a:t>
                      </a:r>
                      <a:r>
                        <a:rPr lang="fr-FR" sz="1400" b="1" i="0" u="none" strike="noStrike" dirty="0" err="1" smtClean="0">
                          <a:solidFill>
                            <a:schemeClr val="tx1"/>
                          </a:solidFill>
                          <a:latin typeface="Arial"/>
                        </a:rPr>
                        <a:t>features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ARI score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5209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dirty="0" err="1" smtClean="0">
                          <a:solidFill>
                            <a:schemeClr val="tx1"/>
                          </a:solidFill>
                        </a:rPr>
                        <a:t>TfidfVectorizer</a:t>
                      </a:r>
                      <a:r>
                        <a:rPr lang="fr-FR" sz="1400" b="1" u="none" dirty="0" smtClean="0">
                          <a:solidFill>
                            <a:schemeClr val="tx1"/>
                          </a:solidFill>
                        </a:rPr>
                        <a:t> + InceptionV3</a:t>
                      </a:r>
                      <a:endParaRPr lang="fr-FR" sz="1400" b="1" i="0" u="none" strike="noStrike" dirty="0" smtClean="0">
                        <a:solidFill>
                          <a:srgbClr val="212121"/>
                        </a:solidFill>
                        <a:latin typeface="Arial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u="none" strike="noStrike" dirty="0" smtClean="0">
                          <a:solidFill>
                            <a:srgbClr val="212121"/>
                          </a:solidFill>
                          <a:latin typeface="Arial"/>
                        </a:rPr>
                        <a:t>0.323</a:t>
                      </a:r>
                      <a:endParaRPr lang="fr-FR" sz="1400" b="1" i="0" u="none" strike="noStrike" dirty="0">
                        <a:solidFill>
                          <a:srgbClr val="212121"/>
                        </a:solidFill>
                        <a:latin typeface="Arial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Plus 9"/>
          <p:cNvSpPr/>
          <p:nvPr/>
        </p:nvSpPr>
        <p:spPr bwMode="auto">
          <a:xfrm>
            <a:off x="1525177" y="3757655"/>
            <a:ext cx="288000" cy="324000"/>
          </a:xfrm>
          <a:prstGeom prst="mathPlus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11" name="Flèche vers le bas 10"/>
          <p:cNvSpPr/>
          <p:nvPr/>
        </p:nvSpPr>
        <p:spPr bwMode="auto">
          <a:xfrm>
            <a:off x="1525177" y="5035152"/>
            <a:ext cx="288000" cy="36491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pic>
        <p:nvPicPr>
          <p:cNvPr id="12" name="Image 11" descr="texte+vis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7556" y="2641654"/>
            <a:ext cx="4944153" cy="4129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0" y="3051892"/>
            <a:ext cx="9144000" cy="504754"/>
          </a:xfrm>
        </p:spPr>
        <p:txBody>
          <a:bodyPr/>
          <a:lstStyle/>
          <a:p>
            <a:r>
              <a:rPr lang="fr-FR" sz="4000" b="1" dirty="0" smtClean="0"/>
              <a:t>Conclusions</a:t>
            </a:r>
            <a:endParaRPr lang="fr-F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32224" y="1258424"/>
            <a:ext cx="8657776" cy="4505849"/>
          </a:xfrm>
        </p:spPr>
        <p:txBody>
          <a:bodyPr/>
          <a:lstStyle/>
          <a:p>
            <a:r>
              <a:rPr lang="fr-FR" dirty="0" smtClean="0"/>
              <a:t>La partie textuelle :</a:t>
            </a:r>
          </a:p>
          <a:p>
            <a:pPr lvl="1"/>
            <a:r>
              <a:rPr lang="fr-FR" dirty="0" smtClean="0"/>
              <a:t>Traitement du texte : La lemmatisation est le meilleur choix.</a:t>
            </a:r>
          </a:p>
          <a:p>
            <a:pPr lvl="1"/>
            <a:r>
              <a:rPr lang="fr-FR" dirty="0" smtClean="0"/>
              <a:t>Extraction des </a:t>
            </a:r>
            <a:r>
              <a:rPr lang="fr-FR" dirty="0" err="1" smtClean="0"/>
              <a:t>features</a:t>
            </a:r>
            <a:r>
              <a:rPr lang="fr-FR" dirty="0" smtClean="0"/>
              <a:t> : </a:t>
            </a:r>
            <a:r>
              <a:rPr lang="fr-FR" b="1" i="1" dirty="0" err="1" smtClean="0"/>
              <a:t>TfidfVectorizer</a:t>
            </a:r>
            <a:r>
              <a:rPr lang="fr-FR" b="1" i="1" dirty="0" smtClean="0"/>
              <a:t> </a:t>
            </a:r>
            <a:r>
              <a:rPr lang="fr-FR" dirty="0" smtClean="0"/>
              <a:t>a donné des résultats acceptables (54,8%) </a:t>
            </a:r>
          </a:p>
          <a:p>
            <a:pPr lvl="1"/>
            <a:r>
              <a:rPr lang="fr-FR" dirty="0" smtClean="0"/>
              <a:t>Réduction de dimension : Le TSNE améliore nettement l’ARI score. 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La partie visuelle : </a:t>
            </a:r>
          </a:p>
          <a:p>
            <a:pPr lvl="1"/>
            <a:r>
              <a:rPr lang="fr-FR" dirty="0" smtClean="0"/>
              <a:t>le Transfer Learning </a:t>
            </a:r>
            <a:r>
              <a:rPr lang="fr-FR" b="1" i="1" dirty="0" smtClean="0"/>
              <a:t>InceptionV3</a:t>
            </a:r>
            <a:r>
              <a:rPr lang="fr-FR" dirty="0" smtClean="0"/>
              <a:t> a donné le meilleur score (24,7%), ce score reste néanmoins insuffisant pour classer les images.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La combinaison des données textuelles et visuelles :</a:t>
            </a:r>
          </a:p>
          <a:p>
            <a:pPr lvl="1"/>
            <a:r>
              <a:rPr lang="fr-FR" dirty="0" smtClean="0"/>
              <a:t>Cette combinaison n’améliore pas le score (32%) par rapport au score du  traitement textuelle.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32224" y="605993"/>
            <a:ext cx="7951291" cy="353302"/>
          </a:xfrm>
        </p:spPr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54758" y="3102353"/>
            <a:ext cx="5834484" cy="454292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32224" y="1258424"/>
            <a:ext cx="8795271" cy="3717941"/>
          </a:xfrm>
        </p:spPr>
        <p:txBody>
          <a:bodyPr/>
          <a:lstStyle/>
          <a:p>
            <a:r>
              <a:rPr lang="fr-FR" dirty="0" smtClean="0"/>
              <a:t>Etude de faisabilité :</a:t>
            </a:r>
          </a:p>
          <a:p>
            <a:pPr>
              <a:buNone/>
            </a:pPr>
            <a:r>
              <a:rPr lang="fr-FR" sz="2000" dirty="0" smtClean="0"/>
              <a:t>     La faisabilité d’un moteur de classification d'articles en utilisant plusieurs approches n’a pas donné de résultats concluants.</a:t>
            </a:r>
          </a:p>
          <a:p>
            <a:endParaRPr lang="fr-FR" dirty="0" smtClean="0"/>
          </a:p>
          <a:p>
            <a:r>
              <a:rPr lang="fr-FR" dirty="0" smtClean="0"/>
              <a:t>Les recommandations pour sa création éventuelle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Améliorer les descriptions des produits en utilisant des mots clés.</a:t>
            </a:r>
          </a:p>
          <a:p>
            <a:pPr lvl="1"/>
            <a:r>
              <a:rPr lang="fr-FR" dirty="0" smtClean="0"/>
              <a:t>Favoriser le Transfer Learning pour le traitement des images.</a:t>
            </a:r>
          </a:p>
          <a:p>
            <a:pPr lvl="1"/>
            <a:r>
              <a:rPr lang="fr-FR" dirty="0" smtClean="0"/>
              <a:t>Scinder les catégories avec un score faible en plusieurs sous catégories.</a:t>
            </a:r>
          </a:p>
          <a:p>
            <a:pPr lvl="1"/>
            <a:r>
              <a:rPr lang="fr-FR" dirty="0" smtClean="0"/>
              <a:t>Favoriser </a:t>
            </a:r>
            <a:r>
              <a:rPr lang="fr-FR" dirty="0" smtClean="0"/>
              <a:t>l’apprentissage supervisé si le volume des données est important.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32224" y="605993"/>
            <a:ext cx="7951291" cy="353302"/>
          </a:xfrm>
        </p:spPr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65820" y="1199465"/>
            <a:ext cx="8778876" cy="4134191"/>
          </a:xfrm>
        </p:spPr>
        <p:txBody>
          <a:bodyPr tIns="144000"/>
          <a:lstStyle/>
          <a:p>
            <a:pPr eaLnBrk="1" hangingPunct="1">
              <a:buFont typeface="Wingdings" pitchFamily="2" charset="2"/>
              <a:buChar char="q"/>
            </a:pPr>
            <a:r>
              <a:rPr lang="fr-FR" b="1" dirty="0" smtClean="0"/>
              <a:t>Contexte</a:t>
            </a:r>
            <a:r>
              <a:rPr lang="en-GB" b="1" dirty="0" smtClean="0"/>
              <a:t> </a:t>
            </a:r>
            <a:r>
              <a:rPr lang="en-GB" dirty="0" smtClean="0"/>
              <a:t>: </a:t>
            </a:r>
          </a:p>
          <a:p>
            <a:pPr lvl="1" eaLnBrk="1" hangingPunct="1">
              <a:buNone/>
            </a:pPr>
            <a:r>
              <a:rPr lang="fr-FR" dirty="0" smtClean="0"/>
              <a:t>	l’entreprise "</a:t>
            </a:r>
            <a:r>
              <a:rPr lang="fr-FR" b="1" dirty="0" smtClean="0"/>
              <a:t>Place de marché</a:t>
            </a:r>
            <a:r>
              <a:rPr lang="fr-FR" dirty="0" smtClean="0"/>
              <a:t>” souhaite lancer une </a:t>
            </a:r>
            <a:r>
              <a:rPr lang="fr-FR" dirty="0" err="1" smtClean="0"/>
              <a:t>marketplace</a:t>
            </a:r>
            <a:r>
              <a:rPr lang="fr-FR" dirty="0" smtClean="0"/>
              <a:t> e-commerce.</a:t>
            </a:r>
          </a:p>
          <a:p>
            <a:pPr lvl="1">
              <a:buNone/>
            </a:pPr>
            <a:r>
              <a:rPr lang="fr-FR" dirty="0" smtClean="0"/>
              <a:t>   Sur la place de marché, des vendeurs proposent des articles à des acheteurs en postant une photo et une description. </a:t>
            </a:r>
          </a:p>
          <a:p>
            <a:pPr lvl="1">
              <a:buNone/>
            </a:pPr>
            <a:r>
              <a:rPr lang="fr-FR" dirty="0" smtClean="0"/>
              <a:t>	Pour l'instant, l'attribution de la catégorie d'un article est effectuée manuellement par les vendeurs et est donc peu fiable. De plus, le volume des articles est pour l’instant très petit.</a:t>
            </a:r>
          </a:p>
          <a:p>
            <a:pPr lvl="1">
              <a:buNone/>
            </a:pPr>
            <a:r>
              <a:rPr lang="fr-FR" dirty="0" smtClean="0"/>
              <a:t>	Pour rendre l’expérience utilisateur des vendeurs et des acheteurs la plus fluide possible,</a:t>
            </a:r>
            <a:r>
              <a:rPr lang="fr-FR" b="1" dirty="0" smtClean="0"/>
              <a:t> il devient nécessaire d'automatiser cette tâche.</a:t>
            </a:r>
            <a:endParaRPr lang="fr-FR" dirty="0" smtClean="0"/>
          </a:p>
          <a:p>
            <a:pPr lvl="1">
              <a:buNone/>
            </a:pPr>
            <a:r>
              <a:rPr lang="fr-FR" b="1" dirty="0" smtClean="0"/>
              <a:t>   Linda</a:t>
            </a:r>
            <a:r>
              <a:rPr lang="fr-FR" dirty="0" smtClean="0"/>
              <a:t>, </a:t>
            </a:r>
            <a:r>
              <a:rPr lang="fr-FR" dirty="0" err="1" smtClean="0"/>
              <a:t>lead</a:t>
            </a:r>
            <a:r>
              <a:rPr lang="fr-FR" dirty="0" smtClean="0"/>
              <a:t> data </a:t>
            </a:r>
            <a:r>
              <a:rPr lang="fr-FR" dirty="0" err="1" smtClean="0"/>
              <a:t>scientist</a:t>
            </a:r>
            <a:r>
              <a:rPr lang="fr-FR" dirty="0" smtClean="0"/>
              <a:t>, demande d'étudier la faisabilité d'un </a:t>
            </a:r>
            <a:r>
              <a:rPr lang="fr-FR" b="1" dirty="0" smtClean="0"/>
              <a:t>moteur de classification</a:t>
            </a:r>
            <a:r>
              <a:rPr lang="fr-FR" dirty="0" smtClean="0"/>
              <a:t> des articles en différentes catégories, avec un niveau de précision suffisant.</a:t>
            </a:r>
          </a:p>
          <a:p>
            <a:pPr lvl="1" eaLnBrk="1" hangingPunct="1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5125" y="6513513"/>
            <a:ext cx="673100" cy="136525"/>
          </a:xfrm>
        </p:spPr>
        <p:txBody>
          <a:bodyPr/>
          <a:lstStyle/>
          <a:p>
            <a:pPr>
              <a:defRPr/>
            </a:pPr>
            <a:fld id="{24841BB4-0D85-425E-8EFA-9FD0F909E6D6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1447800" y="6513513"/>
            <a:ext cx="933450" cy="138112"/>
          </a:xfrm>
        </p:spPr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580621" y="6484485"/>
            <a:ext cx="309379" cy="193899"/>
          </a:xfrm>
        </p:spPr>
        <p:txBody>
          <a:bodyPr/>
          <a:lstStyle/>
          <a:p>
            <a:pPr>
              <a:defRPr/>
            </a:pPr>
            <a:fld id="{51070D6A-6037-4644-9705-7798D5B34C4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51520" y="679393"/>
            <a:ext cx="7348538" cy="403828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65124" y="1198562"/>
            <a:ext cx="8524876" cy="4257301"/>
          </a:xfrm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  <p:txBody>
          <a:bodyPr tIns="144000"/>
          <a:lstStyle/>
          <a:p>
            <a:pPr eaLnBrk="1" hangingPunct="1">
              <a:buFont typeface="Wingdings" pitchFamily="2" charset="2"/>
              <a:buChar char="q"/>
            </a:pPr>
            <a:r>
              <a:rPr lang="fr-FR" b="1" dirty="0" smtClean="0"/>
              <a:t>Mission</a:t>
            </a:r>
            <a:r>
              <a:rPr lang="en-GB" b="1" dirty="0" smtClean="0"/>
              <a:t> </a:t>
            </a:r>
            <a:r>
              <a:rPr lang="en-GB" dirty="0" smtClean="0"/>
              <a:t>: </a:t>
            </a:r>
          </a:p>
          <a:p>
            <a:pPr lvl="1">
              <a:buNone/>
            </a:pPr>
            <a:r>
              <a:rPr lang="fr-FR" dirty="0" smtClean="0"/>
              <a:t>	la mission consiste à réaliser une première étude de faisabilité d'un moteur de classification d'articles basé sur une image et une description pour l'automatisation de l'attribution de la catégorie de l'article. </a:t>
            </a:r>
          </a:p>
          <a:p>
            <a:pPr lvl="1">
              <a:buNone/>
            </a:pPr>
            <a:r>
              <a:rPr lang="fr-FR" dirty="0" smtClean="0"/>
              <a:t>	Analyser le jeu de données en réalisant un prétraitement des images et des descriptions des produits, une réduction de dimension, puis un </a:t>
            </a:r>
            <a:r>
              <a:rPr lang="fr-FR" dirty="0" err="1" smtClean="0"/>
              <a:t>clustering</a:t>
            </a:r>
            <a:r>
              <a:rPr lang="fr-FR" dirty="0" smtClean="0"/>
              <a:t>. Les résultats du </a:t>
            </a:r>
            <a:r>
              <a:rPr lang="fr-FR" dirty="0" err="1" smtClean="0"/>
              <a:t>clustering</a:t>
            </a:r>
            <a:r>
              <a:rPr lang="fr-FR" dirty="0" smtClean="0"/>
              <a:t> seront présentés sous la forme d’une représentation en deux dimensions, qui ’illustrera le fait que les caractéristiques extraites permettent de regrouper des produits de même catégorie. </a:t>
            </a:r>
          </a:p>
          <a:p>
            <a:pPr lvl="1">
              <a:buNone/>
            </a:pPr>
            <a:r>
              <a:rPr lang="fr-FR" dirty="0" smtClean="0"/>
              <a:t>	La représentation graphique va aider à convaincre Linda que cette approche de modélisation permettra bien de regrouper des produits de même catégorie. </a:t>
            </a:r>
          </a:p>
          <a:p>
            <a:pPr lvl="1">
              <a:buNone/>
            </a:pPr>
            <a:endParaRPr lang="fr-FR" dirty="0" smtClean="0"/>
          </a:p>
          <a:p>
            <a:pPr lvl="1" eaLnBrk="1" hangingPunct="1">
              <a:buClr>
                <a:srgbClr val="444D26"/>
              </a:buClr>
              <a:buNone/>
            </a:pPr>
            <a:endParaRPr lang="en-GB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5125" y="6513513"/>
            <a:ext cx="673100" cy="136525"/>
          </a:xfrm>
        </p:spPr>
        <p:txBody>
          <a:bodyPr/>
          <a:lstStyle/>
          <a:p>
            <a:pPr>
              <a:defRPr/>
            </a:pPr>
            <a:fld id="{9EB5A373-A8E0-4A0D-BAD1-1BC4251090AF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1447800" y="6513513"/>
            <a:ext cx="933450" cy="138112"/>
          </a:xfrm>
        </p:spPr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580621" y="6484485"/>
            <a:ext cx="309379" cy="193899"/>
          </a:xfrm>
        </p:spPr>
        <p:txBody>
          <a:bodyPr/>
          <a:lstStyle/>
          <a:p>
            <a:pPr>
              <a:defRPr/>
            </a:pPr>
            <a:fld id="{51070D6A-6037-4644-9705-7798D5B34C4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251520" y="679393"/>
            <a:ext cx="7348538" cy="403828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0" y="3051892"/>
            <a:ext cx="9144000" cy="504754"/>
          </a:xfrm>
        </p:spPr>
        <p:txBody>
          <a:bodyPr/>
          <a:lstStyle/>
          <a:p>
            <a:r>
              <a:rPr lang="fr-FR" sz="4000" b="1" dirty="0" smtClean="0"/>
              <a:t>Évaluation et découverte des données</a:t>
            </a:r>
            <a:endParaRPr lang="fr-F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232224" y="1258424"/>
            <a:ext cx="8732264" cy="2560701"/>
          </a:xfrm>
        </p:spPr>
        <p:txBody>
          <a:bodyPr/>
          <a:lstStyle/>
          <a:p>
            <a:pPr eaLnBrk="1" hangingPunct="1"/>
            <a:r>
              <a:rPr lang="fr-FR" dirty="0" smtClean="0"/>
              <a:t>Le </a:t>
            </a:r>
            <a:r>
              <a:rPr lang="fr-FR" dirty="0" smtClean="0">
                <a:hlinkClick r:id="rId2"/>
              </a:rPr>
              <a:t>jeu de données</a:t>
            </a:r>
            <a:r>
              <a:rPr lang="fr-FR" dirty="0" smtClean="0"/>
              <a:t> est composé :</a:t>
            </a:r>
          </a:p>
          <a:p>
            <a:pPr lvl="1" eaLnBrk="1" hangingPunct="1"/>
            <a:endParaRPr lang="fr-FR" sz="1600" dirty="0" smtClean="0"/>
          </a:p>
          <a:p>
            <a:pPr lvl="1" eaLnBrk="1" hangingPunct="1"/>
            <a:r>
              <a:rPr lang="fr-FR" dirty="0" smtClean="0"/>
              <a:t>D’un fichier CSV  « </a:t>
            </a:r>
            <a:r>
              <a:rPr lang="fr-FR" sz="1800" b="1" i="1" dirty="0" smtClean="0"/>
              <a:t>flipkart_com-ecommerce_sample_1050.csv</a:t>
            </a:r>
            <a:r>
              <a:rPr lang="fr-FR" dirty="0" smtClean="0"/>
              <a:t> » : 1050 lignes et 15 colonnes.</a:t>
            </a:r>
            <a:endParaRPr lang="fr-FR" sz="1800" b="1" i="1" dirty="0" smtClean="0"/>
          </a:p>
          <a:p>
            <a:pPr lvl="1" eaLnBrk="1" hangingPunct="1"/>
            <a:r>
              <a:rPr lang="fr-FR" dirty="0" smtClean="0"/>
              <a:t>D’un dossier « </a:t>
            </a:r>
            <a:r>
              <a:rPr lang="fr-FR" sz="1800" b="1" i="1" dirty="0" smtClean="0"/>
              <a:t>Images</a:t>
            </a:r>
            <a:r>
              <a:rPr lang="fr-FR" sz="1800" dirty="0" smtClean="0"/>
              <a:t> </a:t>
            </a:r>
            <a:r>
              <a:rPr lang="fr-FR" dirty="0" smtClean="0"/>
              <a:t>» : 1050 images des produits mentionnés dans le fichier CSV.</a:t>
            </a:r>
          </a:p>
          <a:p>
            <a:pPr eaLnBrk="1" hangingPunct="1"/>
            <a:endParaRPr lang="fr-FR" sz="2000" dirty="0" smtClean="0"/>
          </a:p>
          <a:p>
            <a:pPr eaLnBrk="1" hangingPunct="1"/>
            <a:r>
              <a:rPr lang="fr-FR" sz="2000" dirty="0" smtClean="0"/>
              <a:t>Ci-dessous les informations descriptives de notre base de données :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32224" y="605993"/>
            <a:ext cx="7951291" cy="353302"/>
          </a:xfrm>
        </p:spPr>
        <p:txBody>
          <a:bodyPr/>
          <a:lstStyle/>
          <a:p>
            <a:r>
              <a:rPr lang="fr-FR" dirty="0" smtClean="0"/>
              <a:t>Évaluation et découverte des données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9008" y="3854561"/>
            <a:ext cx="4305985" cy="28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0" y="3051892"/>
            <a:ext cx="9144000" cy="504754"/>
          </a:xfrm>
        </p:spPr>
        <p:txBody>
          <a:bodyPr/>
          <a:lstStyle/>
          <a:p>
            <a:r>
              <a:rPr lang="fr-FR" sz="4000" b="1" dirty="0" smtClean="0"/>
              <a:t>Prétraitement des données textuelles</a:t>
            </a:r>
            <a:endParaRPr lang="fr-F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 bwMode="auto">
          <a:xfrm>
            <a:off x="746575" y="1887860"/>
            <a:ext cx="2016125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charset="0"/>
              </a:rPr>
              <a:t>Splitter la colonne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charset="0"/>
              </a:rPr>
              <a:t>«</a:t>
            </a:r>
            <a:r>
              <a:rPr lang="fr-FR" sz="1400" i="1" dirty="0" err="1" smtClean="0"/>
              <a:t>product_category_tree</a:t>
            </a:r>
            <a:r>
              <a:rPr lang="fr-FR" sz="1400" i="1" dirty="0" smtClean="0"/>
              <a:t> »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charset="0"/>
              </a:rPr>
              <a:t> </a:t>
            </a:r>
          </a:p>
        </p:txBody>
      </p:sp>
      <p:sp>
        <p:nvSpPr>
          <p:cNvPr id="12" name="Rectangle à coins arrondis 11"/>
          <p:cNvSpPr/>
          <p:nvPr/>
        </p:nvSpPr>
        <p:spPr bwMode="auto">
          <a:xfrm>
            <a:off x="746575" y="2984688"/>
            <a:ext cx="2016125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charset="0"/>
              </a:rPr>
              <a:t>Extraire les catégories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err="1" smtClean="0">
                <a:latin typeface="Calibri" pitchFamily="34" charset="0"/>
                <a:cs typeface="Arial" charset="0"/>
              </a:rPr>
              <a:t>pricipales</a:t>
            </a:r>
            <a:endParaRPr kumimoji="0" lang="fr-FR" sz="14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232224" y="1258424"/>
            <a:ext cx="8732264" cy="30284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fr-FR" dirty="0" smtClean="0"/>
              <a:t>Extraire les catégories de la colonne « </a:t>
            </a:r>
            <a:r>
              <a:rPr lang="fr-FR" sz="2000" i="1" dirty="0" err="1" smtClean="0"/>
              <a:t>product_category_tree</a:t>
            </a:r>
            <a:r>
              <a:rPr lang="fr-FR" sz="2000" i="1" dirty="0" smtClean="0"/>
              <a:t> </a:t>
            </a:r>
            <a:r>
              <a:rPr lang="fr-FR" dirty="0" smtClean="0"/>
              <a:t>» : 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32224" y="605993"/>
            <a:ext cx="7951291" cy="353302"/>
          </a:xfrm>
        </p:spPr>
        <p:txBody>
          <a:bodyPr/>
          <a:lstStyle/>
          <a:p>
            <a:r>
              <a:rPr lang="fr-FR" dirty="0" smtClean="0"/>
              <a:t>Prétraitement des données textuelles - Catégorie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7139A-C5DD-40EF-9819-8DFB28A5A414}" type="datetime1">
              <a:rPr lang="fr-FR" smtClean="0"/>
              <a:pPr>
                <a:defRPr/>
              </a:pPr>
              <a:t>28/02/2022</a:t>
            </a:fld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FDFE-356A-40DC-8180-2A62190FECD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OpenClassRooms</a:t>
            </a:r>
            <a:endParaRPr lang="en-US" dirty="0"/>
          </a:p>
        </p:txBody>
      </p:sp>
      <p:sp>
        <p:nvSpPr>
          <p:cNvPr id="17" name="Flèche vers le bas 16"/>
          <p:cNvSpPr/>
          <p:nvPr/>
        </p:nvSpPr>
        <p:spPr bwMode="auto">
          <a:xfrm>
            <a:off x="1628637" y="3725842"/>
            <a:ext cx="252000" cy="3600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012" y="4106917"/>
            <a:ext cx="1619250" cy="1866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ZoneTexte 18"/>
          <p:cNvSpPr txBox="1"/>
          <p:nvPr/>
        </p:nvSpPr>
        <p:spPr>
          <a:xfrm>
            <a:off x="4977045" y="2435974"/>
            <a:ext cx="29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distribution des catégories</a:t>
            </a:r>
            <a:endParaRPr lang="fr-FR" dirty="0"/>
          </a:p>
        </p:txBody>
      </p:sp>
      <p:sp>
        <p:nvSpPr>
          <p:cNvPr id="14" name="Flèche vers le bas 13"/>
          <p:cNvSpPr/>
          <p:nvPr/>
        </p:nvSpPr>
        <p:spPr bwMode="auto">
          <a:xfrm>
            <a:off x="1628637" y="2624688"/>
            <a:ext cx="252000" cy="3600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Calibri" pitchFamily="34" charset="0"/>
              <a:cs typeface="Arial" charset="0"/>
            </a:endParaRPr>
          </a:p>
        </p:txBody>
      </p:sp>
      <p:pic>
        <p:nvPicPr>
          <p:cNvPr id="15" name="Image 14" descr="nb produits categori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6411" y="2959288"/>
            <a:ext cx="5473589" cy="3215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que_PPT_Agora_sept 2010_US">
  <a:themeElements>
    <a:clrScheme name="Masque_PPT_Agora_sept 2010_US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Masque_PPT_Agora_sept 2010_US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Calibri" pitchFamily="34" charset="0"/>
            <a:cs typeface="Arial" charset="0"/>
          </a:defRPr>
        </a:defPPr>
      </a:lstStyle>
    </a:lnDef>
  </a:objectDefaults>
  <a:extraClrSchemeLst>
    <a:extraClrScheme>
      <a:clrScheme name="Masque_PPT_Agora_sept 2010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PPT_Agora_sept 2010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PPT_Agora_sept 2010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PPT_Agora_sept 2010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PPT_Agora_sept 2010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PPT_Agora_sept 2010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PPT_Agora_sept 2010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PPT_Agora_sept 2010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PPT_Agora_sept 2010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PPT_Agora_sept 2010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PPT_Agora_sept 2010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PPT_Agora_sept 2010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PPT_Agora_sept 2010_US 13">
        <a:dk1>
          <a:srgbClr val="818284"/>
        </a:dk1>
        <a:lt1>
          <a:srgbClr val="FFFFFF"/>
        </a:lt1>
        <a:dk2>
          <a:srgbClr val="EE1C25"/>
        </a:dk2>
        <a:lt2>
          <a:srgbClr val="000000"/>
        </a:lt2>
        <a:accent1>
          <a:srgbClr val="4F99C4"/>
        </a:accent1>
        <a:accent2>
          <a:srgbClr val="A4B46C"/>
        </a:accent2>
        <a:accent3>
          <a:srgbClr val="FFFFFF"/>
        </a:accent3>
        <a:accent4>
          <a:srgbClr val="6D6E70"/>
        </a:accent4>
        <a:accent5>
          <a:srgbClr val="B2CADE"/>
        </a:accent5>
        <a:accent6>
          <a:srgbClr val="94A361"/>
        </a:accent6>
        <a:hlink>
          <a:srgbClr val="B4996C"/>
        </a:hlink>
        <a:folHlink>
          <a:srgbClr val="B46C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PPT_Agora_sept 2010_US 14">
        <a:dk1>
          <a:srgbClr val="818284"/>
        </a:dk1>
        <a:lt1>
          <a:srgbClr val="FFFFFF"/>
        </a:lt1>
        <a:dk2>
          <a:srgbClr val="E1001A"/>
        </a:dk2>
        <a:lt2>
          <a:srgbClr val="000000"/>
        </a:lt2>
        <a:accent1>
          <a:srgbClr val="4F99C4"/>
        </a:accent1>
        <a:accent2>
          <a:srgbClr val="A4B46C"/>
        </a:accent2>
        <a:accent3>
          <a:srgbClr val="FFFFFF"/>
        </a:accent3>
        <a:accent4>
          <a:srgbClr val="6D6E70"/>
        </a:accent4>
        <a:accent5>
          <a:srgbClr val="B2CADE"/>
        </a:accent5>
        <a:accent6>
          <a:srgbClr val="94A361"/>
        </a:accent6>
        <a:hlink>
          <a:srgbClr val="B4996C"/>
        </a:hlink>
        <a:folHlink>
          <a:srgbClr val="B46C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PPT_Agora_sept 2010_US 15">
        <a:dk1>
          <a:srgbClr val="646464"/>
        </a:dk1>
        <a:lt1>
          <a:srgbClr val="FFFFFF"/>
        </a:lt1>
        <a:dk2>
          <a:srgbClr val="FF0000"/>
        </a:dk2>
        <a:lt2>
          <a:srgbClr val="000000"/>
        </a:lt2>
        <a:accent1>
          <a:srgbClr val="0071B7"/>
        </a:accent1>
        <a:accent2>
          <a:srgbClr val="971676"/>
        </a:accent2>
        <a:accent3>
          <a:srgbClr val="FFFFFF"/>
        </a:accent3>
        <a:accent4>
          <a:srgbClr val="545454"/>
        </a:accent4>
        <a:accent5>
          <a:srgbClr val="AABBD8"/>
        </a:accent5>
        <a:accent6>
          <a:srgbClr val="88136A"/>
        </a:accent6>
        <a:hlink>
          <a:srgbClr val="FCAF17"/>
        </a:hlink>
        <a:folHlink>
          <a:srgbClr val="8CC63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PPT_Agora_sept 2010_US 16">
        <a:dk1>
          <a:srgbClr val="646464"/>
        </a:dk1>
        <a:lt1>
          <a:srgbClr val="FFFFFF"/>
        </a:lt1>
        <a:dk2>
          <a:srgbClr val="FF0000"/>
        </a:dk2>
        <a:lt2>
          <a:srgbClr val="000000"/>
        </a:lt2>
        <a:accent1>
          <a:srgbClr val="B2B2B2"/>
        </a:accent1>
        <a:accent2>
          <a:srgbClr val="000000"/>
        </a:accent2>
        <a:accent3>
          <a:srgbClr val="FFFFFF"/>
        </a:accent3>
        <a:accent4>
          <a:srgbClr val="545454"/>
        </a:accent4>
        <a:accent5>
          <a:srgbClr val="D5D5D5"/>
        </a:accent5>
        <a:accent6>
          <a:srgbClr val="000000"/>
        </a:accent6>
        <a:hlink>
          <a:srgbClr val="7777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68832</TotalTime>
  <Words>1329</Words>
  <Application>Microsoft Office PowerPoint</Application>
  <PresentationFormat>Affichage à l'écran (4:3)</PresentationFormat>
  <Paragraphs>419</Paragraphs>
  <Slides>30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Masque_PPT_Agora_sept 2010_US</vt:lpstr>
      <vt:lpstr> Projet 6 :   Classifiez automatiquement des biens de consommation </vt:lpstr>
      <vt:lpstr>Table des matières</vt:lpstr>
      <vt:lpstr>Introduction</vt:lpstr>
      <vt:lpstr>Introduction</vt:lpstr>
      <vt:lpstr>Introduction</vt:lpstr>
      <vt:lpstr>Évaluation et découverte des données</vt:lpstr>
      <vt:lpstr>Évaluation et découverte des données</vt:lpstr>
      <vt:lpstr>Prétraitement des données textuelles</vt:lpstr>
      <vt:lpstr>Prétraitement des données textuelles - Catégorie</vt:lpstr>
      <vt:lpstr>Prétraitement des données textuelles - Lémmatisation / Stemming</vt:lpstr>
      <vt:lpstr>Prétraitement des données textuelles - Latent Dirichlet Allocation (LDA)</vt:lpstr>
      <vt:lpstr>Prétraitement des données textuelles – Analyse TF-IDF</vt:lpstr>
      <vt:lpstr>Prétraitement des données textuelles – Analyse TF-IDF</vt:lpstr>
      <vt:lpstr>Prétraitement des données textuelles – Analyse TF-IDF</vt:lpstr>
      <vt:lpstr>Prétraitement des données textuelles - Segmentation K-Means </vt:lpstr>
      <vt:lpstr>Prétraitement des données textuelles – Transfer Learning</vt:lpstr>
      <vt:lpstr>Prétraitement des images</vt:lpstr>
      <vt:lpstr>Prétraitement des images – Exemple d’images par catégorie</vt:lpstr>
      <vt:lpstr>Prétraitement des images – Transformation / Classification</vt:lpstr>
      <vt:lpstr>Prétraitement des images – Processus ORB (Exemple)</vt:lpstr>
      <vt:lpstr>Prétraitement des images – Processus ORB </vt:lpstr>
      <vt:lpstr>Prétraitement des images – Processus ORB </vt:lpstr>
      <vt:lpstr>Prétraitement des images – Transfer Learning (Non supervisé)</vt:lpstr>
      <vt:lpstr>Prétraitement des images – Résultat</vt:lpstr>
      <vt:lpstr>Prétraitement des images – Classification supervisée</vt:lpstr>
      <vt:lpstr>Combinaison des données textuelles et visuelles</vt:lpstr>
      <vt:lpstr>Combinaison des données textuelles et visuelles</vt:lpstr>
      <vt:lpstr>Conclusions</vt:lpstr>
      <vt:lpstr>Conclusions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:    Anticipez les besoins en consommation électrique de bâtiments</dc:title>
  <dc:creator>sweet</dc:creator>
  <cp:lastModifiedBy>sweet</cp:lastModifiedBy>
  <cp:revision>1075</cp:revision>
  <dcterms:created xsi:type="dcterms:W3CDTF">2021-11-14T20:25:26Z</dcterms:created>
  <dcterms:modified xsi:type="dcterms:W3CDTF">2022-02-28T09:38:07Z</dcterms:modified>
</cp:coreProperties>
</file>