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5143500" cx="9144000"/>
  <p:notesSz cx="6858000" cy="9144000"/>
  <p:embeddedFontLst>
    <p:embeddedFont>
      <p:font typeface="Arvo"/>
      <p:regular r:id="rId76"/>
      <p:bold r:id="rId77"/>
      <p:italic r:id="rId78"/>
      <p:boldItalic r:id="rId79"/>
    </p:embeddedFont>
    <p:embeddedFont>
      <p:font typeface="Roboto Condensed"/>
      <p:regular r:id="rId80"/>
      <p:bold r:id="rId81"/>
      <p:italic r:id="rId82"/>
      <p:boldItalic r:id="rId83"/>
    </p:embeddedFont>
    <p:embeddedFont>
      <p:font typeface="Roboto Condensed Light"/>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DD17A7-EF31-40A0-B3CE-3458704D9567}">
  <a:tblStyle styleId="{E1DD17A7-EF31-40A0-B3CE-3458704D95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obotoCondensedLight-regular.fntdata"/><Relationship Id="rId83" Type="http://schemas.openxmlformats.org/officeDocument/2006/relationships/font" Target="fonts/RobotoCondensed-boldItalic.fntdata"/><Relationship Id="rId42" Type="http://schemas.openxmlformats.org/officeDocument/2006/relationships/slide" Target="slides/slide37.xml"/><Relationship Id="rId86" Type="http://schemas.openxmlformats.org/officeDocument/2006/relationships/font" Target="fonts/RobotoCondensedLight-italic.fntdata"/><Relationship Id="rId41" Type="http://schemas.openxmlformats.org/officeDocument/2006/relationships/slide" Target="slides/slide36.xml"/><Relationship Id="rId85" Type="http://schemas.openxmlformats.org/officeDocument/2006/relationships/font" Target="fonts/RobotoCondensedLight-bold.fntdata"/><Relationship Id="rId44" Type="http://schemas.openxmlformats.org/officeDocument/2006/relationships/slide" Target="slides/slide39.xml"/><Relationship Id="rId43" Type="http://schemas.openxmlformats.org/officeDocument/2006/relationships/slide" Target="slides/slide38.xml"/><Relationship Id="rId87" Type="http://schemas.openxmlformats.org/officeDocument/2006/relationships/font" Target="fonts/RobotoCondensedLight-boldItalic.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Condensed-regular.fntdata"/><Relationship Id="rId82" Type="http://schemas.openxmlformats.org/officeDocument/2006/relationships/font" Target="fonts/RobotoCondensed-italic.fntdata"/><Relationship Id="rId81" Type="http://schemas.openxmlformats.org/officeDocument/2006/relationships/font" Target="fonts/RobotoCondense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Arvo-bold.fntdata"/><Relationship Id="rId32" Type="http://schemas.openxmlformats.org/officeDocument/2006/relationships/slide" Target="slides/slide27.xml"/><Relationship Id="rId76" Type="http://schemas.openxmlformats.org/officeDocument/2006/relationships/font" Target="fonts/Arvo-regular.fntdata"/><Relationship Id="rId35" Type="http://schemas.openxmlformats.org/officeDocument/2006/relationships/slide" Target="slides/slide30.xml"/><Relationship Id="rId79" Type="http://schemas.openxmlformats.org/officeDocument/2006/relationships/font" Target="fonts/Arvo-boldItalic.fntdata"/><Relationship Id="rId34" Type="http://schemas.openxmlformats.org/officeDocument/2006/relationships/slide" Target="slides/slide29.xml"/><Relationship Id="rId78" Type="http://schemas.openxmlformats.org/officeDocument/2006/relationships/font" Target="fonts/Arvo-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42346594b2_1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2346594b2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42346594b2_1_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2346594b2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42346594b2_1_2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2346594b2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42346594b2_1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42346594b2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42346594b2_1_2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42346594b2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42346594b2_1_2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42346594b2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42346594b2_1_2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42346594b2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42346594b2_2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42346594b2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42346594b2_1_2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42346594b2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42346594b2_1_2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42346594b2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426119f35b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26119f3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42346594b2_2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42346594b2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42346594b2_2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42346594b2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42346594b2_2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42346594b2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42346594b2_2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42346594b2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42346594b2_2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42346594b2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42346594b2_2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42346594b2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42346594b2_2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42346594b2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42346594b2_2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42346594b2_2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42346594b2_2_2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42346594b2_2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42346594b2_2_2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42346594b2_2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42346594b2_2_2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42346594b2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42346594b2_2_3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42346594b2_2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42346594b2_2_3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42346594b2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42346594b2_2_3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42346594b2_2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42346594b2_2_3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42346594b2_2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42346594b2_2_4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42346594b2_2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42346594b2_2_4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42346594b2_2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42346594b2_2_4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42346594b2_2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42346594b2_2_5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42346594b2_2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5dc3b4123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5dc3b412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42346594b2_2_5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42346594b2_2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42346594b2_2_5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42346594b2_2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42346594b2_2_6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42346594b2_2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42346594b2_2_6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42346594b2_2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42346594b2_2_5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42346594b2_2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42346594b2_2_6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42346594b2_2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42346594b2_2_7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42346594b2_2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42346594b2_2_7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42346594b2_2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42346594b2_2_7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42346594b2_2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42346594b2_2_8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42346594b2_2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426119f35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26119f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42346594b2_2_8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42346594b2_2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42346594b2_2_8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42346594b2_2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42346594b2_2_8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42346594b2_2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42346594b2_2_9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42346594b2_2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42346594b2_2_9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42346594b2_2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42416653d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42416653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42416653d4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42416653d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42416653d4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42416653d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42416653d4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42416653d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42416653d4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42416653d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42346594b2_1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2346594b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5d53e40b3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5d53e40b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5d53e40b35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5d53e40b3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5d53e40b35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5d53e40b3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5d6b7e0ed4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5d6b7e0ed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g5d53e40b35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0" name="Google Shape;1490;g5d53e40b3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g5d6b7e0ed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3" name="Google Shape;1513;g5d6b7e0e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5d6b7e0ed4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5d6b7e0ed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g5d53e40b35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7" name="Google Shape;1567;g5d53e40b3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5d53e40b35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5d53e40b3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5d53e40b35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5d53e40b3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42346594b2_1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2346594b2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g5d53e40b35_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1" name="Google Shape;1651;g5d53e40b3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42346594b2_1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2346594b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42346594b2_1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2346594b2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2"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47" name="Google Shape;47;p4"/>
          <p:cNvGrpSpPr/>
          <p:nvPr/>
        </p:nvGrpSpPr>
        <p:grpSpPr>
          <a:xfrm flipH="1" rot="10800000">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0" name="Google Shape;50;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1" name="Google Shape;51;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F9800"/>
                </a:solidFill>
              </a:rPr>
              <a:t>“</a:t>
            </a:r>
            <a:endParaRPr b="1" sz="7200">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64" name="Google Shape;64;p5"/>
            <p:cNvGrpSpPr/>
            <p:nvPr/>
          </p:nvGrpSpPr>
          <p:grpSpPr>
            <a:xfrm flipH="1" rot="10800000">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67" name="Google Shape;67;p5"/>
            <p:cNvGrpSpPr/>
            <p:nvPr/>
          </p:nvGrpSpPr>
          <p:grpSpPr>
            <a:xfrm flipH="1" rot="10800000">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sp>
        <p:nvSpPr>
          <p:cNvPr id="163" name="Google Shape;163;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rgbClr val="FFFFFF"/>
                </a:solidFill>
                <a:latin typeface="Roboto Condensed"/>
                <a:ea typeface="Roboto Condensed"/>
                <a:cs typeface="Roboto Condensed"/>
                <a:sym typeface="Roboto Condensed"/>
              </a:defRPr>
            </a:lvl1pPr>
            <a:lvl2pPr lvl="1" algn="r">
              <a:buNone/>
              <a:defRPr b="1" sz="1200">
                <a:solidFill>
                  <a:srgbClr val="FFFFFF"/>
                </a:solidFill>
                <a:latin typeface="Roboto Condensed"/>
                <a:ea typeface="Roboto Condensed"/>
                <a:cs typeface="Roboto Condensed"/>
                <a:sym typeface="Roboto Condensed"/>
              </a:defRPr>
            </a:lvl2pPr>
            <a:lvl3pPr lvl="2" algn="r">
              <a:buNone/>
              <a:defRPr b="1" sz="1200">
                <a:solidFill>
                  <a:srgbClr val="FFFFFF"/>
                </a:solidFill>
                <a:latin typeface="Roboto Condensed"/>
                <a:ea typeface="Roboto Condensed"/>
                <a:cs typeface="Roboto Condensed"/>
                <a:sym typeface="Roboto Condensed"/>
              </a:defRPr>
            </a:lvl3pPr>
            <a:lvl4pPr lvl="3" algn="r">
              <a:buNone/>
              <a:defRPr b="1" sz="1200">
                <a:solidFill>
                  <a:srgbClr val="FFFFFF"/>
                </a:solidFill>
                <a:latin typeface="Roboto Condensed"/>
                <a:ea typeface="Roboto Condensed"/>
                <a:cs typeface="Roboto Condensed"/>
                <a:sym typeface="Roboto Condensed"/>
              </a:defRPr>
            </a:lvl4pPr>
            <a:lvl5pPr lvl="4" algn="r">
              <a:buNone/>
              <a:defRPr b="1" sz="1200">
                <a:solidFill>
                  <a:srgbClr val="FFFFFF"/>
                </a:solidFill>
                <a:latin typeface="Roboto Condensed"/>
                <a:ea typeface="Roboto Condensed"/>
                <a:cs typeface="Roboto Condensed"/>
                <a:sym typeface="Roboto Condensed"/>
              </a:defRPr>
            </a:lvl5pPr>
            <a:lvl6pPr lvl="5" algn="r">
              <a:buNone/>
              <a:defRPr b="1" sz="1200">
                <a:solidFill>
                  <a:srgbClr val="FFFFFF"/>
                </a:solidFill>
                <a:latin typeface="Roboto Condensed"/>
                <a:ea typeface="Roboto Condensed"/>
                <a:cs typeface="Roboto Condensed"/>
                <a:sym typeface="Roboto Condensed"/>
              </a:defRPr>
            </a:lvl6pPr>
            <a:lvl7pPr lvl="6" algn="r">
              <a:buNone/>
              <a:defRPr b="1" sz="1200">
                <a:solidFill>
                  <a:srgbClr val="FFFFFF"/>
                </a:solidFill>
                <a:latin typeface="Roboto Condensed"/>
                <a:ea typeface="Roboto Condensed"/>
                <a:cs typeface="Roboto Condensed"/>
                <a:sym typeface="Roboto Condensed"/>
              </a:defRPr>
            </a:lvl7pPr>
            <a:lvl8pPr lvl="7" algn="r">
              <a:buNone/>
              <a:defRPr b="1" sz="1200">
                <a:solidFill>
                  <a:srgbClr val="FFFFFF"/>
                </a:solidFill>
                <a:latin typeface="Roboto Condensed"/>
                <a:ea typeface="Roboto Condensed"/>
                <a:cs typeface="Roboto Condensed"/>
                <a:sym typeface="Roboto Condensed"/>
              </a:defRPr>
            </a:lvl8pPr>
            <a:lvl9pPr lvl="8" algn="r">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javaee.github.io/tutorial/overview.html#BNAA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127.0.0.1:8080/MonApplica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127.0.0.1:8080/MonApplication/MaPag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127.0.0.1:8080/MonApplication" TargetMode="External"/><Relationship Id="rId4" Type="http://schemas.openxmlformats.org/officeDocument/2006/relationships/hyperlink" Target="http://127.0.0.1:8080/AutreApplicati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hyperlink" Target="https://www.google.fr/search?q=foreach&amp;ie=utf-8&amp;oe=utf-8"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hyperlink" Target="http://127.0.0.1:8080/Appli/search?produit=cuillere" TargetMode="External"/><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 Id="rId3" Type="http://schemas.openxmlformats.org/officeDocument/2006/relationships/image" Target="../media/image1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JEE - Historique et Usage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Présentation et historique</a:t>
            </a:r>
            <a:endParaRPr/>
          </a:p>
        </p:txBody>
      </p:sp>
      <p:sp>
        <p:nvSpPr>
          <p:cNvPr id="339" name="Google Shape;339;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0" name="Google Shape;340;p20"/>
          <p:cNvSpPr txBox="1"/>
          <p:nvPr>
            <p:ph idx="1" type="body"/>
          </p:nvPr>
        </p:nvSpPr>
        <p:spPr>
          <a:xfrm>
            <a:off x="856800" y="1425625"/>
            <a:ext cx="7272900" cy="297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FF9800"/>
                </a:solidFill>
              </a:rPr>
              <a:t>Principaux composants de JEE  (3/4)</a:t>
            </a:r>
            <a:endParaRPr sz="1800"/>
          </a:p>
          <a:p>
            <a:pPr indent="0" lvl="0" marL="0" rtl="0" algn="l">
              <a:spcBef>
                <a:spcPts val="600"/>
              </a:spcBef>
              <a:spcAft>
                <a:spcPts val="0"/>
              </a:spcAft>
              <a:buClr>
                <a:schemeClr val="dk1"/>
              </a:buClr>
              <a:buSzPts val="1100"/>
              <a:buFont typeface="Arial"/>
              <a:buNone/>
            </a:pPr>
            <a:r>
              <a:rPr b="1" lang="en" sz="1400">
                <a:latin typeface="Roboto Condensed"/>
                <a:ea typeface="Roboto Condensed"/>
                <a:cs typeface="Roboto Condensed"/>
                <a:sym typeface="Roboto Condensed"/>
              </a:rPr>
              <a:t>Servlet</a:t>
            </a:r>
            <a:r>
              <a:rPr lang="en" sz="1400"/>
              <a:t>: API permettant de traiter les requêtes HTTP</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rPr b="1" lang="en" sz="1400">
                <a:latin typeface="Roboto Condensed"/>
                <a:ea typeface="Roboto Condensed"/>
                <a:cs typeface="Roboto Condensed"/>
                <a:sym typeface="Roboto Condensed"/>
              </a:rPr>
              <a:t>WebSocket</a:t>
            </a:r>
            <a:r>
              <a:rPr lang="en" sz="1400"/>
              <a:t> : Permet une communication TCP, utilisée pour l’HTML 5</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rPr b="1" lang="en" sz="1400">
                <a:latin typeface="Roboto Condensed"/>
                <a:ea typeface="Roboto Condensed"/>
                <a:cs typeface="Roboto Condensed"/>
                <a:sym typeface="Roboto Condensed"/>
              </a:rPr>
              <a:t>JSF : </a:t>
            </a:r>
            <a:r>
              <a:rPr lang="en" sz="1400"/>
              <a:t>Java Server Faces. Propose un ensemble de composants pour gérer l’IHM d’une application Web</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rPr b="1" lang="en" sz="1400">
                <a:latin typeface="Roboto Condensed"/>
                <a:ea typeface="Roboto Condensed"/>
                <a:cs typeface="Roboto Condensed"/>
                <a:sym typeface="Roboto Condensed"/>
              </a:rPr>
              <a:t>JAX-RS: </a:t>
            </a:r>
            <a:r>
              <a:rPr lang="en" sz="1400"/>
              <a:t>Permet d’écrire des Web Services de type REST, servant par exemple à exposer des données depuis une base de données</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1000"/>
              </a:spcAft>
              <a:buNone/>
            </a:pPr>
            <a:r>
              <a:t/>
            </a:r>
            <a:endParaRPr sz="1400"/>
          </a:p>
        </p:txBody>
      </p:sp>
      <p:grpSp>
        <p:nvGrpSpPr>
          <p:cNvPr id="341" name="Google Shape;341;p20"/>
          <p:cNvGrpSpPr/>
          <p:nvPr/>
        </p:nvGrpSpPr>
        <p:grpSpPr>
          <a:xfrm>
            <a:off x="293683" y="574116"/>
            <a:ext cx="309041" cy="403123"/>
            <a:chOff x="590250" y="244200"/>
            <a:chExt cx="407975" cy="532175"/>
          </a:xfrm>
        </p:grpSpPr>
        <p:sp>
          <p:nvSpPr>
            <p:cNvPr id="342" name="Google Shape;342;p2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Présentation et historique</a:t>
            </a:r>
            <a:endParaRPr/>
          </a:p>
        </p:txBody>
      </p:sp>
      <p:sp>
        <p:nvSpPr>
          <p:cNvPr id="361" name="Google Shape;361;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2" name="Google Shape;362;p21"/>
          <p:cNvSpPr txBox="1"/>
          <p:nvPr>
            <p:ph idx="1" type="body"/>
          </p:nvPr>
        </p:nvSpPr>
        <p:spPr>
          <a:xfrm>
            <a:off x="856800" y="1425625"/>
            <a:ext cx="7272900" cy="297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FF9800"/>
                </a:solidFill>
              </a:rPr>
              <a:t>Principaux composants de JEE  (4/4)</a:t>
            </a:r>
            <a:endParaRPr sz="1800"/>
          </a:p>
          <a:p>
            <a:pPr indent="0" lvl="0" marL="0" rtl="0" algn="l">
              <a:spcBef>
                <a:spcPts val="600"/>
              </a:spcBef>
              <a:spcAft>
                <a:spcPts val="0"/>
              </a:spcAft>
              <a:buClr>
                <a:schemeClr val="dk1"/>
              </a:buClr>
              <a:buSzPts val="1100"/>
              <a:buFont typeface="Arial"/>
              <a:buNone/>
            </a:pPr>
            <a:r>
              <a:rPr b="1" lang="en" sz="1400">
                <a:latin typeface="Roboto Condensed"/>
                <a:ea typeface="Roboto Condensed"/>
                <a:cs typeface="Roboto Condensed"/>
                <a:sym typeface="Roboto Condensed"/>
              </a:rPr>
              <a:t>JSON-P: </a:t>
            </a:r>
            <a:r>
              <a:rPr lang="en" sz="1400"/>
              <a:t>Permet de construire/parser les données représentées au format JSON</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rPr b="1" lang="en" sz="1400">
                <a:latin typeface="Roboto Condensed"/>
                <a:ea typeface="Roboto Condensed"/>
                <a:cs typeface="Roboto Condensed"/>
                <a:sym typeface="Roboto Condensed"/>
              </a:rPr>
              <a:t>Batch Applications: </a:t>
            </a:r>
            <a:r>
              <a:rPr lang="en" sz="1400"/>
              <a:t>Permet d’exécuter des batchs, applications de traitements de fond ne nécessitant pas d’interaction humaine.</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rPr b="1" lang="en" sz="1400">
                <a:latin typeface="Roboto Condensed"/>
                <a:ea typeface="Roboto Condensed"/>
                <a:cs typeface="Roboto Condensed"/>
                <a:sym typeface="Roboto Condensed"/>
              </a:rPr>
              <a:t>JavaMail: </a:t>
            </a:r>
            <a:r>
              <a:rPr lang="en" sz="1400"/>
              <a:t>Permet d’envoyer des mails</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rPr lang="en" sz="1400"/>
              <a:t>…</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rPr lang="en" sz="1400"/>
              <a:t>Il en existe d’autres, dont l’usage est à découvrir lors du besoin.</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1000"/>
              </a:spcAft>
              <a:buNone/>
            </a:pPr>
            <a:r>
              <a:t/>
            </a:r>
            <a:endParaRPr sz="1400"/>
          </a:p>
        </p:txBody>
      </p:sp>
      <p:grpSp>
        <p:nvGrpSpPr>
          <p:cNvPr id="363" name="Google Shape;363;p21"/>
          <p:cNvGrpSpPr/>
          <p:nvPr/>
        </p:nvGrpSpPr>
        <p:grpSpPr>
          <a:xfrm>
            <a:off x="293683" y="574116"/>
            <a:ext cx="309041" cy="403123"/>
            <a:chOff x="590250" y="244200"/>
            <a:chExt cx="407975" cy="532175"/>
          </a:xfrm>
        </p:grpSpPr>
        <p:sp>
          <p:nvSpPr>
            <p:cNvPr id="364" name="Google Shape;364;p2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2"/>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 et serveurs</a:t>
            </a:r>
            <a:endParaRPr/>
          </a:p>
        </p:txBody>
      </p:sp>
      <p:sp>
        <p:nvSpPr>
          <p:cNvPr id="383" name="Google Shape;383;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4" name="Google Shape;384;p22"/>
          <p:cNvSpPr txBox="1"/>
          <p:nvPr/>
        </p:nvSpPr>
        <p:spPr>
          <a:xfrm>
            <a:off x="463525" y="0"/>
            <a:ext cx="30495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JEE</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Conteneurs de Servlets et Serveurs d’application</a:t>
            </a:r>
            <a:endParaRPr/>
          </a:p>
        </p:txBody>
      </p:sp>
      <p:sp>
        <p:nvSpPr>
          <p:cNvPr id="390" name="Google Shape;390;p2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23"/>
          <p:cNvSpPr txBox="1"/>
          <p:nvPr>
            <p:ph idx="1" type="body"/>
          </p:nvPr>
        </p:nvSpPr>
        <p:spPr>
          <a:xfrm>
            <a:off x="602725" y="1691300"/>
            <a:ext cx="8208000" cy="2277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Hardware Vs Software !</a:t>
            </a:r>
            <a:endParaRPr b="1" sz="2400">
              <a:solidFill>
                <a:srgbClr val="FF9800"/>
              </a:solidFill>
              <a:latin typeface="Roboto Condensed"/>
              <a:ea typeface="Roboto Condensed"/>
              <a:cs typeface="Roboto Condensed"/>
              <a:sym typeface="Roboto Condensed"/>
            </a:endParaRPr>
          </a:p>
          <a:p>
            <a:pPr indent="0" lvl="0" marL="0" marR="0" rtl="0" algn="l">
              <a:lnSpc>
                <a:spcPct val="100000"/>
              </a:lnSpc>
              <a:spcBef>
                <a:spcPts val="600"/>
              </a:spcBef>
              <a:spcAft>
                <a:spcPts val="0"/>
              </a:spcAft>
              <a:buClr>
                <a:schemeClr val="dk1"/>
              </a:buClr>
              <a:buSzPts val="1100"/>
              <a:buFont typeface="Arial"/>
              <a:buNone/>
            </a:pPr>
            <a:r>
              <a:t/>
            </a:r>
            <a:endParaRPr sz="1800"/>
          </a:p>
          <a:p>
            <a:pPr indent="0" lvl="0" marL="0" marR="0" rtl="0" algn="l">
              <a:lnSpc>
                <a:spcPct val="100000"/>
              </a:lnSpc>
              <a:spcBef>
                <a:spcPts val="600"/>
              </a:spcBef>
              <a:spcAft>
                <a:spcPts val="0"/>
              </a:spcAft>
              <a:buClr>
                <a:schemeClr val="dk1"/>
              </a:buClr>
              <a:buSzPts val="1100"/>
              <a:buFont typeface="Arial"/>
              <a:buNone/>
            </a:pPr>
            <a:r>
              <a:rPr lang="en" sz="1800"/>
              <a:t>Dans la suite de notre cours, nous parlons quasi exclusivement de serveurs dits “Logiciels” ou “Software”. Il s’agit de programmes dont le but est d’exécuter les applications que nous, développeurs WEB, produisons.</a:t>
            </a:r>
            <a:endParaRPr sz="1800"/>
          </a:p>
          <a:p>
            <a:pPr indent="0" lvl="0" marL="0" marR="0" rtl="0" algn="l">
              <a:lnSpc>
                <a:spcPct val="100000"/>
              </a:lnSpc>
              <a:spcBef>
                <a:spcPts val="600"/>
              </a:spcBef>
              <a:spcAft>
                <a:spcPts val="0"/>
              </a:spcAft>
              <a:buClr>
                <a:schemeClr val="dk1"/>
              </a:buClr>
              <a:buSzPts val="1100"/>
              <a:buFont typeface="Arial"/>
              <a:buNone/>
            </a:pPr>
            <a:r>
              <a:t/>
            </a:r>
            <a:endParaRPr sz="1800"/>
          </a:p>
          <a:p>
            <a:pPr indent="0" lvl="0" marL="0" marR="0" rtl="0" algn="l">
              <a:lnSpc>
                <a:spcPct val="100000"/>
              </a:lnSpc>
              <a:spcBef>
                <a:spcPts val="600"/>
              </a:spcBef>
              <a:spcAft>
                <a:spcPts val="0"/>
              </a:spcAft>
              <a:buClr>
                <a:schemeClr val="dk1"/>
              </a:buClr>
              <a:buSzPts val="1100"/>
              <a:buFont typeface="Arial"/>
              <a:buNone/>
            </a:pPr>
            <a:r>
              <a:rPr lang="en" sz="1800"/>
              <a:t>Les serveurs physiques, ou “Hardware” </a:t>
            </a:r>
            <a:r>
              <a:rPr lang="en" sz="1800"/>
              <a:t>désignent</a:t>
            </a:r>
            <a:r>
              <a:rPr lang="en" sz="1800"/>
              <a:t> les machines sur lesquelles seront exécutées nos applications et leurs serveurs applicatifs.</a:t>
            </a:r>
            <a:r>
              <a:rPr b="1" lang="en" sz="1800">
                <a:solidFill>
                  <a:srgbClr val="FF9800"/>
                </a:solidFill>
              </a:rPr>
              <a:t> </a:t>
            </a:r>
            <a:endParaRPr sz="1800"/>
          </a:p>
          <a:p>
            <a:pPr indent="0" lvl="0" marL="0" rtl="0" algn="l">
              <a:spcBef>
                <a:spcPts val="600"/>
              </a:spcBef>
              <a:spcAft>
                <a:spcPts val="0"/>
              </a:spcAft>
              <a:buClr>
                <a:schemeClr val="dk1"/>
              </a:buClr>
              <a:buSzPts val="1100"/>
              <a:buFont typeface="Arial"/>
              <a:buNone/>
            </a:pPr>
            <a:r>
              <a:t/>
            </a:r>
            <a:endParaRPr sz="1800">
              <a:solidFill>
                <a:srgbClr val="FF9800"/>
              </a:solidFill>
            </a:endParaRPr>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1000"/>
              </a:spcAft>
              <a:buNone/>
            </a:pPr>
            <a:r>
              <a:t/>
            </a:r>
            <a:endParaRPr/>
          </a:p>
        </p:txBody>
      </p:sp>
      <p:grpSp>
        <p:nvGrpSpPr>
          <p:cNvPr id="392" name="Google Shape;392;p23"/>
          <p:cNvGrpSpPr/>
          <p:nvPr/>
        </p:nvGrpSpPr>
        <p:grpSpPr>
          <a:xfrm>
            <a:off x="293683" y="574116"/>
            <a:ext cx="309041" cy="403123"/>
            <a:chOff x="590250" y="244200"/>
            <a:chExt cx="407975" cy="532175"/>
          </a:xfrm>
        </p:grpSpPr>
        <p:sp>
          <p:nvSpPr>
            <p:cNvPr id="393" name="Google Shape;393;p2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Conteneurs de Servlets et Serveurs d’application</a:t>
            </a:r>
            <a:endParaRPr/>
          </a:p>
        </p:txBody>
      </p:sp>
      <p:sp>
        <p:nvSpPr>
          <p:cNvPr id="412" name="Google Shape;412;p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3" name="Google Shape;413;p24"/>
          <p:cNvSpPr txBox="1"/>
          <p:nvPr>
            <p:ph idx="1" type="body"/>
          </p:nvPr>
        </p:nvSpPr>
        <p:spPr>
          <a:xfrm>
            <a:off x="602725" y="1691300"/>
            <a:ext cx="8208000" cy="2277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Les serveurs JEE</a:t>
            </a:r>
            <a:endParaRPr b="1" sz="2400">
              <a:solidFill>
                <a:srgbClr val="FF9800"/>
              </a:solidFill>
              <a:latin typeface="Roboto Condensed"/>
              <a:ea typeface="Roboto Condensed"/>
              <a:cs typeface="Roboto Condensed"/>
              <a:sym typeface="Roboto Condensed"/>
            </a:endParaRPr>
          </a:p>
          <a:p>
            <a:pPr indent="0" lvl="0" marL="0" marR="0" rtl="0" algn="l">
              <a:lnSpc>
                <a:spcPct val="100000"/>
              </a:lnSpc>
              <a:spcBef>
                <a:spcPts val="600"/>
              </a:spcBef>
              <a:spcAft>
                <a:spcPts val="0"/>
              </a:spcAft>
              <a:buClr>
                <a:schemeClr val="dk1"/>
              </a:buClr>
              <a:buSzPts val="1100"/>
              <a:buFont typeface="Arial"/>
              <a:buNone/>
            </a:pPr>
            <a:r>
              <a:t/>
            </a:r>
            <a:endParaRPr sz="1800"/>
          </a:p>
          <a:p>
            <a:pPr indent="0" lvl="0" marL="0" marR="0" rtl="0" algn="l">
              <a:lnSpc>
                <a:spcPct val="100000"/>
              </a:lnSpc>
              <a:spcBef>
                <a:spcPts val="600"/>
              </a:spcBef>
              <a:spcAft>
                <a:spcPts val="0"/>
              </a:spcAft>
              <a:buClr>
                <a:schemeClr val="dk1"/>
              </a:buClr>
              <a:buSzPts val="1100"/>
              <a:buFont typeface="Arial"/>
              <a:buNone/>
            </a:pPr>
            <a:r>
              <a:rPr lang="en" sz="1800"/>
              <a:t>En JEE, il existe 2 principaux types de serveurs, répondent à des problématiques différentes et donc à des besoins différents :</a:t>
            </a:r>
            <a:endParaRPr sz="1800"/>
          </a:p>
          <a:p>
            <a:pPr indent="-342900" lvl="0" marL="457200" marR="0" rtl="0" algn="l">
              <a:lnSpc>
                <a:spcPct val="100000"/>
              </a:lnSpc>
              <a:spcBef>
                <a:spcPts val="600"/>
              </a:spcBef>
              <a:spcAft>
                <a:spcPts val="0"/>
              </a:spcAft>
              <a:buSzPts val="1800"/>
              <a:buChar char="▰"/>
            </a:pPr>
            <a:r>
              <a:rPr lang="en" sz="1800"/>
              <a:t> Conteneurs Web : Tomcat, Jetty, WebSphere, ...</a:t>
            </a:r>
            <a:endParaRPr sz="1800"/>
          </a:p>
          <a:p>
            <a:pPr indent="-342900" lvl="0" marL="457200" marR="0" rtl="0" algn="l">
              <a:lnSpc>
                <a:spcPct val="100000"/>
              </a:lnSpc>
              <a:spcBef>
                <a:spcPts val="0"/>
              </a:spcBef>
              <a:spcAft>
                <a:spcPts val="0"/>
              </a:spcAft>
              <a:buSzPts val="1800"/>
              <a:buChar char="▰"/>
            </a:pPr>
            <a:r>
              <a:rPr lang="en" sz="1800"/>
              <a:t> Serveur Applicatif : GlassFish, Weblogic, WildFly, ...</a:t>
            </a:r>
            <a:endParaRPr sz="1800"/>
          </a:p>
          <a:p>
            <a:pPr indent="0" lvl="0" marL="0" rtl="0" algn="l">
              <a:spcBef>
                <a:spcPts val="600"/>
              </a:spcBef>
              <a:spcAft>
                <a:spcPts val="0"/>
              </a:spcAft>
              <a:buClr>
                <a:schemeClr val="dk1"/>
              </a:buClr>
              <a:buSzPts val="1100"/>
              <a:buFont typeface="Arial"/>
              <a:buNone/>
            </a:pPr>
            <a:r>
              <a:t/>
            </a:r>
            <a:endParaRPr sz="1800">
              <a:solidFill>
                <a:srgbClr val="FF9800"/>
              </a:solidFill>
            </a:endParaRPr>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1000"/>
              </a:spcAft>
              <a:buNone/>
            </a:pPr>
            <a:r>
              <a:t/>
            </a:r>
            <a:endParaRPr/>
          </a:p>
        </p:txBody>
      </p:sp>
      <p:grpSp>
        <p:nvGrpSpPr>
          <p:cNvPr id="414" name="Google Shape;414;p24"/>
          <p:cNvGrpSpPr/>
          <p:nvPr/>
        </p:nvGrpSpPr>
        <p:grpSpPr>
          <a:xfrm>
            <a:off x="293683" y="574116"/>
            <a:ext cx="309041" cy="403123"/>
            <a:chOff x="590250" y="244200"/>
            <a:chExt cx="407975" cy="532175"/>
          </a:xfrm>
        </p:grpSpPr>
        <p:sp>
          <p:nvSpPr>
            <p:cNvPr id="415" name="Google Shape;415;p2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Conteneurs de Servlets et Serveurs d’application</a:t>
            </a:r>
            <a:endParaRPr/>
          </a:p>
        </p:txBody>
      </p:sp>
      <p:sp>
        <p:nvSpPr>
          <p:cNvPr id="434" name="Google Shape;434;p2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5" name="Google Shape;435;p25"/>
          <p:cNvSpPr txBox="1"/>
          <p:nvPr>
            <p:ph idx="1" type="body"/>
          </p:nvPr>
        </p:nvSpPr>
        <p:spPr>
          <a:xfrm>
            <a:off x="602725" y="1386500"/>
            <a:ext cx="8208000" cy="2277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Les serveurs JEE</a:t>
            </a:r>
            <a:endParaRPr b="1" sz="2400">
              <a:solidFill>
                <a:srgbClr val="FF9800"/>
              </a:solidFill>
              <a:latin typeface="Roboto Condensed"/>
              <a:ea typeface="Roboto Condensed"/>
              <a:cs typeface="Roboto Condensed"/>
              <a:sym typeface="Roboto Condensed"/>
            </a:endParaRPr>
          </a:p>
          <a:p>
            <a:pPr indent="-342900" lvl="0" marL="457200" marR="0" rtl="0" algn="l">
              <a:lnSpc>
                <a:spcPct val="100000"/>
              </a:lnSpc>
              <a:spcBef>
                <a:spcPts val="600"/>
              </a:spcBef>
              <a:spcAft>
                <a:spcPts val="0"/>
              </a:spcAft>
              <a:buSzPts val="1800"/>
              <a:buChar char="▰"/>
            </a:pPr>
            <a:r>
              <a:rPr lang="en" sz="1800"/>
              <a:t>Les conteneurs Web sont plus légers en terme d’espace disque, plus rapide au démarrage, et sollicitent moins la machine sur laquelle ils sont exécutés.</a:t>
            </a:r>
            <a:endParaRPr sz="1800"/>
          </a:p>
          <a:p>
            <a:pPr indent="0" lvl="0" marL="457200" marR="0" rtl="0" algn="l">
              <a:lnSpc>
                <a:spcPct val="100000"/>
              </a:lnSpc>
              <a:spcBef>
                <a:spcPts val="600"/>
              </a:spcBef>
              <a:spcAft>
                <a:spcPts val="0"/>
              </a:spcAft>
              <a:buNone/>
            </a:pPr>
            <a:r>
              <a:t/>
            </a:r>
            <a:endParaRPr sz="1800"/>
          </a:p>
          <a:p>
            <a:pPr indent="-342900" lvl="0" marL="457200" marR="0" rtl="0" algn="l">
              <a:lnSpc>
                <a:spcPct val="100000"/>
              </a:lnSpc>
              <a:spcBef>
                <a:spcPts val="600"/>
              </a:spcBef>
              <a:spcAft>
                <a:spcPts val="0"/>
              </a:spcAft>
              <a:buSzPts val="1800"/>
              <a:buChar char="▰"/>
            </a:pPr>
            <a:r>
              <a:rPr lang="en" sz="1800"/>
              <a:t>En contrepartie, les conteneurs Web offrent moins de services qu’un serveur d’application : toutes les briques disponibles dans le JEE ne peuvent pas être utilisées.</a:t>
            </a:r>
            <a:endParaRPr sz="1800"/>
          </a:p>
          <a:p>
            <a:pPr indent="0" lvl="0" marL="0" rtl="0" algn="l">
              <a:spcBef>
                <a:spcPts val="600"/>
              </a:spcBef>
              <a:spcAft>
                <a:spcPts val="0"/>
              </a:spcAft>
              <a:buClr>
                <a:schemeClr val="dk1"/>
              </a:buClr>
              <a:buSzPts val="1100"/>
              <a:buFont typeface="Arial"/>
              <a:buNone/>
            </a:pPr>
            <a:r>
              <a:t/>
            </a:r>
            <a:endParaRPr sz="1800">
              <a:solidFill>
                <a:srgbClr val="FF9800"/>
              </a:solidFill>
            </a:endParaRPr>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1000"/>
              </a:spcAft>
              <a:buNone/>
            </a:pPr>
            <a:r>
              <a:t/>
            </a:r>
            <a:endParaRPr/>
          </a:p>
        </p:txBody>
      </p:sp>
      <p:grpSp>
        <p:nvGrpSpPr>
          <p:cNvPr id="436" name="Google Shape;436;p25"/>
          <p:cNvGrpSpPr/>
          <p:nvPr/>
        </p:nvGrpSpPr>
        <p:grpSpPr>
          <a:xfrm>
            <a:off x="293683" y="574116"/>
            <a:ext cx="309041" cy="403123"/>
            <a:chOff x="590250" y="244200"/>
            <a:chExt cx="407975" cy="532175"/>
          </a:xfrm>
        </p:grpSpPr>
        <p:sp>
          <p:nvSpPr>
            <p:cNvPr id="437" name="Google Shape;437;p2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Conteneurs de Servlets et Serveurs d’application</a:t>
            </a:r>
            <a:endParaRPr/>
          </a:p>
        </p:txBody>
      </p:sp>
      <p:sp>
        <p:nvSpPr>
          <p:cNvPr id="456" name="Google Shape;456;p2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7" name="Google Shape;457;p26"/>
          <p:cNvSpPr txBox="1"/>
          <p:nvPr>
            <p:ph idx="1" type="body"/>
          </p:nvPr>
        </p:nvSpPr>
        <p:spPr>
          <a:xfrm>
            <a:off x="602725" y="1386500"/>
            <a:ext cx="8208000" cy="2277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Les serveurs JEE</a:t>
            </a:r>
            <a:endParaRPr b="1" sz="2400">
              <a:solidFill>
                <a:srgbClr val="FF9800"/>
              </a:solidFill>
              <a:latin typeface="Roboto Condensed"/>
              <a:ea typeface="Roboto Condensed"/>
              <a:cs typeface="Roboto Condensed"/>
              <a:sym typeface="Roboto Condensed"/>
            </a:endParaRPr>
          </a:p>
          <a:p>
            <a:pPr indent="-342900" lvl="0" marL="457200" marR="0" rtl="0" algn="l">
              <a:lnSpc>
                <a:spcPct val="100000"/>
              </a:lnSpc>
              <a:spcBef>
                <a:spcPts val="600"/>
              </a:spcBef>
              <a:spcAft>
                <a:spcPts val="0"/>
              </a:spcAft>
              <a:buSzPts val="1800"/>
              <a:buChar char="▰"/>
            </a:pPr>
            <a:r>
              <a:rPr lang="en" sz="1800"/>
              <a:t>Les serveurs d’Application sont conçus pour mieux résister à la charge et pour de plus grandes applications. Ils offrent, en principe, plus de service que ne le font les conteneurs Web (JNDI, JMS, Monitoring, …) </a:t>
            </a:r>
            <a:endParaRPr sz="1800"/>
          </a:p>
          <a:p>
            <a:pPr indent="0" lvl="0" marL="457200" marR="0" rtl="0" algn="l">
              <a:lnSpc>
                <a:spcPct val="100000"/>
              </a:lnSpc>
              <a:spcBef>
                <a:spcPts val="600"/>
              </a:spcBef>
              <a:spcAft>
                <a:spcPts val="0"/>
              </a:spcAft>
              <a:buNone/>
            </a:pPr>
            <a:r>
              <a:t/>
            </a:r>
            <a:endParaRPr sz="1800"/>
          </a:p>
          <a:p>
            <a:pPr indent="-342900" lvl="0" marL="457200" marR="0" rtl="0" algn="l">
              <a:lnSpc>
                <a:spcPct val="100000"/>
              </a:lnSpc>
              <a:spcBef>
                <a:spcPts val="600"/>
              </a:spcBef>
              <a:spcAft>
                <a:spcPts val="0"/>
              </a:spcAft>
              <a:buSzPts val="1800"/>
              <a:buChar char="▰"/>
            </a:pPr>
            <a:r>
              <a:rPr lang="en" sz="1800"/>
              <a:t>Les serveurs d’application contiennent un conteneur Web</a:t>
            </a:r>
            <a:endParaRPr sz="1800"/>
          </a:p>
          <a:p>
            <a:pPr indent="0" lvl="0" marL="457200" marR="0" rtl="0" algn="l">
              <a:lnSpc>
                <a:spcPct val="100000"/>
              </a:lnSpc>
              <a:spcBef>
                <a:spcPts val="600"/>
              </a:spcBef>
              <a:spcAft>
                <a:spcPts val="0"/>
              </a:spcAft>
              <a:buNone/>
            </a:pPr>
            <a:r>
              <a:t/>
            </a:r>
            <a:endParaRPr sz="1800"/>
          </a:p>
          <a:p>
            <a:pPr indent="-342900" lvl="0" marL="457200" marR="0" rtl="0" algn="l">
              <a:lnSpc>
                <a:spcPct val="100000"/>
              </a:lnSpc>
              <a:spcBef>
                <a:spcPts val="600"/>
              </a:spcBef>
              <a:spcAft>
                <a:spcPts val="0"/>
              </a:spcAft>
              <a:buSzPts val="1800"/>
              <a:buChar char="▰"/>
            </a:pPr>
            <a:r>
              <a:rPr lang="en" sz="1800"/>
              <a:t>Les serveurs d’application sont plus gros, nécessitent une expertise à cause d’un paramétrage poussé, et souvent payants.</a:t>
            </a:r>
            <a:endParaRPr sz="1800"/>
          </a:p>
          <a:p>
            <a:pPr indent="0" lvl="0" marL="0" rtl="0" algn="l">
              <a:spcBef>
                <a:spcPts val="600"/>
              </a:spcBef>
              <a:spcAft>
                <a:spcPts val="0"/>
              </a:spcAft>
              <a:buClr>
                <a:schemeClr val="dk1"/>
              </a:buClr>
              <a:buSzPts val="1100"/>
              <a:buFont typeface="Arial"/>
              <a:buNone/>
            </a:pPr>
            <a:r>
              <a:t/>
            </a:r>
            <a:endParaRPr sz="1800">
              <a:solidFill>
                <a:srgbClr val="FF9800"/>
              </a:solidFill>
            </a:endParaRPr>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1000"/>
              </a:spcAft>
              <a:buNone/>
            </a:pPr>
            <a:r>
              <a:t/>
            </a:r>
            <a:endParaRPr/>
          </a:p>
        </p:txBody>
      </p:sp>
      <p:grpSp>
        <p:nvGrpSpPr>
          <p:cNvPr id="458" name="Google Shape;458;p26"/>
          <p:cNvGrpSpPr/>
          <p:nvPr/>
        </p:nvGrpSpPr>
        <p:grpSpPr>
          <a:xfrm>
            <a:off x="293683" y="574116"/>
            <a:ext cx="309041" cy="403123"/>
            <a:chOff x="590250" y="244200"/>
            <a:chExt cx="407975" cy="532175"/>
          </a:xfrm>
        </p:grpSpPr>
        <p:sp>
          <p:nvSpPr>
            <p:cNvPr id="459" name="Google Shape;459;p2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7"/>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 n’a qu’à toujours prendre un serveur d’applications! C’est mieux et ca peut tout faire!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-Un développeur enthousiaste</a:t>
            </a:r>
            <a:endParaRPr/>
          </a:p>
        </p:txBody>
      </p:sp>
      <p:sp>
        <p:nvSpPr>
          <p:cNvPr id="478" name="Google Shape;478;p27"/>
          <p:cNvSpPr txBox="1"/>
          <p:nvPr>
            <p:ph idx="4294967295"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9" name="Google Shape;479;p2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Conteneurs de Servlets et Serveurs d’application</a:t>
            </a:r>
            <a:endParaRPr/>
          </a:p>
        </p:txBody>
      </p:sp>
      <p:sp>
        <p:nvSpPr>
          <p:cNvPr id="485" name="Google Shape;485;p2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6" name="Google Shape;486;p28"/>
          <p:cNvSpPr txBox="1"/>
          <p:nvPr>
            <p:ph idx="1" type="body"/>
          </p:nvPr>
        </p:nvSpPr>
        <p:spPr>
          <a:xfrm>
            <a:off x="602725" y="1386500"/>
            <a:ext cx="8208000" cy="2277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Il n’y a pas de bons et de mauvais serveurs ! </a:t>
            </a:r>
            <a:endParaRPr b="1" sz="2400">
              <a:solidFill>
                <a:srgbClr val="FF9800"/>
              </a:solidFill>
              <a:latin typeface="Roboto Condensed"/>
              <a:ea typeface="Roboto Condensed"/>
              <a:cs typeface="Roboto Condensed"/>
              <a:sym typeface="Roboto Condensed"/>
            </a:endParaRPr>
          </a:p>
          <a:p>
            <a:pPr indent="0" lvl="0" marL="45720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None/>
            </a:pPr>
            <a:r>
              <a:rPr lang="en" sz="1800"/>
              <a:t>L’essentiel est de trouver celui qui correspond à votre besoin : il n’est pas toujours nécessaire de sortir l’artillerie lourde pour de petites applications.</a:t>
            </a:r>
            <a:endParaRPr sz="1800"/>
          </a:p>
          <a:p>
            <a:pPr indent="0" lvl="0" marL="0" marR="0" rtl="0" algn="l">
              <a:lnSpc>
                <a:spcPct val="100000"/>
              </a:lnSpc>
              <a:spcBef>
                <a:spcPts val="600"/>
              </a:spcBef>
              <a:spcAft>
                <a:spcPts val="0"/>
              </a:spcAft>
              <a:buNone/>
            </a:pPr>
            <a:r>
              <a:rPr lang="en" sz="1800"/>
              <a:t>Il est donc important d’envisager dès le début les usages et nécessités de votre application. </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None/>
            </a:pPr>
            <a:r>
              <a:rPr lang="en" sz="1800"/>
              <a:t>Il est toutefois possible de passer d’un conteneur Web à un serveur d’applications sans trop de difficultés.</a:t>
            </a:r>
            <a:r>
              <a:rPr b="1" lang="en" sz="1800">
                <a:latin typeface="Roboto Condensed"/>
                <a:ea typeface="Roboto Condensed"/>
                <a:cs typeface="Roboto Condensed"/>
                <a:sym typeface="Roboto Condensed"/>
              </a:rPr>
              <a:t> Attention ! L’inverse est souvent faux!</a:t>
            </a:r>
            <a:endParaRPr b="1" sz="1800">
              <a:latin typeface="Roboto Condensed"/>
              <a:ea typeface="Roboto Condensed"/>
              <a:cs typeface="Roboto Condensed"/>
              <a:sym typeface="Roboto Condensed"/>
            </a:endParaRPr>
          </a:p>
          <a:p>
            <a:pPr indent="0" lvl="0" marL="0" rtl="0" algn="l">
              <a:spcBef>
                <a:spcPts val="600"/>
              </a:spcBef>
              <a:spcAft>
                <a:spcPts val="0"/>
              </a:spcAft>
              <a:buClr>
                <a:schemeClr val="dk1"/>
              </a:buClr>
              <a:buSzPts val="1100"/>
              <a:buFont typeface="Arial"/>
              <a:buNone/>
            </a:pPr>
            <a:r>
              <a:t/>
            </a:r>
            <a:endParaRPr sz="1800">
              <a:solidFill>
                <a:srgbClr val="FF9800"/>
              </a:solidFill>
            </a:endParaRPr>
          </a:p>
          <a:p>
            <a:pPr indent="0" lvl="0" marL="0" rtl="0" algn="l">
              <a:spcBef>
                <a:spcPts val="600"/>
              </a:spcBef>
              <a:spcAft>
                <a:spcPts val="0"/>
              </a:spcAft>
              <a:buClr>
                <a:schemeClr val="dk1"/>
              </a:buClr>
              <a:buSzPts val="1100"/>
              <a:buFont typeface="Arial"/>
              <a:buNone/>
            </a:pPr>
            <a:r>
              <a:t/>
            </a:r>
            <a:endParaRPr sz="1800">
              <a:solidFill>
                <a:srgbClr val="FF9800"/>
              </a:solidFill>
            </a:endParaRPr>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1000"/>
              </a:spcAft>
              <a:buNone/>
            </a:pPr>
            <a:r>
              <a:t/>
            </a:r>
            <a:endParaRPr/>
          </a:p>
        </p:txBody>
      </p:sp>
      <p:grpSp>
        <p:nvGrpSpPr>
          <p:cNvPr id="487" name="Google Shape;487;p28"/>
          <p:cNvGrpSpPr/>
          <p:nvPr/>
        </p:nvGrpSpPr>
        <p:grpSpPr>
          <a:xfrm>
            <a:off x="293683" y="574116"/>
            <a:ext cx="309041" cy="403123"/>
            <a:chOff x="590250" y="244200"/>
            <a:chExt cx="407975" cy="532175"/>
          </a:xfrm>
        </p:grpSpPr>
        <p:sp>
          <p:nvSpPr>
            <p:cNvPr id="488" name="Google Shape;488;p2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2" name="Google Shape;502;p28"/>
          <p:cNvSpPr/>
          <p:nvPr/>
        </p:nvSpPr>
        <p:spPr>
          <a:xfrm>
            <a:off x="4365660" y="3419156"/>
            <a:ext cx="682134" cy="582532"/>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Conteneurs de Servlets et Serveurs d’application</a:t>
            </a:r>
            <a:endParaRPr/>
          </a:p>
        </p:txBody>
      </p:sp>
      <p:sp>
        <p:nvSpPr>
          <p:cNvPr id="508" name="Google Shape;508;p2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9" name="Google Shape;509;p29"/>
          <p:cNvSpPr txBox="1"/>
          <p:nvPr>
            <p:ph idx="1" type="body"/>
          </p:nvPr>
        </p:nvSpPr>
        <p:spPr>
          <a:xfrm>
            <a:off x="602725" y="1386500"/>
            <a:ext cx="8208000" cy="22779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Les conteneurs Web sont des conteneurs de Servlet </a:t>
            </a:r>
            <a:endParaRPr sz="1800"/>
          </a:p>
          <a:p>
            <a:pPr indent="-342900" lvl="0" marL="457200" marR="0" rtl="0" algn="l">
              <a:lnSpc>
                <a:spcPct val="100000"/>
              </a:lnSpc>
              <a:spcBef>
                <a:spcPts val="0"/>
              </a:spcBef>
              <a:spcAft>
                <a:spcPts val="0"/>
              </a:spcAft>
              <a:buSzPts val="1800"/>
              <a:buChar char="▰"/>
            </a:pPr>
            <a:r>
              <a:rPr lang="en" sz="1800"/>
              <a:t>Les serveurs d’application sont des conteneurs d’EJB</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None/>
            </a:pPr>
            <a:r>
              <a:t/>
            </a:r>
            <a:endParaRPr sz="1800">
              <a:solidFill>
                <a:srgbClr val="FF9800"/>
              </a:solidFill>
            </a:endParaRPr>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1000"/>
              </a:spcAft>
              <a:buNone/>
            </a:pPr>
            <a:r>
              <a:t/>
            </a:r>
            <a:endParaRPr/>
          </a:p>
        </p:txBody>
      </p:sp>
      <p:grpSp>
        <p:nvGrpSpPr>
          <p:cNvPr id="510" name="Google Shape;510;p29"/>
          <p:cNvGrpSpPr/>
          <p:nvPr/>
        </p:nvGrpSpPr>
        <p:grpSpPr>
          <a:xfrm>
            <a:off x="293683" y="574116"/>
            <a:ext cx="309041" cy="403123"/>
            <a:chOff x="590250" y="244200"/>
            <a:chExt cx="407975" cy="532175"/>
          </a:xfrm>
        </p:grpSpPr>
        <p:sp>
          <p:nvSpPr>
            <p:cNvPr id="511" name="Google Shape;511;p2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5" name="Google Shape;525;p29"/>
          <p:cNvPicPr preferRelativeResize="0"/>
          <p:nvPr/>
        </p:nvPicPr>
        <p:blipFill>
          <a:blip r:embed="rId3">
            <a:alphaModFix/>
          </a:blip>
          <a:stretch>
            <a:fillRect/>
          </a:stretch>
        </p:blipFill>
        <p:spPr>
          <a:xfrm>
            <a:off x="1493625" y="2334930"/>
            <a:ext cx="5207780" cy="2617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Plan</a:t>
            </a:r>
            <a:endParaRPr/>
          </a:p>
        </p:txBody>
      </p:sp>
      <p:sp>
        <p:nvSpPr>
          <p:cNvPr id="190" name="Google Shape;190;p12"/>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Présentation et historique : Une surcouche à JSE</a:t>
            </a:r>
            <a:endParaRPr/>
          </a:p>
          <a:p>
            <a:pPr indent="-381000" lvl="0" marL="457200" rtl="0" algn="l">
              <a:spcBef>
                <a:spcPts val="1000"/>
              </a:spcBef>
              <a:spcAft>
                <a:spcPts val="0"/>
              </a:spcAft>
              <a:buSzPts val="2400"/>
              <a:buChar char="▰"/>
            </a:pPr>
            <a:r>
              <a:rPr lang="en"/>
              <a:t>Conteneurs de Servlets et Serveurs d’application</a:t>
            </a:r>
            <a:endParaRPr/>
          </a:p>
          <a:p>
            <a:pPr indent="-381000" lvl="0" marL="457200" rtl="0" algn="l">
              <a:spcBef>
                <a:spcPts val="1000"/>
              </a:spcBef>
              <a:spcAft>
                <a:spcPts val="0"/>
              </a:spcAft>
              <a:buSzPts val="2400"/>
              <a:buChar char="▰"/>
            </a:pPr>
            <a:r>
              <a:rPr lang="en"/>
              <a:t>Servlets en détails</a:t>
            </a:r>
            <a:endParaRPr/>
          </a:p>
          <a:p>
            <a:pPr indent="-381000" lvl="0" marL="457200" rtl="0" algn="l">
              <a:spcBef>
                <a:spcPts val="1000"/>
              </a:spcBef>
              <a:spcAft>
                <a:spcPts val="0"/>
              </a:spcAft>
              <a:buSzPts val="2400"/>
              <a:buChar char="▰"/>
            </a:pPr>
            <a:r>
              <a:rPr lang="en"/>
              <a:t>L’approche de la programmation défensive</a:t>
            </a:r>
            <a:endParaRPr/>
          </a:p>
          <a:p>
            <a:pPr indent="0" lvl="0" marL="457200" rtl="0" algn="l">
              <a:spcBef>
                <a:spcPts val="1000"/>
              </a:spcBef>
              <a:spcAft>
                <a:spcPts val="1000"/>
              </a:spcAft>
              <a:buNone/>
            </a:pPr>
            <a:r>
              <a:t/>
            </a:r>
            <a:endParaRPr/>
          </a:p>
        </p:txBody>
      </p:sp>
      <p:sp>
        <p:nvSpPr>
          <p:cNvPr id="191" name="Google Shape;191;p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Conteneurs de Servlets et Serveurs d’application</a:t>
            </a:r>
            <a:endParaRPr/>
          </a:p>
        </p:txBody>
      </p:sp>
      <p:sp>
        <p:nvSpPr>
          <p:cNvPr id="531" name="Google Shape;531;p3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2" name="Google Shape;532;p30"/>
          <p:cNvSpPr txBox="1"/>
          <p:nvPr>
            <p:ph idx="1" type="body"/>
          </p:nvPr>
        </p:nvSpPr>
        <p:spPr>
          <a:xfrm>
            <a:off x="602725" y="1386500"/>
            <a:ext cx="1597200" cy="2277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Capacité de déploiement : </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None/>
            </a:pPr>
            <a:r>
              <a:t/>
            </a:r>
            <a:endParaRPr sz="1800">
              <a:solidFill>
                <a:srgbClr val="FF9800"/>
              </a:solidFill>
            </a:endParaRPr>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1000"/>
              </a:spcAft>
              <a:buNone/>
            </a:pPr>
            <a:r>
              <a:t/>
            </a:r>
            <a:endParaRPr/>
          </a:p>
        </p:txBody>
      </p:sp>
      <p:grpSp>
        <p:nvGrpSpPr>
          <p:cNvPr id="533" name="Google Shape;533;p30"/>
          <p:cNvGrpSpPr/>
          <p:nvPr/>
        </p:nvGrpSpPr>
        <p:grpSpPr>
          <a:xfrm>
            <a:off x="293683" y="574116"/>
            <a:ext cx="309041" cy="403123"/>
            <a:chOff x="590250" y="244200"/>
            <a:chExt cx="407975" cy="532175"/>
          </a:xfrm>
        </p:grpSpPr>
        <p:sp>
          <p:nvSpPr>
            <p:cNvPr id="534" name="Google Shape;534;p3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48" name="Google Shape;548;p30"/>
          <p:cNvPicPr preferRelativeResize="0"/>
          <p:nvPr/>
        </p:nvPicPr>
        <p:blipFill>
          <a:blip r:embed="rId3">
            <a:alphaModFix/>
          </a:blip>
          <a:stretch>
            <a:fillRect/>
          </a:stretch>
        </p:blipFill>
        <p:spPr>
          <a:xfrm>
            <a:off x="2436290" y="1386500"/>
            <a:ext cx="4018061" cy="36046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Conteneurs de Servlets et Serveurs d’application</a:t>
            </a:r>
            <a:endParaRPr/>
          </a:p>
        </p:txBody>
      </p:sp>
      <p:sp>
        <p:nvSpPr>
          <p:cNvPr id="554" name="Google Shape;554;p3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5" name="Google Shape;555;p31"/>
          <p:cNvSpPr txBox="1"/>
          <p:nvPr>
            <p:ph idx="1" type="body"/>
          </p:nvPr>
        </p:nvSpPr>
        <p:spPr>
          <a:xfrm>
            <a:off x="602725" y="1386500"/>
            <a:ext cx="6368700" cy="2277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Pour </a:t>
            </a:r>
            <a:r>
              <a:rPr lang="en" sz="1800"/>
              <a:t>approfondir</a:t>
            </a:r>
            <a:r>
              <a:rPr lang="en" sz="1800"/>
              <a:t> le sujet, rien de mieux que la doc !</a:t>
            </a:r>
            <a:endParaRPr sz="1800"/>
          </a:p>
          <a:p>
            <a:pPr indent="0" lvl="0" marL="0" marR="0" rtl="0" algn="l">
              <a:lnSpc>
                <a:spcPct val="100000"/>
              </a:lnSpc>
              <a:spcBef>
                <a:spcPts val="600"/>
              </a:spcBef>
              <a:spcAft>
                <a:spcPts val="0"/>
              </a:spcAft>
              <a:buNone/>
            </a:pPr>
            <a:r>
              <a:rPr lang="en" sz="1800"/>
              <a:t> </a:t>
            </a:r>
            <a:endParaRPr sz="1800"/>
          </a:p>
          <a:p>
            <a:pPr indent="0" lvl="0" marL="0" marR="0" rtl="0" algn="l">
              <a:lnSpc>
                <a:spcPct val="100000"/>
              </a:lnSpc>
              <a:spcBef>
                <a:spcPts val="600"/>
              </a:spcBef>
              <a:spcAft>
                <a:spcPts val="0"/>
              </a:spcAft>
              <a:buNone/>
            </a:pPr>
            <a:r>
              <a:rPr lang="en" sz="1800" u="sng">
                <a:solidFill>
                  <a:schemeClr val="hlink"/>
                </a:solidFill>
                <a:hlinkClick r:id="rId3"/>
              </a:rPr>
              <a:t>https://javaee.github.io/tutorial/overview.html#BNAAW</a:t>
            </a:r>
            <a:endParaRPr sz="1800"/>
          </a:p>
          <a:p>
            <a:pPr indent="0" lvl="0" marL="0" marR="0" rtl="0" algn="l">
              <a:lnSpc>
                <a:spcPct val="100000"/>
              </a:lnSpc>
              <a:spcBef>
                <a:spcPts val="600"/>
              </a:spcBef>
              <a:spcAft>
                <a:spcPts val="0"/>
              </a:spcAft>
              <a:buNone/>
            </a:pPr>
            <a:r>
              <a:t/>
            </a:r>
            <a:endParaRPr sz="1800">
              <a:solidFill>
                <a:srgbClr val="FF9800"/>
              </a:solidFill>
            </a:endParaRPr>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1000"/>
              </a:spcAft>
              <a:buNone/>
            </a:pPr>
            <a:r>
              <a:t/>
            </a:r>
            <a:endParaRPr/>
          </a:p>
        </p:txBody>
      </p:sp>
      <p:grpSp>
        <p:nvGrpSpPr>
          <p:cNvPr id="556" name="Google Shape;556;p31"/>
          <p:cNvGrpSpPr/>
          <p:nvPr/>
        </p:nvGrpSpPr>
        <p:grpSpPr>
          <a:xfrm>
            <a:off x="293683" y="574116"/>
            <a:ext cx="309041" cy="403123"/>
            <a:chOff x="590250" y="244200"/>
            <a:chExt cx="407975" cy="532175"/>
          </a:xfrm>
        </p:grpSpPr>
        <p:sp>
          <p:nvSpPr>
            <p:cNvPr id="557" name="Google Shape;557;p3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Conteneurs de Servlets et Serveurs d’application</a:t>
            </a:r>
            <a:endParaRPr/>
          </a:p>
        </p:txBody>
      </p:sp>
      <p:sp>
        <p:nvSpPr>
          <p:cNvPr id="576" name="Google Shape;576;p3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77" name="Google Shape;577;p32"/>
          <p:cNvGrpSpPr/>
          <p:nvPr/>
        </p:nvGrpSpPr>
        <p:grpSpPr>
          <a:xfrm>
            <a:off x="293683" y="574116"/>
            <a:ext cx="309041" cy="403123"/>
            <a:chOff x="590250" y="244200"/>
            <a:chExt cx="407975" cy="532175"/>
          </a:xfrm>
        </p:grpSpPr>
        <p:sp>
          <p:nvSpPr>
            <p:cNvPr id="578" name="Google Shape;578;p3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32"/>
          <p:cNvSpPr txBox="1"/>
          <p:nvPr>
            <p:ph idx="1" type="body"/>
          </p:nvPr>
        </p:nvSpPr>
        <p:spPr>
          <a:xfrm>
            <a:off x="602725" y="1386500"/>
            <a:ext cx="8208000" cy="3000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Plusieurs serveurs -&gt; Plusieurs applications</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Clr>
                <a:schemeClr val="dk1"/>
              </a:buClr>
              <a:buSzPts val="1100"/>
              <a:buFont typeface="Arial"/>
              <a:buNone/>
            </a:pPr>
            <a:r>
              <a:rPr lang="en" sz="1800"/>
              <a:t>Les Conteneurs de Servlets et d’EJB ne prennent pas en charge les mêmes applications ! </a:t>
            </a:r>
            <a:endParaRPr sz="1800"/>
          </a:p>
          <a:p>
            <a:pPr indent="-342900" lvl="0" marL="457200" rtl="0" algn="l">
              <a:spcBef>
                <a:spcPts val="600"/>
              </a:spcBef>
              <a:spcAft>
                <a:spcPts val="0"/>
              </a:spcAft>
              <a:buSzPts val="1800"/>
              <a:buChar char="▰"/>
            </a:pPr>
            <a:r>
              <a:rPr lang="en" sz="1800"/>
              <a:t>Les </a:t>
            </a:r>
            <a:r>
              <a:rPr b="1" lang="en" sz="1800">
                <a:latin typeface="Roboto Condensed"/>
                <a:ea typeface="Roboto Condensed"/>
                <a:cs typeface="Roboto Condensed"/>
                <a:sym typeface="Roboto Condensed"/>
              </a:rPr>
              <a:t>JAR</a:t>
            </a:r>
            <a:r>
              <a:rPr lang="en" sz="1800"/>
              <a:t> : Java ARchive, parfois exécutables. Ils servent surtout en tant qu’ API, une bibliothèque de fonctions. Ils ne sont pas directement déployés sur le serveur mais contenus par les autres applications</a:t>
            </a:r>
            <a:endParaRPr sz="1800"/>
          </a:p>
          <a:p>
            <a:pPr indent="-342900" lvl="0" marL="457200" rtl="0" algn="l">
              <a:spcBef>
                <a:spcPts val="0"/>
              </a:spcBef>
              <a:spcAft>
                <a:spcPts val="0"/>
              </a:spcAft>
              <a:buSzPts val="1800"/>
              <a:buChar char="▰"/>
            </a:pPr>
            <a:r>
              <a:rPr lang="en" sz="1800"/>
              <a:t>Les </a:t>
            </a:r>
            <a:r>
              <a:rPr b="1" lang="en" sz="1800">
                <a:latin typeface="Roboto Condensed"/>
                <a:ea typeface="Roboto Condensed"/>
                <a:cs typeface="Roboto Condensed"/>
                <a:sym typeface="Roboto Condensed"/>
              </a:rPr>
              <a:t>WAR </a:t>
            </a:r>
            <a:r>
              <a:rPr lang="en" sz="1800"/>
              <a:t>: Web ARchive. Ils sont prévus pour être déployés dans un conteneur Web. Ils ont une structure commune, contenant notamment des JAR, et reconnue par le conteneur.</a:t>
            </a:r>
            <a:endParaRPr sz="1800"/>
          </a:p>
          <a:p>
            <a:pPr indent="-342900" lvl="0" marL="457200" rtl="0" algn="l">
              <a:spcBef>
                <a:spcPts val="0"/>
              </a:spcBef>
              <a:spcAft>
                <a:spcPts val="0"/>
              </a:spcAft>
              <a:buSzPts val="1800"/>
              <a:buChar char="▰"/>
            </a:pPr>
            <a:r>
              <a:rPr lang="en" sz="1800"/>
              <a:t>Les </a:t>
            </a:r>
            <a:r>
              <a:rPr b="1" lang="en" sz="1800">
                <a:latin typeface="Roboto Condensed"/>
                <a:ea typeface="Roboto Condensed"/>
                <a:cs typeface="Roboto Condensed"/>
                <a:sym typeface="Roboto Condensed"/>
              </a:rPr>
              <a:t>EAR </a:t>
            </a:r>
            <a:r>
              <a:rPr lang="en" sz="1800"/>
              <a:t>: Entreprise ARchive. Ils sont prévus pour être déployés dans un serveur d’application. Ils contiennent le plus souvent des WAR et des JAR</a:t>
            </a:r>
            <a:endParaRPr sz="18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10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3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Conteneurs de Servlets et Serveurs d’application</a:t>
            </a:r>
            <a:endParaRPr/>
          </a:p>
        </p:txBody>
      </p:sp>
      <p:sp>
        <p:nvSpPr>
          <p:cNvPr id="598" name="Google Shape;598;p3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99" name="Google Shape;599;p33"/>
          <p:cNvGrpSpPr/>
          <p:nvPr/>
        </p:nvGrpSpPr>
        <p:grpSpPr>
          <a:xfrm>
            <a:off x="293683" y="574116"/>
            <a:ext cx="309041" cy="403123"/>
            <a:chOff x="590250" y="244200"/>
            <a:chExt cx="407975" cy="532175"/>
          </a:xfrm>
        </p:grpSpPr>
        <p:sp>
          <p:nvSpPr>
            <p:cNvPr id="600" name="Google Shape;600;p3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33"/>
          <p:cNvSpPr txBox="1"/>
          <p:nvPr>
            <p:ph idx="1" type="body"/>
          </p:nvPr>
        </p:nvSpPr>
        <p:spPr>
          <a:xfrm>
            <a:off x="602725" y="1234100"/>
            <a:ext cx="3913800" cy="3000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Structure des applications</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Clr>
                <a:schemeClr val="dk1"/>
              </a:buClr>
              <a:buSzPts val="1100"/>
              <a:buFont typeface="Arial"/>
              <a:buNone/>
            </a:pPr>
            <a:r>
              <a:rPr lang="en" sz="1800"/>
              <a:t>Chacun de ces formats contient un fichier </a:t>
            </a:r>
            <a:r>
              <a:rPr b="1" lang="en" sz="1800">
                <a:latin typeface="Roboto Condensed"/>
                <a:ea typeface="Roboto Condensed"/>
                <a:cs typeface="Roboto Condensed"/>
                <a:sym typeface="Roboto Condensed"/>
              </a:rPr>
              <a:t>.xml </a:t>
            </a:r>
            <a:r>
              <a:rPr lang="en" sz="1800"/>
              <a:t>appelé le “deployment descriptor”.</a:t>
            </a:r>
            <a:endParaRPr sz="1800"/>
          </a:p>
          <a:p>
            <a:pPr indent="0" lvl="0" marL="0" rtl="0" algn="l">
              <a:spcBef>
                <a:spcPts val="600"/>
              </a:spcBef>
              <a:spcAft>
                <a:spcPts val="0"/>
              </a:spcAft>
              <a:buClr>
                <a:schemeClr val="dk1"/>
              </a:buClr>
              <a:buSzPts val="1100"/>
              <a:buFont typeface="Arial"/>
              <a:buNone/>
            </a:pPr>
            <a:r>
              <a:rPr lang="en" sz="1800"/>
              <a:t>C’est grâce à ce fichier que le serveur sait comment déployer et utiliser l’application que l’on souhaite exploiter. </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Clr>
                <a:schemeClr val="dk1"/>
              </a:buClr>
              <a:buSzPts val="1100"/>
              <a:buFont typeface="Arial"/>
              <a:buNone/>
            </a:pPr>
            <a:r>
              <a:rPr lang="en" sz="1800"/>
              <a:t>Dans le cas des EAR, il se nomme généralement application.xml</a:t>
            </a:r>
            <a:endParaRPr sz="1800"/>
          </a:p>
          <a:p>
            <a:pPr indent="0" lvl="0" marL="0" rtl="0" algn="l">
              <a:spcBef>
                <a:spcPts val="600"/>
              </a:spcBef>
              <a:spcAft>
                <a:spcPts val="1000"/>
              </a:spcAft>
              <a:buNone/>
            </a:pPr>
            <a:r>
              <a:t/>
            </a:r>
            <a:endParaRPr/>
          </a:p>
        </p:txBody>
      </p:sp>
      <p:pic>
        <p:nvPicPr>
          <p:cNvPr id="615" name="Google Shape;615;p33"/>
          <p:cNvPicPr preferRelativeResize="0"/>
          <p:nvPr/>
        </p:nvPicPr>
        <p:blipFill>
          <a:blip r:embed="rId3">
            <a:alphaModFix/>
          </a:blip>
          <a:stretch>
            <a:fillRect/>
          </a:stretch>
        </p:blipFill>
        <p:spPr>
          <a:xfrm>
            <a:off x="4615588" y="1207500"/>
            <a:ext cx="4581525" cy="3429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Conteneurs de Servlets et Serveurs d’application</a:t>
            </a:r>
            <a:endParaRPr/>
          </a:p>
        </p:txBody>
      </p:sp>
      <p:sp>
        <p:nvSpPr>
          <p:cNvPr id="621" name="Google Shape;621;p3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622" name="Google Shape;622;p34"/>
          <p:cNvGrpSpPr/>
          <p:nvPr/>
        </p:nvGrpSpPr>
        <p:grpSpPr>
          <a:xfrm>
            <a:off x="293683" y="574116"/>
            <a:ext cx="309041" cy="403123"/>
            <a:chOff x="590250" y="244200"/>
            <a:chExt cx="407975" cy="532175"/>
          </a:xfrm>
        </p:grpSpPr>
        <p:sp>
          <p:nvSpPr>
            <p:cNvPr id="623" name="Google Shape;623;p3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34"/>
          <p:cNvSpPr txBox="1"/>
          <p:nvPr>
            <p:ph idx="1" type="body"/>
          </p:nvPr>
        </p:nvSpPr>
        <p:spPr>
          <a:xfrm>
            <a:off x="602725" y="1234100"/>
            <a:ext cx="3913800" cy="3000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Structure des applications</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Clr>
                <a:schemeClr val="dk1"/>
              </a:buClr>
              <a:buSzPts val="1100"/>
              <a:buFont typeface="Arial"/>
              <a:buNone/>
            </a:pPr>
            <a:r>
              <a:rPr lang="en" sz="1800"/>
              <a:t>Dans le cas des WAR, il se nomme généralement web.xml</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1000"/>
              </a:spcAft>
              <a:buNone/>
            </a:pPr>
            <a:r>
              <a:t/>
            </a:r>
            <a:endParaRPr/>
          </a:p>
        </p:txBody>
      </p:sp>
      <p:pic>
        <p:nvPicPr>
          <p:cNvPr id="638" name="Google Shape;638;p34"/>
          <p:cNvPicPr preferRelativeResize="0"/>
          <p:nvPr/>
        </p:nvPicPr>
        <p:blipFill>
          <a:blip r:embed="rId3">
            <a:alphaModFix/>
          </a:blip>
          <a:stretch>
            <a:fillRect/>
          </a:stretch>
        </p:blipFill>
        <p:spPr>
          <a:xfrm>
            <a:off x="5125875" y="1234100"/>
            <a:ext cx="3395721" cy="3172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3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Conteneurs de Servlets et Serveurs d’application</a:t>
            </a:r>
            <a:endParaRPr/>
          </a:p>
        </p:txBody>
      </p:sp>
      <p:sp>
        <p:nvSpPr>
          <p:cNvPr id="644" name="Google Shape;644;p3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645" name="Google Shape;645;p35"/>
          <p:cNvGrpSpPr/>
          <p:nvPr/>
        </p:nvGrpSpPr>
        <p:grpSpPr>
          <a:xfrm>
            <a:off x="293683" y="574116"/>
            <a:ext cx="309041" cy="403123"/>
            <a:chOff x="590250" y="244200"/>
            <a:chExt cx="407975" cy="532175"/>
          </a:xfrm>
        </p:grpSpPr>
        <p:sp>
          <p:nvSpPr>
            <p:cNvPr id="646" name="Google Shape;646;p3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0" name="Google Shape;660;p35"/>
          <p:cNvSpPr txBox="1"/>
          <p:nvPr>
            <p:ph idx="1" type="body"/>
          </p:nvPr>
        </p:nvSpPr>
        <p:spPr>
          <a:xfrm>
            <a:off x="602725" y="1234100"/>
            <a:ext cx="3913800" cy="300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Synthèse</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Clr>
                <a:schemeClr val="dk1"/>
              </a:buClr>
              <a:buSzPts val="1100"/>
              <a:buFont typeface="Arial"/>
              <a:buNone/>
            </a:pPr>
            <a:r>
              <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1000"/>
              </a:spcAft>
              <a:buNone/>
            </a:pPr>
            <a:r>
              <a:t/>
            </a:r>
            <a:endParaRPr/>
          </a:p>
        </p:txBody>
      </p:sp>
      <p:pic>
        <p:nvPicPr>
          <p:cNvPr id="661" name="Google Shape;661;p35"/>
          <p:cNvPicPr preferRelativeResize="0"/>
          <p:nvPr/>
        </p:nvPicPr>
        <p:blipFill>
          <a:blip r:embed="rId3">
            <a:alphaModFix/>
          </a:blip>
          <a:stretch>
            <a:fillRect/>
          </a:stretch>
        </p:blipFill>
        <p:spPr>
          <a:xfrm>
            <a:off x="2660425" y="1310300"/>
            <a:ext cx="3412249" cy="37195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3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Conteneurs de Servlets et Serveurs d’application</a:t>
            </a:r>
            <a:endParaRPr/>
          </a:p>
        </p:txBody>
      </p:sp>
      <p:sp>
        <p:nvSpPr>
          <p:cNvPr id="667" name="Google Shape;667;p3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668" name="Google Shape;668;p36"/>
          <p:cNvGrpSpPr/>
          <p:nvPr/>
        </p:nvGrpSpPr>
        <p:grpSpPr>
          <a:xfrm>
            <a:off x="293683" y="574116"/>
            <a:ext cx="309041" cy="403123"/>
            <a:chOff x="590250" y="244200"/>
            <a:chExt cx="407975" cy="532175"/>
          </a:xfrm>
        </p:grpSpPr>
        <p:sp>
          <p:nvSpPr>
            <p:cNvPr id="669" name="Google Shape;669;p3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36"/>
          <p:cNvSpPr txBox="1"/>
          <p:nvPr>
            <p:ph idx="1" type="body"/>
          </p:nvPr>
        </p:nvSpPr>
        <p:spPr>
          <a:xfrm>
            <a:off x="602725" y="1228638"/>
            <a:ext cx="8208000" cy="3158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Déploiement et accessibilité</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Clr>
                <a:schemeClr val="dk1"/>
              </a:buClr>
              <a:buSzPts val="1100"/>
              <a:buFont typeface="Arial"/>
              <a:buNone/>
            </a:pPr>
            <a:r>
              <a:rPr lang="en" sz="1800"/>
              <a:t>L’ essentiel de notre projet utilisera par la suite un conteneur de servlet, ainsi que des applications WAR.</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Clr>
                <a:schemeClr val="dk1"/>
              </a:buClr>
              <a:buSzPts val="1100"/>
              <a:buFont typeface="Arial"/>
              <a:buNone/>
            </a:pPr>
            <a:r>
              <a:rPr lang="en" sz="1800"/>
              <a:t>Une fois déployée, une application est visible sur le file system. On y retrouve la structure précédemment décrite : lib, classes, etc. Le serveur se “contente” d’extraire l’archive et d’exploiter son contenu.</a:t>
            </a:r>
            <a:endParaRPr sz="1800"/>
          </a:p>
          <a:p>
            <a:pPr indent="0" lvl="0" marL="0" rtl="0" algn="l">
              <a:spcBef>
                <a:spcPts val="600"/>
              </a:spcBef>
              <a:spcAft>
                <a:spcPts val="10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3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Conteneurs de Servlets et Serveurs d’application</a:t>
            </a:r>
            <a:endParaRPr/>
          </a:p>
        </p:txBody>
      </p:sp>
      <p:sp>
        <p:nvSpPr>
          <p:cNvPr id="689" name="Google Shape;689;p3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690" name="Google Shape;690;p37"/>
          <p:cNvGrpSpPr/>
          <p:nvPr/>
        </p:nvGrpSpPr>
        <p:grpSpPr>
          <a:xfrm>
            <a:off x="293683" y="574116"/>
            <a:ext cx="309041" cy="403123"/>
            <a:chOff x="590250" y="244200"/>
            <a:chExt cx="407975" cy="532175"/>
          </a:xfrm>
        </p:grpSpPr>
        <p:sp>
          <p:nvSpPr>
            <p:cNvPr id="691" name="Google Shape;691;p3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37"/>
          <p:cNvSpPr txBox="1"/>
          <p:nvPr>
            <p:ph idx="1" type="body"/>
          </p:nvPr>
        </p:nvSpPr>
        <p:spPr>
          <a:xfrm>
            <a:off x="602725" y="1228638"/>
            <a:ext cx="8208000" cy="3158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Déploiement et accessibilité</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Clr>
                <a:schemeClr val="dk1"/>
              </a:buClr>
              <a:buSzPts val="1100"/>
              <a:buFont typeface="Arial"/>
              <a:buNone/>
            </a:pPr>
            <a:r>
              <a:rPr lang="en" sz="1800"/>
              <a:t>Il existe plusieurs solutions pour déployer une application: </a:t>
            </a:r>
            <a:endParaRPr sz="1800"/>
          </a:p>
          <a:p>
            <a:pPr indent="-342900" lvl="0" marL="457200" rtl="0" algn="l">
              <a:spcBef>
                <a:spcPts val="600"/>
              </a:spcBef>
              <a:spcAft>
                <a:spcPts val="0"/>
              </a:spcAft>
              <a:buSzPts val="1800"/>
              <a:buChar char="▰"/>
            </a:pPr>
            <a:r>
              <a:rPr lang="en" sz="1800"/>
              <a:t>Console du serveur d’application</a:t>
            </a:r>
            <a:endParaRPr sz="1800"/>
          </a:p>
          <a:p>
            <a:pPr indent="-342900" lvl="0" marL="457200" rtl="0" algn="l">
              <a:spcBef>
                <a:spcPts val="0"/>
              </a:spcBef>
              <a:spcAft>
                <a:spcPts val="0"/>
              </a:spcAft>
              <a:buSzPts val="1800"/>
              <a:buChar char="▰"/>
            </a:pPr>
            <a:r>
              <a:rPr lang="en" sz="1800"/>
              <a:t>Via le file system et la capacité du serveur à détecter les éléments à déployer</a:t>
            </a:r>
            <a:endParaRPr sz="1800"/>
          </a:p>
          <a:p>
            <a:pPr indent="-342900" lvl="0" marL="457200" rtl="0" algn="l">
              <a:spcBef>
                <a:spcPts val="0"/>
              </a:spcBef>
              <a:spcAft>
                <a:spcPts val="0"/>
              </a:spcAft>
              <a:buSzPts val="1800"/>
              <a:buChar char="▰"/>
            </a:pPr>
            <a:r>
              <a:rPr lang="en" sz="1800"/>
              <a:t>Par une API distante</a:t>
            </a:r>
            <a:endParaRPr sz="1800"/>
          </a:p>
          <a:p>
            <a:pPr indent="-342900" lvl="0" marL="457200" rtl="0" algn="l">
              <a:spcBef>
                <a:spcPts val="0"/>
              </a:spcBef>
              <a:spcAft>
                <a:spcPts val="0"/>
              </a:spcAft>
              <a:buSzPts val="1800"/>
              <a:buChar char="▰"/>
            </a:pPr>
            <a:r>
              <a:rPr lang="en" sz="1800"/>
              <a:t>Par un plugin au sein de l’IDE</a:t>
            </a:r>
            <a:endParaRPr sz="1800"/>
          </a:p>
          <a:p>
            <a:pPr indent="-342900" lvl="0" marL="457200" rtl="0" algn="l">
              <a:spcBef>
                <a:spcPts val="0"/>
              </a:spcBef>
              <a:spcAft>
                <a:spcPts val="0"/>
              </a:spcAft>
              <a:buSzPts val="1800"/>
              <a:buChar char="▰"/>
            </a:pPr>
            <a:r>
              <a:rPr lang="en" sz="1800"/>
              <a:t>...</a:t>
            </a:r>
            <a:endParaRPr sz="1800"/>
          </a:p>
          <a:p>
            <a:pPr indent="0" lvl="0" marL="0" rtl="0" algn="l">
              <a:spcBef>
                <a:spcPts val="600"/>
              </a:spcBef>
              <a:spcAft>
                <a:spcPts val="0"/>
              </a:spcAft>
              <a:buNone/>
            </a:pPr>
            <a:r>
              <a:t/>
            </a:r>
            <a:endParaRPr/>
          </a:p>
          <a:p>
            <a:pPr indent="0" lvl="0" marL="0" rtl="0" algn="l">
              <a:spcBef>
                <a:spcPts val="1000"/>
              </a:spcBef>
              <a:spcAft>
                <a:spcPts val="1000"/>
              </a:spcAft>
              <a:buNone/>
            </a:pPr>
            <a:r>
              <a:rPr lang="en"/>
              <a:t>La création de l’archive à déployer s’appelle le </a:t>
            </a:r>
            <a:r>
              <a:rPr b="1" lang="en">
                <a:latin typeface="Roboto Condensed"/>
                <a:ea typeface="Roboto Condensed"/>
                <a:cs typeface="Roboto Condensed"/>
                <a:sym typeface="Roboto Condensed"/>
              </a:rPr>
              <a:t>packaging</a:t>
            </a:r>
            <a:r>
              <a:rPr lang="en"/>
              <a:t>. Il sera vu ultérieurement.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3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Conteneurs de Servlets et Serveurs d’application</a:t>
            </a:r>
            <a:endParaRPr/>
          </a:p>
        </p:txBody>
      </p:sp>
      <p:sp>
        <p:nvSpPr>
          <p:cNvPr id="711" name="Google Shape;711;p3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712" name="Google Shape;712;p38"/>
          <p:cNvGrpSpPr/>
          <p:nvPr/>
        </p:nvGrpSpPr>
        <p:grpSpPr>
          <a:xfrm>
            <a:off x="293683" y="574116"/>
            <a:ext cx="309041" cy="403123"/>
            <a:chOff x="590250" y="244200"/>
            <a:chExt cx="407975" cy="532175"/>
          </a:xfrm>
        </p:grpSpPr>
        <p:sp>
          <p:nvSpPr>
            <p:cNvPr id="713" name="Google Shape;713;p3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 name="Google Shape;727;p38"/>
          <p:cNvSpPr txBox="1"/>
          <p:nvPr>
            <p:ph idx="1" type="body"/>
          </p:nvPr>
        </p:nvSpPr>
        <p:spPr>
          <a:xfrm>
            <a:off x="602725" y="1228638"/>
            <a:ext cx="8208000" cy="3158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Déploiement et accessibilité</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Clr>
                <a:schemeClr val="dk1"/>
              </a:buClr>
              <a:buSzPts val="1100"/>
              <a:buFont typeface="Arial"/>
              <a:buNone/>
            </a:pPr>
            <a:r>
              <a:rPr lang="en" sz="1800"/>
              <a:t>Pour solliciter l’application, le plus simple est d’utiliser son </a:t>
            </a:r>
            <a:r>
              <a:rPr b="1" lang="en" sz="1800">
                <a:latin typeface="Roboto Condensed"/>
                <a:ea typeface="Roboto Condensed"/>
                <a:cs typeface="Roboto Condensed"/>
                <a:sym typeface="Roboto Condensed"/>
              </a:rPr>
              <a:t>URL</a:t>
            </a:r>
            <a:r>
              <a:rPr lang="en" sz="1800"/>
              <a:t> (Uniform Resource Locator). C’est l’adresse à laquelle elle peut être appelée.</a:t>
            </a:r>
            <a:endParaRPr sz="1800"/>
          </a:p>
          <a:p>
            <a:pPr indent="0" lvl="0" marL="0" rtl="0" algn="l">
              <a:spcBef>
                <a:spcPts val="600"/>
              </a:spcBef>
              <a:spcAft>
                <a:spcPts val="0"/>
              </a:spcAft>
              <a:buNone/>
            </a:pPr>
            <a:r>
              <a:rPr lang="en" sz="1800"/>
              <a:t>Exemple d’URL </a:t>
            </a:r>
            <a:r>
              <a:rPr lang="en"/>
              <a:t>: </a:t>
            </a:r>
            <a:r>
              <a:rPr lang="en" u="sng">
                <a:solidFill>
                  <a:schemeClr val="hlink"/>
                </a:solidFill>
                <a:hlinkClick r:id="rId3"/>
              </a:rPr>
              <a:t>http://127.0.0.1:8080/MonApplication</a:t>
            </a:r>
            <a:endParaRPr/>
          </a:p>
          <a:p>
            <a:pPr indent="-355600" lvl="0" marL="457200" rtl="0" algn="l">
              <a:spcBef>
                <a:spcPts val="1000"/>
              </a:spcBef>
              <a:spcAft>
                <a:spcPts val="0"/>
              </a:spcAft>
              <a:buSzPts val="2000"/>
              <a:buFont typeface="Roboto Condensed"/>
              <a:buChar char="▰"/>
            </a:pPr>
            <a:r>
              <a:rPr b="1" lang="en">
                <a:latin typeface="Roboto Condensed"/>
                <a:ea typeface="Roboto Condensed"/>
                <a:cs typeface="Roboto Condensed"/>
                <a:sym typeface="Roboto Condensed"/>
              </a:rPr>
              <a:t>Http</a:t>
            </a:r>
            <a:r>
              <a:rPr lang="en"/>
              <a:t> est le protocole utilisé pour l’appel</a:t>
            </a:r>
            <a:endParaRPr/>
          </a:p>
          <a:p>
            <a:pPr indent="-355600" lvl="0" marL="457200" rtl="0" algn="l">
              <a:spcBef>
                <a:spcPts val="0"/>
              </a:spcBef>
              <a:spcAft>
                <a:spcPts val="0"/>
              </a:spcAft>
              <a:buSzPts val="2000"/>
              <a:buFont typeface="Roboto Condensed"/>
              <a:buChar char="▰"/>
            </a:pPr>
            <a:r>
              <a:rPr b="1" lang="en">
                <a:latin typeface="Roboto Condensed"/>
                <a:ea typeface="Roboto Condensed"/>
                <a:cs typeface="Roboto Condensed"/>
                <a:sym typeface="Roboto Condensed"/>
              </a:rPr>
              <a:t>127.0.0.1 </a:t>
            </a:r>
            <a:r>
              <a:rPr lang="en"/>
              <a:t>correspond à l’adresse de la machine qui héberge le conteneur Web ou le serveur applicatif</a:t>
            </a:r>
            <a:endParaRPr/>
          </a:p>
          <a:p>
            <a:pPr indent="-355600" lvl="0" marL="457200" rtl="0" algn="l">
              <a:spcBef>
                <a:spcPts val="0"/>
              </a:spcBef>
              <a:spcAft>
                <a:spcPts val="0"/>
              </a:spcAft>
              <a:buSzPts val="2000"/>
              <a:buFont typeface="Roboto Condensed"/>
              <a:buChar char="▰"/>
            </a:pPr>
            <a:r>
              <a:rPr b="1" lang="en">
                <a:latin typeface="Roboto Condensed"/>
                <a:ea typeface="Roboto Condensed"/>
                <a:cs typeface="Roboto Condensed"/>
                <a:sym typeface="Roboto Condensed"/>
              </a:rPr>
              <a:t>:8080 </a:t>
            </a:r>
            <a:r>
              <a:rPr lang="en"/>
              <a:t>sert à préciser le port d’écoute du serveur</a:t>
            </a:r>
            <a:endParaRPr/>
          </a:p>
          <a:p>
            <a:pPr indent="-355600" lvl="0" marL="457200" rtl="0" algn="l">
              <a:spcBef>
                <a:spcPts val="0"/>
              </a:spcBef>
              <a:spcAft>
                <a:spcPts val="0"/>
              </a:spcAft>
              <a:buSzPts val="2000"/>
              <a:buFont typeface="Roboto Condensed"/>
              <a:buChar char="▰"/>
            </a:pPr>
            <a:r>
              <a:rPr b="1" lang="en">
                <a:latin typeface="Roboto Condensed"/>
                <a:ea typeface="Roboto Condensed"/>
                <a:cs typeface="Roboto Condensed"/>
                <a:sym typeface="Roboto Condensed"/>
              </a:rPr>
              <a:t>MonApplication</a:t>
            </a:r>
            <a:r>
              <a:rPr lang="en"/>
              <a:t> est le nom choisi pour l’application déployée. Il est précisé dans le deployment descriptor.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3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Conteneurs de Servlets et Serveurs d’application</a:t>
            </a:r>
            <a:endParaRPr/>
          </a:p>
        </p:txBody>
      </p:sp>
      <p:sp>
        <p:nvSpPr>
          <p:cNvPr id="733" name="Google Shape;733;p3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734" name="Google Shape;734;p39"/>
          <p:cNvGrpSpPr/>
          <p:nvPr/>
        </p:nvGrpSpPr>
        <p:grpSpPr>
          <a:xfrm>
            <a:off x="293683" y="574116"/>
            <a:ext cx="309041" cy="403123"/>
            <a:chOff x="590250" y="244200"/>
            <a:chExt cx="407975" cy="532175"/>
          </a:xfrm>
        </p:grpSpPr>
        <p:sp>
          <p:nvSpPr>
            <p:cNvPr id="735" name="Google Shape;735;p3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9" name="Google Shape;749;p39"/>
          <p:cNvSpPr txBox="1"/>
          <p:nvPr>
            <p:ph idx="1" type="body"/>
          </p:nvPr>
        </p:nvSpPr>
        <p:spPr>
          <a:xfrm>
            <a:off x="602725" y="1228638"/>
            <a:ext cx="8208000" cy="315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Derrière cette url on peut ajouter d’autres éléments, on se trouve dans le contexte applicatif: css, html, jsp, etc.</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sz="1800"/>
              <a:t>Exemple d’URL </a:t>
            </a:r>
            <a:r>
              <a:rPr lang="en"/>
              <a:t>: </a:t>
            </a:r>
            <a:r>
              <a:rPr lang="en" u="sng">
                <a:solidFill>
                  <a:schemeClr val="hlink"/>
                </a:solidFill>
                <a:hlinkClick r:id="rId3"/>
              </a:rPr>
              <a:t>http://127.0.0.1:8080/MonApplication/MaPage.html</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Ceci est par exemple une page html qui serait déployée au sein de l’application. </a:t>
            </a:r>
            <a:endParaRPr/>
          </a:p>
          <a:p>
            <a:pPr indent="0" lvl="0" marL="0" rtl="0" algn="l">
              <a:spcBef>
                <a:spcPts val="1000"/>
              </a:spcBef>
              <a:spcAft>
                <a:spcPts val="1000"/>
              </a:spcAft>
              <a:buClr>
                <a:schemeClr val="dk1"/>
              </a:buClr>
              <a:buSzPts val="1100"/>
              <a:buFont typeface="Arial"/>
              <a:buNone/>
            </a:pPr>
            <a:r>
              <a:rPr lang="en"/>
              <a:t>Cela permet de vérifier son bon déploiement ou plus simplement son fonctionnement.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Présentation et historique</a:t>
            </a:r>
            <a:endParaRPr/>
          </a:p>
        </p:txBody>
      </p:sp>
      <p:sp>
        <p:nvSpPr>
          <p:cNvPr id="197" name="Google Shape;197;p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13"/>
          <p:cNvSpPr txBox="1"/>
          <p:nvPr/>
        </p:nvSpPr>
        <p:spPr>
          <a:xfrm>
            <a:off x="463525" y="0"/>
            <a:ext cx="30495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JEE</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4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Conteneurs de Servlets et Serveurs d’application</a:t>
            </a:r>
            <a:endParaRPr/>
          </a:p>
        </p:txBody>
      </p:sp>
      <p:sp>
        <p:nvSpPr>
          <p:cNvPr id="755" name="Google Shape;755;p4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756" name="Google Shape;756;p40"/>
          <p:cNvGrpSpPr/>
          <p:nvPr/>
        </p:nvGrpSpPr>
        <p:grpSpPr>
          <a:xfrm>
            <a:off x="293683" y="574116"/>
            <a:ext cx="309041" cy="403123"/>
            <a:chOff x="590250" y="244200"/>
            <a:chExt cx="407975" cy="532175"/>
          </a:xfrm>
        </p:grpSpPr>
        <p:sp>
          <p:nvSpPr>
            <p:cNvPr id="757" name="Google Shape;757;p4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40"/>
          <p:cNvSpPr txBox="1"/>
          <p:nvPr>
            <p:ph idx="1" type="body"/>
          </p:nvPr>
        </p:nvSpPr>
        <p:spPr>
          <a:xfrm>
            <a:off x="602725" y="1228638"/>
            <a:ext cx="8208000" cy="315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Il est bien sur possible de déployer plusieurs applications sur un même serveur : </a:t>
            </a:r>
            <a:endParaRPr/>
          </a:p>
          <a:p>
            <a:pPr indent="0" lvl="0" marL="0" rtl="0" algn="l">
              <a:spcBef>
                <a:spcPts val="1000"/>
              </a:spcBef>
              <a:spcAft>
                <a:spcPts val="0"/>
              </a:spcAft>
              <a:buNone/>
            </a:pPr>
            <a:r>
              <a:rPr lang="en"/>
              <a:t> </a:t>
            </a:r>
            <a:endParaRPr/>
          </a:p>
          <a:p>
            <a:pPr indent="0" lvl="0" marL="0" rtl="0" algn="l">
              <a:spcBef>
                <a:spcPts val="1000"/>
              </a:spcBef>
              <a:spcAft>
                <a:spcPts val="0"/>
              </a:spcAft>
              <a:buNone/>
            </a:pPr>
            <a:r>
              <a:rPr lang="en" u="sng">
                <a:solidFill>
                  <a:schemeClr val="hlink"/>
                </a:solidFill>
                <a:hlinkClick r:id="rId3"/>
              </a:rPr>
              <a:t>http://127.0.0.1:8080/MonApplication</a:t>
            </a:r>
            <a:r>
              <a:rPr lang="en"/>
              <a:t> et</a:t>
            </a:r>
            <a:endParaRPr/>
          </a:p>
          <a:p>
            <a:pPr indent="0" lvl="0" marL="0" rtl="0" algn="l">
              <a:spcBef>
                <a:spcPts val="1000"/>
              </a:spcBef>
              <a:spcAft>
                <a:spcPts val="0"/>
              </a:spcAft>
              <a:buNone/>
            </a:pPr>
            <a:r>
              <a:rPr lang="en" u="sng">
                <a:solidFill>
                  <a:schemeClr val="hlink"/>
                </a:solidFill>
                <a:hlinkClick r:id="rId4"/>
              </a:rPr>
              <a:t>http://127.0.0.1:8080/AutreApplication</a:t>
            </a:r>
            <a:endParaRPr/>
          </a:p>
          <a:p>
            <a:pPr indent="0" lvl="0" marL="0" rtl="0" algn="l">
              <a:spcBef>
                <a:spcPts val="1000"/>
              </a:spcBef>
              <a:spcAft>
                <a:spcPts val="0"/>
              </a:spcAft>
              <a:buNone/>
            </a:pPr>
            <a:r>
              <a:t/>
            </a:r>
            <a:endParaRPr/>
          </a:p>
          <a:p>
            <a:pPr indent="0" lvl="0" marL="0" rtl="0" algn="l">
              <a:spcBef>
                <a:spcPts val="1000"/>
              </a:spcBef>
              <a:spcAft>
                <a:spcPts val="1000"/>
              </a:spcAft>
              <a:buNone/>
            </a:pPr>
            <a:r>
              <a:rPr b="1" lang="en">
                <a:latin typeface="Roboto Condensed"/>
                <a:ea typeface="Roboto Condensed"/>
                <a:cs typeface="Roboto Condensed"/>
                <a:sym typeface="Roboto Condensed"/>
              </a:rPr>
              <a:t>PEUVENT </a:t>
            </a:r>
            <a:r>
              <a:rPr lang="en"/>
              <a:t>désigner deux applications différentes.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41"/>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Servlets en détails</a:t>
            </a:r>
            <a:endParaRPr/>
          </a:p>
        </p:txBody>
      </p:sp>
      <p:sp>
        <p:nvSpPr>
          <p:cNvPr id="777" name="Google Shape;777;p4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8" name="Google Shape;778;p41"/>
          <p:cNvSpPr txBox="1"/>
          <p:nvPr/>
        </p:nvSpPr>
        <p:spPr>
          <a:xfrm>
            <a:off x="463525" y="0"/>
            <a:ext cx="30495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JEE</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4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lt1"/>
                </a:solidFill>
              </a:rPr>
              <a:t>Servlets en détails</a:t>
            </a:r>
            <a:endParaRPr/>
          </a:p>
        </p:txBody>
      </p:sp>
      <p:sp>
        <p:nvSpPr>
          <p:cNvPr id="784" name="Google Shape;784;p4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785" name="Google Shape;785;p42"/>
          <p:cNvGrpSpPr/>
          <p:nvPr/>
        </p:nvGrpSpPr>
        <p:grpSpPr>
          <a:xfrm>
            <a:off x="293683" y="574116"/>
            <a:ext cx="309041" cy="403123"/>
            <a:chOff x="590250" y="244200"/>
            <a:chExt cx="407975" cy="532175"/>
          </a:xfrm>
        </p:grpSpPr>
        <p:sp>
          <p:nvSpPr>
            <p:cNvPr id="786" name="Google Shape;786;p4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0" name="Google Shape;800;p42"/>
          <p:cNvSpPr txBox="1"/>
          <p:nvPr>
            <p:ph idx="1" type="body"/>
          </p:nvPr>
        </p:nvSpPr>
        <p:spPr>
          <a:xfrm>
            <a:off x="602725" y="1228651"/>
            <a:ext cx="8208000" cy="3317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Définition</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t/>
            </a:r>
            <a:endParaRPr/>
          </a:p>
          <a:p>
            <a:pPr indent="0" lvl="0" marL="0" rtl="0" algn="l">
              <a:spcBef>
                <a:spcPts val="1000"/>
              </a:spcBef>
              <a:spcAft>
                <a:spcPts val="0"/>
              </a:spcAft>
              <a:buNone/>
            </a:pPr>
            <a:r>
              <a:rPr lang="en"/>
              <a:t>Une servlet est une classe de l’API JEE/Servlet. Elle est conçue pour être déployée et exécutée dans un conteneur de servlet (type Apache Tomcat). </a:t>
            </a:r>
            <a:endParaRPr/>
          </a:p>
          <a:p>
            <a:pPr indent="0" lvl="0" marL="0" rtl="0" algn="l">
              <a:spcBef>
                <a:spcPts val="1000"/>
              </a:spcBef>
              <a:spcAft>
                <a:spcPts val="0"/>
              </a:spcAft>
              <a:buNone/>
            </a:pPr>
            <a:r>
              <a:t/>
            </a:r>
            <a:endParaRPr/>
          </a:p>
          <a:p>
            <a:pPr indent="0" lvl="0" marL="0" rtl="0" algn="l">
              <a:spcBef>
                <a:spcPts val="1000"/>
              </a:spcBef>
              <a:spcAft>
                <a:spcPts val="1000"/>
              </a:spcAft>
              <a:buNone/>
            </a:pPr>
            <a:r>
              <a:rPr lang="en"/>
              <a:t>Son rôle est d’écouter les requêtes HTTP entrantes et d’y répondre. Elle peut répondre par une page HTML, du JSON, du XML,...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43"/>
          <p:cNvSpPr txBox="1"/>
          <p:nvPr>
            <p:ph idx="4294967295" type="ctrTitle"/>
          </p:nvPr>
        </p:nvSpPr>
        <p:spPr>
          <a:xfrm>
            <a:off x="685800" y="897550"/>
            <a:ext cx="55677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FF9800"/>
                </a:solidFill>
              </a:rPr>
              <a:t>PAS DE NEW ! </a:t>
            </a:r>
            <a:endParaRPr sz="7200">
              <a:solidFill>
                <a:srgbClr val="FF9800"/>
              </a:solidFill>
            </a:endParaRPr>
          </a:p>
        </p:txBody>
      </p:sp>
      <p:sp>
        <p:nvSpPr>
          <p:cNvPr id="806" name="Google Shape;806;p43"/>
          <p:cNvSpPr txBox="1"/>
          <p:nvPr>
            <p:ph idx="4294967295" type="subTitle"/>
          </p:nvPr>
        </p:nvSpPr>
        <p:spPr>
          <a:xfrm>
            <a:off x="685800" y="2268549"/>
            <a:ext cx="5567700" cy="12834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1000"/>
              </a:spcBef>
              <a:spcAft>
                <a:spcPts val="0"/>
              </a:spcAft>
              <a:buNone/>
            </a:pPr>
            <a:r>
              <a:rPr lang="en"/>
              <a:t>Une servlet ne doit jamais être instanciée à la main!</a:t>
            </a:r>
            <a:endParaRPr/>
          </a:p>
          <a:p>
            <a:pPr indent="0" lvl="0" marL="0" rtl="0" algn="l">
              <a:spcBef>
                <a:spcPts val="1000"/>
              </a:spcBef>
              <a:spcAft>
                <a:spcPts val="1000"/>
              </a:spcAft>
              <a:buNone/>
            </a:pPr>
            <a:r>
              <a:rPr lang="en"/>
              <a:t>Le serveur est seul le </a:t>
            </a:r>
            <a:r>
              <a:rPr lang="en"/>
              <a:t>maître</a:t>
            </a:r>
            <a:r>
              <a:rPr lang="en"/>
              <a:t> du cycle de vie d’une servlet. Il la crée lui même et se charge de la manipuler.</a:t>
            </a:r>
            <a:endParaRPr/>
          </a:p>
        </p:txBody>
      </p:sp>
      <p:sp>
        <p:nvSpPr>
          <p:cNvPr id="807" name="Google Shape;807;p4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08" name="Google Shape;808;p43"/>
          <p:cNvGrpSpPr/>
          <p:nvPr/>
        </p:nvGrpSpPr>
        <p:grpSpPr>
          <a:xfrm>
            <a:off x="6769263" y="291673"/>
            <a:ext cx="1784961" cy="1376019"/>
            <a:chOff x="5247525" y="3007275"/>
            <a:chExt cx="517575" cy="384825"/>
          </a:xfrm>
        </p:grpSpPr>
        <p:sp>
          <p:nvSpPr>
            <p:cNvPr id="809" name="Google Shape;809;p4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rgbClr val="92A8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rgbClr val="92A8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43"/>
          <p:cNvGrpSpPr/>
          <p:nvPr/>
        </p:nvGrpSpPr>
        <p:grpSpPr>
          <a:xfrm>
            <a:off x="1666174" y="2577959"/>
            <a:ext cx="288740" cy="288740"/>
            <a:chOff x="2623275" y="2333250"/>
            <a:chExt cx="381175" cy="381175"/>
          </a:xfrm>
        </p:grpSpPr>
        <p:sp>
          <p:nvSpPr>
            <p:cNvPr id="812" name="Google Shape;812;p43"/>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3"/>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3"/>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3"/>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43"/>
          <p:cNvGrpSpPr/>
          <p:nvPr/>
        </p:nvGrpSpPr>
        <p:grpSpPr>
          <a:xfrm>
            <a:off x="2781410" y="3797159"/>
            <a:ext cx="288740" cy="288740"/>
            <a:chOff x="1278900" y="2333250"/>
            <a:chExt cx="381175" cy="381175"/>
          </a:xfrm>
        </p:grpSpPr>
        <p:sp>
          <p:nvSpPr>
            <p:cNvPr id="817" name="Google Shape;817;p43"/>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3"/>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3"/>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3"/>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4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826" name="Google Shape;826;p4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27" name="Google Shape;827;p44"/>
          <p:cNvGrpSpPr/>
          <p:nvPr/>
        </p:nvGrpSpPr>
        <p:grpSpPr>
          <a:xfrm>
            <a:off x="293683" y="574116"/>
            <a:ext cx="309041" cy="403123"/>
            <a:chOff x="590250" y="244200"/>
            <a:chExt cx="407975" cy="532175"/>
          </a:xfrm>
        </p:grpSpPr>
        <p:sp>
          <p:nvSpPr>
            <p:cNvPr id="828" name="Google Shape;828;p4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2" name="Google Shape;842;p44"/>
          <p:cNvSpPr txBox="1"/>
          <p:nvPr>
            <p:ph idx="1" type="body"/>
          </p:nvPr>
        </p:nvSpPr>
        <p:spPr>
          <a:xfrm>
            <a:off x="602725" y="1392875"/>
            <a:ext cx="8208000" cy="3243600"/>
          </a:xfrm>
          <a:prstGeom prst="rect">
            <a:avLst/>
          </a:prstGeom>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Echange HTTP Classique</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t/>
            </a:r>
            <a:endParaRPr/>
          </a:p>
          <a:p>
            <a:pPr indent="0" lvl="0" marL="0" rtl="0" algn="l">
              <a:spcBef>
                <a:spcPts val="1000"/>
              </a:spcBef>
              <a:spcAft>
                <a:spcPts val="1000"/>
              </a:spcAft>
              <a:buNone/>
            </a:pPr>
            <a:r>
              <a:t/>
            </a:r>
            <a:endParaRPr/>
          </a:p>
        </p:txBody>
      </p:sp>
      <p:sp>
        <p:nvSpPr>
          <p:cNvPr id="843" name="Google Shape;843;p44"/>
          <p:cNvSpPr/>
          <p:nvPr/>
        </p:nvSpPr>
        <p:spPr>
          <a:xfrm>
            <a:off x="1083950" y="2176425"/>
            <a:ext cx="1392300" cy="1987200"/>
          </a:xfrm>
          <a:prstGeom prst="rect">
            <a:avLst/>
          </a:prstGeom>
          <a:solidFill>
            <a:srgbClr val="C7D3E6"/>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Client (navigateur,..)</a:t>
            </a:r>
            <a:endParaRPr/>
          </a:p>
        </p:txBody>
      </p:sp>
      <p:sp>
        <p:nvSpPr>
          <p:cNvPr id="844" name="Google Shape;844;p44"/>
          <p:cNvSpPr/>
          <p:nvPr/>
        </p:nvSpPr>
        <p:spPr>
          <a:xfrm>
            <a:off x="4782400" y="2176425"/>
            <a:ext cx="3283500" cy="1987200"/>
          </a:xfrm>
          <a:prstGeom prst="roundRect">
            <a:avLst>
              <a:gd fmla="val 16667" name="adj"/>
            </a:avLst>
          </a:prstGeom>
          <a:solidFill>
            <a:srgbClr val="C7D3E6"/>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4"/>
          <p:cNvSpPr/>
          <p:nvPr/>
        </p:nvSpPr>
        <p:spPr>
          <a:xfrm>
            <a:off x="4955800" y="2888425"/>
            <a:ext cx="1218900" cy="1275300"/>
          </a:xfrm>
          <a:prstGeom prst="roundRect">
            <a:avLst>
              <a:gd fmla="val 16667" name="adj"/>
            </a:avLst>
          </a:prstGeom>
          <a:solidFill>
            <a:srgbClr val="C7D3E6"/>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4"/>
          <p:cNvSpPr txBox="1"/>
          <p:nvPr/>
        </p:nvSpPr>
        <p:spPr>
          <a:xfrm>
            <a:off x="4899075" y="2229550"/>
            <a:ext cx="11736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Conteneur de servlets</a:t>
            </a:r>
            <a:endParaRPr/>
          </a:p>
        </p:txBody>
      </p:sp>
      <p:sp>
        <p:nvSpPr>
          <p:cNvPr id="847" name="Google Shape;847;p44"/>
          <p:cNvSpPr txBox="1"/>
          <p:nvPr/>
        </p:nvSpPr>
        <p:spPr>
          <a:xfrm>
            <a:off x="5110625" y="3217875"/>
            <a:ext cx="1173600" cy="7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Moteur de</a:t>
            </a:r>
            <a:endParaRPr/>
          </a:p>
          <a:p>
            <a:pPr indent="0" lvl="0" marL="0" rtl="0" algn="l">
              <a:spcBef>
                <a:spcPts val="0"/>
              </a:spcBef>
              <a:spcAft>
                <a:spcPts val="0"/>
              </a:spcAft>
              <a:buNone/>
            </a:pPr>
            <a:r>
              <a:rPr lang="en"/>
              <a:t> servlets</a:t>
            </a:r>
            <a:endParaRPr/>
          </a:p>
        </p:txBody>
      </p:sp>
      <p:sp>
        <p:nvSpPr>
          <p:cNvPr id="848" name="Google Shape;848;p44"/>
          <p:cNvSpPr/>
          <p:nvPr/>
        </p:nvSpPr>
        <p:spPr>
          <a:xfrm>
            <a:off x="6726925" y="2909700"/>
            <a:ext cx="999000" cy="1022100"/>
          </a:xfrm>
          <a:prstGeom prst="roundRect">
            <a:avLst>
              <a:gd fmla="val 16667" name="adj"/>
            </a:avLst>
          </a:prstGeom>
          <a:solidFill>
            <a:srgbClr val="D26F00"/>
          </a:solidFill>
          <a:ln cap="flat" cmpd="sng" w="9525">
            <a:solidFill>
              <a:srgbClr val="2632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Servlet</a:t>
            </a:r>
            <a:endParaRPr/>
          </a:p>
        </p:txBody>
      </p:sp>
      <p:cxnSp>
        <p:nvCxnSpPr>
          <p:cNvPr id="849" name="Google Shape;849;p44"/>
          <p:cNvCxnSpPr/>
          <p:nvPr/>
        </p:nvCxnSpPr>
        <p:spPr>
          <a:xfrm>
            <a:off x="6184950" y="3039025"/>
            <a:ext cx="542100" cy="138300"/>
          </a:xfrm>
          <a:prstGeom prst="straightConnector1">
            <a:avLst/>
          </a:prstGeom>
          <a:noFill/>
          <a:ln cap="flat" cmpd="sng" w="9525">
            <a:solidFill>
              <a:schemeClr val="dk2"/>
            </a:solidFill>
            <a:prstDash val="solid"/>
            <a:round/>
            <a:headEnd len="med" w="med" type="none"/>
            <a:tailEnd len="med" w="med" type="triangle"/>
          </a:ln>
        </p:spPr>
      </p:cxnSp>
      <p:cxnSp>
        <p:nvCxnSpPr>
          <p:cNvPr id="850" name="Google Shape;850;p44"/>
          <p:cNvCxnSpPr/>
          <p:nvPr/>
        </p:nvCxnSpPr>
        <p:spPr>
          <a:xfrm flipH="1">
            <a:off x="6174300" y="3720950"/>
            <a:ext cx="563400" cy="212700"/>
          </a:xfrm>
          <a:prstGeom prst="straightConnector1">
            <a:avLst/>
          </a:prstGeom>
          <a:noFill/>
          <a:ln cap="flat" cmpd="sng" w="9525">
            <a:solidFill>
              <a:schemeClr val="dk2"/>
            </a:solidFill>
            <a:prstDash val="solid"/>
            <a:round/>
            <a:headEnd len="med" w="med" type="none"/>
            <a:tailEnd len="med" w="med" type="triangle"/>
          </a:ln>
        </p:spPr>
      </p:cxnSp>
      <p:sp>
        <p:nvSpPr>
          <p:cNvPr id="851" name="Google Shape;851;p44"/>
          <p:cNvSpPr/>
          <p:nvPr/>
        </p:nvSpPr>
        <p:spPr>
          <a:xfrm>
            <a:off x="2486725" y="2470350"/>
            <a:ext cx="2295600" cy="138300"/>
          </a:xfrm>
          <a:prstGeom prst="rightArrow">
            <a:avLst>
              <a:gd fmla="val 50000" name="adj1"/>
              <a:gd fmla="val 50000" name="adj2"/>
            </a:avLst>
          </a:prstGeom>
          <a:solidFill>
            <a:srgbClr val="3F537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4"/>
          <p:cNvSpPr/>
          <p:nvPr/>
        </p:nvSpPr>
        <p:spPr>
          <a:xfrm flipH="1">
            <a:off x="2486725" y="3582650"/>
            <a:ext cx="2295600" cy="138300"/>
          </a:xfrm>
          <a:prstGeom prst="rightArrow">
            <a:avLst>
              <a:gd fmla="val 50000" name="adj1"/>
              <a:gd fmla="val 50000" name="adj2"/>
            </a:avLst>
          </a:prstGeom>
          <a:solidFill>
            <a:srgbClr val="3F537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4"/>
          <p:cNvSpPr txBox="1"/>
          <p:nvPr/>
        </p:nvSpPr>
        <p:spPr>
          <a:xfrm>
            <a:off x="2869300" y="2138550"/>
            <a:ext cx="1392300" cy="7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Requête HTTP</a:t>
            </a:r>
            <a:endParaRPr/>
          </a:p>
        </p:txBody>
      </p:sp>
      <p:sp>
        <p:nvSpPr>
          <p:cNvPr id="854" name="Google Shape;854;p44"/>
          <p:cNvSpPr txBox="1"/>
          <p:nvPr/>
        </p:nvSpPr>
        <p:spPr>
          <a:xfrm>
            <a:off x="2838075" y="3217875"/>
            <a:ext cx="1487400" cy="7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Réponse HTTP</a:t>
            </a:r>
            <a:endParaRPr/>
          </a:p>
        </p:txBody>
      </p:sp>
      <p:cxnSp>
        <p:nvCxnSpPr>
          <p:cNvPr id="855" name="Google Shape;855;p44"/>
          <p:cNvCxnSpPr/>
          <p:nvPr/>
        </p:nvCxnSpPr>
        <p:spPr>
          <a:xfrm flipH="1">
            <a:off x="2699350" y="2112650"/>
            <a:ext cx="31800" cy="21468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4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861" name="Google Shape;861;p4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62" name="Google Shape;862;p45"/>
          <p:cNvGrpSpPr/>
          <p:nvPr/>
        </p:nvGrpSpPr>
        <p:grpSpPr>
          <a:xfrm>
            <a:off x="293683" y="574116"/>
            <a:ext cx="309041" cy="403123"/>
            <a:chOff x="590250" y="244200"/>
            <a:chExt cx="407975" cy="532175"/>
          </a:xfrm>
        </p:grpSpPr>
        <p:sp>
          <p:nvSpPr>
            <p:cNvPr id="863" name="Google Shape;863;p4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7" name="Google Shape;877;p45"/>
          <p:cNvSpPr txBox="1"/>
          <p:nvPr>
            <p:ph idx="1" type="body"/>
          </p:nvPr>
        </p:nvSpPr>
        <p:spPr>
          <a:xfrm>
            <a:off x="602725" y="1319401"/>
            <a:ext cx="8208000" cy="3317100"/>
          </a:xfrm>
          <a:prstGeom prst="rect">
            <a:avLst/>
          </a:prstGeom>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Echange HTTP Classique</a:t>
            </a:r>
            <a:endParaRPr b="1" sz="2400">
              <a:solidFill>
                <a:srgbClr val="FF9800"/>
              </a:solidFill>
              <a:latin typeface="Roboto Condensed"/>
              <a:ea typeface="Roboto Condensed"/>
              <a:cs typeface="Roboto Condensed"/>
              <a:sym typeface="Roboto Condensed"/>
            </a:endParaRPr>
          </a:p>
          <a:p>
            <a:pPr indent="-355600" lvl="0" marL="457200" rtl="0" algn="l">
              <a:spcBef>
                <a:spcPts val="600"/>
              </a:spcBef>
              <a:spcAft>
                <a:spcPts val="0"/>
              </a:spcAft>
              <a:buSzPts val="2000"/>
              <a:buAutoNum type="arabicPeriod"/>
            </a:pPr>
            <a:r>
              <a:rPr lang="en"/>
              <a:t>Le client émet une requête à destination du serveur localisé par l’url</a:t>
            </a:r>
            <a:endParaRPr/>
          </a:p>
          <a:p>
            <a:pPr indent="-355600" lvl="0" marL="457200" rtl="0" algn="l">
              <a:spcBef>
                <a:spcPts val="0"/>
              </a:spcBef>
              <a:spcAft>
                <a:spcPts val="0"/>
              </a:spcAft>
              <a:buSzPts val="2000"/>
              <a:buAutoNum type="arabicPeriod"/>
            </a:pPr>
            <a:r>
              <a:rPr lang="en"/>
              <a:t>Le serveur reçoit la requête et la transmet à l’application. Il l’identifie grâce à son contexte dans l’url</a:t>
            </a:r>
            <a:endParaRPr/>
          </a:p>
          <a:p>
            <a:pPr indent="-355600" lvl="0" marL="457200" rtl="0" algn="l">
              <a:spcBef>
                <a:spcPts val="0"/>
              </a:spcBef>
              <a:spcAft>
                <a:spcPts val="0"/>
              </a:spcAft>
              <a:buSzPts val="2000"/>
              <a:buAutoNum type="arabicPeriod"/>
            </a:pPr>
            <a:r>
              <a:rPr lang="en"/>
              <a:t>L’application transfère la requête à la servlet écoutant la partie de l’url concernée</a:t>
            </a:r>
            <a:endParaRPr/>
          </a:p>
          <a:p>
            <a:pPr indent="-355600" lvl="0" marL="457200" rtl="0" algn="l">
              <a:spcBef>
                <a:spcPts val="0"/>
              </a:spcBef>
              <a:spcAft>
                <a:spcPts val="0"/>
              </a:spcAft>
              <a:buSzPts val="2000"/>
              <a:buAutoNum type="arabicPeriod"/>
            </a:pPr>
            <a:r>
              <a:rPr lang="en"/>
              <a:t>La servlet traite les éléments (production de JSON, etc)</a:t>
            </a:r>
            <a:endParaRPr/>
          </a:p>
          <a:p>
            <a:pPr indent="-355600" lvl="0" marL="457200" rtl="0" algn="l">
              <a:spcBef>
                <a:spcPts val="0"/>
              </a:spcBef>
              <a:spcAft>
                <a:spcPts val="0"/>
              </a:spcAft>
              <a:buSzPts val="2000"/>
              <a:buAutoNum type="arabicPeriod"/>
            </a:pPr>
            <a:r>
              <a:rPr lang="en"/>
              <a:t>Le serveur renvoie les éléments sortis de la servlet au client</a:t>
            </a:r>
            <a:endParaRPr/>
          </a:p>
          <a:p>
            <a:pPr indent="0" lvl="0" marL="0" rtl="0" algn="l">
              <a:spcBef>
                <a:spcPts val="1000"/>
              </a:spcBef>
              <a:spcAft>
                <a:spcPts val="10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4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883" name="Google Shape;883;p4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84" name="Google Shape;884;p46"/>
          <p:cNvGrpSpPr/>
          <p:nvPr/>
        </p:nvGrpSpPr>
        <p:grpSpPr>
          <a:xfrm>
            <a:off x="293683" y="574116"/>
            <a:ext cx="309041" cy="403123"/>
            <a:chOff x="590250" y="244200"/>
            <a:chExt cx="407975" cy="532175"/>
          </a:xfrm>
        </p:grpSpPr>
        <p:sp>
          <p:nvSpPr>
            <p:cNvPr id="885" name="Google Shape;885;p4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9" name="Google Shape;899;p46"/>
          <p:cNvSpPr txBox="1"/>
          <p:nvPr>
            <p:ph idx="1" type="body"/>
          </p:nvPr>
        </p:nvSpPr>
        <p:spPr>
          <a:xfrm>
            <a:off x="602725" y="1319401"/>
            <a:ext cx="8208000" cy="3317100"/>
          </a:xfrm>
          <a:prstGeom prst="rect">
            <a:avLst/>
          </a:prstGeom>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Lier serveur et servlet</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t/>
            </a:r>
            <a:endParaRPr/>
          </a:p>
          <a:p>
            <a:pPr indent="-355600" lvl="0" marL="457200" rtl="0" algn="l">
              <a:spcBef>
                <a:spcPts val="1000"/>
              </a:spcBef>
              <a:spcAft>
                <a:spcPts val="0"/>
              </a:spcAft>
              <a:buSzPts val="2000"/>
              <a:buChar char="▰"/>
            </a:pPr>
            <a:r>
              <a:rPr lang="en"/>
              <a:t>Les Servlets doivent hériter de </a:t>
            </a:r>
            <a:r>
              <a:rPr b="1" lang="en">
                <a:latin typeface="Roboto Condensed"/>
                <a:ea typeface="Roboto Condensed"/>
                <a:cs typeface="Roboto Condensed"/>
                <a:sym typeface="Roboto Condensed"/>
              </a:rPr>
              <a:t>HttpServlet</a:t>
            </a:r>
            <a:endParaRPr b="1">
              <a:latin typeface="Roboto Condensed"/>
              <a:ea typeface="Roboto Condensed"/>
              <a:cs typeface="Roboto Condensed"/>
              <a:sym typeface="Roboto Condensed"/>
            </a:endParaRPr>
          </a:p>
          <a:p>
            <a:pPr indent="-355600" lvl="0" marL="457200" rtl="0" algn="l">
              <a:spcBef>
                <a:spcPts val="0"/>
              </a:spcBef>
              <a:spcAft>
                <a:spcPts val="0"/>
              </a:spcAft>
              <a:buSzPts val="2000"/>
              <a:buChar char="▰"/>
            </a:pPr>
            <a:r>
              <a:rPr lang="en"/>
              <a:t>Elles offrent les méthodes suivantes : </a:t>
            </a:r>
            <a:endParaRPr/>
          </a:p>
          <a:p>
            <a:pPr indent="-355600" lvl="1" marL="914400" rtl="0" algn="l">
              <a:spcBef>
                <a:spcPts val="0"/>
              </a:spcBef>
              <a:spcAft>
                <a:spcPts val="0"/>
              </a:spcAft>
              <a:buSzPts val="2000"/>
              <a:buChar char="▻"/>
            </a:pPr>
            <a:r>
              <a:rPr lang="en"/>
              <a:t>doGet pour les requêtes GET</a:t>
            </a:r>
            <a:endParaRPr/>
          </a:p>
          <a:p>
            <a:pPr indent="-355600" lvl="1" marL="914400" rtl="0" algn="l">
              <a:spcBef>
                <a:spcPts val="0"/>
              </a:spcBef>
              <a:spcAft>
                <a:spcPts val="0"/>
              </a:spcAft>
              <a:buSzPts val="2000"/>
              <a:buChar char="▻"/>
            </a:pPr>
            <a:r>
              <a:rPr lang="en"/>
              <a:t>doPost pour les requêtes POST</a:t>
            </a:r>
            <a:endParaRPr/>
          </a:p>
          <a:p>
            <a:pPr indent="-355600" lvl="1" marL="914400" rtl="0" algn="l">
              <a:spcBef>
                <a:spcPts val="0"/>
              </a:spcBef>
              <a:spcAft>
                <a:spcPts val="0"/>
              </a:spcAft>
              <a:buSzPts val="2000"/>
              <a:buChar char="▻"/>
            </a:pPr>
            <a:r>
              <a:rPr lang="en"/>
              <a:t>…</a:t>
            </a:r>
            <a:endParaRPr/>
          </a:p>
          <a:p>
            <a:pPr indent="-355600" lvl="1" marL="914400" rtl="0" algn="l">
              <a:spcBef>
                <a:spcPts val="0"/>
              </a:spcBef>
              <a:spcAft>
                <a:spcPts val="0"/>
              </a:spcAft>
              <a:buSzPts val="2000"/>
              <a:buChar char="▻"/>
            </a:pPr>
            <a:r>
              <a:rPr lang="en"/>
              <a:t>Il en existe une pour chaque verbe HTTP usuel.</a:t>
            </a:r>
            <a:endParaRPr/>
          </a:p>
          <a:p>
            <a:pPr indent="0" lvl="0" marL="0" rtl="0" algn="l">
              <a:spcBef>
                <a:spcPts val="1000"/>
              </a:spcBef>
              <a:spcAft>
                <a:spcPts val="10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4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905" name="Google Shape;905;p4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06" name="Google Shape;906;p47"/>
          <p:cNvGrpSpPr/>
          <p:nvPr/>
        </p:nvGrpSpPr>
        <p:grpSpPr>
          <a:xfrm>
            <a:off x="293683" y="574116"/>
            <a:ext cx="309041" cy="403123"/>
            <a:chOff x="590250" y="244200"/>
            <a:chExt cx="407975" cy="532175"/>
          </a:xfrm>
        </p:grpSpPr>
        <p:sp>
          <p:nvSpPr>
            <p:cNvPr id="907" name="Google Shape;907;p4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1" name="Google Shape;921;p47"/>
          <p:cNvSpPr txBox="1"/>
          <p:nvPr>
            <p:ph idx="1" type="body"/>
          </p:nvPr>
        </p:nvSpPr>
        <p:spPr>
          <a:xfrm>
            <a:off x="602725" y="1319401"/>
            <a:ext cx="8208000" cy="3317100"/>
          </a:xfrm>
          <a:prstGeom prst="rect">
            <a:avLst/>
          </a:prstGeom>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Servlet basique</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t/>
            </a:r>
            <a:endParaRPr/>
          </a:p>
          <a:p>
            <a:pPr indent="0" lvl="0" marL="0" marR="0" rtl="0" algn="l">
              <a:lnSpc>
                <a:spcPct val="100000"/>
              </a:lnSpc>
              <a:spcBef>
                <a:spcPts val="1000"/>
              </a:spcBef>
              <a:spcAft>
                <a:spcPts val="0"/>
              </a:spcAft>
              <a:buNone/>
            </a:pPr>
            <a:r>
              <a:t/>
            </a:r>
            <a:endParaRPr/>
          </a:p>
          <a:p>
            <a:pPr indent="0" lvl="0" marL="0" rtl="0" algn="l">
              <a:spcBef>
                <a:spcPts val="1000"/>
              </a:spcBef>
              <a:spcAft>
                <a:spcPts val="1000"/>
              </a:spcAft>
              <a:buNone/>
            </a:pPr>
            <a:r>
              <a:t/>
            </a:r>
            <a:endParaRPr/>
          </a:p>
        </p:txBody>
      </p:sp>
      <p:pic>
        <p:nvPicPr>
          <p:cNvPr id="922" name="Google Shape;922;p47"/>
          <p:cNvPicPr preferRelativeResize="0"/>
          <p:nvPr/>
        </p:nvPicPr>
        <p:blipFill>
          <a:blip r:embed="rId3">
            <a:alphaModFix/>
          </a:blip>
          <a:stretch>
            <a:fillRect/>
          </a:stretch>
        </p:blipFill>
        <p:spPr>
          <a:xfrm>
            <a:off x="1466200" y="1921700"/>
            <a:ext cx="6375851" cy="2714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4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928" name="Google Shape;928;p4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29" name="Google Shape;929;p48"/>
          <p:cNvGrpSpPr/>
          <p:nvPr/>
        </p:nvGrpSpPr>
        <p:grpSpPr>
          <a:xfrm>
            <a:off x="293683" y="574116"/>
            <a:ext cx="309041" cy="403123"/>
            <a:chOff x="590250" y="244200"/>
            <a:chExt cx="407975" cy="532175"/>
          </a:xfrm>
        </p:grpSpPr>
        <p:sp>
          <p:nvSpPr>
            <p:cNvPr id="930" name="Google Shape;930;p4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4" name="Google Shape;944;p48"/>
          <p:cNvSpPr txBox="1"/>
          <p:nvPr>
            <p:ph idx="1" type="body"/>
          </p:nvPr>
        </p:nvSpPr>
        <p:spPr>
          <a:xfrm>
            <a:off x="602725" y="1319401"/>
            <a:ext cx="8208000" cy="3317100"/>
          </a:xfrm>
          <a:prstGeom prst="rect">
            <a:avLst/>
          </a:prstGeom>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Précisions</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rPr lang="en"/>
              <a:t>La classe </a:t>
            </a:r>
            <a:r>
              <a:rPr b="1" lang="en">
                <a:latin typeface="Roboto Condensed"/>
                <a:ea typeface="Roboto Condensed"/>
                <a:cs typeface="Roboto Condensed"/>
                <a:sym typeface="Roboto Condensed"/>
              </a:rPr>
              <a:t>HttpServletRequest</a:t>
            </a:r>
            <a:r>
              <a:rPr lang="en"/>
              <a:t> permet de récupérer les éléments de la requête entrante vers le serveur.</a:t>
            </a:r>
            <a:endParaRPr/>
          </a:p>
          <a:p>
            <a:pPr indent="0" lvl="0" marL="0" rtl="0" algn="l">
              <a:spcBef>
                <a:spcPts val="1000"/>
              </a:spcBef>
              <a:spcAft>
                <a:spcPts val="0"/>
              </a:spcAft>
              <a:buNone/>
            </a:pPr>
            <a:r>
              <a:rPr b="1" lang="en">
                <a:latin typeface="Roboto Condensed"/>
                <a:ea typeface="Roboto Condensed"/>
                <a:cs typeface="Roboto Condensed"/>
                <a:sym typeface="Roboto Condensed"/>
              </a:rPr>
              <a:t>HttpServletResponse</a:t>
            </a:r>
            <a:r>
              <a:rPr lang="en"/>
              <a:t> sert à fournir les éléments de réponse au client.</a:t>
            </a:r>
            <a:endParaRPr/>
          </a:p>
          <a:p>
            <a:pPr indent="0" lvl="0" marL="0" rtl="0" algn="l">
              <a:spcBef>
                <a:spcPts val="1000"/>
              </a:spcBef>
              <a:spcAft>
                <a:spcPts val="0"/>
              </a:spcAft>
              <a:buNone/>
            </a:pPr>
            <a:r>
              <a:rPr lang="en"/>
              <a:t>Le type de retour des méthodes do…(HttpServletRequest, HttpServletResponse) est </a:t>
            </a:r>
            <a:r>
              <a:rPr b="1" lang="en">
                <a:latin typeface="Roboto Condensed"/>
                <a:ea typeface="Roboto Condensed"/>
                <a:cs typeface="Roboto Condensed"/>
                <a:sym typeface="Roboto Condensed"/>
              </a:rPr>
              <a:t>toujours void</a:t>
            </a:r>
            <a:r>
              <a:rPr lang="en"/>
              <a:t>. Le contenu de l’objet HttpServletResponse formera les données renvoyées.</a:t>
            </a:r>
            <a:endParaRPr/>
          </a:p>
          <a:p>
            <a:pPr indent="0" lvl="0" marL="0" rtl="0" algn="l">
              <a:spcBef>
                <a:spcPts val="1000"/>
              </a:spcBef>
              <a:spcAft>
                <a:spcPts val="1000"/>
              </a:spcAft>
              <a:buNone/>
            </a:pPr>
            <a:r>
              <a:rPr lang="en"/>
              <a:t>L’annotation @Override est facultative, elle apporte toutefois une garantie que l’on modifie bien ce que l’on souhaite.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4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950" name="Google Shape;950;p4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51" name="Google Shape;951;p49"/>
          <p:cNvGrpSpPr/>
          <p:nvPr/>
        </p:nvGrpSpPr>
        <p:grpSpPr>
          <a:xfrm>
            <a:off x="293683" y="574116"/>
            <a:ext cx="309041" cy="403123"/>
            <a:chOff x="590250" y="244200"/>
            <a:chExt cx="407975" cy="532175"/>
          </a:xfrm>
        </p:grpSpPr>
        <p:sp>
          <p:nvSpPr>
            <p:cNvPr id="952" name="Google Shape;952;p4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6" name="Google Shape;966;p49"/>
          <p:cNvSpPr txBox="1"/>
          <p:nvPr>
            <p:ph idx="1" type="body"/>
          </p:nvPr>
        </p:nvSpPr>
        <p:spPr>
          <a:xfrm>
            <a:off x="602725" y="1319401"/>
            <a:ext cx="8208000" cy="3317100"/>
          </a:xfrm>
          <a:prstGeom prst="rect">
            <a:avLst/>
          </a:prstGeom>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Réponse</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t/>
            </a:r>
            <a:endParaRPr/>
          </a:p>
          <a:p>
            <a:pPr indent="0" lvl="0" marL="0" rtl="0" algn="l">
              <a:spcBef>
                <a:spcPts val="1000"/>
              </a:spcBef>
              <a:spcAft>
                <a:spcPts val="0"/>
              </a:spcAft>
              <a:buNone/>
            </a:pPr>
            <a:r>
              <a:rPr b="1" lang="en">
                <a:latin typeface="Roboto Condensed"/>
                <a:ea typeface="Roboto Condensed"/>
                <a:cs typeface="Roboto Condensed"/>
                <a:sym typeface="Roboto Condensed"/>
              </a:rPr>
              <a:t>HttpServletResponse</a:t>
            </a:r>
            <a:r>
              <a:rPr lang="en"/>
              <a:t> possède plusieurs méthodes permettant d’écrire la réponse. </a:t>
            </a:r>
            <a:endParaRPr/>
          </a:p>
          <a:p>
            <a:pPr indent="0" lvl="0" marL="0" rtl="0" algn="l">
              <a:spcBef>
                <a:spcPts val="1000"/>
              </a:spcBef>
              <a:spcAft>
                <a:spcPts val="0"/>
              </a:spcAft>
              <a:buNone/>
            </a:pPr>
            <a:r>
              <a:rPr lang="en"/>
              <a:t>Le cas le plus simple est d’utiliser la méthode </a:t>
            </a:r>
            <a:r>
              <a:rPr b="1" lang="en">
                <a:latin typeface="Roboto Condensed"/>
                <a:ea typeface="Roboto Condensed"/>
                <a:cs typeface="Roboto Condensed"/>
                <a:sym typeface="Roboto Condensed"/>
              </a:rPr>
              <a:t>getWriter() </a:t>
            </a:r>
            <a:r>
              <a:rPr lang="en"/>
              <a:t>qui retourne un </a:t>
            </a:r>
            <a:r>
              <a:rPr b="1" lang="en">
                <a:latin typeface="Roboto Condensed"/>
                <a:ea typeface="Roboto Condensed"/>
                <a:cs typeface="Roboto Condensed"/>
                <a:sym typeface="Roboto Condensed"/>
              </a:rPr>
              <a:t>PrintWriter</a:t>
            </a:r>
            <a:r>
              <a:rPr lang="en"/>
              <a:t>. </a:t>
            </a:r>
            <a:endParaRPr/>
          </a:p>
          <a:p>
            <a:pPr indent="0" lvl="0" marL="0" rtl="0" algn="l">
              <a:spcBef>
                <a:spcPts val="1000"/>
              </a:spcBef>
              <a:spcAft>
                <a:spcPts val="1000"/>
              </a:spcAft>
              <a:buNone/>
            </a:pPr>
            <a:r>
              <a:rPr lang="en"/>
              <a:t>Sa méthode </a:t>
            </a:r>
            <a:r>
              <a:rPr b="1" lang="en">
                <a:latin typeface="Roboto Condensed"/>
                <a:ea typeface="Roboto Condensed"/>
                <a:cs typeface="Roboto Condensed"/>
                <a:sym typeface="Roboto Condensed"/>
              </a:rPr>
              <a:t>write(String s)</a:t>
            </a:r>
            <a:r>
              <a:rPr lang="en"/>
              <a:t> permet de spécifier le contenu envoyé : HTML,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Présentation et historique</a:t>
            </a:r>
            <a:endParaRPr/>
          </a:p>
        </p:txBody>
      </p:sp>
      <p:sp>
        <p:nvSpPr>
          <p:cNvPr id="204" name="Google Shape;204;p1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05" name="Google Shape;205;p14"/>
          <p:cNvGrpSpPr/>
          <p:nvPr/>
        </p:nvGrpSpPr>
        <p:grpSpPr>
          <a:xfrm>
            <a:off x="293683" y="574116"/>
            <a:ext cx="309041" cy="403123"/>
            <a:chOff x="590250" y="244200"/>
            <a:chExt cx="407975" cy="532175"/>
          </a:xfrm>
        </p:grpSpPr>
        <p:sp>
          <p:nvSpPr>
            <p:cNvPr id="206" name="Google Shape;206;p1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0" name="Google Shape;220;p14"/>
          <p:cNvPicPr preferRelativeResize="0"/>
          <p:nvPr/>
        </p:nvPicPr>
        <p:blipFill>
          <a:blip r:embed="rId3">
            <a:alphaModFix/>
          </a:blip>
          <a:stretch>
            <a:fillRect/>
          </a:stretch>
        </p:blipFill>
        <p:spPr>
          <a:xfrm>
            <a:off x="1698750" y="1234975"/>
            <a:ext cx="5269831" cy="3679925"/>
          </a:xfrm>
          <a:prstGeom prst="rect">
            <a:avLst/>
          </a:prstGeom>
          <a:noFill/>
          <a:ln>
            <a:noFill/>
          </a:ln>
        </p:spPr>
      </p:pic>
      <p:sp>
        <p:nvSpPr>
          <p:cNvPr id="221" name="Google Shape;221;p14"/>
          <p:cNvSpPr txBox="1"/>
          <p:nvPr>
            <p:ph idx="1" type="body"/>
          </p:nvPr>
        </p:nvSpPr>
        <p:spPr>
          <a:xfrm>
            <a:off x="293675" y="1765675"/>
            <a:ext cx="1194300" cy="175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200">
                <a:solidFill>
                  <a:srgbClr val="FF9800"/>
                </a:solidFill>
              </a:rPr>
              <a:t>Utilisé jusqu’ici : </a:t>
            </a:r>
            <a:r>
              <a:rPr b="1" lang="en" sz="3000">
                <a:solidFill>
                  <a:srgbClr val="FF9800"/>
                </a:solidFill>
              </a:rPr>
              <a:t>J2SE</a:t>
            </a:r>
            <a:endParaRPr sz="3000"/>
          </a:p>
          <a:p>
            <a:pPr indent="0" lvl="0" marL="0" rtl="0" algn="l">
              <a:spcBef>
                <a:spcPts val="600"/>
              </a:spcBef>
              <a:spcAft>
                <a:spcPts val="10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5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972" name="Google Shape;972;p5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73" name="Google Shape;973;p50"/>
          <p:cNvGrpSpPr/>
          <p:nvPr/>
        </p:nvGrpSpPr>
        <p:grpSpPr>
          <a:xfrm>
            <a:off x="293683" y="574116"/>
            <a:ext cx="309041" cy="403123"/>
            <a:chOff x="590250" y="244200"/>
            <a:chExt cx="407975" cy="532175"/>
          </a:xfrm>
        </p:grpSpPr>
        <p:sp>
          <p:nvSpPr>
            <p:cNvPr id="974" name="Google Shape;974;p5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50"/>
          <p:cNvSpPr txBox="1"/>
          <p:nvPr>
            <p:ph idx="1" type="body"/>
          </p:nvPr>
        </p:nvSpPr>
        <p:spPr>
          <a:xfrm>
            <a:off x="602725" y="1319401"/>
            <a:ext cx="8208000" cy="3317100"/>
          </a:xfrm>
          <a:prstGeom prst="rect">
            <a:avLst/>
          </a:prstGeom>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Mapping</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rPr lang="en"/>
              <a:t>Pour que le serveur comprenne que la Servlet écoute une certaine URL, il faut passer effectuer le mapping entre :</a:t>
            </a:r>
            <a:endParaRPr/>
          </a:p>
          <a:p>
            <a:pPr indent="-355600" lvl="0" marL="457200" rtl="0" algn="l">
              <a:spcBef>
                <a:spcPts val="1000"/>
              </a:spcBef>
              <a:spcAft>
                <a:spcPts val="0"/>
              </a:spcAft>
              <a:buSzPts val="2000"/>
              <a:buChar char="▰"/>
            </a:pPr>
            <a:r>
              <a:rPr lang="en"/>
              <a:t>Un fragment de la route ou de l’url, généralement la dernière partie.</a:t>
            </a:r>
            <a:endParaRPr/>
          </a:p>
          <a:p>
            <a:pPr indent="0" lvl="0" marL="457200" rtl="0" algn="l">
              <a:spcBef>
                <a:spcPts val="1000"/>
              </a:spcBef>
              <a:spcAft>
                <a:spcPts val="0"/>
              </a:spcAft>
              <a:buNone/>
            </a:pPr>
            <a:r>
              <a:rPr b="1" lang="en">
                <a:latin typeface="Roboto Condensed"/>
                <a:ea typeface="Roboto Condensed"/>
                <a:cs typeface="Roboto Condensed"/>
                <a:sym typeface="Roboto Condensed"/>
              </a:rPr>
              <a:t>ET</a:t>
            </a:r>
            <a:endParaRPr b="1">
              <a:latin typeface="Roboto Condensed"/>
              <a:ea typeface="Roboto Condensed"/>
              <a:cs typeface="Roboto Condensed"/>
              <a:sym typeface="Roboto Condensed"/>
            </a:endParaRPr>
          </a:p>
          <a:p>
            <a:pPr indent="-355600" lvl="0" marL="457200" rtl="0" algn="l">
              <a:spcBef>
                <a:spcPts val="1000"/>
              </a:spcBef>
              <a:spcAft>
                <a:spcPts val="0"/>
              </a:spcAft>
              <a:buSzPts val="2000"/>
              <a:buChar char="▰"/>
            </a:pPr>
            <a:r>
              <a:rPr lang="en"/>
              <a:t>La classe de type HttpServlet écrite</a:t>
            </a:r>
            <a:endParaRPr/>
          </a:p>
          <a:p>
            <a:pPr indent="0" lvl="0" marL="0" rtl="0" algn="l">
              <a:spcBef>
                <a:spcPts val="1000"/>
              </a:spcBef>
              <a:spcAft>
                <a:spcPts val="1000"/>
              </a:spcAft>
              <a:buNone/>
            </a:pPr>
            <a:r>
              <a:rPr lang="en"/>
              <a:t>Ce lien s’effectue de deux manières différentes.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5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994" name="Google Shape;994;p5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95" name="Google Shape;995;p51"/>
          <p:cNvGrpSpPr/>
          <p:nvPr/>
        </p:nvGrpSpPr>
        <p:grpSpPr>
          <a:xfrm>
            <a:off x="293683" y="574116"/>
            <a:ext cx="309041" cy="403123"/>
            <a:chOff x="590250" y="244200"/>
            <a:chExt cx="407975" cy="532175"/>
          </a:xfrm>
        </p:grpSpPr>
        <p:sp>
          <p:nvSpPr>
            <p:cNvPr id="996" name="Google Shape;996;p5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0" name="Google Shape;1010;p51"/>
          <p:cNvSpPr txBox="1"/>
          <p:nvPr>
            <p:ph idx="1" type="body"/>
          </p:nvPr>
        </p:nvSpPr>
        <p:spPr>
          <a:xfrm>
            <a:off x="602725" y="1319401"/>
            <a:ext cx="8208000" cy="3317100"/>
          </a:xfrm>
          <a:prstGeom prst="rect">
            <a:avLst/>
          </a:prstGeom>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Mapping XML</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1000"/>
              </a:spcAft>
              <a:buNone/>
            </a:pPr>
            <a:r>
              <a:rPr lang="en"/>
              <a:t>Il faut ajouter les balises comme ci dessous au fichier web.xml</a:t>
            </a:r>
            <a:endParaRPr/>
          </a:p>
        </p:txBody>
      </p:sp>
      <p:pic>
        <p:nvPicPr>
          <p:cNvPr id="1011" name="Google Shape;1011;p51"/>
          <p:cNvPicPr preferRelativeResize="0"/>
          <p:nvPr/>
        </p:nvPicPr>
        <p:blipFill>
          <a:blip r:embed="rId3">
            <a:alphaModFix/>
          </a:blip>
          <a:stretch>
            <a:fillRect/>
          </a:stretch>
        </p:blipFill>
        <p:spPr>
          <a:xfrm>
            <a:off x="1509650" y="2392500"/>
            <a:ext cx="5841625" cy="20543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5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017" name="Google Shape;1017;p5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018" name="Google Shape;1018;p52"/>
          <p:cNvGrpSpPr/>
          <p:nvPr/>
        </p:nvGrpSpPr>
        <p:grpSpPr>
          <a:xfrm>
            <a:off x="293683" y="574116"/>
            <a:ext cx="309041" cy="403123"/>
            <a:chOff x="590250" y="244200"/>
            <a:chExt cx="407975" cy="532175"/>
          </a:xfrm>
        </p:grpSpPr>
        <p:sp>
          <p:nvSpPr>
            <p:cNvPr id="1019" name="Google Shape;1019;p5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3" name="Google Shape;1033;p52"/>
          <p:cNvSpPr txBox="1"/>
          <p:nvPr>
            <p:ph idx="1" type="body"/>
          </p:nvPr>
        </p:nvSpPr>
        <p:spPr>
          <a:xfrm>
            <a:off x="732800" y="1387375"/>
            <a:ext cx="8208000" cy="2997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Mapping XML</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rPr lang="en"/>
              <a:t>La seconde balise </a:t>
            </a:r>
            <a:r>
              <a:rPr lang="en" sz="1100">
                <a:solidFill>
                  <a:schemeClr val="dk1"/>
                </a:solidFill>
                <a:highlight>
                  <a:srgbClr val="EFEFEF"/>
                </a:highlight>
                <a:latin typeface="Courier New"/>
                <a:ea typeface="Courier New"/>
                <a:cs typeface="Courier New"/>
                <a:sym typeface="Courier New"/>
              </a:rPr>
              <a:t>&lt;</a:t>
            </a:r>
            <a:r>
              <a:rPr b="1" lang="en" sz="1100">
                <a:solidFill>
                  <a:srgbClr val="000080"/>
                </a:solidFill>
                <a:highlight>
                  <a:srgbClr val="EFEFEF"/>
                </a:highlight>
                <a:latin typeface="Courier New"/>
                <a:ea typeface="Courier New"/>
                <a:cs typeface="Courier New"/>
                <a:sym typeface="Courier New"/>
              </a:rPr>
              <a:t>servlet-mapping</a:t>
            </a:r>
            <a:r>
              <a:rPr lang="en" sz="1100">
                <a:solidFill>
                  <a:schemeClr val="dk1"/>
                </a:solidFill>
                <a:highlight>
                  <a:srgbClr val="EFEFEF"/>
                </a:highlight>
                <a:latin typeface="Courier New"/>
                <a:ea typeface="Courier New"/>
                <a:cs typeface="Courier New"/>
                <a:sym typeface="Courier New"/>
              </a:rPr>
              <a:t>&gt;</a:t>
            </a:r>
            <a:r>
              <a:rPr lang="en"/>
              <a:t> sert à définir le lien entre l’URL et la servlet en elle même</a:t>
            </a:r>
            <a:endParaRPr/>
          </a:p>
          <a:p>
            <a:pPr indent="0" lvl="0" marL="0" rtl="0" algn="l">
              <a:spcBef>
                <a:spcPts val="1000"/>
              </a:spcBef>
              <a:spcAft>
                <a:spcPts val="0"/>
              </a:spcAft>
              <a:buNone/>
            </a:pPr>
            <a:r>
              <a:rPr lang="en" sz="1100">
                <a:solidFill>
                  <a:schemeClr val="dk1"/>
                </a:solidFill>
                <a:highlight>
                  <a:srgbClr val="EFEFEF"/>
                </a:highlight>
                <a:latin typeface="Courier New"/>
                <a:ea typeface="Courier New"/>
                <a:cs typeface="Courier New"/>
                <a:sym typeface="Courier New"/>
              </a:rPr>
              <a:t>&lt;</a:t>
            </a:r>
            <a:r>
              <a:rPr b="1" lang="en" sz="1100">
                <a:solidFill>
                  <a:srgbClr val="000080"/>
                </a:solidFill>
                <a:highlight>
                  <a:srgbClr val="EFEFEF"/>
                </a:highlight>
                <a:latin typeface="Courier New"/>
                <a:ea typeface="Courier New"/>
                <a:cs typeface="Courier New"/>
                <a:sym typeface="Courier New"/>
              </a:rPr>
              <a:t>servlet-name&gt;</a:t>
            </a:r>
            <a:r>
              <a:rPr lang="en" sz="1100">
                <a:solidFill>
                  <a:schemeClr val="dk1"/>
                </a:solidFill>
                <a:highlight>
                  <a:srgbClr val="EFEFEF"/>
                </a:highlight>
                <a:latin typeface="Courier New"/>
                <a:ea typeface="Courier New"/>
                <a:cs typeface="Courier New"/>
                <a:sym typeface="Courier New"/>
              </a:rPr>
              <a:t> </a:t>
            </a:r>
            <a:r>
              <a:rPr lang="en"/>
              <a:t>est à remplir avec le nom de la servlet précédemment défini dans la première balise</a:t>
            </a:r>
            <a:endParaRPr/>
          </a:p>
          <a:p>
            <a:pPr indent="0" lvl="0" marL="0" rtl="0" algn="l">
              <a:spcBef>
                <a:spcPts val="1000"/>
              </a:spcBef>
              <a:spcAft>
                <a:spcPts val="0"/>
              </a:spcAft>
              <a:buNone/>
            </a:pPr>
            <a:r>
              <a:rPr lang="en" sz="1100">
                <a:solidFill>
                  <a:schemeClr val="dk1"/>
                </a:solidFill>
                <a:highlight>
                  <a:srgbClr val="EFEFEF"/>
                </a:highlight>
                <a:latin typeface="Courier New"/>
                <a:ea typeface="Courier New"/>
                <a:cs typeface="Courier New"/>
                <a:sym typeface="Courier New"/>
              </a:rPr>
              <a:t>&lt;</a:t>
            </a:r>
            <a:r>
              <a:rPr b="1" lang="en" sz="1100">
                <a:solidFill>
                  <a:srgbClr val="000080"/>
                </a:solidFill>
                <a:highlight>
                  <a:srgbClr val="EFEFEF"/>
                </a:highlight>
                <a:latin typeface="Courier New"/>
                <a:ea typeface="Courier New"/>
                <a:cs typeface="Courier New"/>
                <a:sym typeface="Courier New"/>
              </a:rPr>
              <a:t>url-pattern</a:t>
            </a:r>
            <a:r>
              <a:rPr lang="en" sz="1100">
                <a:solidFill>
                  <a:schemeClr val="dk1"/>
                </a:solidFill>
                <a:highlight>
                  <a:srgbClr val="EFEFEF"/>
                </a:highlight>
                <a:latin typeface="Courier New"/>
                <a:ea typeface="Courier New"/>
                <a:cs typeface="Courier New"/>
                <a:sym typeface="Courier New"/>
              </a:rPr>
              <a:t>&gt; </a:t>
            </a:r>
            <a:r>
              <a:rPr lang="en"/>
              <a:t>est à remplir avec le fragment de l’url qui </a:t>
            </a:r>
            <a:r>
              <a:rPr lang="en"/>
              <a:t>déterminera</a:t>
            </a:r>
            <a:r>
              <a:rPr lang="en"/>
              <a:t> quel servlet utiliser.</a:t>
            </a:r>
            <a:endParaRPr sz="1100">
              <a:solidFill>
                <a:schemeClr val="dk1"/>
              </a:solidFill>
              <a:highlight>
                <a:srgbClr val="EFEFEF"/>
              </a:highlight>
              <a:latin typeface="Courier New"/>
              <a:ea typeface="Courier New"/>
              <a:cs typeface="Courier New"/>
              <a:sym typeface="Courier New"/>
            </a:endParaRPr>
          </a:p>
          <a:p>
            <a:pPr indent="0" lvl="0" marL="0" rtl="0" algn="l">
              <a:spcBef>
                <a:spcPts val="1000"/>
              </a:spcBef>
              <a:spcAft>
                <a:spcPts val="10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5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039" name="Google Shape;1039;p5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040" name="Google Shape;1040;p53"/>
          <p:cNvGrpSpPr/>
          <p:nvPr/>
        </p:nvGrpSpPr>
        <p:grpSpPr>
          <a:xfrm>
            <a:off x="293683" y="574116"/>
            <a:ext cx="309041" cy="403123"/>
            <a:chOff x="590250" y="244200"/>
            <a:chExt cx="407975" cy="532175"/>
          </a:xfrm>
        </p:grpSpPr>
        <p:sp>
          <p:nvSpPr>
            <p:cNvPr id="1041" name="Google Shape;1041;p5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5" name="Google Shape;1055;p53"/>
          <p:cNvSpPr txBox="1"/>
          <p:nvPr>
            <p:ph idx="1" type="body"/>
          </p:nvPr>
        </p:nvSpPr>
        <p:spPr>
          <a:xfrm>
            <a:off x="732800" y="1387375"/>
            <a:ext cx="8208000" cy="30621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Mapping avec annotations</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rPr lang="en"/>
              <a:t>Cette possibilité n’est offerte que pour les applications utilisation l’API de Servlet en version 3.0 ou supérieure.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Le code ci dessus est équivalent au mapping XML précédemment décrit. La propriété urlPatterns est à valoriser avec le fragment de l’url qui déterminera quel servlet utiliser.</a:t>
            </a:r>
            <a:endParaRPr sz="1100">
              <a:solidFill>
                <a:schemeClr val="dk1"/>
              </a:solidFill>
              <a:highlight>
                <a:srgbClr val="EFEFEF"/>
              </a:highlight>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id="1056" name="Google Shape;1056;p53"/>
          <p:cNvPicPr preferRelativeResize="0"/>
          <p:nvPr/>
        </p:nvPicPr>
        <p:blipFill>
          <a:blip r:embed="rId3">
            <a:alphaModFix/>
          </a:blip>
          <a:stretch>
            <a:fillRect/>
          </a:stretch>
        </p:blipFill>
        <p:spPr>
          <a:xfrm>
            <a:off x="1217872" y="2714772"/>
            <a:ext cx="6557325" cy="6623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5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062" name="Google Shape;1062;p5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063" name="Google Shape;1063;p54"/>
          <p:cNvGrpSpPr/>
          <p:nvPr/>
        </p:nvGrpSpPr>
        <p:grpSpPr>
          <a:xfrm>
            <a:off x="293683" y="574116"/>
            <a:ext cx="309041" cy="403123"/>
            <a:chOff x="590250" y="244200"/>
            <a:chExt cx="407975" cy="532175"/>
          </a:xfrm>
        </p:grpSpPr>
        <p:sp>
          <p:nvSpPr>
            <p:cNvPr id="1064" name="Google Shape;1064;p5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8" name="Google Shape;1078;p54"/>
          <p:cNvSpPr txBox="1"/>
          <p:nvPr>
            <p:ph idx="1" type="body"/>
          </p:nvPr>
        </p:nvSpPr>
        <p:spPr>
          <a:xfrm>
            <a:off x="732800" y="1387375"/>
            <a:ext cx="8208000" cy="27606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Mapping XML</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rPr lang="en"/>
              <a:t>La première balise </a:t>
            </a:r>
            <a:r>
              <a:rPr lang="en" sz="1100">
                <a:solidFill>
                  <a:schemeClr val="dk1"/>
                </a:solidFill>
                <a:highlight>
                  <a:srgbClr val="EFEFEF"/>
                </a:highlight>
                <a:latin typeface="Courier New"/>
                <a:ea typeface="Courier New"/>
                <a:cs typeface="Courier New"/>
                <a:sym typeface="Courier New"/>
              </a:rPr>
              <a:t>&lt;</a:t>
            </a:r>
            <a:r>
              <a:rPr b="1" lang="en" sz="1100">
                <a:solidFill>
                  <a:srgbClr val="000080"/>
                </a:solidFill>
                <a:highlight>
                  <a:srgbClr val="EFEFEF"/>
                </a:highlight>
                <a:latin typeface="Courier New"/>
                <a:ea typeface="Courier New"/>
                <a:cs typeface="Courier New"/>
                <a:sym typeface="Courier New"/>
              </a:rPr>
              <a:t>servlet</a:t>
            </a:r>
            <a:r>
              <a:rPr lang="en" sz="1100">
                <a:solidFill>
                  <a:schemeClr val="dk1"/>
                </a:solidFill>
                <a:highlight>
                  <a:srgbClr val="EFEFEF"/>
                </a:highlight>
                <a:latin typeface="Courier New"/>
                <a:ea typeface="Courier New"/>
                <a:cs typeface="Courier New"/>
                <a:sym typeface="Courier New"/>
              </a:rPr>
              <a:t>&gt;</a:t>
            </a:r>
            <a:r>
              <a:rPr lang="en"/>
              <a:t> sert à définir la servlet. C’est ce qui permet au serveur de détecter sa présence.</a:t>
            </a:r>
            <a:endParaRPr/>
          </a:p>
          <a:p>
            <a:pPr indent="0" lvl="0" marL="0" rtl="0" algn="l">
              <a:spcBef>
                <a:spcPts val="1000"/>
              </a:spcBef>
              <a:spcAft>
                <a:spcPts val="0"/>
              </a:spcAft>
              <a:buNone/>
            </a:pPr>
            <a:r>
              <a:rPr lang="en" sz="1100">
                <a:solidFill>
                  <a:schemeClr val="dk1"/>
                </a:solidFill>
                <a:highlight>
                  <a:srgbClr val="EFEFEF"/>
                </a:highlight>
                <a:latin typeface="Courier New"/>
                <a:ea typeface="Courier New"/>
                <a:cs typeface="Courier New"/>
                <a:sym typeface="Courier New"/>
              </a:rPr>
              <a:t>&lt;</a:t>
            </a:r>
            <a:r>
              <a:rPr b="1" lang="en" sz="1100">
                <a:solidFill>
                  <a:srgbClr val="000080"/>
                </a:solidFill>
                <a:highlight>
                  <a:srgbClr val="EFEFEF"/>
                </a:highlight>
                <a:latin typeface="Courier New"/>
                <a:ea typeface="Courier New"/>
                <a:cs typeface="Courier New"/>
                <a:sym typeface="Courier New"/>
              </a:rPr>
              <a:t>servlet-name&gt;</a:t>
            </a:r>
            <a:r>
              <a:rPr lang="en" sz="1100">
                <a:solidFill>
                  <a:schemeClr val="dk1"/>
                </a:solidFill>
                <a:highlight>
                  <a:srgbClr val="EFEFEF"/>
                </a:highlight>
                <a:latin typeface="Courier New"/>
                <a:ea typeface="Courier New"/>
                <a:cs typeface="Courier New"/>
                <a:sym typeface="Courier New"/>
              </a:rPr>
              <a:t> </a:t>
            </a:r>
            <a:r>
              <a:rPr lang="en"/>
              <a:t>est à remplir avec le nom de la servlet, il servira pour le mapping </a:t>
            </a:r>
            <a:endParaRPr sz="1100">
              <a:solidFill>
                <a:schemeClr val="dk1"/>
              </a:solidFill>
              <a:highlight>
                <a:srgbClr val="EFEFE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100">
                <a:solidFill>
                  <a:schemeClr val="dk1"/>
                </a:solidFill>
                <a:highlight>
                  <a:srgbClr val="EFEFEF"/>
                </a:highlight>
                <a:latin typeface="Courier New"/>
                <a:ea typeface="Courier New"/>
                <a:cs typeface="Courier New"/>
                <a:sym typeface="Courier New"/>
              </a:rPr>
              <a:t>&lt;</a:t>
            </a:r>
            <a:r>
              <a:rPr b="1" lang="en" sz="1100">
                <a:solidFill>
                  <a:srgbClr val="000080"/>
                </a:solidFill>
                <a:highlight>
                  <a:srgbClr val="EFEFEF"/>
                </a:highlight>
                <a:latin typeface="Courier New"/>
                <a:ea typeface="Courier New"/>
                <a:cs typeface="Courier New"/>
                <a:sym typeface="Courier New"/>
              </a:rPr>
              <a:t>servlet-class</a:t>
            </a:r>
            <a:r>
              <a:rPr lang="en" sz="1100">
                <a:solidFill>
                  <a:schemeClr val="dk1"/>
                </a:solidFill>
                <a:highlight>
                  <a:srgbClr val="EFEFEF"/>
                </a:highlight>
                <a:latin typeface="Courier New"/>
                <a:ea typeface="Courier New"/>
                <a:cs typeface="Courier New"/>
                <a:sym typeface="Courier New"/>
              </a:rPr>
              <a:t>&gt;</a:t>
            </a:r>
            <a:r>
              <a:rPr lang="en"/>
              <a:t>est à remplir avec la classe complète de la servlet, package compris. (NB: On nomme ce nom de type my.package.MyClass “fully qualified”)</a:t>
            </a:r>
            <a:endParaRPr sz="1100">
              <a:solidFill>
                <a:schemeClr val="dk1"/>
              </a:solidFill>
              <a:highlight>
                <a:srgbClr val="EFEFEF"/>
              </a:highlight>
              <a:latin typeface="Courier New"/>
              <a:ea typeface="Courier New"/>
              <a:cs typeface="Courier New"/>
              <a:sym typeface="Courier New"/>
            </a:endParaRPr>
          </a:p>
          <a:p>
            <a:pPr indent="0" lvl="0" marL="0" rtl="0" algn="l">
              <a:spcBef>
                <a:spcPts val="1000"/>
              </a:spcBef>
              <a:spcAft>
                <a:spcPts val="10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5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084" name="Google Shape;1084;p5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085" name="Google Shape;1085;p55"/>
          <p:cNvGrpSpPr/>
          <p:nvPr/>
        </p:nvGrpSpPr>
        <p:grpSpPr>
          <a:xfrm>
            <a:off x="293683" y="574116"/>
            <a:ext cx="309041" cy="403123"/>
            <a:chOff x="590250" y="244200"/>
            <a:chExt cx="407975" cy="532175"/>
          </a:xfrm>
        </p:grpSpPr>
        <p:sp>
          <p:nvSpPr>
            <p:cNvPr id="1086" name="Google Shape;1086;p5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0" name="Google Shape;1100;p55"/>
          <p:cNvSpPr txBox="1"/>
          <p:nvPr>
            <p:ph idx="1" type="body"/>
          </p:nvPr>
        </p:nvSpPr>
        <p:spPr>
          <a:xfrm>
            <a:off x="732800" y="1387375"/>
            <a:ext cx="8208000" cy="3014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Scope et visibilité des éléments</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rPr lang="en"/>
              <a:t>Le scope est une portée, une visibilité dans laquelle des éléments sont visibles.</a:t>
            </a:r>
            <a:endParaRPr/>
          </a:p>
          <a:p>
            <a:pPr indent="0" lvl="0" marL="0" rtl="0" algn="l">
              <a:spcBef>
                <a:spcPts val="1000"/>
              </a:spcBef>
              <a:spcAft>
                <a:spcPts val="0"/>
              </a:spcAft>
              <a:buNone/>
            </a:pPr>
            <a:r>
              <a:rPr lang="en"/>
              <a:t>On s’en sert pour stocker des données ou les faire transiter entre différentes requêtes, ou même servlets.</a:t>
            </a:r>
            <a:endParaRPr/>
          </a:p>
          <a:p>
            <a:pPr indent="0" lvl="0" marL="0" rtl="0" algn="l">
              <a:spcBef>
                <a:spcPts val="1000"/>
              </a:spcBef>
              <a:spcAft>
                <a:spcPts val="0"/>
              </a:spcAft>
              <a:buNone/>
            </a:pPr>
            <a:r>
              <a:rPr lang="en"/>
              <a:t>Ils prennent la forme d’une map de type clé &lt;-&gt; valeur, où la clé est une chaîne de caractères. Cette paire clé &lt;-&gt; valeur est appelé </a:t>
            </a:r>
            <a:r>
              <a:rPr b="1" lang="en">
                <a:latin typeface="Roboto Condensed"/>
                <a:ea typeface="Roboto Condensed"/>
                <a:cs typeface="Roboto Condensed"/>
                <a:sym typeface="Roboto Condensed"/>
              </a:rPr>
              <a:t>“Attribut” </a:t>
            </a:r>
            <a:r>
              <a:rPr lang="en"/>
              <a:t>d’un scope.</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5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106" name="Google Shape;1106;p5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107" name="Google Shape;1107;p56"/>
          <p:cNvGrpSpPr/>
          <p:nvPr/>
        </p:nvGrpSpPr>
        <p:grpSpPr>
          <a:xfrm>
            <a:off x="293683" y="574116"/>
            <a:ext cx="309041" cy="403123"/>
            <a:chOff x="590250" y="244200"/>
            <a:chExt cx="407975" cy="532175"/>
          </a:xfrm>
        </p:grpSpPr>
        <p:sp>
          <p:nvSpPr>
            <p:cNvPr id="1108" name="Google Shape;1108;p5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2" name="Google Shape;1122;p56"/>
          <p:cNvSpPr txBox="1"/>
          <p:nvPr>
            <p:ph idx="1" type="body"/>
          </p:nvPr>
        </p:nvSpPr>
        <p:spPr>
          <a:xfrm>
            <a:off x="732800" y="1387375"/>
            <a:ext cx="8208000" cy="3014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Scope et visibilité des éléments</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rPr lang="en"/>
              <a:t>Il existe 4 scopes, avec des usages et des portées différentes.</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aphicFrame>
        <p:nvGraphicFramePr>
          <p:cNvPr id="1123" name="Google Shape;1123;p56"/>
          <p:cNvGraphicFramePr/>
          <p:nvPr/>
        </p:nvGraphicFramePr>
        <p:xfrm>
          <a:off x="952500" y="2337750"/>
          <a:ext cx="3000000" cy="3000000"/>
        </p:xfrm>
        <a:graphic>
          <a:graphicData uri="http://schemas.openxmlformats.org/drawingml/2006/table">
            <a:tbl>
              <a:tblPr>
                <a:noFill/>
                <a:tableStyleId>{E1DD17A7-EF31-40A0-B3CE-3458704D9567}</a:tableStyleId>
              </a:tblPr>
              <a:tblGrid>
                <a:gridCol w="2094175"/>
                <a:gridCol w="5144825"/>
              </a:tblGrid>
              <a:tr h="100000">
                <a:tc>
                  <a:txBody>
                    <a:bodyPr/>
                    <a:lstStyle/>
                    <a:p>
                      <a:pPr indent="0" lvl="0" marL="0" rtl="0" algn="l">
                        <a:spcBef>
                          <a:spcPts val="0"/>
                        </a:spcBef>
                        <a:spcAft>
                          <a:spcPts val="0"/>
                        </a:spcAft>
                        <a:buNone/>
                      </a:pPr>
                      <a:r>
                        <a:rPr lang="en"/>
                        <a:t>Nom du Scope</a:t>
                      </a:r>
                      <a:endParaRPr/>
                    </a:p>
                  </a:txBody>
                  <a:tcPr marT="91425" marB="91425" marR="91425" marL="91425">
                    <a:solidFill>
                      <a:srgbClr val="C7D3E6"/>
                    </a:solidFill>
                  </a:tcPr>
                </a:tc>
                <a:tc>
                  <a:txBody>
                    <a:bodyPr/>
                    <a:lstStyle/>
                    <a:p>
                      <a:pPr indent="0" lvl="0" marL="0" rtl="0" algn="l">
                        <a:spcBef>
                          <a:spcPts val="0"/>
                        </a:spcBef>
                        <a:spcAft>
                          <a:spcPts val="0"/>
                        </a:spcAft>
                        <a:buNone/>
                      </a:pPr>
                      <a:r>
                        <a:rPr lang="en"/>
                        <a:t>Durée</a:t>
                      </a:r>
                      <a:endParaRPr/>
                    </a:p>
                  </a:txBody>
                  <a:tcPr marT="91425" marB="91425" marR="91425" marL="91425">
                    <a:solidFill>
                      <a:srgbClr val="C7D3E6"/>
                    </a:solidFill>
                  </a:tcPr>
                </a:tc>
              </a:tr>
              <a:tr h="381000">
                <a:tc>
                  <a:txBody>
                    <a:bodyPr/>
                    <a:lstStyle/>
                    <a:p>
                      <a:pPr indent="0" lvl="0" marL="0" rtl="0" algn="l">
                        <a:spcBef>
                          <a:spcPts val="0"/>
                        </a:spcBef>
                        <a:spcAft>
                          <a:spcPts val="0"/>
                        </a:spcAft>
                        <a:buNone/>
                      </a:pPr>
                      <a:r>
                        <a:rPr lang="en"/>
                        <a:t>Application ou WebContext</a:t>
                      </a:r>
                      <a:endParaRPr/>
                    </a:p>
                  </a:txBody>
                  <a:tcPr marT="91425" marB="91425" marR="91425" marL="91425"/>
                </a:tc>
                <a:tc>
                  <a:txBody>
                    <a:bodyPr/>
                    <a:lstStyle/>
                    <a:p>
                      <a:pPr indent="0" lvl="0" marL="0" rtl="0" algn="l">
                        <a:spcBef>
                          <a:spcPts val="0"/>
                        </a:spcBef>
                        <a:spcAft>
                          <a:spcPts val="0"/>
                        </a:spcAft>
                        <a:buNone/>
                      </a:pPr>
                      <a:r>
                        <a:rPr lang="en"/>
                        <a:t>Disponible pour toute l’exécution de la JVM</a:t>
                      </a:r>
                      <a:endParaRPr/>
                    </a:p>
                  </a:txBody>
                  <a:tcPr marT="91425" marB="91425" marR="91425" marL="91425"/>
                </a:tc>
              </a:tr>
              <a:tr h="381000">
                <a:tc>
                  <a:txBody>
                    <a:bodyPr/>
                    <a:lstStyle/>
                    <a:p>
                      <a:pPr indent="0" lvl="0" marL="0" rtl="0" algn="l">
                        <a:spcBef>
                          <a:spcPts val="0"/>
                        </a:spcBef>
                        <a:spcAft>
                          <a:spcPts val="0"/>
                        </a:spcAft>
                        <a:buNone/>
                      </a:pPr>
                      <a:r>
                        <a:rPr lang="en"/>
                        <a:t>Session</a:t>
                      </a:r>
                      <a:endParaRPr/>
                    </a:p>
                  </a:txBody>
                  <a:tcPr marT="91425" marB="91425" marR="91425" marL="91425"/>
                </a:tc>
                <a:tc>
                  <a:txBody>
                    <a:bodyPr/>
                    <a:lstStyle/>
                    <a:p>
                      <a:pPr indent="0" lvl="0" marL="0" rtl="0" algn="l">
                        <a:spcBef>
                          <a:spcPts val="0"/>
                        </a:spcBef>
                        <a:spcAft>
                          <a:spcPts val="0"/>
                        </a:spcAft>
                        <a:buNone/>
                      </a:pPr>
                      <a:r>
                        <a:rPr lang="en"/>
                        <a:t>Disponible pour la durée d’une session utilisateur</a:t>
                      </a:r>
                      <a:endParaRPr/>
                    </a:p>
                  </a:txBody>
                  <a:tcPr marT="91425" marB="91425" marR="91425" marL="91425"/>
                </a:tc>
              </a:tr>
              <a:tr h="381000">
                <a:tc>
                  <a:txBody>
                    <a:bodyPr/>
                    <a:lstStyle/>
                    <a:p>
                      <a:pPr indent="0" lvl="0" marL="0" rtl="0" algn="l">
                        <a:spcBef>
                          <a:spcPts val="0"/>
                        </a:spcBef>
                        <a:spcAft>
                          <a:spcPts val="0"/>
                        </a:spcAft>
                        <a:buNone/>
                      </a:pPr>
                      <a:r>
                        <a:rPr lang="en"/>
                        <a:t>Requête</a:t>
                      </a:r>
                      <a:endParaRPr/>
                    </a:p>
                  </a:txBody>
                  <a:tcPr marT="91425" marB="91425" marR="91425" marL="91425"/>
                </a:tc>
                <a:tc>
                  <a:txBody>
                    <a:bodyPr/>
                    <a:lstStyle/>
                    <a:p>
                      <a:pPr indent="0" lvl="0" marL="0" rtl="0" algn="l">
                        <a:spcBef>
                          <a:spcPts val="0"/>
                        </a:spcBef>
                        <a:spcAft>
                          <a:spcPts val="0"/>
                        </a:spcAft>
                        <a:buNone/>
                      </a:pPr>
                      <a:r>
                        <a:rPr lang="en"/>
                        <a:t>Disponible pour la durée de la requête</a:t>
                      </a:r>
                      <a:endParaRPr/>
                    </a:p>
                  </a:txBody>
                  <a:tcPr marT="91425" marB="91425" marR="91425" marL="91425"/>
                </a:tc>
              </a:tr>
              <a:tr h="381000">
                <a:tc>
                  <a:txBody>
                    <a:bodyPr/>
                    <a:lstStyle/>
                    <a:p>
                      <a:pPr indent="0" lvl="0" marL="0" rtl="0" algn="l">
                        <a:spcBef>
                          <a:spcPts val="0"/>
                        </a:spcBef>
                        <a:spcAft>
                          <a:spcPts val="0"/>
                        </a:spcAft>
                        <a:buNone/>
                      </a:pPr>
                      <a:r>
                        <a:rPr lang="en"/>
                        <a:t>Page</a:t>
                      </a:r>
                      <a:endParaRPr/>
                    </a:p>
                  </a:txBody>
                  <a:tcPr marT="91425" marB="91425" marR="91425" marL="91425"/>
                </a:tc>
                <a:tc>
                  <a:txBody>
                    <a:bodyPr/>
                    <a:lstStyle/>
                    <a:p>
                      <a:pPr indent="0" lvl="0" marL="0" rtl="0" algn="l">
                        <a:spcBef>
                          <a:spcPts val="0"/>
                        </a:spcBef>
                        <a:spcAft>
                          <a:spcPts val="0"/>
                        </a:spcAft>
                        <a:buNone/>
                      </a:pPr>
                      <a:r>
                        <a:rPr lang="en"/>
                        <a:t>Disponible pour la durée de l’affichage d’une page</a:t>
                      </a:r>
                      <a:endParaRPr/>
                    </a:p>
                  </a:txBody>
                  <a:tcPr marT="91425" marB="91425" marR="91425" marL="91425"/>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5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129" name="Google Shape;1129;p5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130" name="Google Shape;1130;p57"/>
          <p:cNvGrpSpPr/>
          <p:nvPr/>
        </p:nvGrpSpPr>
        <p:grpSpPr>
          <a:xfrm>
            <a:off x="293683" y="574116"/>
            <a:ext cx="309041" cy="403123"/>
            <a:chOff x="590250" y="244200"/>
            <a:chExt cx="407975" cy="532175"/>
          </a:xfrm>
        </p:grpSpPr>
        <p:sp>
          <p:nvSpPr>
            <p:cNvPr id="1131" name="Google Shape;1131;p5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5" name="Google Shape;1145;p57"/>
          <p:cNvSpPr txBox="1"/>
          <p:nvPr>
            <p:ph idx="1" type="body"/>
          </p:nvPr>
        </p:nvSpPr>
        <p:spPr>
          <a:xfrm>
            <a:off x="732800" y="1387375"/>
            <a:ext cx="8208000" cy="3014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Scope WebContext</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rPr lang="en"/>
              <a:t>Ce scope est accessible, et commun à toute l’application. Il est donc partagé entre tous les utilisateurs de l’application. </a:t>
            </a:r>
            <a:endParaRPr/>
          </a:p>
          <a:p>
            <a:pPr indent="0" lvl="0" marL="0" rtl="0" algn="l">
              <a:spcBef>
                <a:spcPts val="1000"/>
              </a:spcBef>
              <a:spcAft>
                <a:spcPts val="0"/>
              </a:spcAft>
              <a:buNone/>
            </a:pPr>
            <a:r>
              <a:rPr lang="en"/>
              <a:t>Il </a:t>
            </a:r>
            <a:r>
              <a:rPr lang="en"/>
              <a:t>disparaît</a:t>
            </a:r>
            <a:r>
              <a:rPr lang="en"/>
              <a:t> à la destruction de la JVM. </a:t>
            </a:r>
            <a:endParaRPr/>
          </a:p>
          <a:p>
            <a:pPr indent="0" lvl="0" marL="0" rtl="0" algn="l">
              <a:spcBef>
                <a:spcPts val="1000"/>
              </a:spcBef>
              <a:spcAft>
                <a:spcPts val="0"/>
              </a:spcAft>
              <a:buNone/>
            </a:pPr>
            <a:r>
              <a:rPr lang="en"/>
              <a:t>On y stocke généralement des objets complets pour les rendre accessibles entre différentes servlets (classe de calcul, etc). Voir chapitre sur Injection de dépendances.</a:t>
            </a:r>
            <a:endParaRPr/>
          </a:p>
          <a:p>
            <a:pPr indent="0" lvl="0" marL="0" rtl="0" algn="l">
              <a:spcBef>
                <a:spcPts val="1000"/>
              </a:spcBef>
              <a:spcAft>
                <a:spcPts val="0"/>
              </a:spcAft>
              <a:buNone/>
            </a:pPr>
            <a:r>
              <a:rPr lang="en"/>
              <a:t>Il est très rare, voire anormal, de devoir le manipuler soi même.</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5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151" name="Google Shape;1151;p5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152" name="Google Shape;1152;p58"/>
          <p:cNvGrpSpPr/>
          <p:nvPr/>
        </p:nvGrpSpPr>
        <p:grpSpPr>
          <a:xfrm>
            <a:off x="293683" y="574116"/>
            <a:ext cx="309041" cy="403123"/>
            <a:chOff x="590250" y="244200"/>
            <a:chExt cx="407975" cy="532175"/>
          </a:xfrm>
        </p:grpSpPr>
        <p:sp>
          <p:nvSpPr>
            <p:cNvPr id="1153" name="Google Shape;1153;p5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7" name="Google Shape;1167;p58"/>
          <p:cNvSpPr txBox="1"/>
          <p:nvPr>
            <p:ph idx="1" type="body"/>
          </p:nvPr>
        </p:nvSpPr>
        <p:spPr>
          <a:xfrm>
            <a:off x="732800" y="1387375"/>
            <a:ext cx="8208000" cy="3014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Scope Session</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rPr lang="en"/>
              <a:t>Ce scope est propre à une session d’un utilisateur et disparaît en même temps qu’elle. </a:t>
            </a:r>
            <a:endParaRPr/>
          </a:p>
          <a:p>
            <a:pPr indent="0" lvl="0" marL="0" rtl="0" algn="l">
              <a:spcBef>
                <a:spcPts val="1000"/>
              </a:spcBef>
              <a:spcAft>
                <a:spcPts val="0"/>
              </a:spcAft>
              <a:buNone/>
            </a:pPr>
            <a:r>
              <a:rPr lang="en"/>
              <a:t>On peut y faire figurer des éléments propres à un utilisateur qui ne doivent pas être partagés : panier de site eCommerce, heure de connexion, etc</a:t>
            </a:r>
            <a:endParaRPr/>
          </a:p>
          <a:p>
            <a:pPr indent="0" lvl="0" marL="0" rtl="0" algn="l">
              <a:spcBef>
                <a:spcPts val="1000"/>
              </a:spcBef>
              <a:spcAft>
                <a:spcPts val="0"/>
              </a:spcAft>
              <a:buNone/>
            </a:pPr>
            <a:r>
              <a:rPr lang="en"/>
              <a:t>On peut y accéder via la HttpServletRequest :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id="1168" name="Google Shape;1168;p58"/>
          <p:cNvPicPr preferRelativeResize="0"/>
          <p:nvPr/>
        </p:nvPicPr>
        <p:blipFill>
          <a:blip r:embed="rId3">
            <a:alphaModFix/>
          </a:blip>
          <a:stretch>
            <a:fillRect/>
          </a:stretch>
        </p:blipFill>
        <p:spPr>
          <a:xfrm>
            <a:off x="814266" y="3846549"/>
            <a:ext cx="6886032" cy="4031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5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174" name="Google Shape;1174;p5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175" name="Google Shape;1175;p59"/>
          <p:cNvGrpSpPr/>
          <p:nvPr/>
        </p:nvGrpSpPr>
        <p:grpSpPr>
          <a:xfrm>
            <a:off x="293683" y="574116"/>
            <a:ext cx="309041" cy="403123"/>
            <a:chOff x="590250" y="244200"/>
            <a:chExt cx="407975" cy="532175"/>
          </a:xfrm>
        </p:grpSpPr>
        <p:sp>
          <p:nvSpPr>
            <p:cNvPr id="1176" name="Google Shape;1176;p5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59"/>
          <p:cNvSpPr txBox="1"/>
          <p:nvPr>
            <p:ph idx="1" type="body"/>
          </p:nvPr>
        </p:nvSpPr>
        <p:spPr>
          <a:xfrm>
            <a:off x="732800" y="1387375"/>
            <a:ext cx="8208000" cy="3014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Scope Request</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rPr lang="en"/>
              <a:t>Ce scope vit le temps d’un échange HTTP classique. </a:t>
            </a:r>
            <a:endParaRPr/>
          </a:p>
          <a:p>
            <a:pPr indent="0" lvl="0" marL="0" rtl="0" algn="l">
              <a:spcBef>
                <a:spcPts val="1000"/>
              </a:spcBef>
              <a:spcAft>
                <a:spcPts val="0"/>
              </a:spcAft>
              <a:buNone/>
            </a:pPr>
            <a:r>
              <a:rPr lang="en"/>
              <a:t>On peut y faire figurer des éléments à usage unique que l’on peut obtenir directement grâce à l’URL ou aux paramètres qu’elle contient.</a:t>
            </a:r>
            <a:endParaRPr/>
          </a:p>
          <a:p>
            <a:pPr indent="0" lvl="0" marL="0" rtl="0" algn="l">
              <a:spcBef>
                <a:spcPts val="1000"/>
              </a:spcBef>
              <a:spcAft>
                <a:spcPts val="0"/>
              </a:spcAft>
              <a:buNone/>
            </a:pPr>
            <a:r>
              <a:rPr lang="en"/>
              <a:t>Y figurera par exemple la description d’un article dont on connait le titre.</a:t>
            </a:r>
            <a:endParaRPr/>
          </a:p>
          <a:p>
            <a:pPr indent="0" lvl="0" marL="0" rtl="0" algn="l">
              <a:spcBef>
                <a:spcPts val="1000"/>
              </a:spcBef>
              <a:spcAft>
                <a:spcPts val="0"/>
              </a:spcAft>
              <a:buNone/>
            </a:pPr>
            <a:r>
              <a:rPr lang="en"/>
              <a:t>On la manipule directement via les classes HttpServletRequest et HttpServletResponse.</a:t>
            </a:r>
            <a:endParaRPr/>
          </a:p>
          <a:p>
            <a:pPr indent="0" lvl="0" marL="0" rtl="0" algn="l">
              <a:spcBef>
                <a:spcPts val="1000"/>
              </a:spcBef>
              <a:spcAft>
                <a:spcPts val="10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Présentation et historique</a:t>
            </a:r>
            <a:endParaRPr/>
          </a:p>
        </p:txBody>
      </p:sp>
      <p:sp>
        <p:nvSpPr>
          <p:cNvPr id="227" name="Google Shape;227;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15"/>
          <p:cNvSpPr txBox="1"/>
          <p:nvPr>
            <p:ph idx="1" type="body"/>
          </p:nvPr>
        </p:nvSpPr>
        <p:spPr>
          <a:xfrm>
            <a:off x="814275" y="1744425"/>
            <a:ext cx="7443000" cy="24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t>J2SE (SE pour Standard Edition) forme le kit de développement et d’exécution classique du monde Java pour les applications dites “de poste de travail” : s’exécutant sur une seule machine.</a:t>
            </a:r>
            <a:endParaRPr sz="1800">
              <a:solidFill>
                <a:srgbClr val="FF9800"/>
              </a:solidFill>
            </a:endParaRPr>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Clr>
                <a:schemeClr val="dk1"/>
              </a:buClr>
              <a:buSzPts val="1100"/>
              <a:buFont typeface="Arial"/>
              <a:buNone/>
            </a:pPr>
            <a:r>
              <a:rPr lang="en" sz="1800"/>
              <a:t>JEE (EE pour Entreprise Edition), anciennement J2EE et devenu récemment Jakarta EE est son pendant pour les applications “d’entreprise”.</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Clr>
                <a:schemeClr val="dk1"/>
              </a:buClr>
              <a:buSzPts val="1100"/>
              <a:buFont typeface="Arial"/>
              <a:buNone/>
            </a:pPr>
            <a:r>
              <a:rPr lang="en" sz="1800"/>
              <a:t>C’est un ensemble d’APIs pour le création d’applications dites distribuées. </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1000"/>
              </a:spcAft>
              <a:buNone/>
            </a:pPr>
            <a:r>
              <a:t/>
            </a:r>
            <a:endParaRPr sz="1800"/>
          </a:p>
        </p:txBody>
      </p:sp>
      <p:grpSp>
        <p:nvGrpSpPr>
          <p:cNvPr id="229" name="Google Shape;229;p15"/>
          <p:cNvGrpSpPr/>
          <p:nvPr/>
        </p:nvGrpSpPr>
        <p:grpSpPr>
          <a:xfrm>
            <a:off x="293683" y="574116"/>
            <a:ext cx="309041" cy="403123"/>
            <a:chOff x="590250" y="244200"/>
            <a:chExt cx="407975" cy="532175"/>
          </a:xfrm>
        </p:grpSpPr>
        <p:sp>
          <p:nvSpPr>
            <p:cNvPr id="230" name="Google Shape;230;p1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6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196" name="Google Shape;1196;p6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197" name="Google Shape;1197;p60"/>
          <p:cNvGrpSpPr/>
          <p:nvPr/>
        </p:nvGrpSpPr>
        <p:grpSpPr>
          <a:xfrm>
            <a:off x="293683" y="574116"/>
            <a:ext cx="309041" cy="403123"/>
            <a:chOff x="590250" y="244200"/>
            <a:chExt cx="407975" cy="532175"/>
          </a:xfrm>
        </p:grpSpPr>
        <p:sp>
          <p:nvSpPr>
            <p:cNvPr id="1198" name="Google Shape;1198;p6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2" name="Google Shape;1212;p60"/>
          <p:cNvSpPr txBox="1"/>
          <p:nvPr>
            <p:ph idx="1" type="body"/>
          </p:nvPr>
        </p:nvSpPr>
        <p:spPr>
          <a:xfrm>
            <a:off x="732800" y="1387375"/>
            <a:ext cx="8208000" cy="3014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Scope Page</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rPr lang="en"/>
              <a:t>Ce scope vit le temps du calcul nécessaire pour le rendu d’un page HTML. C’est le plus restreint des 4. Il est notamment utilisé dans le cas de la génération de l’IHM depuis le backend, via les modules JSP et JSF. </a:t>
            </a:r>
            <a:endParaRPr/>
          </a:p>
          <a:p>
            <a:pPr indent="0" lvl="0" marL="0" rtl="0" algn="l">
              <a:spcBef>
                <a:spcPts val="1000"/>
              </a:spcBef>
              <a:spcAft>
                <a:spcPts val="0"/>
              </a:spcAft>
              <a:buNone/>
            </a:pPr>
            <a:r>
              <a:rPr lang="en"/>
              <a:t>Il sert à passer des éléments qui seraient affichés et renvoyés dans la réponse HTML.</a:t>
            </a:r>
            <a:endParaRPr/>
          </a:p>
          <a:p>
            <a:pPr indent="0" lvl="0" marL="0" rtl="0" algn="l">
              <a:spcBef>
                <a:spcPts val="1000"/>
              </a:spcBef>
              <a:spcAft>
                <a:spcPts val="0"/>
              </a:spcAft>
              <a:buNone/>
            </a:pPr>
            <a:r>
              <a:rPr lang="en"/>
              <a:t>Nous ne nous en servirons pas dans le cadre de notre projet.</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6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218" name="Google Shape;1218;p6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219" name="Google Shape;1219;p61"/>
          <p:cNvGrpSpPr/>
          <p:nvPr/>
        </p:nvGrpSpPr>
        <p:grpSpPr>
          <a:xfrm>
            <a:off x="293683" y="574116"/>
            <a:ext cx="309041" cy="403123"/>
            <a:chOff x="590250" y="244200"/>
            <a:chExt cx="407975" cy="532175"/>
          </a:xfrm>
        </p:grpSpPr>
        <p:sp>
          <p:nvSpPr>
            <p:cNvPr id="1220" name="Google Shape;1220;p6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4" name="Google Shape;1234;p61"/>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Paramètres d’URL</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rPr lang="en"/>
              <a:t>Un paramètre de requête sert à affiner les informations que l’on récupère dans la réponse d’un appel HTTP.</a:t>
            </a:r>
            <a:endParaRPr/>
          </a:p>
          <a:p>
            <a:pPr indent="0" lvl="0" marL="0" rtl="0" algn="l">
              <a:spcBef>
                <a:spcPts val="1000"/>
              </a:spcBef>
              <a:spcAft>
                <a:spcPts val="0"/>
              </a:spcAft>
              <a:buNone/>
            </a:pPr>
            <a:r>
              <a:rPr lang="en"/>
              <a:t>Exemple : </a:t>
            </a:r>
            <a:r>
              <a:rPr lang="en" u="sng">
                <a:solidFill>
                  <a:schemeClr val="hlink"/>
                </a:solidFill>
                <a:hlinkClick r:id="rId3"/>
              </a:rPr>
              <a:t>https://www.google.fr/search?q=foreach&amp;ie=utf-8&amp;oe=utf-8</a:t>
            </a:r>
            <a:endParaRPr/>
          </a:p>
          <a:p>
            <a:pPr indent="0" lvl="0" marL="0" rtl="0" algn="l">
              <a:spcBef>
                <a:spcPts val="1000"/>
              </a:spcBef>
              <a:spcAft>
                <a:spcPts val="0"/>
              </a:spcAft>
              <a:buNone/>
            </a:pPr>
            <a:r>
              <a:rPr lang="en"/>
              <a:t>Dans cette URL, 3 paramètres sont présents : </a:t>
            </a:r>
            <a:endParaRPr/>
          </a:p>
          <a:p>
            <a:pPr indent="-355600" lvl="0" marL="457200" rtl="0" algn="l">
              <a:spcBef>
                <a:spcPts val="1000"/>
              </a:spcBef>
              <a:spcAft>
                <a:spcPts val="0"/>
              </a:spcAft>
              <a:buSzPts val="2000"/>
              <a:buChar char="▰"/>
            </a:pPr>
            <a:r>
              <a:rPr lang="en"/>
              <a:t>“q” valorisé à “foreach”</a:t>
            </a:r>
            <a:endParaRPr/>
          </a:p>
          <a:p>
            <a:pPr indent="-355600" lvl="0" marL="457200" rtl="0" algn="l">
              <a:spcBef>
                <a:spcPts val="0"/>
              </a:spcBef>
              <a:spcAft>
                <a:spcPts val="0"/>
              </a:spcAft>
              <a:buSzPts val="2000"/>
              <a:buChar char="▰"/>
            </a:pPr>
            <a:r>
              <a:rPr lang="en"/>
              <a:t>“ie” valorisé à “utf-8”</a:t>
            </a:r>
            <a:endParaRPr/>
          </a:p>
          <a:p>
            <a:pPr indent="-355600" lvl="0" marL="457200" rtl="0" algn="l">
              <a:spcBef>
                <a:spcPts val="0"/>
              </a:spcBef>
              <a:spcAft>
                <a:spcPts val="0"/>
              </a:spcAft>
              <a:buSzPts val="2000"/>
              <a:buChar char="▰"/>
            </a:pPr>
            <a:r>
              <a:rPr lang="en"/>
              <a:t>“oe” valorisé à “utf-8”</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6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240" name="Google Shape;1240;p6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241" name="Google Shape;1241;p62"/>
          <p:cNvGrpSpPr/>
          <p:nvPr/>
        </p:nvGrpSpPr>
        <p:grpSpPr>
          <a:xfrm>
            <a:off x="293683" y="574116"/>
            <a:ext cx="309041" cy="403123"/>
            <a:chOff x="590250" y="244200"/>
            <a:chExt cx="407975" cy="532175"/>
          </a:xfrm>
        </p:grpSpPr>
        <p:sp>
          <p:nvSpPr>
            <p:cNvPr id="1242" name="Google Shape;1242;p6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6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6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6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6" name="Google Shape;1256;p62"/>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Syntaxe des paramètres</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rPr lang="en"/>
              <a:t>Les paramètres se trouvent en fin d’URL.</a:t>
            </a:r>
            <a:endParaRPr/>
          </a:p>
          <a:p>
            <a:pPr indent="0" lvl="0" marL="0" rtl="0" algn="l">
              <a:spcBef>
                <a:spcPts val="1000"/>
              </a:spcBef>
              <a:spcAft>
                <a:spcPts val="0"/>
              </a:spcAft>
              <a:buNone/>
            </a:pPr>
            <a:r>
              <a:rPr lang="en"/>
              <a:t>Le début de la chaîne des paramètres est marqué par le caractère “?”</a:t>
            </a:r>
            <a:endParaRPr/>
          </a:p>
          <a:p>
            <a:pPr indent="0" lvl="0" marL="0" rtl="0" algn="l">
              <a:spcBef>
                <a:spcPts val="1000"/>
              </a:spcBef>
              <a:spcAft>
                <a:spcPts val="0"/>
              </a:spcAft>
              <a:buNone/>
            </a:pPr>
            <a:r>
              <a:rPr lang="en"/>
              <a:t>Il s’agit d’une Map de la forme clé &lt;-&gt; valeur, où la syntaxe est “clé = valeur”</a:t>
            </a:r>
            <a:endParaRPr/>
          </a:p>
          <a:p>
            <a:pPr indent="0" lvl="0" marL="0" rtl="0" algn="l">
              <a:spcBef>
                <a:spcPts val="1000"/>
              </a:spcBef>
              <a:spcAft>
                <a:spcPts val="0"/>
              </a:spcAft>
              <a:buNone/>
            </a:pPr>
            <a:r>
              <a:rPr lang="en"/>
              <a:t>Chaque paire est séparée par le caractère “&amp;”.</a:t>
            </a:r>
            <a:endParaRPr/>
          </a:p>
          <a:p>
            <a:pPr indent="0" lvl="0" marL="0" rtl="0" algn="l">
              <a:spcBef>
                <a:spcPts val="1000"/>
              </a:spcBef>
              <a:spcAft>
                <a:spcPts val="0"/>
              </a:spcAft>
              <a:buNone/>
            </a:pPr>
            <a:r>
              <a:rPr lang="en"/>
              <a:t>Ils peuvent être multi valués, auquel cas la syntaxe standard est “clé=valeur1&amp;clé=valeur2”</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6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262" name="Google Shape;1262;p6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263" name="Google Shape;1263;p63"/>
          <p:cNvGrpSpPr/>
          <p:nvPr/>
        </p:nvGrpSpPr>
        <p:grpSpPr>
          <a:xfrm>
            <a:off x="293683" y="574116"/>
            <a:ext cx="309041" cy="403123"/>
            <a:chOff x="590250" y="244200"/>
            <a:chExt cx="407975" cy="532175"/>
          </a:xfrm>
        </p:grpSpPr>
        <p:sp>
          <p:nvSpPr>
            <p:cNvPr id="1264" name="Google Shape;1264;p6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6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6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8" name="Google Shape;1278;p63"/>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Syntaxe des paramètres</a:t>
            </a:r>
            <a:endParaRPr b="1" sz="2400">
              <a:solidFill>
                <a:srgbClr val="FF9800"/>
              </a:solidFill>
              <a:latin typeface="Roboto Condensed"/>
              <a:ea typeface="Roboto Condensed"/>
              <a:cs typeface="Roboto Condensed"/>
              <a:sym typeface="Roboto Condensed"/>
            </a:endParaRPr>
          </a:p>
          <a:p>
            <a:pPr indent="0" lvl="0" marL="0" rtl="0" algn="l">
              <a:spcBef>
                <a:spcPts val="600"/>
              </a:spcBef>
              <a:spcAft>
                <a:spcPts val="0"/>
              </a:spcAft>
              <a:buNone/>
            </a:pPr>
            <a:r>
              <a:t/>
            </a:r>
            <a:endParaRPr/>
          </a:p>
          <a:p>
            <a:pPr indent="0" lvl="0" marL="0" rtl="0" algn="l">
              <a:spcBef>
                <a:spcPts val="1000"/>
              </a:spcBef>
              <a:spcAft>
                <a:spcPts val="0"/>
              </a:spcAft>
              <a:buClr>
                <a:schemeClr val="dk1"/>
              </a:buClr>
              <a:buSzPts val="1100"/>
              <a:buFont typeface="Arial"/>
              <a:buNone/>
            </a:pPr>
            <a:r>
              <a:rPr lang="en"/>
              <a:t>Attention, quoique naturelle, la syntaxe “clé=valeur1,valeur2” n’est pas une norme</a:t>
            </a:r>
            <a:endParaRPr/>
          </a:p>
          <a:p>
            <a:pPr indent="0" lvl="0" marL="0" rtl="0" algn="l">
              <a:spcBef>
                <a:spcPts val="1000"/>
              </a:spcBef>
              <a:spcAft>
                <a:spcPts val="0"/>
              </a:spcAft>
              <a:buNone/>
            </a:pPr>
            <a:r>
              <a:rPr b="1" lang="en">
                <a:latin typeface="Roboto Condensed"/>
                <a:ea typeface="Roboto Condensed"/>
                <a:cs typeface="Roboto Condensed"/>
                <a:sym typeface="Roboto Condensed"/>
              </a:rPr>
              <a:t>Elle n’est que tolérée!</a:t>
            </a:r>
            <a:endParaRPr b="1">
              <a:latin typeface="Roboto Condensed"/>
              <a:ea typeface="Roboto Condensed"/>
              <a:cs typeface="Roboto Condensed"/>
              <a:sym typeface="Roboto Condensed"/>
            </a:endParaRPr>
          </a:p>
          <a:p>
            <a:pPr indent="0" lvl="0" marL="0" rtl="0" algn="l">
              <a:spcBef>
                <a:spcPts val="1000"/>
              </a:spcBef>
              <a:spcAft>
                <a:spcPts val="0"/>
              </a:spcAft>
              <a:buClr>
                <a:schemeClr val="dk1"/>
              </a:buClr>
              <a:buSzPts val="1100"/>
              <a:buFont typeface="Arial"/>
              <a:buNone/>
            </a:pPr>
            <a:r>
              <a:rPr lang="en"/>
              <a:t>Elle est ainsi tantôt acceptée, tantôt ignorée suivant l’API ou le serveur utilisé.</a:t>
            </a:r>
            <a:endParaRPr/>
          </a:p>
          <a:p>
            <a:pPr indent="0" lvl="0" marL="0" rtl="0" algn="l">
              <a:spcBef>
                <a:spcPts val="1000"/>
              </a:spcBef>
              <a:spcAft>
                <a:spcPts val="1000"/>
              </a:spcAft>
              <a:buNone/>
            </a:pPr>
            <a:r>
              <a:t/>
            </a:r>
            <a:endParaRPr/>
          </a:p>
        </p:txBody>
      </p:sp>
      <p:sp>
        <p:nvSpPr>
          <p:cNvPr id="1279" name="Google Shape;1279;p63"/>
          <p:cNvSpPr/>
          <p:nvPr/>
        </p:nvSpPr>
        <p:spPr>
          <a:xfrm>
            <a:off x="3495775" y="3568524"/>
            <a:ext cx="1656935" cy="1383578"/>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6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285" name="Google Shape;1285;p6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286" name="Google Shape;1286;p64"/>
          <p:cNvGrpSpPr/>
          <p:nvPr/>
        </p:nvGrpSpPr>
        <p:grpSpPr>
          <a:xfrm>
            <a:off x="293683" y="574116"/>
            <a:ext cx="309041" cy="403123"/>
            <a:chOff x="590250" y="244200"/>
            <a:chExt cx="407975" cy="532175"/>
          </a:xfrm>
        </p:grpSpPr>
        <p:sp>
          <p:nvSpPr>
            <p:cNvPr id="1287" name="Google Shape;1287;p6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6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6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6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6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6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6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6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1" name="Google Shape;1301;p64"/>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Récupération</a:t>
            </a:r>
            <a:r>
              <a:rPr b="1" lang="en" sz="2400">
                <a:solidFill>
                  <a:srgbClr val="FF9800"/>
                </a:solidFill>
                <a:latin typeface="Roboto Condensed"/>
                <a:ea typeface="Roboto Condensed"/>
                <a:cs typeface="Roboto Condensed"/>
                <a:sym typeface="Roboto Condensed"/>
              </a:rPr>
              <a:t> des paramètres</a:t>
            </a:r>
            <a:endParaRPr/>
          </a:p>
          <a:p>
            <a:pPr indent="0" lvl="0" marL="0" rtl="0" algn="l">
              <a:spcBef>
                <a:spcPts val="600"/>
              </a:spcBef>
              <a:spcAft>
                <a:spcPts val="0"/>
              </a:spcAft>
              <a:buNone/>
            </a:pPr>
            <a:r>
              <a:rPr lang="en"/>
              <a:t>Dans une servlet, la récupération des paramètres se fait via la classe HttpServletRequest.</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Ici on récupère la valeur du paramètre dont la clé est “produit”.</a:t>
            </a:r>
            <a:endParaRPr/>
          </a:p>
          <a:p>
            <a:pPr indent="0" lvl="0" marL="0" rtl="0" algn="l">
              <a:spcBef>
                <a:spcPts val="1000"/>
              </a:spcBef>
              <a:spcAft>
                <a:spcPts val="0"/>
              </a:spcAft>
              <a:buNone/>
            </a:pPr>
            <a:r>
              <a:rPr lang="en"/>
              <a:t>Avec cette url: </a:t>
            </a:r>
            <a:r>
              <a:rPr lang="en" u="sng">
                <a:solidFill>
                  <a:schemeClr val="hlink"/>
                </a:solidFill>
                <a:hlinkClick r:id="rId3"/>
              </a:rPr>
              <a:t>http://127.0.0.1:8080/Appli/search?produit=cuillere</a:t>
            </a:r>
            <a:endParaRPr/>
          </a:p>
          <a:p>
            <a:pPr indent="0" lvl="0" marL="0" rtl="0" algn="l">
              <a:spcBef>
                <a:spcPts val="1000"/>
              </a:spcBef>
              <a:spcAft>
                <a:spcPts val="0"/>
              </a:spcAft>
              <a:buNone/>
            </a:pPr>
            <a:r>
              <a:rPr lang="en"/>
              <a:t>Parameter vaudrait la chaine “cuillere”.</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id="1302" name="Google Shape;1302;p64"/>
          <p:cNvPicPr preferRelativeResize="0"/>
          <p:nvPr/>
        </p:nvPicPr>
        <p:blipFill>
          <a:blip r:embed="rId4">
            <a:alphaModFix/>
          </a:blip>
          <a:stretch>
            <a:fillRect/>
          </a:stretch>
        </p:blipFill>
        <p:spPr>
          <a:xfrm>
            <a:off x="738075" y="2737025"/>
            <a:ext cx="7776025" cy="6046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6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308" name="Google Shape;1308;p6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309" name="Google Shape;1309;p65"/>
          <p:cNvGrpSpPr/>
          <p:nvPr/>
        </p:nvGrpSpPr>
        <p:grpSpPr>
          <a:xfrm>
            <a:off x="293683" y="574116"/>
            <a:ext cx="309041" cy="403123"/>
            <a:chOff x="590250" y="244200"/>
            <a:chExt cx="407975" cy="532175"/>
          </a:xfrm>
        </p:grpSpPr>
        <p:sp>
          <p:nvSpPr>
            <p:cNvPr id="1310" name="Google Shape;1310;p6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6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6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6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4" name="Google Shape;1324;p65"/>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Stateful...</a:t>
            </a:r>
            <a:endParaRPr/>
          </a:p>
          <a:p>
            <a:pPr indent="0" lvl="0" marL="0" rtl="0" algn="l">
              <a:spcBef>
                <a:spcPts val="600"/>
              </a:spcBef>
              <a:spcAft>
                <a:spcPts val="0"/>
              </a:spcAft>
              <a:buNone/>
            </a:pPr>
            <a:r>
              <a:t/>
            </a:r>
            <a:endParaRPr/>
          </a:p>
          <a:p>
            <a:pPr indent="0" lvl="0" marL="0" rtl="0" algn="l">
              <a:spcBef>
                <a:spcPts val="1000"/>
              </a:spcBef>
              <a:spcAft>
                <a:spcPts val="0"/>
              </a:spcAft>
              <a:buNone/>
            </a:pPr>
            <a:r>
              <a:rPr lang="en"/>
              <a:t>Dans le cas d’un traitement Stateful, l’application se souvient du client qui effectue la requête.</a:t>
            </a:r>
            <a:endParaRPr/>
          </a:p>
          <a:p>
            <a:pPr indent="0" lvl="0" marL="0" rtl="0" algn="l">
              <a:spcBef>
                <a:spcPts val="1000"/>
              </a:spcBef>
              <a:spcAft>
                <a:spcPts val="0"/>
              </a:spcAft>
              <a:buNone/>
            </a:pPr>
            <a:r>
              <a:rPr lang="en"/>
              <a:t>Il va chercher dans le scope Session ou dans le scope WebContext des éléments </a:t>
            </a:r>
            <a:r>
              <a:rPr lang="en"/>
              <a:t>précédemment</a:t>
            </a:r>
            <a:r>
              <a:rPr lang="en"/>
              <a:t> enregistrés.</a:t>
            </a:r>
            <a:endParaRPr/>
          </a:p>
          <a:p>
            <a:pPr indent="0" lvl="0" marL="0" rtl="0" algn="l">
              <a:spcBef>
                <a:spcPts val="1000"/>
              </a:spcBef>
              <a:spcAft>
                <a:spcPts val="0"/>
              </a:spcAft>
              <a:buNone/>
            </a:pPr>
            <a:r>
              <a:rPr lang="en"/>
              <a:t>Exemple: un historique de navigation ou d’appels</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6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330" name="Google Shape;1330;p6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331" name="Google Shape;1331;p66"/>
          <p:cNvGrpSpPr/>
          <p:nvPr/>
        </p:nvGrpSpPr>
        <p:grpSpPr>
          <a:xfrm>
            <a:off x="293683" y="574116"/>
            <a:ext cx="309041" cy="403123"/>
            <a:chOff x="590250" y="244200"/>
            <a:chExt cx="407975" cy="532175"/>
          </a:xfrm>
        </p:grpSpPr>
        <p:sp>
          <p:nvSpPr>
            <p:cNvPr id="1332" name="Google Shape;1332;p6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6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6" name="Google Shape;1346;p66"/>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 Ou Stateless</a:t>
            </a:r>
            <a:endParaRPr/>
          </a:p>
          <a:p>
            <a:pPr indent="0" lvl="0" marL="0" rtl="0" algn="l">
              <a:spcBef>
                <a:spcPts val="600"/>
              </a:spcBef>
              <a:spcAft>
                <a:spcPts val="0"/>
              </a:spcAft>
              <a:buNone/>
            </a:pPr>
            <a:r>
              <a:t/>
            </a:r>
            <a:endParaRPr/>
          </a:p>
          <a:p>
            <a:pPr indent="0" lvl="0" marL="0" rtl="0" algn="l">
              <a:spcBef>
                <a:spcPts val="1000"/>
              </a:spcBef>
              <a:spcAft>
                <a:spcPts val="0"/>
              </a:spcAft>
              <a:buNone/>
            </a:pPr>
            <a:r>
              <a:rPr lang="en"/>
              <a:t>Dans le cas d’un traitement Stateless, la requête contient tous les éléments nécessaires à son traitement.</a:t>
            </a:r>
            <a:endParaRPr/>
          </a:p>
          <a:p>
            <a:pPr indent="0" lvl="0" marL="0" rtl="0" algn="l">
              <a:spcBef>
                <a:spcPts val="1000"/>
              </a:spcBef>
              <a:spcAft>
                <a:spcPts val="0"/>
              </a:spcAft>
              <a:buNone/>
            </a:pPr>
            <a:r>
              <a:rPr lang="en"/>
              <a:t>Le seule scope utilisé est celui de la requête.</a:t>
            </a:r>
            <a:endParaRPr/>
          </a:p>
          <a:p>
            <a:pPr indent="0" lvl="0" marL="0" rtl="0" algn="l">
              <a:spcBef>
                <a:spcPts val="1000"/>
              </a:spcBef>
              <a:spcAft>
                <a:spcPts val="0"/>
              </a:spcAft>
              <a:buNone/>
            </a:pPr>
            <a:r>
              <a:rPr lang="en"/>
              <a:t>Exemple: une recherche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6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352" name="Google Shape;1352;p6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353" name="Google Shape;1353;p67"/>
          <p:cNvGrpSpPr/>
          <p:nvPr/>
        </p:nvGrpSpPr>
        <p:grpSpPr>
          <a:xfrm>
            <a:off x="293683" y="574116"/>
            <a:ext cx="309041" cy="403123"/>
            <a:chOff x="590250" y="244200"/>
            <a:chExt cx="407975" cy="532175"/>
          </a:xfrm>
        </p:grpSpPr>
        <p:sp>
          <p:nvSpPr>
            <p:cNvPr id="1354" name="Google Shape;1354;p6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6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6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6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6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8" name="Google Shape;1368;p67"/>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Stateless!</a:t>
            </a:r>
            <a:endParaRPr/>
          </a:p>
          <a:p>
            <a:pPr indent="0" lvl="0" marL="0" rtl="0" algn="l">
              <a:spcBef>
                <a:spcPts val="600"/>
              </a:spcBef>
              <a:spcAft>
                <a:spcPts val="0"/>
              </a:spcAft>
              <a:buNone/>
            </a:pPr>
            <a:r>
              <a:t/>
            </a:r>
            <a:endParaRPr/>
          </a:p>
          <a:p>
            <a:pPr indent="0" lvl="0" marL="0" rtl="0" algn="l">
              <a:spcBef>
                <a:spcPts val="1000"/>
              </a:spcBef>
              <a:spcAft>
                <a:spcPts val="0"/>
              </a:spcAft>
              <a:buNone/>
            </a:pPr>
            <a:r>
              <a:rPr lang="en"/>
              <a:t>C’est le modèle prédominant dans les modèles actuels d’architecture généralement orientés </a:t>
            </a:r>
            <a:r>
              <a:rPr b="1" lang="en">
                <a:latin typeface="Roboto Condensed"/>
                <a:ea typeface="Roboto Condensed"/>
                <a:cs typeface="Roboto Condensed"/>
                <a:sym typeface="Roboto Condensed"/>
              </a:rPr>
              <a:t>frontend/backend</a:t>
            </a:r>
            <a:r>
              <a:rPr lang="en"/>
              <a:t>.</a:t>
            </a:r>
            <a:endParaRPr/>
          </a:p>
          <a:p>
            <a:pPr indent="0" lvl="0" marL="0" rtl="0" algn="l">
              <a:spcBef>
                <a:spcPts val="1000"/>
              </a:spcBef>
              <a:spcAft>
                <a:spcPts val="0"/>
              </a:spcAft>
              <a:buNone/>
            </a:pPr>
            <a:r>
              <a:rPr lang="en"/>
              <a:t>Le backend ne retient rien de la session.</a:t>
            </a:r>
            <a:endParaRPr/>
          </a:p>
          <a:p>
            <a:pPr indent="0" lvl="0" marL="0" rtl="0" algn="l">
              <a:spcBef>
                <a:spcPts val="1000"/>
              </a:spcBef>
              <a:spcAft>
                <a:spcPts val="1000"/>
              </a:spcAft>
              <a:buNone/>
            </a:pPr>
            <a:r>
              <a:rPr lang="en"/>
              <a:t>C’est le frontend qui se charge de conserver les données nécessaires à la navigation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6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374" name="Google Shape;1374;p6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375" name="Google Shape;1375;p68"/>
          <p:cNvGrpSpPr/>
          <p:nvPr/>
        </p:nvGrpSpPr>
        <p:grpSpPr>
          <a:xfrm>
            <a:off x="293683" y="574116"/>
            <a:ext cx="309041" cy="403123"/>
            <a:chOff x="590250" y="244200"/>
            <a:chExt cx="407975" cy="532175"/>
          </a:xfrm>
        </p:grpSpPr>
        <p:sp>
          <p:nvSpPr>
            <p:cNvPr id="1376" name="Google Shape;1376;p6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0" name="Google Shape;1390;p68"/>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Pourquoi?</a:t>
            </a:r>
            <a:endParaRPr/>
          </a:p>
          <a:p>
            <a:pPr indent="0" lvl="0" marL="0" rtl="0" algn="l">
              <a:spcBef>
                <a:spcPts val="600"/>
              </a:spcBef>
              <a:spcAft>
                <a:spcPts val="0"/>
              </a:spcAft>
              <a:buNone/>
            </a:pPr>
            <a:r>
              <a:rPr lang="en"/>
              <a:t>Il est fréquent de trouver plusieurs serveurs hardware et software en parallèle pour absorber la charge : on parle de scalabilité horizontale.</a:t>
            </a:r>
            <a:endParaRPr/>
          </a:p>
          <a:p>
            <a:pPr indent="0" lvl="0" marL="0" rtl="0" algn="l">
              <a:spcBef>
                <a:spcPts val="1000"/>
              </a:spcBef>
              <a:spcAft>
                <a:spcPts val="1000"/>
              </a:spcAft>
              <a:buNone/>
            </a:pPr>
            <a:r>
              <a:t/>
            </a:r>
            <a:endParaRPr/>
          </a:p>
        </p:txBody>
      </p:sp>
      <p:pic>
        <p:nvPicPr>
          <p:cNvPr id="1391" name="Google Shape;1391;p68"/>
          <p:cNvPicPr preferRelativeResize="0"/>
          <p:nvPr/>
        </p:nvPicPr>
        <p:blipFill>
          <a:blip r:embed="rId3">
            <a:alphaModFix/>
          </a:blip>
          <a:stretch>
            <a:fillRect/>
          </a:stretch>
        </p:blipFill>
        <p:spPr>
          <a:xfrm>
            <a:off x="2688646" y="2604600"/>
            <a:ext cx="3276250" cy="25049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p6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Servlets en détails</a:t>
            </a:r>
            <a:endParaRPr/>
          </a:p>
        </p:txBody>
      </p:sp>
      <p:sp>
        <p:nvSpPr>
          <p:cNvPr id="1397" name="Google Shape;1397;p6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398" name="Google Shape;1398;p69"/>
          <p:cNvGrpSpPr/>
          <p:nvPr/>
        </p:nvGrpSpPr>
        <p:grpSpPr>
          <a:xfrm>
            <a:off x="293683" y="574116"/>
            <a:ext cx="309041" cy="403123"/>
            <a:chOff x="590250" y="244200"/>
            <a:chExt cx="407975" cy="532175"/>
          </a:xfrm>
        </p:grpSpPr>
        <p:sp>
          <p:nvSpPr>
            <p:cNvPr id="1399" name="Google Shape;1399;p6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6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6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6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6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6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6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6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3" name="Google Shape;1413;p69"/>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a:t>Si l’un des serveurs “tombe” ou n’est plus joignable, tous les clients qui l’utilisaient sont redirigés automatiquement vers un autre.</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
                <a:latin typeface="Roboto Condensed"/>
                <a:ea typeface="Roboto Condensed"/>
                <a:cs typeface="Roboto Condensed"/>
                <a:sym typeface="Roboto Condensed"/>
              </a:rPr>
              <a:t>MAIS</a:t>
            </a:r>
            <a:endParaRPr b="1">
              <a:latin typeface="Roboto Condensed"/>
              <a:ea typeface="Roboto Condensed"/>
              <a:cs typeface="Roboto Condensed"/>
              <a:sym typeface="Roboto Condensed"/>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Toutes les données sauvegardées en session ou dans le webcontext propres du serveur sont perdues.</a:t>
            </a:r>
            <a:endParaRPr/>
          </a:p>
          <a:p>
            <a:pPr indent="0" lvl="0" marL="0" rtl="0" algn="l">
              <a:spcBef>
                <a:spcPts val="1000"/>
              </a:spcBef>
              <a:spcAft>
                <a:spcPts val="0"/>
              </a:spcAft>
              <a:buNone/>
            </a:pPr>
            <a:r>
              <a:rPr lang="en"/>
              <a:t>NB : il existe des solutions pour le partage de données entre serveurs</a:t>
            </a:r>
            <a:endParaRPr/>
          </a:p>
          <a:p>
            <a:pPr indent="0" lvl="0" marL="0" rtl="0" algn="l">
              <a:spcBef>
                <a:spcPts val="1000"/>
              </a:spcBef>
              <a:spcAft>
                <a:spcPts val="1000"/>
              </a:spcAft>
              <a:buNone/>
            </a:pPr>
            <a:r>
              <a:rPr lang="en"/>
              <a:t>Souvent complexes, rarement le meilleur choix</a:t>
            </a:r>
            <a:endParaRPr/>
          </a:p>
        </p:txBody>
      </p:sp>
      <p:sp>
        <p:nvSpPr>
          <p:cNvPr id="1414" name="Google Shape;1414;p69"/>
          <p:cNvSpPr/>
          <p:nvPr/>
        </p:nvSpPr>
        <p:spPr>
          <a:xfrm>
            <a:off x="2879400" y="2133874"/>
            <a:ext cx="1656935" cy="1383578"/>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Présentation et historique</a:t>
            </a:r>
            <a:endParaRPr/>
          </a:p>
        </p:txBody>
      </p:sp>
      <p:sp>
        <p:nvSpPr>
          <p:cNvPr id="249" name="Google Shape;249;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16"/>
          <p:cNvSpPr txBox="1"/>
          <p:nvPr>
            <p:ph idx="1" type="body"/>
          </p:nvPr>
        </p:nvSpPr>
        <p:spPr>
          <a:xfrm>
            <a:off x="474225" y="1404375"/>
            <a:ext cx="7443000" cy="24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FF9800"/>
                </a:solidFill>
                <a:latin typeface="Arial"/>
                <a:ea typeface="Arial"/>
                <a:cs typeface="Arial"/>
                <a:sym typeface="Arial"/>
              </a:rPr>
              <a:t>Une vie presque aussi longue que celle de Java!</a:t>
            </a:r>
            <a:endParaRPr b="1" sz="1200">
              <a:solidFill>
                <a:srgbClr val="FF98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1200">
              <a:solidFill>
                <a:srgbClr val="FF98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t/>
            </a:r>
            <a:endParaRPr sz="1400">
              <a:solidFill>
                <a:srgbClr val="000000"/>
              </a:solidFill>
              <a:latin typeface="Arial"/>
              <a:ea typeface="Arial"/>
              <a:cs typeface="Arial"/>
              <a:sym typeface="Arial"/>
            </a:endParaRPr>
          </a:p>
          <a:p>
            <a:pPr indent="0" lvl="0" marL="0" rtl="0" algn="l">
              <a:spcBef>
                <a:spcPts val="600"/>
              </a:spcBef>
              <a:spcAft>
                <a:spcPts val="0"/>
              </a:spcAft>
              <a:buClr>
                <a:schemeClr val="dk1"/>
              </a:buClr>
              <a:buSzPts val="1100"/>
              <a:buFont typeface="Arial"/>
              <a:buNone/>
            </a:pPr>
            <a:r>
              <a:t/>
            </a:r>
            <a:endParaRPr sz="1800"/>
          </a:p>
        </p:txBody>
      </p:sp>
      <p:grpSp>
        <p:nvGrpSpPr>
          <p:cNvPr id="251" name="Google Shape;251;p16"/>
          <p:cNvGrpSpPr/>
          <p:nvPr/>
        </p:nvGrpSpPr>
        <p:grpSpPr>
          <a:xfrm>
            <a:off x="293683" y="574116"/>
            <a:ext cx="309041" cy="403123"/>
            <a:chOff x="590250" y="244200"/>
            <a:chExt cx="407975" cy="532175"/>
          </a:xfrm>
        </p:grpSpPr>
        <p:sp>
          <p:nvSpPr>
            <p:cNvPr id="252" name="Google Shape;252;p1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6" name="Google Shape;266;p16"/>
          <p:cNvPicPr preferRelativeResize="0"/>
          <p:nvPr/>
        </p:nvPicPr>
        <p:blipFill>
          <a:blip r:embed="rId3">
            <a:alphaModFix/>
          </a:blip>
          <a:stretch>
            <a:fillRect/>
          </a:stretch>
        </p:blipFill>
        <p:spPr>
          <a:xfrm>
            <a:off x="1593626" y="1878750"/>
            <a:ext cx="5011099" cy="30733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70"/>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L’approche de la programmation défensive</a:t>
            </a:r>
            <a:endParaRPr/>
          </a:p>
        </p:txBody>
      </p:sp>
      <p:sp>
        <p:nvSpPr>
          <p:cNvPr id="1420" name="Google Shape;1420;p7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21" name="Google Shape;1421;p70"/>
          <p:cNvSpPr txBox="1"/>
          <p:nvPr/>
        </p:nvSpPr>
        <p:spPr>
          <a:xfrm>
            <a:off x="463525" y="0"/>
            <a:ext cx="30495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JEE</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7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Résiliance</a:t>
            </a:r>
            <a:endParaRPr/>
          </a:p>
        </p:txBody>
      </p:sp>
      <p:sp>
        <p:nvSpPr>
          <p:cNvPr id="1427" name="Google Shape;1427;p7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428" name="Google Shape;1428;p71"/>
          <p:cNvGrpSpPr/>
          <p:nvPr/>
        </p:nvGrpSpPr>
        <p:grpSpPr>
          <a:xfrm>
            <a:off x="293683" y="574116"/>
            <a:ext cx="309041" cy="403123"/>
            <a:chOff x="590250" y="244200"/>
            <a:chExt cx="407975" cy="532175"/>
          </a:xfrm>
        </p:grpSpPr>
        <p:sp>
          <p:nvSpPr>
            <p:cNvPr id="1429" name="Google Shape;1429;p7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7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7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7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7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7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7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7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7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7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3" name="Google Shape;1443;p71"/>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Philosophie</a:t>
            </a:r>
            <a:endParaRPr/>
          </a:p>
          <a:p>
            <a:pPr indent="0" lvl="0" marL="0" rtl="0" algn="l">
              <a:spcBef>
                <a:spcPts val="600"/>
              </a:spcBef>
              <a:spcAft>
                <a:spcPts val="0"/>
              </a:spcAft>
              <a:buNone/>
            </a:pPr>
            <a:r>
              <a:t/>
            </a:r>
            <a:endParaRPr/>
          </a:p>
          <a:p>
            <a:pPr indent="0" lvl="0" marL="0" rtl="0" algn="l">
              <a:spcBef>
                <a:spcPts val="1000"/>
              </a:spcBef>
              <a:spcAft>
                <a:spcPts val="0"/>
              </a:spcAft>
              <a:buNone/>
            </a:pPr>
            <a:r>
              <a:rPr lang="en"/>
              <a:t>La </a:t>
            </a:r>
            <a:r>
              <a:rPr b="1" lang="en">
                <a:latin typeface="Roboto Condensed"/>
                <a:ea typeface="Roboto Condensed"/>
                <a:cs typeface="Roboto Condensed"/>
                <a:sym typeface="Roboto Condensed"/>
              </a:rPr>
              <a:t>Programmation défensive</a:t>
            </a:r>
            <a:r>
              <a:rPr lang="en"/>
              <a:t> est une forme de design visant à garantir la stabilité et la sécurité d’un ensemble applicatif.</a:t>
            </a:r>
            <a:endParaRPr/>
          </a:p>
          <a:p>
            <a:pPr indent="0" lvl="0" marL="0" rtl="0" algn="l">
              <a:spcBef>
                <a:spcPts val="1000"/>
              </a:spcBef>
              <a:spcAft>
                <a:spcPts val="0"/>
              </a:spcAft>
              <a:buNone/>
            </a:pPr>
            <a:r>
              <a:rPr lang="en"/>
              <a:t>Elle est axée sur l’amélioration du code source afin de </a:t>
            </a:r>
            <a:endParaRPr/>
          </a:p>
          <a:p>
            <a:pPr indent="-355600" lvl="0" marL="457200" rtl="0" algn="l">
              <a:spcBef>
                <a:spcPts val="1000"/>
              </a:spcBef>
              <a:spcAft>
                <a:spcPts val="0"/>
              </a:spcAft>
              <a:buSzPts val="2000"/>
              <a:buChar char="▰"/>
            </a:pPr>
            <a:r>
              <a:rPr lang="en"/>
              <a:t>Réduire le nombre de bugs</a:t>
            </a:r>
            <a:endParaRPr/>
          </a:p>
          <a:p>
            <a:pPr indent="-355600" lvl="0" marL="457200" rtl="0" algn="l">
              <a:spcBef>
                <a:spcPts val="0"/>
              </a:spcBef>
              <a:spcAft>
                <a:spcPts val="0"/>
              </a:spcAft>
              <a:buSzPts val="2000"/>
              <a:buChar char="▰"/>
            </a:pPr>
            <a:r>
              <a:rPr lang="en"/>
              <a:t>Faciliter la récupération d’un comportement inattendu</a:t>
            </a:r>
            <a:endParaRPr/>
          </a:p>
          <a:p>
            <a:pPr indent="-355600" lvl="0" marL="457200" rtl="0" algn="l">
              <a:spcBef>
                <a:spcPts val="0"/>
              </a:spcBef>
              <a:spcAft>
                <a:spcPts val="0"/>
              </a:spcAft>
              <a:buSzPts val="2000"/>
              <a:buChar char="▰"/>
            </a:pPr>
            <a:r>
              <a:rPr lang="en"/>
              <a:t>Ecrire du code réutilisable et “sûr”</a:t>
            </a:r>
            <a:endParaRPr/>
          </a:p>
          <a:p>
            <a:pPr indent="0" lvl="0" marL="0" rtl="0" algn="l">
              <a:spcBef>
                <a:spcPts val="1000"/>
              </a:spcBef>
              <a:spcAft>
                <a:spcPts val="10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7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Résiliance</a:t>
            </a:r>
            <a:endParaRPr/>
          </a:p>
        </p:txBody>
      </p:sp>
      <p:sp>
        <p:nvSpPr>
          <p:cNvPr id="1449" name="Google Shape;1449;p7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450" name="Google Shape;1450;p72"/>
          <p:cNvGrpSpPr/>
          <p:nvPr/>
        </p:nvGrpSpPr>
        <p:grpSpPr>
          <a:xfrm>
            <a:off x="293683" y="574116"/>
            <a:ext cx="309041" cy="403123"/>
            <a:chOff x="590250" y="244200"/>
            <a:chExt cx="407975" cy="532175"/>
          </a:xfrm>
        </p:grpSpPr>
        <p:sp>
          <p:nvSpPr>
            <p:cNvPr id="1451" name="Google Shape;1451;p7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7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7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7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7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7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7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7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7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7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7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7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7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7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5" name="Google Shape;1465;p72"/>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Cadre</a:t>
            </a:r>
            <a:endParaRPr/>
          </a:p>
          <a:p>
            <a:pPr indent="0" lvl="0" marL="0" rtl="0" algn="l">
              <a:spcBef>
                <a:spcPts val="600"/>
              </a:spcBef>
              <a:spcAft>
                <a:spcPts val="0"/>
              </a:spcAft>
              <a:buNone/>
            </a:pPr>
            <a:r>
              <a:rPr lang="en"/>
              <a:t>Pour aider le développeur dans son approche, quelques principes simples peuvent être mis en place au cours du processus de développement.</a:t>
            </a:r>
            <a:endParaRPr/>
          </a:p>
          <a:p>
            <a:pPr indent="0" lvl="0" marL="0" rtl="0" algn="l">
              <a:spcBef>
                <a:spcPts val="1000"/>
              </a:spcBef>
              <a:spcAft>
                <a:spcPts val="0"/>
              </a:spcAft>
              <a:buNone/>
            </a:pPr>
            <a:r>
              <a:rPr lang="en"/>
              <a:t>Il ne s’agit pas de vraies règles, simplement de quelques conseils aidant à la réalisation.</a:t>
            </a:r>
            <a:endParaRPr/>
          </a:p>
          <a:p>
            <a:pPr indent="0" lvl="0" marL="0" rtl="0" algn="l">
              <a:spcBef>
                <a:spcPts val="1000"/>
              </a:spcBef>
              <a:spcAft>
                <a:spcPts val="0"/>
              </a:spcAft>
              <a:buNone/>
            </a:pPr>
            <a:r>
              <a:rPr lang="en"/>
              <a:t>Certains de ces comportements sont devenus monnaie courante dans le monde du développement.</a:t>
            </a:r>
            <a:endParaRPr/>
          </a:p>
          <a:p>
            <a:pPr indent="0" lvl="0" marL="0" rtl="0" algn="l">
              <a:spcBef>
                <a:spcPts val="1000"/>
              </a:spcBef>
              <a:spcAft>
                <a:spcPts val="10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7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#1</a:t>
            </a:r>
            <a:endParaRPr/>
          </a:p>
        </p:txBody>
      </p:sp>
      <p:sp>
        <p:nvSpPr>
          <p:cNvPr id="1471" name="Google Shape;1471;p7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472" name="Google Shape;1472;p73"/>
          <p:cNvGrpSpPr/>
          <p:nvPr/>
        </p:nvGrpSpPr>
        <p:grpSpPr>
          <a:xfrm>
            <a:off x="293683" y="574116"/>
            <a:ext cx="309041" cy="403123"/>
            <a:chOff x="590250" y="244200"/>
            <a:chExt cx="407975" cy="532175"/>
          </a:xfrm>
        </p:grpSpPr>
        <p:sp>
          <p:nvSpPr>
            <p:cNvPr id="1473" name="Google Shape;1473;p7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7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7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7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7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7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7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7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7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7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7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7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7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7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7" name="Google Shape;1487;p73"/>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Programmation par contrat</a:t>
            </a:r>
            <a:endParaRPr/>
          </a:p>
          <a:p>
            <a:pPr indent="0" lvl="0" marL="0" rtl="0" algn="l">
              <a:spcBef>
                <a:spcPts val="600"/>
              </a:spcBef>
              <a:spcAft>
                <a:spcPts val="0"/>
              </a:spcAft>
              <a:buNone/>
            </a:pPr>
            <a:r>
              <a:t/>
            </a:r>
            <a:endParaRPr/>
          </a:p>
          <a:p>
            <a:pPr indent="0" lvl="0" marL="0" rtl="0" algn="l">
              <a:spcBef>
                <a:spcPts val="1000"/>
              </a:spcBef>
              <a:spcAft>
                <a:spcPts val="0"/>
              </a:spcAft>
              <a:buNone/>
            </a:pPr>
            <a:r>
              <a:rPr lang="en"/>
              <a:t>La programmation par contrat consiste, dans les grandes lignes, à établir un </a:t>
            </a:r>
            <a:r>
              <a:rPr b="1" lang="en">
                <a:latin typeface="Roboto Condensed"/>
                <a:ea typeface="Roboto Condensed"/>
                <a:cs typeface="Roboto Condensed"/>
                <a:sym typeface="Roboto Condensed"/>
              </a:rPr>
              <a:t>contrat de dialogue</a:t>
            </a:r>
            <a:r>
              <a:rPr lang="en"/>
              <a:t> entre un appelant et un appelé.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En Java cela peut prendre la forme de la signature du méthode, d’une interface, …</a:t>
            </a:r>
            <a:endParaRPr/>
          </a:p>
          <a:p>
            <a:pPr indent="0" lvl="0" marL="0" rtl="0" algn="l">
              <a:spcBef>
                <a:spcPts val="1000"/>
              </a:spcBef>
              <a:spcAft>
                <a:spcPts val="1000"/>
              </a:spcAft>
              <a:buNone/>
            </a:pPr>
            <a:r>
              <a:rPr lang="en"/>
              <a:t>On peut renforcer ces contrats par des conditions explicites d’entrée ou de sortie.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1" name="Shape 1491"/>
        <p:cNvGrpSpPr/>
        <p:nvPr/>
      </p:nvGrpSpPr>
      <p:grpSpPr>
        <a:xfrm>
          <a:off x="0" y="0"/>
          <a:ext cx="0" cy="0"/>
          <a:chOff x="0" y="0"/>
          <a:chExt cx="0" cy="0"/>
        </a:xfrm>
      </p:grpSpPr>
      <p:sp>
        <p:nvSpPr>
          <p:cNvPr id="1492" name="Google Shape;1492;p7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#1</a:t>
            </a:r>
            <a:endParaRPr/>
          </a:p>
        </p:txBody>
      </p:sp>
      <p:sp>
        <p:nvSpPr>
          <p:cNvPr id="1493" name="Google Shape;1493;p7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494" name="Google Shape;1494;p74"/>
          <p:cNvGrpSpPr/>
          <p:nvPr/>
        </p:nvGrpSpPr>
        <p:grpSpPr>
          <a:xfrm>
            <a:off x="293683" y="574116"/>
            <a:ext cx="309041" cy="403123"/>
            <a:chOff x="590250" y="244200"/>
            <a:chExt cx="407975" cy="532175"/>
          </a:xfrm>
        </p:grpSpPr>
        <p:sp>
          <p:nvSpPr>
            <p:cNvPr id="1495" name="Google Shape;1495;p7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7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7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7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7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7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7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7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7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7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7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7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7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7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9" name="Google Shape;1509;p74"/>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Ne faites pas confiance à n’importe qui</a:t>
            </a:r>
            <a:endParaRPr/>
          </a:p>
          <a:p>
            <a:pPr indent="0" lvl="0" marL="0" rtl="0" algn="l">
              <a:spcBef>
                <a:spcPts val="600"/>
              </a:spcBef>
              <a:spcAft>
                <a:spcPts val="0"/>
              </a:spcAft>
              <a:buNone/>
            </a:pPr>
            <a:r>
              <a:t/>
            </a:r>
            <a:endParaRPr/>
          </a:p>
          <a:p>
            <a:pPr indent="0" lvl="0" marL="0" rtl="0" algn="l">
              <a:spcBef>
                <a:spcPts val="1000"/>
              </a:spcBef>
              <a:spcAft>
                <a:spcPts val="0"/>
              </a:spcAft>
              <a:buNone/>
            </a:pPr>
            <a:r>
              <a:rPr lang="en"/>
              <a:t>Toutes les données venant de l’extérieur de l’application doivent être </a:t>
            </a:r>
            <a:r>
              <a:rPr b="1" lang="en">
                <a:latin typeface="Roboto Condensed"/>
                <a:ea typeface="Roboto Condensed"/>
                <a:cs typeface="Roboto Condensed"/>
                <a:sym typeface="Roboto Condensed"/>
              </a:rPr>
              <a:t>vérifiées</a:t>
            </a:r>
            <a:r>
              <a:rPr lang="en"/>
              <a:t>. Elles peuvent potentiellement être </a:t>
            </a:r>
            <a:r>
              <a:rPr b="1" lang="en">
                <a:latin typeface="Roboto Condensed"/>
                <a:ea typeface="Roboto Condensed"/>
                <a:cs typeface="Roboto Condensed"/>
                <a:sym typeface="Roboto Condensed"/>
              </a:rPr>
              <a:t>malveillantes </a:t>
            </a:r>
            <a:r>
              <a:rPr lang="en"/>
              <a:t>ou plus simplement entraîner des erreurs.</a:t>
            </a:r>
            <a:endParaRPr/>
          </a:p>
          <a:p>
            <a:pPr indent="0" lvl="0" marL="0" rtl="0" algn="l">
              <a:spcBef>
                <a:spcPts val="1000"/>
              </a:spcBef>
              <a:spcAft>
                <a:spcPts val="0"/>
              </a:spcAft>
              <a:buClr>
                <a:schemeClr val="dk1"/>
              </a:buClr>
              <a:buSzPts val="1100"/>
              <a:buFont typeface="Arial"/>
              <a:buNone/>
            </a:pPr>
            <a:r>
              <a:rPr lang="en"/>
              <a:t>Le contrat ne suffit pas toujours, d’où l’ajout de préconditions. </a:t>
            </a:r>
            <a:endParaRPr/>
          </a:p>
          <a:p>
            <a:pPr indent="0" lvl="0" marL="0" rtl="0" algn="l">
              <a:spcBef>
                <a:spcPts val="1000"/>
              </a:spcBef>
              <a:spcAft>
                <a:spcPts val="1000"/>
              </a:spcAft>
              <a:buNone/>
            </a:pPr>
            <a:r>
              <a:rPr b="1" lang="en">
                <a:latin typeface="Roboto Condensed"/>
                <a:ea typeface="Roboto Condensed"/>
                <a:cs typeface="Roboto Condensed"/>
                <a:sym typeface="Roboto Condensed"/>
              </a:rPr>
              <a:t>Exemple </a:t>
            </a:r>
            <a:r>
              <a:rPr lang="en"/>
              <a:t>: Une division par zéro, une durée négative, des requêtes SQL dans des champs textuels,...</a:t>
            </a:r>
            <a:endParaRPr/>
          </a:p>
        </p:txBody>
      </p:sp>
      <p:sp>
        <p:nvSpPr>
          <p:cNvPr id="1510" name="Google Shape;1510;p74"/>
          <p:cNvSpPr/>
          <p:nvPr/>
        </p:nvSpPr>
        <p:spPr>
          <a:xfrm>
            <a:off x="7535979" y="392565"/>
            <a:ext cx="1075939" cy="1046437"/>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7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#1</a:t>
            </a:r>
            <a:endParaRPr/>
          </a:p>
        </p:txBody>
      </p:sp>
      <p:sp>
        <p:nvSpPr>
          <p:cNvPr id="1516" name="Google Shape;1516;p7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517" name="Google Shape;1517;p75"/>
          <p:cNvGrpSpPr/>
          <p:nvPr/>
        </p:nvGrpSpPr>
        <p:grpSpPr>
          <a:xfrm>
            <a:off x="293683" y="574116"/>
            <a:ext cx="309041" cy="403123"/>
            <a:chOff x="590250" y="244200"/>
            <a:chExt cx="407975" cy="532175"/>
          </a:xfrm>
        </p:grpSpPr>
        <p:sp>
          <p:nvSpPr>
            <p:cNvPr id="1518" name="Google Shape;1518;p7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7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7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7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7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7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7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7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7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7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7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7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7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7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75"/>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Utiliser les assertions</a:t>
            </a:r>
            <a:endParaRPr/>
          </a:p>
          <a:p>
            <a:pPr indent="0" lvl="0" marL="0" rtl="0" algn="l">
              <a:spcBef>
                <a:spcPts val="600"/>
              </a:spcBef>
              <a:spcAft>
                <a:spcPts val="0"/>
              </a:spcAft>
              <a:buNone/>
            </a:pPr>
            <a:r>
              <a:t/>
            </a:r>
            <a:endParaRPr/>
          </a:p>
          <a:p>
            <a:pPr indent="0" lvl="0" marL="0" rtl="0" algn="l">
              <a:spcBef>
                <a:spcPts val="1000"/>
              </a:spcBef>
              <a:spcAft>
                <a:spcPts val="0"/>
              </a:spcAft>
              <a:buNone/>
            </a:pPr>
            <a:r>
              <a:rPr lang="en"/>
              <a:t>Java propose un mot clé </a:t>
            </a:r>
            <a:r>
              <a:rPr b="1" lang="en">
                <a:latin typeface="Roboto Condensed"/>
                <a:ea typeface="Roboto Condensed"/>
                <a:cs typeface="Roboto Condensed"/>
                <a:sym typeface="Roboto Condensed"/>
              </a:rPr>
              <a:t>assert</a:t>
            </a:r>
            <a:r>
              <a:rPr lang="en"/>
              <a:t> qui permet de s’assurer qu’une condition est vraie. </a:t>
            </a:r>
            <a:endParaRPr/>
          </a:p>
          <a:p>
            <a:pPr indent="0" lvl="0" marL="0" rtl="0" algn="l">
              <a:spcBef>
                <a:spcPts val="1000"/>
              </a:spcBef>
              <a:spcAft>
                <a:spcPts val="0"/>
              </a:spcAft>
              <a:buNone/>
            </a:pPr>
            <a:r>
              <a:rPr lang="en"/>
              <a:t>Si la condition est fausse, une RuntimeException de type </a:t>
            </a:r>
            <a:r>
              <a:rPr b="1" lang="en">
                <a:latin typeface="Roboto Condensed"/>
                <a:ea typeface="Roboto Condensed"/>
                <a:cs typeface="Roboto Condensed"/>
                <a:sym typeface="Roboto Condensed"/>
              </a:rPr>
              <a:t>AssertionError </a:t>
            </a:r>
            <a:r>
              <a:rPr lang="en"/>
              <a:t>est levée.</a:t>
            </a:r>
            <a:endParaRPr/>
          </a:p>
          <a:p>
            <a:pPr indent="0" lvl="0" marL="0" rtl="0" algn="l">
              <a:spcBef>
                <a:spcPts val="1000"/>
              </a:spcBef>
              <a:spcAft>
                <a:spcPts val="0"/>
              </a:spcAft>
              <a:buNone/>
            </a:pPr>
            <a:r>
              <a:rPr lang="en"/>
              <a:t>Si la condition est vraie, l’instruction suivante est exécutée.</a:t>
            </a:r>
            <a:endParaRPr/>
          </a:p>
          <a:p>
            <a:pPr indent="0" lvl="0" marL="0" rtl="0" algn="l">
              <a:spcBef>
                <a:spcPts val="1000"/>
              </a:spcBef>
              <a:spcAft>
                <a:spcPts val="0"/>
              </a:spcAft>
              <a:buNone/>
            </a:pPr>
            <a:r>
              <a:rPr b="1" lang="en">
                <a:latin typeface="Roboto Condensed"/>
                <a:ea typeface="Roboto Condensed"/>
                <a:cs typeface="Roboto Condensed"/>
                <a:sym typeface="Roboto Condensed"/>
              </a:rPr>
              <a:t>NB: </a:t>
            </a:r>
            <a:r>
              <a:rPr lang="en"/>
              <a:t>Dans la vraie vie, ce procédé est effectué autrement (if, framework, …)</a:t>
            </a:r>
            <a:endParaRPr/>
          </a:p>
          <a:p>
            <a:pPr indent="0" lvl="0" marL="0" rtl="0" algn="l">
              <a:spcBef>
                <a:spcPts val="1000"/>
              </a:spcBef>
              <a:spcAft>
                <a:spcPts val="1000"/>
              </a:spcAft>
              <a:buNone/>
            </a:pPr>
            <a:r>
              <a:rPr lang="en"/>
              <a:t>Les </a:t>
            </a:r>
            <a:r>
              <a:rPr b="1" lang="en">
                <a:latin typeface="Roboto Condensed"/>
                <a:ea typeface="Roboto Condensed"/>
                <a:cs typeface="Roboto Condensed"/>
                <a:sym typeface="Roboto Condensed"/>
              </a:rPr>
              <a:t>assert</a:t>
            </a:r>
            <a:r>
              <a:rPr lang="en"/>
              <a:t> sont souvent désactivés en production.</a:t>
            </a:r>
            <a:endParaRPr/>
          </a:p>
        </p:txBody>
      </p:sp>
      <p:grpSp>
        <p:nvGrpSpPr>
          <p:cNvPr id="1533" name="Google Shape;1533;p75"/>
          <p:cNvGrpSpPr/>
          <p:nvPr/>
        </p:nvGrpSpPr>
        <p:grpSpPr>
          <a:xfrm>
            <a:off x="7904897" y="574120"/>
            <a:ext cx="769026" cy="1057586"/>
            <a:chOff x="6718575" y="2318625"/>
            <a:chExt cx="256950" cy="407375"/>
          </a:xfrm>
        </p:grpSpPr>
        <p:sp>
          <p:nvSpPr>
            <p:cNvPr id="1534" name="Google Shape;1534;p7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7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7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7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7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7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7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7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7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#1</a:t>
            </a:r>
            <a:endParaRPr/>
          </a:p>
        </p:txBody>
      </p:sp>
      <p:sp>
        <p:nvSpPr>
          <p:cNvPr id="1547" name="Google Shape;1547;p7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548" name="Google Shape;1548;p76"/>
          <p:cNvGrpSpPr/>
          <p:nvPr/>
        </p:nvGrpSpPr>
        <p:grpSpPr>
          <a:xfrm>
            <a:off x="293683" y="574116"/>
            <a:ext cx="309041" cy="403123"/>
            <a:chOff x="590250" y="244200"/>
            <a:chExt cx="407975" cy="532175"/>
          </a:xfrm>
        </p:grpSpPr>
        <p:sp>
          <p:nvSpPr>
            <p:cNvPr id="1549" name="Google Shape;1549;p7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7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7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7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7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7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7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7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7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7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76"/>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76"/>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76"/>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76"/>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3" name="Google Shape;1563;p76"/>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Exemple d’assertion</a:t>
            </a:r>
            <a:endParaRPr/>
          </a:p>
          <a:p>
            <a:pPr indent="0" lvl="0" marL="0" rtl="0" algn="l">
              <a:spcBef>
                <a:spcPts val="600"/>
              </a:spcBef>
              <a:spcAft>
                <a:spcPts val="0"/>
              </a:spcAft>
              <a:buClr>
                <a:schemeClr val="dk1"/>
              </a:buClr>
              <a:buSzPts val="1100"/>
              <a:buFont typeface="Arial"/>
              <a:buNone/>
            </a:pPr>
            <a:r>
              <a:t/>
            </a:r>
            <a:endParaRPr sz="1100">
              <a:solidFill>
                <a:srgbClr val="808000"/>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600">
                <a:solidFill>
                  <a:srgbClr val="808000"/>
                </a:solidFill>
                <a:highlight>
                  <a:srgbClr val="FFFFFF"/>
                </a:highlight>
                <a:latin typeface="Courier New"/>
                <a:ea typeface="Courier New"/>
                <a:cs typeface="Courier New"/>
                <a:sym typeface="Courier New"/>
              </a:rPr>
              <a:t>   </a:t>
            </a:r>
            <a:r>
              <a:rPr b="1" lang="en" sz="1600">
                <a:solidFill>
                  <a:srgbClr val="000080"/>
                </a:solidFill>
                <a:highlight>
                  <a:srgbClr val="FFFFFF"/>
                </a:highlight>
                <a:latin typeface="Courier New"/>
                <a:ea typeface="Courier New"/>
                <a:cs typeface="Courier New"/>
                <a:sym typeface="Courier New"/>
              </a:rPr>
              <a:t>public void </a:t>
            </a:r>
            <a:r>
              <a:rPr lang="en" sz="1600">
                <a:solidFill>
                  <a:schemeClr val="dk1"/>
                </a:solidFill>
                <a:highlight>
                  <a:srgbClr val="FFFFFF"/>
                </a:highlight>
                <a:latin typeface="Courier New"/>
                <a:ea typeface="Courier New"/>
                <a:cs typeface="Courier New"/>
                <a:sym typeface="Courier New"/>
              </a:rPr>
              <a:t>test(){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       </a:t>
            </a:r>
            <a:r>
              <a:rPr b="1" lang="en" sz="1600">
                <a:solidFill>
                  <a:srgbClr val="000080"/>
                </a:solidFill>
                <a:highlight>
                  <a:srgbClr val="FFFFFF"/>
                </a:highlight>
                <a:latin typeface="Courier New"/>
                <a:ea typeface="Courier New"/>
                <a:cs typeface="Courier New"/>
                <a:sym typeface="Courier New"/>
              </a:rPr>
              <a:t>assert false</a:t>
            </a:r>
            <a:r>
              <a:rPr lang="en" sz="1600">
                <a:solidFill>
                  <a:schemeClr val="dk1"/>
                </a:solidFill>
                <a:highlight>
                  <a:srgbClr val="FFFFFF"/>
                </a:highlight>
                <a:latin typeface="Courier New"/>
                <a:ea typeface="Courier New"/>
                <a:cs typeface="Courier New"/>
                <a:sym typeface="Courier New"/>
              </a:rPr>
              <a:t>: </a:t>
            </a:r>
            <a:r>
              <a:rPr b="1" lang="en" sz="1600">
                <a:solidFill>
                  <a:srgbClr val="008000"/>
                </a:solidFill>
                <a:highlight>
                  <a:srgbClr val="FFFFFF"/>
                </a:highlight>
                <a:latin typeface="Courier New"/>
                <a:ea typeface="Courier New"/>
                <a:cs typeface="Courier New"/>
                <a:sym typeface="Courier New"/>
              </a:rPr>
              <a:t>"Erreur !!"</a:t>
            </a: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   }</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sz="1600">
              <a:solidFill>
                <a:schemeClr val="dk1"/>
              </a:solidFill>
              <a:highlight>
                <a:srgbClr val="FFFFFF"/>
              </a:highlight>
              <a:latin typeface="Courier New"/>
              <a:ea typeface="Courier New"/>
              <a:cs typeface="Courier New"/>
              <a:sym typeface="Courier New"/>
            </a:endParaRPr>
          </a:p>
          <a:p>
            <a:pPr indent="0" lvl="0" marL="0" rtl="0" algn="l">
              <a:spcBef>
                <a:spcPts val="1000"/>
              </a:spcBef>
              <a:spcAft>
                <a:spcPts val="1000"/>
              </a:spcAft>
              <a:buNone/>
            </a:pPr>
            <a:r>
              <a:t/>
            </a:r>
            <a:endParaRPr/>
          </a:p>
        </p:txBody>
      </p:sp>
      <p:pic>
        <p:nvPicPr>
          <p:cNvPr id="1564" name="Google Shape;1564;p76"/>
          <p:cNvPicPr preferRelativeResize="0"/>
          <p:nvPr/>
        </p:nvPicPr>
        <p:blipFill>
          <a:blip r:embed="rId3">
            <a:alphaModFix/>
          </a:blip>
          <a:stretch>
            <a:fillRect/>
          </a:stretch>
        </p:blipFill>
        <p:spPr>
          <a:xfrm>
            <a:off x="957150" y="3829075"/>
            <a:ext cx="5258400" cy="769017"/>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sp>
        <p:nvSpPr>
          <p:cNvPr id="1569" name="Google Shape;1569;p7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#2</a:t>
            </a:r>
            <a:endParaRPr/>
          </a:p>
        </p:txBody>
      </p:sp>
      <p:sp>
        <p:nvSpPr>
          <p:cNvPr id="1570" name="Google Shape;1570;p7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571" name="Google Shape;1571;p77"/>
          <p:cNvGrpSpPr/>
          <p:nvPr/>
        </p:nvGrpSpPr>
        <p:grpSpPr>
          <a:xfrm>
            <a:off x="293683" y="574116"/>
            <a:ext cx="309041" cy="403123"/>
            <a:chOff x="590250" y="244200"/>
            <a:chExt cx="407975" cy="532175"/>
          </a:xfrm>
        </p:grpSpPr>
        <p:sp>
          <p:nvSpPr>
            <p:cNvPr id="1572" name="Google Shape;1572;p7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7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7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7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7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7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7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7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7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7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7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7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7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7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6" name="Google Shape;1586;p77"/>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Sécuriser l’accès aux données</a:t>
            </a:r>
            <a:endParaRPr/>
          </a:p>
          <a:p>
            <a:pPr indent="0" lvl="0" marL="0" marR="0" rtl="0" algn="l">
              <a:lnSpc>
                <a:spcPct val="100000"/>
              </a:lnSpc>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rPr lang="en"/>
              <a:t>Beaucoup de failles applicatives proviennent de la </a:t>
            </a:r>
            <a:r>
              <a:rPr b="1" lang="en">
                <a:latin typeface="Roboto Condensed"/>
                <a:ea typeface="Roboto Condensed"/>
                <a:cs typeface="Roboto Condensed"/>
                <a:sym typeface="Roboto Condensed"/>
              </a:rPr>
              <a:t>persistance des données</a:t>
            </a:r>
            <a:r>
              <a:rPr lang="en"/>
              <a:t>.</a:t>
            </a:r>
            <a:endParaRPr/>
          </a:p>
          <a:p>
            <a:pPr indent="0" lvl="0" marL="0" rtl="0" algn="l">
              <a:spcBef>
                <a:spcPts val="1000"/>
              </a:spcBef>
              <a:spcAft>
                <a:spcPts val="0"/>
              </a:spcAft>
              <a:buNone/>
            </a:pPr>
            <a:r>
              <a:rPr lang="en"/>
              <a:t>Déléguer cette tâche à une source de confiance, un </a:t>
            </a:r>
            <a:r>
              <a:rPr b="1" lang="en">
                <a:latin typeface="Roboto Condensed"/>
                <a:ea typeface="Roboto Condensed"/>
                <a:cs typeface="Roboto Condensed"/>
                <a:sym typeface="Roboto Condensed"/>
              </a:rPr>
              <a:t>framework</a:t>
            </a:r>
            <a:r>
              <a:rPr lang="en"/>
              <a:t> le plus souvent, est judicieux.</a:t>
            </a:r>
            <a:endParaRPr/>
          </a:p>
          <a:p>
            <a:pPr indent="0" lvl="0" marL="0" rtl="0" algn="l">
              <a:spcBef>
                <a:spcPts val="1000"/>
              </a:spcBef>
              <a:spcAft>
                <a:spcPts val="1000"/>
              </a:spcAft>
              <a:buNone/>
            </a:pPr>
            <a:r>
              <a:rPr lang="en"/>
              <a:t>Ce dernier étant en principe mis à jour régulièrement, il permet une correction rapide des failles, et sécurise le tout.</a:t>
            </a:r>
            <a:endParaRPr/>
          </a:p>
        </p:txBody>
      </p:sp>
      <p:sp>
        <p:nvSpPr>
          <p:cNvPr id="1587" name="Google Shape;1587;p77"/>
          <p:cNvSpPr/>
          <p:nvPr/>
        </p:nvSpPr>
        <p:spPr>
          <a:xfrm>
            <a:off x="7569724" y="392613"/>
            <a:ext cx="997325" cy="1437934"/>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7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#3</a:t>
            </a:r>
            <a:endParaRPr/>
          </a:p>
        </p:txBody>
      </p:sp>
      <p:sp>
        <p:nvSpPr>
          <p:cNvPr id="1593" name="Google Shape;1593;p7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594" name="Google Shape;1594;p78"/>
          <p:cNvGrpSpPr/>
          <p:nvPr/>
        </p:nvGrpSpPr>
        <p:grpSpPr>
          <a:xfrm>
            <a:off x="293683" y="574116"/>
            <a:ext cx="309041" cy="403123"/>
            <a:chOff x="590250" y="244200"/>
            <a:chExt cx="407975" cy="532175"/>
          </a:xfrm>
        </p:grpSpPr>
        <p:sp>
          <p:nvSpPr>
            <p:cNvPr id="1595" name="Google Shape;1595;p7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7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7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7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7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7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7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7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7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7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7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7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7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7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9" name="Google Shape;1609;p78"/>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Ne pas réinventer la roue</a:t>
            </a:r>
            <a:endParaRPr/>
          </a:p>
          <a:p>
            <a:pPr indent="0" lvl="0" marL="0" marR="0" rtl="0" algn="l">
              <a:lnSpc>
                <a:spcPct val="100000"/>
              </a:lnSpc>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rPr lang="en"/>
              <a:t>Réutiliser du code intelligent est souvent un bon moyen de gagner du temps.</a:t>
            </a:r>
            <a:endParaRPr/>
          </a:p>
          <a:p>
            <a:pPr indent="0" lvl="0" marL="0" rtl="0" algn="l">
              <a:spcBef>
                <a:spcPts val="1000"/>
              </a:spcBef>
              <a:spcAft>
                <a:spcPts val="1000"/>
              </a:spcAft>
              <a:buNone/>
            </a:pPr>
            <a:r>
              <a:rPr lang="en"/>
              <a:t>Réécrire du code augmente les chances de “coder une erreur”. Il faut donc sécuriser au maximum le code existant et y faire appel autant que possible, à condition qu’il soit </a:t>
            </a:r>
            <a:r>
              <a:rPr b="1" lang="en">
                <a:latin typeface="Roboto Condensed"/>
                <a:ea typeface="Roboto Condensed"/>
                <a:cs typeface="Roboto Condensed"/>
                <a:sym typeface="Roboto Condensed"/>
              </a:rPr>
              <a:t>fiable et testé</a:t>
            </a:r>
            <a:r>
              <a:rPr lang="en"/>
              <a:t>.</a:t>
            </a:r>
            <a:endParaRPr/>
          </a:p>
        </p:txBody>
      </p:sp>
      <p:grpSp>
        <p:nvGrpSpPr>
          <p:cNvPr id="1610" name="Google Shape;1610;p78"/>
          <p:cNvGrpSpPr/>
          <p:nvPr/>
        </p:nvGrpSpPr>
        <p:grpSpPr>
          <a:xfrm>
            <a:off x="7476964" y="392433"/>
            <a:ext cx="1126717" cy="1090996"/>
            <a:chOff x="5233525" y="4954450"/>
            <a:chExt cx="538275" cy="516350"/>
          </a:xfrm>
        </p:grpSpPr>
        <p:sp>
          <p:nvSpPr>
            <p:cNvPr id="1611" name="Google Shape;1611;p78"/>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78"/>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78"/>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78"/>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78"/>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78"/>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78"/>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78"/>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78"/>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78"/>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78"/>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sp>
        <p:nvSpPr>
          <p:cNvPr id="1626" name="Google Shape;1626;p7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#4</a:t>
            </a:r>
            <a:endParaRPr/>
          </a:p>
        </p:txBody>
      </p:sp>
      <p:sp>
        <p:nvSpPr>
          <p:cNvPr id="1627" name="Google Shape;1627;p7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628" name="Google Shape;1628;p79"/>
          <p:cNvGrpSpPr/>
          <p:nvPr/>
        </p:nvGrpSpPr>
        <p:grpSpPr>
          <a:xfrm>
            <a:off x="293683" y="574116"/>
            <a:ext cx="309041" cy="403123"/>
            <a:chOff x="590250" y="244200"/>
            <a:chExt cx="407975" cy="532175"/>
          </a:xfrm>
        </p:grpSpPr>
        <p:sp>
          <p:nvSpPr>
            <p:cNvPr id="1629" name="Google Shape;1629;p7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7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7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7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7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7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7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7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7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7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7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7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7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7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3" name="Google Shape;1643;p79"/>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Ecrire du code maintenable</a:t>
            </a:r>
            <a:endParaRPr/>
          </a:p>
          <a:p>
            <a:pPr indent="0" lvl="0" marL="0" marR="0" rtl="0" algn="l">
              <a:lnSpc>
                <a:spcPct val="100000"/>
              </a:lnSpc>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rPr lang="en"/>
              <a:t>Votre code doit être </a:t>
            </a:r>
            <a:r>
              <a:rPr b="1" lang="en">
                <a:latin typeface="Roboto Condensed"/>
                <a:ea typeface="Roboto Condensed"/>
                <a:cs typeface="Roboto Condensed"/>
                <a:sym typeface="Roboto Condensed"/>
              </a:rPr>
              <a:t>lisible</a:t>
            </a:r>
            <a:r>
              <a:rPr lang="en"/>
              <a:t> facilement, comme celui d’un livre.</a:t>
            </a:r>
            <a:endParaRPr/>
          </a:p>
          <a:p>
            <a:pPr indent="0" lvl="0" marL="0" rtl="0" algn="l">
              <a:spcBef>
                <a:spcPts val="1000"/>
              </a:spcBef>
              <a:spcAft>
                <a:spcPts val="1000"/>
              </a:spcAft>
              <a:buNone/>
            </a:pPr>
            <a:r>
              <a:rPr lang="en"/>
              <a:t>Cela évite les interprétations faites par d’autres développeurs, et donc réduit les risques d’erreur.</a:t>
            </a:r>
            <a:endParaRPr/>
          </a:p>
        </p:txBody>
      </p:sp>
      <p:grpSp>
        <p:nvGrpSpPr>
          <p:cNvPr id="1644" name="Google Shape;1644;p79"/>
          <p:cNvGrpSpPr/>
          <p:nvPr/>
        </p:nvGrpSpPr>
        <p:grpSpPr>
          <a:xfrm>
            <a:off x="7458581" y="800284"/>
            <a:ext cx="1043981" cy="1012215"/>
            <a:chOff x="1934025" y="1001650"/>
            <a:chExt cx="415300" cy="355600"/>
          </a:xfrm>
        </p:grpSpPr>
        <p:sp>
          <p:nvSpPr>
            <p:cNvPr id="1645" name="Google Shape;1645;p79"/>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79"/>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79"/>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79"/>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Présentation et historique</a:t>
            </a:r>
            <a:endParaRPr/>
          </a:p>
        </p:txBody>
      </p:sp>
      <p:sp>
        <p:nvSpPr>
          <p:cNvPr id="272" name="Google Shape;272;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17"/>
          <p:cNvSpPr txBox="1"/>
          <p:nvPr>
            <p:ph idx="1" type="body"/>
          </p:nvPr>
        </p:nvSpPr>
        <p:spPr>
          <a:xfrm>
            <a:off x="293675" y="1542525"/>
            <a:ext cx="3084300" cy="175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200">
                <a:solidFill>
                  <a:srgbClr val="FF9800"/>
                </a:solidFill>
              </a:rPr>
              <a:t>Dernière release en septembre 2017 :  </a:t>
            </a:r>
            <a:endParaRPr b="1" sz="1200">
              <a:solidFill>
                <a:srgbClr val="FF9800"/>
              </a:solidFill>
            </a:endParaRPr>
          </a:p>
          <a:p>
            <a:pPr indent="0" lvl="0" marL="0" rtl="0" algn="l">
              <a:spcBef>
                <a:spcPts val="600"/>
              </a:spcBef>
              <a:spcAft>
                <a:spcPts val="0"/>
              </a:spcAft>
              <a:buClr>
                <a:schemeClr val="dk1"/>
              </a:buClr>
              <a:buSzPts val="1100"/>
              <a:buFont typeface="Arial"/>
              <a:buNone/>
            </a:pPr>
            <a:r>
              <a:t/>
            </a:r>
            <a:endParaRPr b="1" sz="1200">
              <a:solidFill>
                <a:srgbClr val="FF9800"/>
              </a:solidFill>
            </a:endParaRPr>
          </a:p>
        </p:txBody>
      </p:sp>
      <p:grpSp>
        <p:nvGrpSpPr>
          <p:cNvPr id="274" name="Google Shape;274;p17"/>
          <p:cNvGrpSpPr/>
          <p:nvPr/>
        </p:nvGrpSpPr>
        <p:grpSpPr>
          <a:xfrm>
            <a:off x="293683" y="574116"/>
            <a:ext cx="309041" cy="403123"/>
            <a:chOff x="590250" y="244200"/>
            <a:chExt cx="407975" cy="532175"/>
          </a:xfrm>
        </p:grpSpPr>
        <p:sp>
          <p:nvSpPr>
            <p:cNvPr id="275" name="Google Shape;275;p1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9" name="Google Shape;289;p17"/>
          <p:cNvPicPr preferRelativeResize="0"/>
          <p:nvPr/>
        </p:nvPicPr>
        <p:blipFill>
          <a:blip r:embed="rId3">
            <a:alphaModFix/>
          </a:blip>
          <a:stretch>
            <a:fillRect/>
          </a:stretch>
        </p:blipFill>
        <p:spPr>
          <a:xfrm>
            <a:off x="1043650" y="1933300"/>
            <a:ext cx="5461225" cy="2866389"/>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2" name="Shape 1652"/>
        <p:cNvGrpSpPr/>
        <p:nvPr/>
      </p:nvGrpSpPr>
      <p:grpSpPr>
        <a:xfrm>
          <a:off x="0" y="0"/>
          <a:ext cx="0" cy="0"/>
          <a:chOff x="0" y="0"/>
          <a:chExt cx="0" cy="0"/>
        </a:xfrm>
      </p:grpSpPr>
      <p:sp>
        <p:nvSpPr>
          <p:cNvPr id="1653" name="Google Shape;1653;p8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Limites</a:t>
            </a:r>
            <a:endParaRPr/>
          </a:p>
        </p:txBody>
      </p:sp>
      <p:sp>
        <p:nvSpPr>
          <p:cNvPr id="1654" name="Google Shape;1654;p8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655" name="Google Shape;1655;p80"/>
          <p:cNvGrpSpPr/>
          <p:nvPr/>
        </p:nvGrpSpPr>
        <p:grpSpPr>
          <a:xfrm>
            <a:off x="293683" y="574116"/>
            <a:ext cx="309041" cy="403123"/>
            <a:chOff x="590250" y="244200"/>
            <a:chExt cx="407975" cy="532175"/>
          </a:xfrm>
        </p:grpSpPr>
        <p:sp>
          <p:nvSpPr>
            <p:cNvPr id="1656" name="Google Shape;1656;p8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8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8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8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8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8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8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8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8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8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80"/>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80"/>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80"/>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80"/>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0" name="Google Shape;1670;p80"/>
          <p:cNvSpPr txBox="1"/>
          <p:nvPr>
            <p:ph idx="1" type="body"/>
          </p:nvPr>
        </p:nvSpPr>
        <p:spPr>
          <a:xfrm>
            <a:off x="732800" y="1329825"/>
            <a:ext cx="8208000" cy="2843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FF9800"/>
                </a:solidFill>
                <a:latin typeface="Roboto Condensed"/>
                <a:ea typeface="Roboto Condensed"/>
                <a:cs typeface="Roboto Condensed"/>
                <a:sym typeface="Roboto Condensed"/>
              </a:rPr>
              <a:t>Pas gratuite</a:t>
            </a:r>
            <a:endParaRPr/>
          </a:p>
          <a:p>
            <a:pPr indent="0" lvl="0" marL="0" rtl="0" algn="l">
              <a:spcBef>
                <a:spcPts val="600"/>
              </a:spcBef>
              <a:spcAft>
                <a:spcPts val="0"/>
              </a:spcAft>
              <a:buNone/>
            </a:pPr>
            <a:r>
              <a:rPr lang="en"/>
              <a:t>Bien évidemment, ces “règles”, notamment la 1e ont un coût sur le développement et les tests.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Il est par ailleurs fréquent de se prémunir de choses qui ne surviendront jamais. On rentre dans un système “</a:t>
            </a:r>
            <a:r>
              <a:rPr b="1" lang="en">
                <a:latin typeface="Roboto Condensed"/>
                <a:ea typeface="Roboto Condensed"/>
                <a:cs typeface="Roboto Condensed"/>
                <a:sym typeface="Roboto Condensed"/>
              </a:rPr>
              <a:t>sur-sécurisé</a:t>
            </a:r>
            <a:r>
              <a:rPr lang="en"/>
              <a:t>”.</a:t>
            </a:r>
            <a:endParaRPr/>
          </a:p>
          <a:p>
            <a:pPr indent="0" lvl="0" marL="0" rtl="0" algn="l">
              <a:spcBef>
                <a:spcPts val="1000"/>
              </a:spcBef>
              <a:spcAft>
                <a:spcPts val="0"/>
              </a:spcAft>
              <a:buClr>
                <a:schemeClr val="dk1"/>
              </a:buClr>
              <a:buSzPts val="1100"/>
              <a:buFont typeface="Arial"/>
              <a:buNone/>
            </a:pPr>
            <a:r>
              <a:rPr lang="en"/>
              <a:t>Par ailleurs cette surproduction de code peut faire tomber dans le vice qui amène à la “3e règle”. </a:t>
            </a:r>
            <a:endParaRPr/>
          </a:p>
          <a:p>
            <a:pPr indent="0" lvl="0" marL="0" rtl="0" algn="l">
              <a:spcBef>
                <a:spcPts val="1000"/>
              </a:spcBef>
              <a:spcAft>
                <a:spcPts val="1000"/>
              </a:spcAft>
              <a:buNone/>
            </a:pPr>
            <a:r>
              <a:t/>
            </a:r>
            <a:endParaRPr/>
          </a:p>
        </p:txBody>
      </p:sp>
      <p:grpSp>
        <p:nvGrpSpPr>
          <p:cNvPr id="1671" name="Google Shape;1671;p80"/>
          <p:cNvGrpSpPr/>
          <p:nvPr/>
        </p:nvGrpSpPr>
        <p:grpSpPr>
          <a:xfrm>
            <a:off x="7355630" y="443818"/>
            <a:ext cx="1307921" cy="1235688"/>
            <a:chOff x="6649150" y="309350"/>
            <a:chExt cx="395800" cy="395800"/>
          </a:xfrm>
        </p:grpSpPr>
        <p:sp>
          <p:nvSpPr>
            <p:cNvPr id="1672" name="Google Shape;1672;p80"/>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80"/>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80"/>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80"/>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80"/>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80"/>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80"/>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80"/>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80"/>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80"/>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80"/>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80"/>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80"/>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80"/>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80"/>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80"/>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80"/>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80"/>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80"/>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80"/>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80"/>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80"/>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80"/>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Présentation et historique</a:t>
            </a:r>
            <a:endParaRPr/>
          </a:p>
        </p:txBody>
      </p:sp>
      <p:sp>
        <p:nvSpPr>
          <p:cNvPr id="295" name="Google Shape;295;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18"/>
          <p:cNvSpPr txBox="1"/>
          <p:nvPr>
            <p:ph idx="1" type="body"/>
          </p:nvPr>
        </p:nvSpPr>
        <p:spPr>
          <a:xfrm>
            <a:off x="856800" y="1425625"/>
            <a:ext cx="7272900" cy="297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FF9800"/>
                </a:solidFill>
              </a:rPr>
              <a:t>Principaux composants de JEE  (</a:t>
            </a:r>
            <a:r>
              <a:rPr b="1" lang="en" sz="1800">
                <a:solidFill>
                  <a:srgbClr val="FF9800"/>
                </a:solidFill>
              </a:rPr>
              <a:t>1/4</a:t>
            </a:r>
            <a:r>
              <a:rPr b="1" lang="en" sz="1800">
                <a:solidFill>
                  <a:srgbClr val="FF9800"/>
                </a:solidFill>
              </a:rPr>
              <a:t>)</a:t>
            </a:r>
            <a:endParaRPr sz="1800"/>
          </a:p>
          <a:p>
            <a:pPr indent="0" lvl="0" marL="0" rtl="0" algn="l">
              <a:spcBef>
                <a:spcPts val="600"/>
              </a:spcBef>
              <a:spcAft>
                <a:spcPts val="0"/>
              </a:spcAft>
              <a:buClr>
                <a:schemeClr val="dk1"/>
              </a:buClr>
              <a:buSzPts val="1100"/>
              <a:buFont typeface="Arial"/>
              <a:buNone/>
            </a:pPr>
            <a:r>
              <a:rPr b="1" lang="en" sz="1400">
                <a:latin typeface="Roboto Condensed"/>
                <a:ea typeface="Roboto Condensed"/>
                <a:cs typeface="Roboto Condensed"/>
                <a:sym typeface="Roboto Condensed"/>
              </a:rPr>
              <a:t>CDI</a:t>
            </a:r>
            <a:r>
              <a:rPr lang="en" sz="1400"/>
              <a:t> : Context Dependency Injection. Permet l’injection de dépendances entre classes.</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rPr b="1" lang="en" sz="1400">
                <a:latin typeface="Roboto Condensed"/>
                <a:ea typeface="Roboto Condensed"/>
                <a:cs typeface="Roboto Condensed"/>
                <a:sym typeface="Roboto Condensed"/>
              </a:rPr>
              <a:t>Bean Validation</a:t>
            </a:r>
            <a:r>
              <a:rPr lang="en" sz="1400"/>
              <a:t> : Permet la validation des objets de type Pojo (Plain Old Java Object : propriétés, getter &amp; setter, constructeurs)</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rPr b="1" lang="en" sz="1400">
                <a:latin typeface="Roboto Condensed"/>
                <a:ea typeface="Roboto Condensed"/>
                <a:cs typeface="Roboto Condensed"/>
                <a:sym typeface="Roboto Condensed"/>
              </a:rPr>
              <a:t>Interceptors</a:t>
            </a:r>
            <a:r>
              <a:rPr lang="en" sz="1400"/>
              <a:t> : Permet d’intercepter des appels et d’appliquer des comportements ou du code à ces derniers.</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rPr b="1" lang="en" sz="1400">
                <a:latin typeface="Roboto Condensed"/>
                <a:ea typeface="Roboto Condensed"/>
                <a:cs typeface="Roboto Condensed"/>
                <a:sym typeface="Roboto Condensed"/>
              </a:rPr>
              <a:t>Concurrency EE</a:t>
            </a:r>
            <a:r>
              <a:rPr lang="en" sz="1400"/>
              <a:t> : Sert à la manipulation des traitements parallèles, via la gestion des threads.</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1000"/>
              </a:spcAft>
              <a:buNone/>
            </a:pPr>
            <a:r>
              <a:t/>
            </a:r>
            <a:endParaRPr sz="1400"/>
          </a:p>
        </p:txBody>
      </p:sp>
      <p:grpSp>
        <p:nvGrpSpPr>
          <p:cNvPr id="297" name="Google Shape;297;p18"/>
          <p:cNvGrpSpPr/>
          <p:nvPr/>
        </p:nvGrpSpPr>
        <p:grpSpPr>
          <a:xfrm>
            <a:off x="293683" y="574116"/>
            <a:ext cx="309041" cy="403123"/>
            <a:chOff x="590250" y="244200"/>
            <a:chExt cx="407975" cy="532175"/>
          </a:xfrm>
        </p:grpSpPr>
        <p:sp>
          <p:nvSpPr>
            <p:cNvPr id="298" name="Google Shape;298;p1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Présentation et historique</a:t>
            </a:r>
            <a:endParaRPr/>
          </a:p>
        </p:txBody>
      </p:sp>
      <p:sp>
        <p:nvSpPr>
          <p:cNvPr id="317" name="Google Shape;317;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19"/>
          <p:cNvSpPr txBox="1"/>
          <p:nvPr>
            <p:ph idx="1" type="body"/>
          </p:nvPr>
        </p:nvSpPr>
        <p:spPr>
          <a:xfrm>
            <a:off x="856800" y="1425625"/>
            <a:ext cx="7272900" cy="297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FF9800"/>
                </a:solidFill>
              </a:rPr>
              <a:t>Principaux composants de JEE  (2/4)</a:t>
            </a:r>
            <a:endParaRPr sz="1800"/>
          </a:p>
          <a:p>
            <a:pPr indent="0" lvl="0" marL="0" rtl="0" algn="l">
              <a:spcBef>
                <a:spcPts val="600"/>
              </a:spcBef>
              <a:spcAft>
                <a:spcPts val="0"/>
              </a:spcAft>
              <a:buClr>
                <a:schemeClr val="dk1"/>
              </a:buClr>
              <a:buSzPts val="1100"/>
              <a:buFont typeface="Arial"/>
              <a:buNone/>
            </a:pPr>
            <a:r>
              <a:rPr b="1" lang="en" sz="1400">
                <a:latin typeface="Roboto Condensed"/>
                <a:ea typeface="Roboto Condensed"/>
                <a:cs typeface="Roboto Condensed"/>
                <a:sym typeface="Roboto Condensed"/>
              </a:rPr>
              <a:t>JPA</a:t>
            </a:r>
            <a:r>
              <a:rPr lang="en" sz="1400"/>
              <a:t> : Java Persistance API. Permet la sauvegarde des données, notamment par l’utilisation d’ORM (Object Relational Mapping)</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rPr b="1" lang="en" sz="1400">
                <a:latin typeface="Roboto Condensed"/>
                <a:ea typeface="Roboto Condensed"/>
                <a:cs typeface="Roboto Condensed"/>
                <a:sym typeface="Roboto Condensed"/>
              </a:rPr>
              <a:t>JTA</a:t>
            </a:r>
            <a:r>
              <a:rPr lang="en" sz="1400"/>
              <a:t> : Java Transaction API. Gestion des Transactions au sein de l’application.</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rPr b="1" lang="en" sz="1400">
                <a:latin typeface="Roboto Condensed"/>
                <a:ea typeface="Roboto Condensed"/>
                <a:cs typeface="Roboto Condensed"/>
                <a:sym typeface="Roboto Condensed"/>
              </a:rPr>
              <a:t>EJB </a:t>
            </a:r>
            <a:r>
              <a:rPr lang="en" sz="1400"/>
              <a:t>: Entreprise Java Beans. Permet la création de services distribués, avec injection de dépendances, traitement des transactions, etc. Utilisé dans des contextes très particuliers.</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rPr b="1" lang="en" sz="1400">
                <a:latin typeface="Roboto Condensed"/>
                <a:ea typeface="Roboto Condensed"/>
                <a:cs typeface="Roboto Condensed"/>
                <a:sym typeface="Roboto Condensed"/>
              </a:rPr>
              <a:t>JMS</a:t>
            </a:r>
            <a:r>
              <a:rPr lang="en" sz="1400"/>
              <a:t> : </a:t>
            </a:r>
            <a:r>
              <a:rPr lang="en" sz="1400"/>
              <a:t>Java Message Service. Permet d’envoyer des messages, de communiquer entre composants, de manière asynchrone</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1000"/>
              </a:spcAft>
              <a:buNone/>
            </a:pPr>
            <a:r>
              <a:t/>
            </a:r>
            <a:endParaRPr sz="1400"/>
          </a:p>
        </p:txBody>
      </p:sp>
      <p:grpSp>
        <p:nvGrpSpPr>
          <p:cNvPr id="319" name="Google Shape;319;p19"/>
          <p:cNvGrpSpPr/>
          <p:nvPr/>
        </p:nvGrpSpPr>
        <p:grpSpPr>
          <a:xfrm>
            <a:off x="293683" y="574116"/>
            <a:ext cx="309041" cy="403123"/>
            <a:chOff x="590250" y="244200"/>
            <a:chExt cx="407975" cy="532175"/>
          </a:xfrm>
        </p:grpSpPr>
        <p:sp>
          <p:nvSpPr>
            <p:cNvPr id="320" name="Google Shape;320;p1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