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5143500" cx="9144000"/>
  <p:notesSz cx="6858000" cy="9144000"/>
  <p:embeddedFontLst>
    <p:embeddedFont>
      <p:font typeface="Arvo"/>
      <p:regular r:id="rId61"/>
      <p:bold r:id="rId62"/>
      <p:italic r:id="rId63"/>
      <p:boldItalic r:id="rId64"/>
    </p:embeddedFont>
    <p:embeddedFont>
      <p:font typeface="Roboto Condensed"/>
      <p:regular r:id="rId65"/>
      <p:bold r:id="rId66"/>
      <p:italic r:id="rId67"/>
      <p:boldItalic r:id="rId68"/>
    </p:embeddedFont>
    <p:embeddedFont>
      <p:font typeface="Roboto Condensed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RobotoCondensedLight-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CondensedLight-italic.fntdata"/><Relationship Id="rId70" Type="http://schemas.openxmlformats.org/officeDocument/2006/relationships/font" Target="fonts/RobotoCondensedLight-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rvo-bold.fntdata"/><Relationship Id="rId61" Type="http://schemas.openxmlformats.org/officeDocument/2006/relationships/font" Target="fonts/Arvo-regular.fntdata"/><Relationship Id="rId20" Type="http://schemas.openxmlformats.org/officeDocument/2006/relationships/slide" Target="slides/slide16.xml"/><Relationship Id="rId64" Type="http://schemas.openxmlformats.org/officeDocument/2006/relationships/font" Target="fonts/Arvo-boldItalic.fntdata"/><Relationship Id="rId63" Type="http://schemas.openxmlformats.org/officeDocument/2006/relationships/font" Target="fonts/Arvo-italic.fntdata"/><Relationship Id="rId22" Type="http://schemas.openxmlformats.org/officeDocument/2006/relationships/slide" Target="slides/slide18.xml"/><Relationship Id="rId66" Type="http://schemas.openxmlformats.org/officeDocument/2006/relationships/font" Target="fonts/RobotoCondensed-bold.fntdata"/><Relationship Id="rId21" Type="http://schemas.openxmlformats.org/officeDocument/2006/relationships/slide" Target="slides/slide17.xml"/><Relationship Id="rId65" Type="http://schemas.openxmlformats.org/officeDocument/2006/relationships/font" Target="fonts/RobotoCondensed-regular.fntdata"/><Relationship Id="rId24" Type="http://schemas.openxmlformats.org/officeDocument/2006/relationships/slide" Target="slides/slide20.xml"/><Relationship Id="rId68" Type="http://schemas.openxmlformats.org/officeDocument/2006/relationships/font" Target="fonts/RobotoCondensed-boldItalic.fntdata"/><Relationship Id="rId23" Type="http://schemas.openxmlformats.org/officeDocument/2006/relationships/slide" Target="slides/slide19.xml"/><Relationship Id="rId67" Type="http://schemas.openxmlformats.org/officeDocument/2006/relationships/font" Target="fonts/RobotoCondense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CondensedLight-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60716f7404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0716f740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60716f7404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0716f74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0716f7404_2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0716f7404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0716f7404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0716f7404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60716f7404_2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0716f7404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0716f7404_2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0716f7404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60716f7404_2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0716f7404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60716f7404_2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0716f7404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60716f7404_2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0716f7404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60716f7404_2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60716f7404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241ef88b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41ef88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60716f7404_2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0716f7404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0716f7404_2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0716f7404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60716f7404_2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0716f7404_2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1c698062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1c6980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1c698062a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1c69806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60716f7404_2_4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60716f7404_2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60716f7404_2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60716f7404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60716f7404_2_4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60716f7404_2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60716f7404_2_4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0716f7404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60716f7404_2_5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60716f7404_2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241ef88b6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241ef88b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60716f7404_2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60716f7404_2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60716f7404_2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60716f7404_2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60716f7404_2_5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60716f7404_2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60716f7404_2_6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60716f7404_2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60716f7404_2_6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60716f7404_2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60716f7404_2_6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60716f7404_2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60716f7404_2_6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60716f7404_2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60716f7404_2_7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60716f7404_2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60716f7404_2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60716f7404_2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60716f7404_2_7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60716f7404_2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c66ecd0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c66ecd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60716f7404_2_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60716f7404_2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60716f7404_2_8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60716f7404_2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60716f7404_2_8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60716f7404_2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60716f7404_2_8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60716f7404_2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60716f7404_2_9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60716f7404_2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60716f7404_2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60716f7404_2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60716f7404_2_9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60716f7404_2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60716f7404_2_9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60716f7404_2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41d123fb0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41d123f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476e8b91c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476e8b9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05ec2ae1a_0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5ec2ae1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476e8b91ce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476e8b91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476e8b91ce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476e8b91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476e8b91ce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476e8b91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5fe718f5a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5fe718f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5fe718f5a0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5fe718f5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5fe718f5a0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5fe718f5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5fe718f5a0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5fe718f5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0716f7404_2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0716f7404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0716f7404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0716f74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0716f7404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0716f74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0716f7404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0716f740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5A05B"/>
              </a:buClr>
              <a:buSzPts val="2000"/>
              <a:buNone/>
              <a:defRPr sz="2000">
                <a:solidFill>
                  <a:srgbClr val="85A05B"/>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a:solidFill>
            <a:srgbClr val="85A05B"/>
          </a:solidFill>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85A05B"/>
                </a:solidFill>
              </a:rPr>
              <a:t>“</a:t>
            </a:r>
            <a:endParaRPr b="1" sz="7200">
              <a:solidFill>
                <a:srgbClr val="85A05B"/>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702125" y="1390525"/>
            <a:ext cx="8081700" cy="2734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26277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51309"/>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140600" y="158452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36798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fr.wikipedia.org/wiki/Base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base64encode.org/" TargetMode="External"/><Relationship Id="rId4" Type="http://schemas.openxmlformats.org/officeDocument/2006/relationships/hyperlink" Target="https://www.base64decod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oauth.net/2/" TargetMode="External"/><Relationship Id="rId4" Type="http://schemas.openxmlformats.org/officeDocument/2006/relationships/hyperlink" Target="https://jwt.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Sécuriser </a:t>
            </a:r>
            <a:endParaRPr/>
          </a:p>
          <a:p>
            <a:pPr indent="0" lvl="0" marL="0" rtl="0" algn="l">
              <a:spcBef>
                <a:spcPts val="0"/>
              </a:spcBef>
              <a:spcAft>
                <a:spcPts val="0"/>
              </a:spcAft>
              <a:buNone/>
            </a:pPr>
            <a:r>
              <a:rPr lang="en"/>
              <a:t>une API REST</a:t>
            </a:r>
            <a:endParaRPr/>
          </a:p>
        </p:txBody>
      </p:sp>
      <p:pic>
        <p:nvPicPr>
          <p:cNvPr id="185" name="Google Shape;185;p11"/>
          <p:cNvPicPr preferRelativeResize="0"/>
          <p:nvPr/>
        </p:nvPicPr>
        <p:blipFill>
          <a:blip r:embed="rId3">
            <a:alphaModFix/>
          </a:blip>
          <a:stretch>
            <a:fillRect/>
          </a:stretch>
        </p:blipFill>
        <p:spPr>
          <a:xfrm>
            <a:off x="4381775" y="156745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Exposition des données</a:t>
            </a:r>
            <a:endParaRPr/>
          </a:p>
        </p:txBody>
      </p:sp>
      <p:sp>
        <p:nvSpPr>
          <p:cNvPr id="355" name="Google Shape;355;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56" name="Google Shape;356;p20"/>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Une sécurité insuffisante</a:t>
            </a:r>
            <a:endParaRPr/>
          </a:p>
          <a:p>
            <a:pPr indent="0" lvl="0" marL="0" rtl="0" algn="l">
              <a:spcBef>
                <a:spcPts val="1000"/>
              </a:spcBef>
              <a:spcAft>
                <a:spcPts val="0"/>
              </a:spcAft>
              <a:buNone/>
            </a:pPr>
            <a:r>
              <a:rPr lang="en"/>
              <a:t>Exemple : </a:t>
            </a:r>
            <a:endParaRPr/>
          </a:p>
          <a:p>
            <a:pPr indent="0" lvl="0" marL="0" rtl="0" algn="l">
              <a:spcBef>
                <a:spcPts val="1000"/>
              </a:spcBef>
              <a:spcAft>
                <a:spcPts val="0"/>
              </a:spcAft>
              <a:buNone/>
            </a:pPr>
            <a:r>
              <a:rPr lang="en"/>
              <a:t>Mon application récupère mes informations clientes via l’appel :</a:t>
            </a:r>
            <a:endParaRPr/>
          </a:p>
          <a:p>
            <a:pPr indent="-355600" lvl="0" marL="457200" rtl="0" algn="l">
              <a:spcBef>
                <a:spcPts val="1000"/>
              </a:spcBef>
              <a:spcAft>
                <a:spcPts val="0"/>
              </a:spcAft>
              <a:buSzPts val="2000"/>
              <a:buChar char="▰"/>
            </a:pPr>
            <a:r>
              <a:rPr lang="en"/>
              <a:t>http://monappli.com/proxy/client/</a:t>
            </a:r>
            <a:r>
              <a:rPr b="1" lang="en">
                <a:latin typeface="Roboto Condensed"/>
                <a:ea typeface="Roboto Condensed"/>
                <a:cs typeface="Roboto Condensed"/>
                <a:sym typeface="Roboto Condensed"/>
              </a:rPr>
              <a:t>228</a:t>
            </a:r>
            <a:endParaRPr b="1">
              <a:latin typeface="Roboto Condensed"/>
              <a:ea typeface="Roboto Condensed"/>
              <a:cs typeface="Roboto Condensed"/>
              <a:sym typeface="Roboto Condensed"/>
            </a:endParaRPr>
          </a:p>
          <a:p>
            <a:pPr indent="0" lvl="0" marL="0" rtl="0" algn="l">
              <a:spcBef>
                <a:spcPts val="1000"/>
              </a:spcBef>
              <a:spcAft>
                <a:spcPts val="0"/>
              </a:spcAft>
              <a:buNone/>
            </a:pPr>
            <a:r>
              <a:rPr lang="en"/>
              <a:t>En changeant un peu de Javascript, ou en utilisant directement l’adresse ci dessous, je peux récupérer des données clientes qui ne sont pas les miennes : </a:t>
            </a:r>
            <a:endParaRPr/>
          </a:p>
          <a:p>
            <a:pPr indent="-355600" lvl="0" marL="457200" rtl="0" algn="l">
              <a:spcBef>
                <a:spcPts val="1000"/>
              </a:spcBef>
              <a:spcAft>
                <a:spcPts val="0"/>
              </a:spcAft>
              <a:buSzPts val="2000"/>
              <a:buChar char="▰"/>
            </a:pPr>
            <a:r>
              <a:rPr lang="en"/>
              <a:t>http://monappli.com/proxy/client/</a:t>
            </a:r>
            <a:r>
              <a:rPr b="1" lang="en">
                <a:latin typeface="Roboto Condensed"/>
                <a:ea typeface="Roboto Condensed"/>
                <a:cs typeface="Roboto Condensed"/>
                <a:sym typeface="Roboto Condensed"/>
              </a:rPr>
              <a:t>127</a:t>
            </a:r>
            <a:endParaRPr b="1">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357" name="Google Shape;357;p20"/>
          <p:cNvGrpSpPr/>
          <p:nvPr/>
        </p:nvGrpSpPr>
        <p:grpSpPr>
          <a:xfrm>
            <a:off x="293683" y="574116"/>
            <a:ext cx="309041" cy="403123"/>
            <a:chOff x="590250" y="244200"/>
            <a:chExt cx="407975" cy="532175"/>
          </a:xfrm>
        </p:grpSpPr>
        <p:sp>
          <p:nvSpPr>
            <p:cNvPr id="358" name="Google Shape;358;p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Exposition des données</a:t>
            </a:r>
            <a:endParaRPr/>
          </a:p>
        </p:txBody>
      </p:sp>
      <p:sp>
        <p:nvSpPr>
          <p:cNvPr id="377" name="Google Shape;377;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78" name="Google Shape;378;p21"/>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Une sécurité insuffisante</a:t>
            </a:r>
            <a:endParaRPr/>
          </a:p>
          <a:p>
            <a:pPr indent="0" lvl="0" marL="0" rtl="0" algn="l">
              <a:spcBef>
                <a:spcPts val="1000"/>
              </a:spcBef>
              <a:spcAft>
                <a:spcPts val="0"/>
              </a:spcAft>
              <a:buNone/>
            </a:pPr>
            <a:r>
              <a:rPr lang="en"/>
              <a:t>Cette solution permet de se protéger des attaques externes d’utilisateurs n’ayant pas accès à l’application front end.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Pour bien faire, il faudrait que l’API vérifie également que l’utilisateur  a les droits d’appeler une ressource spécifique.</a:t>
            </a:r>
            <a:endParaRPr/>
          </a:p>
          <a:p>
            <a:pPr indent="0" lvl="0" marL="0" rtl="0" algn="l">
              <a:spcBef>
                <a:spcPts val="1000"/>
              </a:spcBef>
              <a:spcAft>
                <a:spcPts val="1000"/>
              </a:spcAft>
              <a:buNone/>
            </a:pPr>
            <a:r>
              <a:t/>
            </a:r>
            <a:endParaRPr/>
          </a:p>
        </p:txBody>
      </p:sp>
      <p:grpSp>
        <p:nvGrpSpPr>
          <p:cNvPr id="379" name="Google Shape;379;p21"/>
          <p:cNvGrpSpPr/>
          <p:nvPr/>
        </p:nvGrpSpPr>
        <p:grpSpPr>
          <a:xfrm>
            <a:off x="293683" y="574116"/>
            <a:ext cx="309041" cy="403123"/>
            <a:chOff x="590250" y="244200"/>
            <a:chExt cx="407975" cy="532175"/>
          </a:xfrm>
        </p:grpSpPr>
        <p:sp>
          <p:nvSpPr>
            <p:cNvPr id="380" name="Google Shape;380;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 l’application</a:t>
            </a:r>
            <a:endParaRPr/>
          </a:p>
        </p:txBody>
      </p:sp>
      <p:sp>
        <p:nvSpPr>
          <p:cNvPr id="399" name="Google Shape;399;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00" name="Google Shape;400;p22"/>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Comment s’authentifier sur une API ?</a:t>
            </a:r>
            <a:endParaRPr/>
          </a:p>
          <a:p>
            <a:pPr indent="0" lvl="0" marL="0" rtl="0" algn="l">
              <a:spcBef>
                <a:spcPts val="1000"/>
              </a:spcBef>
              <a:spcAft>
                <a:spcPts val="0"/>
              </a:spcAft>
              <a:buNone/>
            </a:pPr>
            <a:r>
              <a:rPr lang="en"/>
              <a:t>Dans une application Web, la méthode d’authentification la plus courante est le formulaire login/password.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Pour une API Rest, cette approche est impossible car aucune page HTML ne peut être utilisée.  </a:t>
            </a:r>
            <a:endParaRPr/>
          </a:p>
          <a:p>
            <a:pPr indent="0" lvl="0" marL="0" rtl="0" algn="l">
              <a:spcBef>
                <a:spcPts val="1000"/>
              </a:spcBef>
              <a:spcAft>
                <a:spcPts val="0"/>
              </a:spcAft>
              <a:buNone/>
            </a:pPr>
            <a:r>
              <a:rPr lang="en"/>
              <a:t>Il faut donc envoyer à l’API les identifiants autrement. Plusieurs solutions existent, chacune d’entre elle donnant naissance à une authentification différente.</a:t>
            </a:r>
            <a:endParaRPr/>
          </a:p>
          <a:p>
            <a:pPr indent="0" lvl="0" marL="0" rtl="0" algn="l">
              <a:spcBef>
                <a:spcPts val="1000"/>
              </a:spcBef>
              <a:spcAft>
                <a:spcPts val="1000"/>
              </a:spcAft>
              <a:buNone/>
            </a:pPr>
            <a:r>
              <a:t/>
            </a:r>
            <a:endParaRPr/>
          </a:p>
        </p:txBody>
      </p:sp>
      <p:grpSp>
        <p:nvGrpSpPr>
          <p:cNvPr id="401" name="Google Shape;401;p22"/>
          <p:cNvGrpSpPr/>
          <p:nvPr/>
        </p:nvGrpSpPr>
        <p:grpSpPr>
          <a:xfrm>
            <a:off x="293683" y="574116"/>
            <a:ext cx="309041" cy="403123"/>
            <a:chOff x="590250" y="244200"/>
            <a:chExt cx="407975" cy="532175"/>
          </a:xfrm>
        </p:grpSpPr>
        <p:sp>
          <p:nvSpPr>
            <p:cNvPr id="402" name="Google Shape;402;p2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 l’application</a:t>
            </a:r>
            <a:endParaRPr/>
          </a:p>
        </p:txBody>
      </p:sp>
      <p:sp>
        <p:nvSpPr>
          <p:cNvPr id="421" name="Google Shape;421;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22" name="Google Shape;422;p23"/>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Méthodes d’authentification :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t/>
            </a:r>
            <a:endParaRPr b="1" sz="2400">
              <a:solidFill>
                <a:srgbClr val="FF9800"/>
              </a:solidFill>
              <a:latin typeface="Roboto Condensed"/>
              <a:ea typeface="Roboto Condensed"/>
              <a:cs typeface="Roboto Condensed"/>
              <a:sym typeface="Roboto Condensed"/>
            </a:endParaRPr>
          </a:p>
          <a:p>
            <a:pPr indent="-355600" lvl="0" marL="457200" rtl="0" algn="l">
              <a:spcBef>
                <a:spcPts val="1000"/>
              </a:spcBef>
              <a:spcAft>
                <a:spcPts val="0"/>
              </a:spcAft>
              <a:buSzPts val="2000"/>
              <a:buChar char="▰"/>
            </a:pPr>
            <a:r>
              <a:rPr lang="en"/>
              <a:t>Utilisation d’une API Key</a:t>
            </a:r>
            <a:endParaRPr/>
          </a:p>
          <a:p>
            <a:pPr indent="-355600" lvl="0" marL="457200" rtl="0" algn="l">
              <a:spcBef>
                <a:spcPts val="0"/>
              </a:spcBef>
              <a:spcAft>
                <a:spcPts val="0"/>
              </a:spcAft>
              <a:buSzPts val="2000"/>
              <a:buChar char="▰"/>
            </a:pPr>
            <a:r>
              <a:rPr lang="en"/>
              <a:t>Authentification “Basic”</a:t>
            </a:r>
            <a:endParaRPr/>
          </a:p>
          <a:p>
            <a:pPr indent="-355600" lvl="0" marL="457200" rtl="0" algn="l">
              <a:spcBef>
                <a:spcPts val="0"/>
              </a:spcBef>
              <a:spcAft>
                <a:spcPts val="0"/>
              </a:spcAft>
              <a:buSzPts val="2000"/>
              <a:buChar char="▰"/>
            </a:pPr>
            <a:r>
              <a:rPr lang="en"/>
              <a:t>Utilisation d’un Token</a:t>
            </a:r>
            <a:endParaRPr/>
          </a:p>
          <a:p>
            <a:pPr indent="-355600" lvl="0" marL="457200" rtl="0" algn="l">
              <a:spcBef>
                <a:spcPts val="0"/>
              </a:spcBef>
              <a:spcAft>
                <a:spcPts val="0"/>
              </a:spcAft>
              <a:buSzPts val="2000"/>
              <a:buChar char="▰"/>
            </a:pPr>
            <a:r>
              <a:rPr lang="en"/>
              <a:t>Utilisation d’un serveurs tiers d’authentification</a:t>
            </a:r>
            <a:endParaRPr/>
          </a:p>
        </p:txBody>
      </p:sp>
      <p:grpSp>
        <p:nvGrpSpPr>
          <p:cNvPr id="423" name="Google Shape;423;p23"/>
          <p:cNvGrpSpPr/>
          <p:nvPr/>
        </p:nvGrpSpPr>
        <p:grpSpPr>
          <a:xfrm>
            <a:off x="293683" y="574116"/>
            <a:ext cx="309041" cy="403123"/>
            <a:chOff x="590250" y="244200"/>
            <a:chExt cx="407975" cy="532175"/>
          </a:xfrm>
        </p:grpSpPr>
        <p:sp>
          <p:nvSpPr>
            <p:cNvPr id="424" name="Google Shape;424;p2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API Key</a:t>
            </a:r>
            <a:endParaRPr/>
          </a:p>
        </p:txBody>
      </p:sp>
      <p:sp>
        <p:nvSpPr>
          <p:cNvPr id="443" name="Google Shape;443;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44" name="Google Shape;444;p24"/>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La méthode la plus simple</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Une </a:t>
            </a:r>
            <a:r>
              <a:rPr b="1" lang="en">
                <a:latin typeface="Roboto Condensed"/>
                <a:ea typeface="Roboto Condensed"/>
                <a:cs typeface="Roboto Condensed"/>
                <a:sym typeface="Roboto Condensed"/>
              </a:rPr>
              <a:t>API Key</a:t>
            </a:r>
            <a:r>
              <a:rPr lang="en"/>
              <a:t> (clé d’API) est une information envoyée par un client pour dire qui il est.</a:t>
            </a:r>
            <a:endParaRPr/>
          </a:p>
          <a:p>
            <a:pPr indent="0" lvl="0" marL="0" marR="0" rtl="0" algn="l">
              <a:lnSpc>
                <a:spcPct val="100000"/>
              </a:lnSpc>
              <a:spcBef>
                <a:spcPts val="1000"/>
              </a:spcBef>
              <a:spcAft>
                <a:spcPts val="0"/>
              </a:spcAft>
              <a:buNone/>
            </a:pPr>
            <a:r>
              <a:rPr lang="en"/>
              <a:t>Cette information est en générale ajoutée aux headers de la requête  : </a:t>
            </a:r>
            <a:r>
              <a:rPr b="1" lang="en">
                <a:latin typeface="Roboto Condensed"/>
                <a:ea typeface="Roboto Condensed"/>
                <a:cs typeface="Roboto Condensed"/>
                <a:sym typeface="Roboto Condensed"/>
              </a:rPr>
              <a:t>x-api-key</a:t>
            </a:r>
            <a:r>
              <a:rPr lang="en"/>
              <a:t> par exemple. Parfois, aux paramètres de la requête : http://test.com</a:t>
            </a:r>
            <a:r>
              <a:rPr b="1" lang="en">
                <a:latin typeface="Roboto Condensed"/>
                <a:ea typeface="Roboto Condensed"/>
                <a:cs typeface="Roboto Condensed"/>
                <a:sym typeface="Roboto Condensed"/>
              </a:rPr>
              <a:t>?apikey=</a:t>
            </a:r>
            <a:endParaRPr b="1">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La clé est généralement fournie par le responsable de l’API à ses clients. </a:t>
            </a:r>
            <a:endParaRPr/>
          </a:p>
          <a:p>
            <a:pPr indent="0" lvl="0" marL="0" marR="0" rtl="0" algn="l">
              <a:lnSpc>
                <a:spcPct val="100000"/>
              </a:lnSpc>
              <a:spcBef>
                <a:spcPts val="1000"/>
              </a:spcBef>
              <a:spcAft>
                <a:spcPts val="1000"/>
              </a:spcAft>
              <a:buNone/>
            </a:pPr>
            <a:r>
              <a:t/>
            </a:r>
            <a:endParaRPr/>
          </a:p>
        </p:txBody>
      </p:sp>
      <p:grpSp>
        <p:nvGrpSpPr>
          <p:cNvPr id="445" name="Google Shape;445;p24"/>
          <p:cNvGrpSpPr/>
          <p:nvPr/>
        </p:nvGrpSpPr>
        <p:grpSpPr>
          <a:xfrm>
            <a:off x="293683" y="574116"/>
            <a:ext cx="309041" cy="403123"/>
            <a:chOff x="590250" y="244200"/>
            <a:chExt cx="407975" cy="532175"/>
          </a:xfrm>
        </p:grpSpPr>
        <p:sp>
          <p:nvSpPr>
            <p:cNvPr id="446" name="Google Shape;446;p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API Key</a:t>
            </a:r>
            <a:endParaRPr/>
          </a:p>
        </p:txBody>
      </p:sp>
      <p:sp>
        <p:nvSpPr>
          <p:cNvPr id="465" name="Google Shape;465;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66" name="Google Shape;466;p25"/>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Identification, pas authentification</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En règle général, cette information sert à identifier un client plus qu’à l’authentifier. Typiquement une clé d’API sert à : </a:t>
            </a:r>
            <a:endParaRPr/>
          </a:p>
          <a:p>
            <a:pPr indent="-355600" lvl="0" marL="457200" marR="0" rtl="0" algn="l">
              <a:lnSpc>
                <a:spcPct val="100000"/>
              </a:lnSpc>
              <a:spcBef>
                <a:spcPts val="1000"/>
              </a:spcBef>
              <a:spcAft>
                <a:spcPts val="0"/>
              </a:spcAft>
              <a:buSzPts val="2000"/>
              <a:buChar char="▰"/>
            </a:pPr>
            <a:r>
              <a:rPr b="1" lang="en">
                <a:latin typeface="Roboto Condensed"/>
                <a:ea typeface="Roboto Condensed"/>
                <a:cs typeface="Roboto Condensed"/>
                <a:sym typeface="Roboto Condensed"/>
              </a:rPr>
              <a:t>Éviter le trafic anonyme</a:t>
            </a:r>
            <a:r>
              <a:rPr lang="en"/>
              <a:t>, venu de l’extérieur si votre API n’est pas sécurisée par l’architecture</a:t>
            </a:r>
            <a:endParaRPr/>
          </a:p>
          <a:p>
            <a:pPr indent="-355600" lvl="0" marL="457200" marR="0" rtl="0" algn="l">
              <a:lnSpc>
                <a:spcPct val="100000"/>
              </a:lnSpc>
              <a:spcBef>
                <a:spcPts val="0"/>
              </a:spcBef>
              <a:spcAft>
                <a:spcPts val="0"/>
              </a:spcAft>
              <a:buSzPts val="2000"/>
              <a:buChar char="▰"/>
            </a:pPr>
            <a:r>
              <a:rPr b="1" lang="en">
                <a:latin typeface="Roboto Condensed"/>
                <a:ea typeface="Roboto Condensed"/>
                <a:cs typeface="Roboto Condensed"/>
                <a:sym typeface="Roboto Condensed"/>
              </a:rPr>
              <a:t>Contrôler le nombre d’appels </a:t>
            </a:r>
            <a:r>
              <a:rPr lang="en"/>
              <a:t>faits par des clients : on parle de volumétrie d’appels</a:t>
            </a:r>
            <a:endParaRPr/>
          </a:p>
          <a:p>
            <a:pPr indent="-355600" lvl="0" marL="457200" marR="0" rtl="0" algn="l">
              <a:lnSpc>
                <a:spcPct val="100000"/>
              </a:lnSpc>
              <a:spcBef>
                <a:spcPts val="0"/>
              </a:spcBef>
              <a:spcAft>
                <a:spcPts val="0"/>
              </a:spcAft>
              <a:buSzPts val="2000"/>
              <a:buChar char="▰"/>
            </a:pPr>
            <a:r>
              <a:rPr lang="en"/>
              <a:t>Pouvoir retrouver tous les appels faits par des clients dans des </a:t>
            </a:r>
            <a:r>
              <a:rPr b="1" lang="en">
                <a:latin typeface="Roboto Condensed"/>
                <a:ea typeface="Roboto Condensed"/>
                <a:cs typeface="Roboto Condensed"/>
                <a:sym typeface="Roboto Condensed"/>
              </a:rPr>
              <a:t>archives</a:t>
            </a:r>
            <a:r>
              <a:rPr lang="en"/>
              <a:t>.</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467" name="Google Shape;467;p25"/>
          <p:cNvGrpSpPr/>
          <p:nvPr/>
        </p:nvGrpSpPr>
        <p:grpSpPr>
          <a:xfrm>
            <a:off x="293683" y="574116"/>
            <a:ext cx="309041" cy="403123"/>
            <a:chOff x="590250" y="244200"/>
            <a:chExt cx="407975" cy="532175"/>
          </a:xfrm>
        </p:grpSpPr>
        <p:sp>
          <p:nvSpPr>
            <p:cNvPr id="468" name="Google Shape;468;p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API Key</a:t>
            </a:r>
            <a:endParaRPr/>
          </a:p>
        </p:txBody>
      </p:sp>
      <p:sp>
        <p:nvSpPr>
          <p:cNvPr id="487" name="Google Shape;487;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88" name="Google Shape;488;p2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Identification, pas authentification</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Une API Key ne sert pas à : </a:t>
            </a:r>
            <a:endParaRPr/>
          </a:p>
          <a:p>
            <a:pPr indent="-355600" lvl="0" marL="457200" marR="0" rtl="0" algn="l">
              <a:lnSpc>
                <a:spcPct val="100000"/>
              </a:lnSpc>
              <a:spcBef>
                <a:spcPts val="1000"/>
              </a:spcBef>
              <a:spcAft>
                <a:spcPts val="0"/>
              </a:spcAft>
              <a:buSzPts val="2000"/>
              <a:buChar char="▰"/>
            </a:pPr>
            <a:r>
              <a:rPr lang="en"/>
              <a:t>Identifier un utilisateur unique : Une API Key, est utilisée par une application complète, pas par un utilisateur spécifique.</a:t>
            </a:r>
            <a:endParaRPr/>
          </a:p>
          <a:p>
            <a:pPr indent="-355600" lvl="0" marL="457200" marR="0" rtl="0" algn="l">
              <a:lnSpc>
                <a:spcPct val="100000"/>
              </a:lnSpc>
              <a:spcBef>
                <a:spcPts val="0"/>
              </a:spcBef>
              <a:spcAft>
                <a:spcPts val="0"/>
              </a:spcAft>
              <a:buSzPts val="2000"/>
              <a:buChar char="▰"/>
            </a:pPr>
            <a:r>
              <a:rPr lang="en"/>
              <a:t>Gérer finement les droits : vu qu’elle est </a:t>
            </a:r>
            <a:r>
              <a:rPr b="1" lang="en">
                <a:latin typeface="Roboto Condensed"/>
                <a:ea typeface="Roboto Condensed"/>
                <a:cs typeface="Roboto Condensed"/>
                <a:sym typeface="Roboto Condensed"/>
              </a:rPr>
              <a:t>partagée par de nombreux utilisateurs</a:t>
            </a:r>
            <a:r>
              <a:rPr lang="en"/>
              <a:t>. </a:t>
            </a:r>
            <a:endParaRPr/>
          </a:p>
          <a:p>
            <a:pPr indent="0" lvl="0" marL="45720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489" name="Google Shape;489;p26"/>
          <p:cNvGrpSpPr/>
          <p:nvPr/>
        </p:nvGrpSpPr>
        <p:grpSpPr>
          <a:xfrm>
            <a:off x="293683" y="574116"/>
            <a:ext cx="309041" cy="403123"/>
            <a:chOff x="590250" y="244200"/>
            <a:chExt cx="407975" cy="532175"/>
          </a:xfrm>
        </p:grpSpPr>
        <p:sp>
          <p:nvSpPr>
            <p:cNvPr id="490" name="Google Shape;490;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API Key</a:t>
            </a:r>
            <a:endParaRPr/>
          </a:p>
        </p:txBody>
      </p:sp>
      <p:sp>
        <p:nvSpPr>
          <p:cNvPr id="509" name="Google Shape;509;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510" name="Google Shape;510;p27"/>
          <p:cNvGrpSpPr/>
          <p:nvPr/>
        </p:nvGrpSpPr>
        <p:grpSpPr>
          <a:xfrm>
            <a:off x="293683" y="574116"/>
            <a:ext cx="309041" cy="403123"/>
            <a:chOff x="590250" y="244200"/>
            <a:chExt cx="407975" cy="532175"/>
          </a:xfrm>
        </p:grpSpPr>
        <p:sp>
          <p:nvSpPr>
            <p:cNvPr id="511" name="Google Shape;511;p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7"/>
          <p:cNvSpPr/>
          <p:nvPr/>
        </p:nvSpPr>
        <p:spPr>
          <a:xfrm>
            <a:off x="974875" y="1776175"/>
            <a:ext cx="1218900" cy="28605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 postman, ...)</a:t>
            </a:r>
            <a:endParaRPr/>
          </a:p>
        </p:txBody>
      </p:sp>
      <p:sp>
        <p:nvSpPr>
          <p:cNvPr id="526" name="Google Shape;526;p27"/>
          <p:cNvSpPr/>
          <p:nvPr/>
        </p:nvSpPr>
        <p:spPr>
          <a:xfrm>
            <a:off x="6695575" y="2065650"/>
            <a:ext cx="1218900" cy="2067300"/>
          </a:xfrm>
          <a:prstGeom prst="roundRect">
            <a:avLst>
              <a:gd fmla="val 16667" name="adj"/>
            </a:avLst>
          </a:prstGeom>
          <a:solidFill>
            <a:srgbClr val="93C47D"/>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527" name="Google Shape;527;p27"/>
          <p:cNvSpPr/>
          <p:nvPr/>
        </p:nvSpPr>
        <p:spPr>
          <a:xfrm>
            <a:off x="2193775" y="229875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flipH="1">
            <a:off x="2193775" y="25377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27"/>
          <p:cNvCxnSpPr/>
          <p:nvPr/>
        </p:nvCxnSpPr>
        <p:spPr>
          <a:xfrm flipH="1">
            <a:off x="2382875" y="1986150"/>
            <a:ext cx="11400" cy="2779800"/>
          </a:xfrm>
          <a:prstGeom prst="straightConnector1">
            <a:avLst/>
          </a:prstGeom>
          <a:noFill/>
          <a:ln cap="flat" cmpd="sng" w="9525">
            <a:solidFill>
              <a:srgbClr val="666666"/>
            </a:solidFill>
            <a:prstDash val="dash"/>
            <a:round/>
            <a:headEnd len="med" w="med" type="none"/>
            <a:tailEnd len="med" w="med" type="none"/>
          </a:ln>
        </p:spPr>
      </p:cxnSp>
      <p:sp>
        <p:nvSpPr>
          <p:cNvPr id="530" name="Google Shape;530;p27"/>
          <p:cNvSpPr txBox="1"/>
          <p:nvPr/>
        </p:nvSpPr>
        <p:spPr>
          <a:xfrm>
            <a:off x="6695575" y="1582943"/>
            <a:ext cx="1131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Serveur Back</a:t>
            </a:r>
            <a:endParaRPr b="1">
              <a:latin typeface="Roboto Condensed"/>
              <a:ea typeface="Roboto Condensed"/>
              <a:cs typeface="Roboto Condensed"/>
              <a:sym typeface="Roboto Condensed"/>
            </a:endParaRPr>
          </a:p>
        </p:txBody>
      </p:sp>
      <p:sp>
        <p:nvSpPr>
          <p:cNvPr id="531" name="Google Shape;531;p27"/>
          <p:cNvSpPr txBox="1"/>
          <p:nvPr/>
        </p:nvSpPr>
        <p:spPr>
          <a:xfrm>
            <a:off x="1018825" y="1393850"/>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Extérieur </a:t>
            </a:r>
            <a:endParaRPr b="1">
              <a:latin typeface="Roboto Condensed"/>
              <a:ea typeface="Roboto Condensed"/>
              <a:cs typeface="Roboto Condensed"/>
              <a:sym typeface="Roboto Condensed"/>
            </a:endParaRPr>
          </a:p>
        </p:txBody>
      </p:sp>
      <p:sp>
        <p:nvSpPr>
          <p:cNvPr id="532" name="Google Shape;532;p27"/>
          <p:cNvSpPr txBox="1"/>
          <p:nvPr/>
        </p:nvSpPr>
        <p:spPr>
          <a:xfrm>
            <a:off x="3389525" y="203080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APIKey</a:t>
            </a:r>
            <a:endParaRPr>
              <a:latin typeface="Roboto Condensed Light"/>
              <a:ea typeface="Roboto Condensed Light"/>
              <a:cs typeface="Roboto Condensed Light"/>
              <a:sym typeface="Roboto Condensed Light"/>
            </a:endParaRPr>
          </a:p>
        </p:txBody>
      </p:sp>
      <p:sp>
        <p:nvSpPr>
          <p:cNvPr id="533" name="Google Shape;533;p27"/>
          <p:cNvSpPr txBox="1"/>
          <p:nvPr/>
        </p:nvSpPr>
        <p:spPr>
          <a:xfrm>
            <a:off x="3421325" y="25332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sp>
        <p:nvSpPr>
          <p:cNvPr id="534" name="Google Shape;534;p27"/>
          <p:cNvSpPr/>
          <p:nvPr/>
        </p:nvSpPr>
        <p:spPr>
          <a:xfrm>
            <a:off x="2193775" y="35242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flipH="1">
            <a:off x="2193775" y="376330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txBox="1"/>
          <p:nvPr/>
        </p:nvSpPr>
        <p:spPr>
          <a:xfrm>
            <a:off x="3389525" y="32563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APIKey</a:t>
            </a:r>
            <a:endParaRPr>
              <a:latin typeface="Roboto Condensed Light"/>
              <a:ea typeface="Roboto Condensed Light"/>
              <a:cs typeface="Roboto Condensed Light"/>
              <a:sym typeface="Roboto Condensed Light"/>
            </a:endParaRPr>
          </a:p>
        </p:txBody>
      </p:sp>
      <p:sp>
        <p:nvSpPr>
          <p:cNvPr id="537" name="Google Shape;537;p27"/>
          <p:cNvSpPr txBox="1"/>
          <p:nvPr/>
        </p:nvSpPr>
        <p:spPr>
          <a:xfrm>
            <a:off x="3421325" y="37587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cxnSp>
        <p:nvCxnSpPr>
          <p:cNvPr id="538" name="Google Shape;538;p27"/>
          <p:cNvCxnSpPr/>
          <p:nvPr/>
        </p:nvCxnSpPr>
        <p:spPr>
          <a:xfrm flipH="1">
            <a:off x="436550" y="1739175"/>
            <a:ext cx="7500" cy="287160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27"/>
          <p:cNvSpPr txBox="1"/>
          <p:nvPr/>
        </p:nvSpPr>
        <p:spPr>
          <a:xfrm>
            <a:off x="74400" y="1371850"/>
            <a:ext cx="747600" cy="1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Temps</a:t>
            </a:r>
            <a:endParaRPr>
              <a:latin typeface="Roboto Condensed Light"/>
              <a:ea typeface="Roboto Condensed Light"/>
              <a:cs typeface="Roboto Condensed Light"/>
              <a:sym typeface="Roboto Condensed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545" name="Google Shape;545;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46" name="Google Shape;546;p28"/>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Basic = simple</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Cette fois-ci il est bien question d’authentification. L’utilisateur final de l’application ou de l’API va lui envoyer des informations personnelles d’identification et pas un compte partagé.</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L’envoi de cette donnée est à faire dans un header </a:t>
            </a:r>
            <a:r>
              <a:rPr b="1" lang="en">
                <a:latin typeface="Roboto Condensed"/>
                <a:ea typeface="Roboto Condensed"/>
                <a:cs typeface="Roboto Condensed"/>
                <a:sym typeface="Roboto Condensed"/>
              </a:rPr>
              <a:t>Authorization</a:t>
            </a:r>
            <a:r>
              <a:rPr lang="en"/>
              <a:t>. </a:t>
            </a:r>
            <a:endParaRPr/>
          </a:p>
          <a:p>
            <a:pPr indent="0" lvl="0" marL="0" marR="0" rtl="0" algn="l">
              <a:lnSpc>
                <a:spcPct val="100000"/>
              </a:lnSpc>
              <a:spcBef>
                <a:spcPts val="1000"/>
              </a:spcBef>
              <a:spcAft>
                <a:spcPts val="0"/>
              </a:spcAft>
              <a:buNone/>
            </a:pPr>
            <a:r>
              <a:rPr lang="en"/>
              <a:t>Ce header sert spécifiquement à authentifier un utilisateur et sera réutilisé dans les autres solutions.</a:t>
            </a:r>
            <a:endParaRPr/>
          </a:p>
          <a:p>
            <a:pPr indent="0" lvl="0" marL="0" marR="0" rtl="0" algn="l">
              <a:lnSpc>
                <a:spcPct val="100000"/>
              </a:lnSpc>
              <a:spcBef>
                <a:spcPts val="1000"/>
              </a:spcBef>
              <a:spcAft>
                <a:spcPts val="1000"/>
              </a:spcAft>
              <a:buNone/>
            </a:pPr>
            <a:r>
              <a:t/>
            </a:r>
            <a:endParaRPr/>
          </a:p>
        </p:txBody>
      </p:sp>
      <p:grpSp>
        <p:nvGrpSpPr>
          <p:cNvPr id="547" name="Google Shape;547;p28"/>
          <p:cNvGrpSpPr/>
          <p:nvPr/>
        </p:nvGrpSpPr>
        <p:grpSpPr>
          <a:xfrm>
            <a:off x="293683" y="574116"/>
            <a:ext cx="309041" cy="403123"/>
            <a:chOff x="590250" y="244200"/>
            <a:chExt cx="407975" cy="532175"/>
          </a:xfrm>
        </p:grpSpPr>
        <p:sp>
          <p:nvSpPr>
            <p:cNvPr id="548" name="Google Shape;548;p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Basic</a:t>
            </a:r>
            <a:endParaRPr/>
          </a:p>
        </p:txBody>
      </p:sp>
      <p:sp>
        <p:nvSpPr>
          <p:cNvPr id="567" name="Google Shape;567;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68" name="Google Shape;568;p29"/>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Base 64</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Le header Authorization doit toujours avoir la même structure : </a:t>
            </a:r>
            <a:endParaRPr/>
          </a:p>
          <a:p>
            <a:pPr indent="0" lvl="0" marL="0" marR="0" rtl="0" algn="l">
              <a:lnSpc>
                <a:spcPct val="100000"/>
              </a:lnSpc>
              <a:spcBef>
                <a:spcPts val="1000"/>
              </a:spcBef>
              <a:spcAft>
                <a:spcPts val="0"/>
              </a:spcAft>
              <a:buNone/>
            </a:pPr>
            <a:r>
              <a:rPr b="1" lang="en">
                <a:latin typeface="Roboto Condensed"/>
                <a:ea typeface="Roboto Condensed"/>
                <a:cs typeface="Roboto Condensed"/>
                <a:sym typeface="Roboto Condensed"/>
              </a:rPr>
              <a:t>Basic &lt;identifiant:mot_de_passe en base 64&gt;</a:t>
            </a:r>
            <a:endParaRPr b="1">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Le </a:t>
            </a:r>
            <a:r>
              <a:rPr b="1" lang="en">
                <a:latin typeface="Roboto Condensed"/>
                <a:ea typeface="Roboto Condensed"/>
                <a:cs typeface="Roboto Condensed"/>
                <a:sym typeface="Roboto Condensed"/>
              </a:rPr>
              <a:t>base64</a:t>
            </a:r>
            <a:r>
              <a:rPr lang="en"/>
              <a:t> est une autre représentation de la donnée, codée non pas en caractères classique, mais dans un autre </a:t>
            </a:r>
            <a:r>
              <a:rPr b="1" lang="en">
                <a:latin typeface="Roboto Condensed"/>
                <a:ea typeface="Roboto Condensed"/>
                <a:cs typeface="Roboto Condensed"/>
                <a:sym typeface="Roboto Condensed"/>
              </a:rPr>
              <a:t>encodage</a:t>
            </a:r>
            <a:r>
              <a:rPr lang="en"/>
              <a:t>.</a:t>
            </a:r>
            <a:endParaRPr/>
          </a:p>
          <a:p>
            <a:pPr indent="0" lvl="0" marL="0" marR="0" rtl="0" algn="l">
              <a:lnSpc>
                <a:spcPct val="100000"/>
              </a:lnSpc>
              <a:spcBef>
                <a:spcPts val="1000"/>
              </a:spcBef>
              <a:spcAft>
                <a:spcPts val="0"/>
              </a:spcAft>
              <a:buNone/>
            </a:pPr>
            <a:r>
              <a:rPr lang="en" u="sng">
                <a:solidFill>
                  <a:schemeClr val="hlink"/>
                </a:solidFill>
                <a:latin typeface="Arial"/>
                <a:ea typeface="Arial"/>
                <a:cs typeface="Arial"/>
                <a:sym typeface="Arial"/>
                <a:hlinkClick r:id="rId3"/>
              </a:rPr>
              <a:t>https://fr.wikipedia.org/wiki/Base64</a:t>
            </a:r>
            <a:endParaRPr/>
          </a:p>
          <a:p>
            <a:pPr indent="0" lvl="0" marL="0" marR="0" rtl="0" algn="l">
              <a:lnSpc>
                <a:spcPct val="100000"/>
              </a:lnSpc>
              <a:spcBef>
                <a:spcPts val="1000"/>
              </a:spcBef>
              <a:spcAft>
                <a:spcPts val="1000"/>
              </a:spcAft>
              <a:buNone/>
            </a:pPr>
            <a:r>
              <a:t/>
            </a:r>
            <a:endParaRPr b="1">
              <a:latin typeface="Roboto Condensed"/>
              <a:ea typeface="Roboto Condensed"/>
              <a:cs typeface="Roboto Condensed"/>
              <a:sym typeface="Roboto Condensed"/>
            </a:endParaRPr>
          </a:p>
        </p:txBody>
      </p:sp>
      <p:grpSp>
        <p:nvGrpSpPr>
          <p:cNvPr id="569" name="Google Shape;569;p29"/>
          <p:cNvGrpSpPr/>
          <p:nvPr/>
        </p:nvGrpSpPr>
        <p:grpSpPr>
          <a:xfrm>
            <a:off x="293683" y="574116"/>
            <a:ext cx="309041" cy="403123"/>
            <a:chOff x="590250" y="244200"/>
            <a:chExt cx="407975" cy="532175"/>
          </a:xfrm>
        </p:grpSpPr>
        <p:sp>
          <p:nvSpPr>
            <p:cNvPr id="570" name="Google Shape;570;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191" name="Google Shape;191;p12"/>
          <p:cNvSpPr txBox="1"/>
          <p:nvPr>
            <p:ph idx="1" type="body"/>
          </p:nvPr>
        </p:nvSpPr>
        <p:spPr>
          <a:xfrm>
            <a:off x="814275" y="1555950"/>
            <a:ext cx="6132600" cy="31455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Sécuriser une API REST</a:t>
            </a:r>
            <a:endParaRPr/>
          </a:p>
          <a:p>
            <a:pPr indent="-381000" lvl="0" marL="457200" rtl="0" algn="l">
              <a:spcBef>
                <a:spcPts val="1000"/>
              </a:spcBef>
              <a:spcAft>
                <a:spcPts val="0"/>
              </a:spcAft>
              <a:buSzPts val="2400"/>
              <a:buChar char="▰"/>
            </a:pPr>
            <a:r>
              <a:rPr lang="en"/>
              <a:t>Utilisation de Spring Security</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589" name="Google Shape;589;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90" name="Google Shape;590;p30"/>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Base 64</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Il est très facile de passer du texte au base64 et inversement !</a:t>
            </a:r>
            <a:endParaRPr/>
          </a:p>
          <a:p>
            <a:pPr indent="0" lvl="0" marL="0" marR="0" rtl="0" algn="l">
              <a:lnSpc>
                <a:spcPct val="100000"/>
              </a:lnSpc>
              <a:spcBef>
                <a:spcPts val="1000"/>
              </a:spcBef>
              <a:spcAft>
                <a:spcPts val="0"/>
              </a:spcAft>
              <a:buNone/>
            </a:pPr>
            <a:r>
              <a:rPr lang="en" u="sng">
                <a:solidFill>
                  <a:schemeClr val="hlink"/>
                </a:solidFill>
                <a:latin typeface="Arial"/>
                <a:ea typeface="Arial"/>
                <a:cs typeface="Arial"/>
                <a:sym typeface="Arial"/>
                <a:hlinkClick r:id="rId3"/>
              </a:rPr>
              <a:t>https://www.base64encode.org/</a:t>
            </a:r>
            <a:r>
              <a:rPr lang="en"/>
              <a:t> et </a:t>
            </a:r>
            <a:r>
              <a:rPr lang="en" u="sng">
                <a:solidFill>
                  <a:schemeClr val="hlink"/>
                </a:solidFill>
                <a:latin typeface="Arial"/>
                <a:ea typeface="Arial"/>
                <a:cs typeface="Arial"/>
                <a:sym typeface="Arial"/>
                <a:hlinkClick r:id="rId4"/>
              </a:rPr>
              <a:t>https://www.base64decode.org/</a:t>
            </a:r>
            <a:endParaRPr/>
          </a:p>
          <a:p>
            <a:pPr indent="0" lvl="0" marL="0" marR="0" rtl="0" algn="l">
              <a:lnSpc>
                <a:spcPct val="100000"/>
              </a:lnSpc>
              <a:spcBef>
                <a:spcPts val="1000"/>
              </a:spcBef>
              <a:spcAft>
                <a:spcPts val="0"/>
              </a:spcAft>
              <a:buNone/>
            </a:pPr>
            <a:r>
              <a:rPr lang="en"/>
              <a:t>En mathématiques, on dit que le base 64 est Bijectif : il ne peut pas y avoir de </a:t>
            </a:r>
            <a:r>
              <a:rPr lang="en"/>
              <a:t>conflit</a:t>
            </a:r>
            <a:r>
              <a:rPr lang="en"/>
              <a:t>. Il est également plus gourmand en espace que le stockage textuel.</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b="1" lang="en">
                <a:latin typeface="Roboto Condensed"/>
                <a:ea typeface="Roboto Condensed"/>
                <a:cs typeface="Roboto Condensed"/>
                <a:sym typeface="Roboto Condensed"/>
              </a:rPr>
              <a:t>Ce n’est pas un chiffrement sécurisé du tout !!</a:t>
            </a:r>
            <a:endParaRPr b="1">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591" name="Google Shape;591;p30"/>
          <p:cNvGrpSpPr/>
          <p:nvPr/>
        </p:nvGrpSpPr>
        <p:grpSpPr>
          <a:xfrm>
            <a:off x="293683" y="574116"/>
            <a:ext cx="309041" cy="403123"/>
            <a:chOff x="590250" y="244200"/>
            <a:chExt cx="407975" cy="532175"/>
          </a:xfrm>
        </p:grpSpPr>
        <p:sp>
          <p:nvSpPr>
            <p:cNvPr id="592" name="Google Shape;592;p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30"/>
          <p:cNvSpPr/>
          <p:nvPr/>
        </p:nvSpPr>
        <p:spPr>
          <a:xfrm>
            <a:off x="5730799" y="3515351"/>
            <a:ext cx="1380367" cy="1121144"/>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612" name="Google Shape;612;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13" name="Google Shape;613;p31"/>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Exemple </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Ici le couple login:MDP est</a:t>
            </a:r>
            <a:endParaRPr/>
          </a:p>
          <a:p>
            <a:pPr indent="0" lvl="0" marL="0" marR="0" rtl="0" algn="l">
              <a:lnSpc>
                <a:spcPct val="100000"/>
              </a:lnSpc>
              <a:spcBef>
                <a:spcPts val="1000"/>
              </a:spcBef>
              <a:spcAft>
                <a:spcPts val="0"/>
              </a:spcAft>
              <a:buNone/>
            </a:pPr>
            <a:r>
              <a:rPr lang="en"/>
              <a:t>admin:password2.</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En base 64 cela donne : </a:t>
            </a:r>
            <a:endParaRPr/>
          </a:p>
          <a:p>
            <a:pPr indent="0" lvl="0" marL="0" marR="0" rtl="0" algn="l">
              <a:lnSpc>
                <a:spcPct val="100000"/>
              </a:lnSpc>
              <a:spcBef>
                <a:spcPts val="1000"/>
              </a:spcBef>
              <a:spcAft>
                <a:spcPts val="0"/>
              </a:spcAft>
              <a:buNone/>
            </a:pPr>
            <a:r>
              <a:rPr lang="en">
                <a:solidFill>
                  <a:srgbClr val="505050"/>
                </a:solidFill>
                <a:highlight>
                  <a:srgbClr val="FFFFFF"/>
                </a:highlight>
                <a:latin typeface="Arial"/>
                <a:ea typeface="Arial"/>
                <a:cs typeface="Arial"/>
                <a:sym typeface="Arial"/>
              </a:rPr>
              <a:t>YWRtaW46cGFzc3dvcmQy</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614" name="Google Shape;614;p31"/>
          <p:cNvGrpSpPr/>
          <p:nvPr/>
        </p:nvGrpSpPr>
        <p:grpSpPr>
          <a:xfrm>
            <a:off x="293683" y="574116"/>
            <a:ext cx="309041" cy="403123"/>
            <a:chOff x="590250" y="244200"/>
            <a:chExt cx="407975" cy="532175"/>
          </a:xfrm>
        </p:grpSpPr>
        <p:sp>
          <p:nvSpPr>
            <p:cNvPr id="615" name="Google Shape;615;p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9" name="Google Shape;629;p31"/>
          <p:cNvPicPr preferRelativeResize="0"/>
          <p:nvPr/>
        </p:nvPicPr>
        <p:blipFill>
          <a:blip r:embed="rId3">
            <a:alphaModFix/>
          </a:blip>
          <a:stretch>
            <a:fillRect/>
          </a:stretch>
        </p:blipFill>
        <p:spPr>
          <a:xfrm>
            <a:off x="3948900" y="1568888"/>
            <a:ext cx="4857750" cy="2657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635" name="Google Shape;635;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36" name="Google Shape;636;p32"/>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Serveur</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Via des mécaniques internes, le serveur va vérifier que le couple login/mdp est correct et ensuite vérifier que l’utilisateur a bien les droits sur la ressource demandée.</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Avec cette solution les mots de passe transitent </a:t>
            </a:r>
            <a:r>
              <a:rPr b="1" lang="en">
                <a:latin typeface="Roboto Condensed"/>
                <a:ea typeface="Roboto Condensed"/>
                <a:cs typeface="Roboto Condensed"/>
                <a:sym typeface="Roboto Condensed"/>
              </a:rPr>
              <a:t>en clair </a:t>
            </a:r>
            <a:r>
              <a:rPr lang="en"/>
              <a:t>à chaque requête! Il faut donc idéalement : </a:t>
            </a:r>
            <a:endParaRPr/>
          </a:p>
          <a:p>
            <a:pPr indent="-355600" lvl="0" marL="457200" marR="0" rtl="0" algn="l">
              <a:lnSpc>
                <a:spcPct val="100000"/>
              </a:lnSpc>
              <a:spcBef>
                <a:spcPts val="1000"/>
              </a:spcBef>
              <a:spcAft>
                <a:spcPts val="0"/>
              </a:spcAft>
              <a:buSzPts val="2000"/>
              <a:buChar char="▰"/>
            </a:pPr>
            <a:r>
              <a:rPr lang="en"/>
              <a:t>Chiffrer les mots de passe</a:t>
            </a:r>
            <a:endParaRPr/>
          </a:p>
          <a:p>
            <a:pPr indent="-355600" lvl="0" marL="457200" marR="0" rtl="0" algn="l">
              <a:lnSpc>
                <a:spcPct val="100000"/>
              </a:lnSpc>
              <a:spcBef>
                <a:spcPts val="0"/>
              </a:spcBef>
              <a:spcAft>
                <a:spcPts val="0"/>
              </a:spcAft>
              <a:buSzPts val="2000"/>
              <a:buChar char="▰"/>
            </a:pPr>
            <a:r>
              <a:rPr lang="en"/>
              <a:t>Utiliser HTTPS</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637" name="Google Shape;637;p32"/>
          <p:cNvGrpSpPr/>
          <p:nvPr/>
        </p:nvGrpSpPr>
        <p:grpSpPr>
          <a:xfrm>
            <a:off x="293683" y="574116"/>
            <a:ext cx="309041" cy="403123"/>
            <a:chOff x="590250" y="244200"/>
            <a:chExt cx="407975" cy="532175"/>
          </a:xfrm>
        </p:grpSpPr>
        <p:sp>
          <p:nvSpPr>
            <p:cNvPr id="638" name="Google Shape;638;p3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657" name="Google Shape;657;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58" name="Google Shape;658;p33"/>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HTTPS</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Deux utilités : </a:t>
            </a:r>
            <a:endParaRPr/>
          </a:p>
          <a:p>
            <a:pPr indent="-355600" lvl="0" marL="457200" marR="0" rtl="0" algn="l">
              <a:lnSpc>
                <a:spcPct val="100000"/>
              </a:lnSpc>
              <a:spcBef>
                <a:spcPts val="1000"/>
              </a:spcBef>
              <a:spcAft>
                <a:spcPts val="0"/>
              </a:spcAft>
              <a:buSzPts val="2000"/>
              <a:buChar char="▰"/>
            </a:pPr>
            <a:r>
              <a:rPr b="1" lang="en">
                <a:latin typeface="Roboto Condensed"/>
                <a:ea typeface="Roboto Condensed"/>
                <a:cs typeface="Roboto Condensed"/>
                <a:sym typeface="Roboto Condensed"/>
              </a:rPr>
              <a:t>S’assurer de la destination</a:t>
            </a:r>
            <a:r>
              <a:rPr lang="en"/>
              <a:t>. Elle est identifiée par un certificat émis par une autorité de certification reconnue.</a:t>
            </a:r>
            <a:endParaRPr/>
          </a:p>
          <a:p>
            <a:pPr indent="-355600" lvl="0" marL="457200" marR="0" rtl="0" algn="l">
              <a:lnSpc>
                <a:spcPct val="100000"/>
              </a:lnSpc>
              <a:spcBef>
                <a:spcPts val="0"/>
              </a:spcBef>
              <a:spcAft>
                <a:spcPts val="0"/>
              </a:spcAft>
              <a:buSzPts val="2000"/>
              <a:buChar char="▰"/>
            </a:pPr>
            <a:r>
              <a:rPr b="1" lang="en">
                <a:latin typeface="Roboto Condensed"/>
                <a:ea typeface="Roboto Condensed"/>
                <a:cs typeface="Roboto Condensed"/>
                <a:sym typeface="Roboto Condensed"/>
              </a:rPr>
              <a:t>Chiffrer le contenu des requêtes HTTPs</a:t>
            </a:r>
            <a:r>
              <a:rPr lang="en"/>
              <a:t>. Le certificat du serveur et un protocole de chiffrement compris par le serveur et le navigateur permettent de convertir les requêtes HTTP en un code uniquement compréhensible de l’émetteur et du récepteur.</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659" name="Google Shape;659;p33"/>
          <p:cNvGrpSpPr/>
          <p:nvPr/>
        </p:nvGrpSpPr>
        <p:grpSpPr>
          <a:xfrm>
            <a:off x="293683" y="574116"/>
            <a:ext cx="309041" cy="403123"/>
            <a:chOff x="590250" y="244200"/>
            <a:chExt cx="407975" cy="532175"/>
          </a:xfrm>
        </p:grpSpPr>
        <p:sp>
          <p:nvSpPr>
            <p:cNvPr id="660" name="Google Shape;660;p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Basic</a:t>
            </a:r>
            <a:endParaRPr/>
          </a:p>
        </p:txBody>
      </p:sp>
      <p:sp>
        <p:nvSpPr>
          <p:cNvPr id="679" name="Google Shape;679;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80" name="Google Shape;680;p34"/>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HTTPS</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“Serveur et client se sont reconnus, ont choisi une manière de chiffrer la communication et se sont passé de manière chiffrée un code pour dialoguer de manière secrète.” Wikipedia</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C’est le b.a-ba de la sécurité sur le WEB. Toute communication extérieure un tant soit peu sensible </a:t>
            </a:r>
            <a:r>
              <a:rPr b="1" lang="en">
                <a:latin typeface="Roboto Condensed"/>
                <a:ea typeface="Roboto Condensed"/>
                <a:cs typeface="Roboto Condensed"/>
                <a:sym typeface="Roboto Condensed"/>
              </a:rPr>
              <a:t>devrait</a:t>
            </a:r>
            <a:r>
              <a:rPr lang="en"/>
              <a:t> être en HTTPS.</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681" name="Google Shape;681;p34"/>
          <p:cNvGrpSpPr/>
          <p:nvPr/>
        </p:nvGrpSpPr>
        <p:grpSpPr>
          <a:xfrm>
            <a:off x="293683" y="574116"/>
            <a:ext cx="309041" cy="403123"/>
            <a:chOff x="590250" y="244200"/>
            <a:chExt cx="407975" cy="532175"/>
          </a:xfrm>
        </p:grpSpPr>
        <p:sp>
          <p:nvSpPr>
            <p:cNvPr id="682" name="Google Shape;682;p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a:t>/ Basic</a:t>
            </a:r>
            <a:endParaRPr/>
          </a:p>
        </p:txBody>
      </p:sp>
      <p:sp>
        <p:nvSpPr>
          <p:cNvPr id="701" name="Google Shape;701;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702" name="Google Shape;702;p35"/>
          <p:cNvGrpSpPr/>
          <p:nvPr/>
        </p:nvGrpSpPr>
        <p:grpSpPr>
          <a:xfrm>
            <a:off x="293683" y="574116"/>
            <a:ext cx="309041" cy="403123"/>
            <a:chOff x="590250" y="244200"/>
            <a:chExt cx="407975" cy="532175"/>
          </a:xfrm>
        </p:grpSpPr>
        <p:sp>
          <p:nvSpPr>
            <p:cNvPr id="703" name="Google Shape;703;p3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35"/>
          <p:cNvSpPr/>
          <p:nvPr/>
        </p:nvSpPr>
        <p:spPr>
          <a:xfrm>
            <a:off x="974875" y="1776175"/>
            <a:ext cx="1218900" cy="28605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 postman, ...)</a:t>
            </a:r>
            <a:endParaRPr/>
          </a:p>
        </p:txBody>
      </p:sp>
      <p:sp>
        <p:nvSpPr>
          <p:cNvPr id="718" name="Google Shape;718;p35"/>
          <p:cNvSpPr/>
          <p:nvPr/>
        </p:nvSpPr>
        <p:spPr>
          <a:xfrm>
            <a:off x="6695575" y="2065650"/>
            <a:ext cx="1218900" cy="2067300"/>
          </a:xfrm>
          <a:prstGeom prst="roundRect">
            <a:avLst>
              <a:gd fmla="val 16667" name="adj"/>
            </a:avLst>
          </a:prstGeom>
          <a:solidFill>
            <a:srgbClr val="93C47D"/>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719" name="Google Shape;719;p35"/>
          <p:cNvSpPr/>
          <p:nvPr/>
        </p:nvSpPr>
        <p:spPr>
          <a:xfrm>
            <a:off x="2193775" y="229875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flipH="1">
            <a:off x="2193775" y="25377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1" name="Google Shape;721;p35"/>
          <p:cNvCxnSpPr/>
          <p:nvPr/>
        </p:nvCxnSpPr>
        <p:spPr>
          <a:xfrm flipH="1">
            <a:off x="2382875" y="1986150"/>
            <a:ext cx="11400" cy="2779800"/>
          </a:xfrm>
          <a:prstGeom prst="straightConnector1">
            <a:avLst/>
          </a:prstGeom>
          <a:noFill/>
          <a:ln cap="flat" cmpd="sng" w="9525">
            <a:solidFill>
              <a:srgbClr val="666666"/>
            </a:solidFill>
            <a:prstDash val="dash"/>
            <a:round/>
            <a:headEnd len="med" w="med" type="none"/>
            <a:tailEnd len="med" w="med" type="none"/>
          </a:ln>
        </p:spPr>
      </p:cxnSp>
      <p:sp>
        <p:nvSpPr>
          <p:cNvPr id="722" name="Google Shape;722;p35"/>
          <p:cNvSpPr txBox="1"/>
          <p:nvPr/>
        </p:nvSpPr>
        <p:spPr>
          <a:xfrm>
            <a:off x="6695575" y="1582943"/>
            <a:ext cx="1131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Serveur Back</a:t>
            </a:r>
            <a:endParaRPr b="1">
              <a:latin typeface="Roboto Condensed"/>
              <a:ea typeface="Roboto Condensed"/>
              <a:cs typeface="Roboto Condensed"/>
              <a:sym typeface="Roboto Condensed"/>
            </a:endParaRPr>
          </a:p>
        </p:txBody>
      </p:sp>
      <p:sp>
        <p:nvSpPr>
          <p:cNvPr id="723" name="Google Shape;723;p35"/>
          <p:cNvSpPr txBox="1"/>
          <p:nvPr/>
        </p:nvSpPr>
        <p:spPr>
          <a:xfrm>
            <a:off x="1018825" y="1393850"/>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Extérieur </a:t>
            </a:r>
            <a:endParaRPr b="1">
              <a:latin typeface="Roboto Condensed"/>
              <a:ea typeface="Roboto Condensed"/>
              <a:cs typeface="Roboto Condensed"/>
              <a:sym typeface="Roboto Condensed"/>
            </a:endParaRPr>
          </a:p>
        </p:txBody>
      </p:sp>
      <p:sp>
        <p:nvSpPr>
          <p:cNvPr id="724" name="Google Shape;724;p35"/>
          <p:cNvSpPr txBox="1"/>
          <p:nvPr/>
        </p:nvSpPr>
        <p:spPr>
          <a:xfrm>
            <a:off x="3389525" y="203080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Authorization Basic</a:t>
            </a:r>
            <a:endParaRPr>
              <a:latin typeface="Roboto Condensed Light"/>
              <a:ea typeface="Roboto Condensed Light"/>
              <a:cs typeface="Roboto Condensed Light"/>
              <a:sym typeface="Roboto Condensed Light"/>
            </a:endParaRPr>
          </a:p>
        </p:txBody>
      </p:sp>
      <p:sp>
        <p:nvSpPr>
          <p:cNvPr id="725" name="Google Shape;725;p35"/>
          <p:cNvSpPr txBox="1"/>
          <p:nvPr/>
        </p:nvSpPr>
        <p:spPr>
          <a:xfrm>
            <a:off x="3421325" y="25332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sp>
        <p:nvSpPr>
          <p:cNvPr id="726" name="Google Shape;726;p35"/>
          <p:cNvSpPr/>
          <p:nvPr/>
        </p:nvSpPr>
        <p:spPr>
          <a:xfrm>
            <a:off x="2193775" y="35242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flipH="1">
            <a:off x="2193775" y="376330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txBox="1"/>
          <p:nvPr/>
        </p:nvSpPr>
        <p:spPr>
          <a:xfrm>
            <a:off x="3389525" y="32563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Authorization Basic</a:t>
            </a:r>
            <a:endParaRPr>
              <a:latin typeface="Roboto Condensed Light"/>
              <a:ea typeface="Roboto Condensed Light"/>
              <a:cs typeface="Roboto Condensed Light"/>
              <a:sym typeface="Roboto Condensed Light"/>
            </a:endParaRPr>
          </a:p>
        </p:txBody>
      </p:sp>
      <p:sp>
        <p:nvSpPr>
          <p:cNvPr id="729" name="Google Shape;729;p35"/>
          <p:cNvSpPr txBox="1"/>
          <p:nvPr/>
        </p:nvSpPr>
        <p:spPr>
          <a:xfrm>
            <a:off x="3421325" y="37587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cxnSp>
        <p:nvCxnSpPr>
          <p:cNvPr id="730" name="Google Shape;730;p35"/>
          <p:cNvCxnSpPr/>
          <p:nvPr/>
        </p:nvCxnSpPr>
        <p:spPr>
          <a:xfrm flipH="1">
            <a:off x="436550" y="1739175"/>
            <a:ext cx="7500" cy="2871600"/>
          </a:xfrm>
          <a:prstGeom prst="straightConnector1">
            <a:avLst/>
          </a:prstGeom>
          <a:noFill/>
          <a:ln cap="flat" cmpd="sng" w="9525">
            <a:solidFill>
              <a:schemeClr val="dk2"/>
            </a:solidFill>
            <a:prstDash val="solid"/>
            <a:round/>
            <a:headEnd len="med" w="med" type="none"/>
            <a:tailEnd len="med" w="med" type="triangle"/>
          </a:ln>
        </p:spPr>
      </p:cxnSp>
      <p:sp>
        <p:nvSpPr>
          <p:cNvPr id="731" name="Google Shape;731;p35"/>
          <p:cNvSpPr txBox="1"/>
          <p:nvPr/>
        </p:nvSpPr>
        <p:spPr>
          <a:xfrm>
            <a:off x="74400" y="1371850"/>
            <a:ext cx="747600" cy="1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Temps</a:t>
            </a:r>
            <a:endParaRPr>
              <a:latin typeface="Roboto Condensed Light"/>
              <a:ea typeface="Roboto Condensed Light"/>
              <a:cs typeface="Roboto Condensed Light"/>
              <a:sym typeface="Roboto Condensed Light"/>
            </a:endParaRPr>
          </a:p>
        </p:txBody>
      </p:sp>
      <p:sp>
        <p:nvSpPr>
          <p:cNvPr id="732" name="Google Shape;732;p35"/>
          <p:cNvSpPr/>
          <p:nvPr/>
        </p:nvSpPr>
        <p:spPr>
          <a:xfrm>
            <a:off x="2205425" y="2079600"/>
            <a:ext cx="4501800" cy="2005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txBox="1"/>
          <p:nvPr/>
        </p:nvSpPr>
        <p:spPr>
          <a:xfrm>
            <a:off x="3739675" y="1740943"/>
            <a:ext cx="1131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HTTPS </a:t>
            </a:r>
            <a:endParaRPr b="1">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Token</a:t>
            </a:r>
            <a:endParaRPr/>
          </a:p>
        </p:txBody>
      </p:sp>
      <p:sp>
        <p:nvSpPr>
          <p:cNvPr id="739" name="Google Shape;739;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740" name="Google Shape;740;p3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solidFill>
                  <a:srgbClr val="FF9800"/>
                </a:solidFill>
                <a:latin typeface="Roboto Condensed"/>
                <a:ea typeface="Roboto Condensed"/>
                <a:cs typeface="Roboto Condensed"/>
                <a:sym typeface="Roboto Condensed"/>
              </a:rPr>
              <a:t>Un jeton d’authentification</a:t>
            </a:r>
            <a:endParaRPr/>
          </a:p>
          <a:p>
            <a:pPr indent="0" lvl="0" marL="0" marR="0" rtl="0" algn="l">
              <a:lnSpc>
                <a:spcPct val="100000"/>
              </a:lnSpc>
              <a:spcBef>
                <a:spcPts val="1000"/>
              </a:spcBef>
              <a:spcAft>
                <a:spcPts val="0"/>
              </a:spcAft>
              <a:buNone/>
            </a:pPr>
            <a:r>
              <a:rPr lang="en"/>
              <a:t>Cette fois ci l’authentification se fait en deux temps : </a:t>
            </a:r>
            <a:endParaRPr/>
          </a:p>
          <a:p>
            <a:pPr indent="-355600" lvl="0" marL="457200" marR="0" rtl="0" algn="l">
              <a:lnSpc>
                <a:spcPct val="100000"/>
              </a:lnSpc>
              <a:spcBef>
                <a:spcPts val="1000"/>
              </a:spcBef>
              <a:spcAft>
                <a:spcPts val="0"/>
              </a:spcAft>
              <a:buSzPts val="2000"/>
              <a:buAutoNum type="arabicPeriod"/>
            </a:pPr>
            <a:r>
              <a:rPr lang="en"/>
              <a:t>Authentification sur l’API sur une ressource spécifique.Elle nous renvoie un </a:t>
            </a:r>
            <a:r>
              <a:rPr b="1" lang="en">
                <a:latin typeface="Roboto Condensed"/>
                <a:ea typeface="Roboto Condensed"/>
                <a:cs typeface="Roboto Condensed"/>
                <a:sym typeface="Roboto Condensed"/>
              </a:rPr>
              <a:t>Jeton (Token) </a:t>
            </a:r>
            <a:r>
              <a:rPr lang="en"/>
              <a:t>si l’authentification est bonne, une erreur sinon.</a:t>
            </a:r>
            <a:endParaRPr/>
          </a:p>
          <a:p>
            <a:pPr indent="0" lvl="0" marL="457200" marR="0" rtl="0" algn="l">
              <a:lnSpc>
                <a:spcPct val="100000"/>
              </a:lnSpc>
              <a:spcBef>
                <a:spcPts val="1000"/>
              </a:spcBef>
              <a:spcAft>
                <a:spcPts val="0"/>
              </a:spcAft>
              <a:buNone/>
            </a:pPr>
            <a:r>
              <a:t/>
            </a:r>
            <a:endParaRPr/>
          </a:p>
          <a:p>
            <a:pPr indent="-355600" lvl="0" marL="457200" rtl="0" algn="l">
              <a:spcBef>
                <a:spcPts val="1000"/>
              </a:spcBef>
              <a:spcAft>
                <a:spcPts val="0"/>
              </a:spcAft>
              <a:buSzPts val="2000"/>
              <a:buAutoNum type="arabicPeriod"/>
            </a:pPr>
            <a:r>
              <a:rPr lang="en"/>
              <a:t>Renvoi du  jeton par le client pour chacune des requête vers l’API. Ce dernier ne contient pas l’identifiant ou le mot de passe. Il est d’usage de l’envoyer dans le header </a:t>
            </a:r>
            <a:r>
              <a:rPr b="1" lang="en">
                <a:latin typeface="Roboto Condensed"/>
                <a:ea typeface="Roboto Condensed"/>
                <a:cs typeface="Roboto Condensed"/>
                <a:sym typeface="Roboto Condensed"/>
              </a:rPr>
              <a:t>Authorization</a:t>
            </a:r>
            <a:endParaRPr b="1">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741" name="Google Shape;741;p36"/>
          <p:cNvGrpSpPr/>
          <p:nvPr/>
        </p:nvGrpSpPr>
        <p:grpSpPr>
          <a:xfrm>
            <a:off x="293683" y="574116"/>
            <a:ext cx="309041" cy="403123"/>
            <a:chOff x="590250" y="244200"/>
            <a:chExt cx="407975" cy="532175"/>
          </a:xfrm>
        </p:grpSpPr>
        <p:sp>
          <p:nvSpPr>
            <p:cNvPr id="742" name="Google Shape;742;p3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Token</a:t>
            </a:r>
            <a:endParaRPr/>
          </a:p>
        </p:txBody>
      </p:sp>
      <p:sp>
        <p:nvSpPr>
          <p:cNvPr id="761" name="Google Shape;761;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762" name="Google Shape;762;p37"/>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solidFill>
                  <a:srgbClr val="FF9800"/>
                </a:solidFill>
                <a:latin typeface="Roboto Condensed"/>
                <a:ea typeface="Roboto Condensed"/>
                <a:cs typeface="Roboto Condensed"/>
                <a:sym typeface="Roboto Condensed"/>
              </a:rPr>
              <a:t>Une amélioration</a:t>
            </a:r>
            <a:endParaRPr/>
          </a:p>
          <a:p>
            <a:pPr indent="0" lvl="0" marL="0" rtl="0" algn="l">
              <a:spcBef>
                <a:spcPts val="1000"/>
              </a:spcBef>
              <a:spcAft>
                <a:spcPts val="0"/>
              </a:spcAft>
              <a:buNone/>
            </a:pPr>
            <a:r>
              <a:rPr lang="en"/>
              <a:t>Avec cette approche, le mot de passe ne transite qu’une fois sur le réseau, lors de l’authentification.</a:t>
            </a:r>
            <a:endParaRPr/>
          </a:p>
          <a:p>
            <a:pPr indent="0" lvl="0" marL="0" rtl="0" algn="l">
              <a:spcBef>
                <a:spcPts val="1000"/>
              </a:spcBef>
              <a:spcAft>
                <a:spcPts val="0"/>
              </a:spcAft>
              <a:buNone/>
            </a:pPr>
            <a:r>
              <a:rPr lang="en"/>
              <a:t>Généralement, une ressource /token ou /login existe et doit donc être appelé en POST. Quand un client déjà authentifié cherche à se reconnecter, on lui renvoie son token.</a:t>
            </a:r>
            <a:endParaRPr/>
          </a:p>
          <a:p>
            <a:pPr indent="0" lvl="0" marL="0" rtl="0" algn="l">
              <a:spcBef>
                <a:spcPts val="1000"/>
              </a:spcBef>
              <a:spcAft>
                <a:spcPts val="0"/>
              </a:spcAft>
              <a:buNone/>
            </a:pPr>
            <a:r>
              <a:rPr lang="en"/>
              <a:t>La durée de validité du token est paramétrable, et surtout il peut être </a:t>
            </a:r>
            <a:r>
              <a:rPr b="1" lang="en">
                <a:latin typeface="Roboto Condensed"/>
                <a:ea typeface="Roboto Condensed"/>
                <a:cs typeface="Roboto Condensed"/>
                <a:sym typeface="Roboto Condensed"/>
              </a:rPr>
              <a:t>révoqué si nécessaire</a:t>
            </a:r>
            <a:r>
              <a:rPr lang="en"/>
              <a:t> (attaque d’un client donné).</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763" name="Google Shape;763;p37"/>
          <p:cNvGrpSpPr/>
          <p:nvPr/>
        </p:nvGrpSpPr>
        <p:grpSpPr>
          <a:xfrm>
            <a:off x="293683" y="574116"/>
            <a:ext cx="309041" cy="403123"/>
            <a:chOff x="590250" y="244200"/>
            <a:chExt cx="407975" cy="532175"/>
          </a:xfrm>
        </p:grpSpPr>
        <p:sp>
          <p:nvSpPr>
            <p:cNvPr id="764" name="Google Shape;764;p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Token</a:t>
            </a:r>
            <a:endParaRPr/>
          </a:p>
        </p:txBody>
      </p:sp>
      <p:sp>
        <p:nvSpPr>
          <p:cNvPr id="783" name="Google Shape;783;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784" name="Google Shape;784;p38"/>
          <p:cNvGrpSpPr/>
          <p:nvPr/>
        </p:nvGrpSpPr>
        <p:grpSpPr>
          <a:xfrm>
            <a:off x="293683" y="574116"/>
            <a:ext cx="309041" cy="403123"/>
            <a:chOff x="590250" y="244200"/>
            <a:chExt cx="407975" cy="532175"/>
          </a:xfrm>
        </p:grpSpPr>
        <p:sp>
          <p:nvSpPr>
            <p:cNvPr id="785" name="Google Shape;785;p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38"/>
          <p:cNvSpPr/>
          <p:nvPr/>
        </p:nvSpPr>
        <p:spPr>
          <a:xfrm>
            <a:off x="974875" y="1776175"/>
            <a:ext cx="1218900" cy="28605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 postman, ...)</a:t>
            </a:r>
            <a:endParaRPr/>
          </a:p>
        </p:txBody>
      </p:sp>
      <p:sp>
        <p:nvSpPr>
          <p:cNvPr id="800" name="Google Shape;800;p38"/>
          <p:cNvSpPr/>
          <p:nvPr/>
        </p:nvSpPr>
        <p:spPr>
          <a:xfrm>
            <a:off x="6695575" y="2065650"/>
            <a:ext cx="1218900" cy="2067300"/>
          </a:xfrm>
          <a:prstGeom prst="roundRect">
            <a:avLst>
              <a:gd fmla="val 16667" name="adj"/>
            </a:avLst>
          </a:prstGeom>
          <a:solidFill>
            <a:srgbClr val="93C47D"/>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801" name="Google Shape;801;p38"/>
          <p:cNvSpPr/>
          <p:nvPr/>
        </p:nvSpPr>
        <p:spPr>
          <a:xfrm>
            <a:off x="2193775" y="229875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flipH="1">
            <a:off x="2193775" y="25377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3" name="Google Shape;803;p38"/>
          <p:cNvCxnSpPr/>
          <p:nvPr/>
        </p:nvCxnSpPr>
        <p:spPr>
          <a:xfrm flipH="1">
            <a:off x="2382875" y="1986150"/>
            <a:ext cx="11400" cy="2779800"/>
          </a:xfrm>
          <a:prstGeom prst="straightConnector1">
            <a:avLst/>
          </a:prstGeom>
          <a:noFill/>
          <a:ln cap="flat" cmpd="sng" w="9525">
            <a:solidFill>
              <a:srgbClr val="666666"/>
            </a:solidFill>
            <a:prstDash val="dash"/>
            <a:round/>
            <a:headEnd len="med" w="med" type="none"/>
            <a:tailEnd len="med" w="med" type="none"/>
          </a:ln>
        </p:spPr>
      </p:cxnSp>
      <p:sp>
        <p:nvSpPr>
          <p:cNvPr id="804" name="Google Shape;804;p38"/>
          <p:cNvSpPr txBox="1"/>
          <p:nvPr/>
        </p:nvSpPr>
        <p:spPr>
          <a:xfrm>
            <a:off x="6695575" y="1582943"/>
            <a:ext cx="1131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Serveur Back</a:t>
            </a:r>
            <a:endParaRPr b="1">
              <a:latin typeface="Roboto Condensed"/>
              <a:ea typeface="Roboto Condensed"/>
              <a:cs typeface="Roboto Condensed"/>
              <a:sym typeface="Roboto Condensed"/>
            </a:endParaRPr>
          </a:p>
        </p:txBody>
      </p:sp>
      <p:sp>
        <p:nvSpPr>
          <p:cNvPr id="805" name="Google Shape;805;p38"/>
          <p:cNvSpPr txBox="1"/>
          <p:nvPr/>
        </p:nvSpPr>
        <p:spPr>
          <a:xfrm>
            <a:off x="1018825" y="1393850"/>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Extérieur </a:t>
            </a:r>
            <a:endParaRPr b="1">
              <a:latin typeface="Roboto Condensed"/>
              <a:ea typeface="Roboto Condensed"/>
              <a:cs typeface="Roboto Condensed"/>
              <a:sym typeface="Roboto Condensed"/>
            </a:endParaRPr>
          </a:p>
        </p:txBody>
      </p:sp>
      <p:sp>
        <p:nvSpPr>
          <p:cNvPr id="806" name="Google Shape;806;p38"/>
          <p:cNvSpPr txBox="1"/>
          <p:nvPr/>
        </p:nvSpPr>
        <p:spPr>
          <a:xfrm>
            <a:off x="3389525" y="203080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pour un token</a:t>
            </a:r>
            <a:endParaRPr>
              <a:latin typeface="Roboto Condensed Light"/>
              <a:ea typeface="Roboto Condensed Light"/>
              <a:cs typeface="Roboto Condensed Light"/>
              <a:sym typeface="Roboto Condensed Light"/>
            </a:endParaRPr>
          </a:p>
        </p:txBody>
      </p:sp>
      <p:sp>
        <p:nvSpPr>
          <p:cNvPr id="807" name="Google Shape;807;p38"/>
          <p:cNvSpPr txBox="1"/>
          <p:nvPr/>
        </p:nvSpPr>
        <p:spPr>
          <a:xfrm>
            <a:off x="3379925" y="2582713"/>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avec le token</a:t>
            </a:r>
            <a:endParaRPr>
              <a:latin typeface="Roboto Condensed Light"/>
              <a:ea typeface="Roboto Condensed Light"/>
              <a:cs typeface="Roboto Condensed Light"/>
              <a:sym typeface="Roboto Condensed Light"/>
            </a:endParaRPr>
          </a:p>
        </p:txBody>
      </p:sp>
      <p:sp>
        <p:nvSpPr>
          <p:cNvPr id="808" name="Google Shape;808;p38"/>
          <p:cNvSpPr/>
          <p:nvPr/>
        </p:nvSpPr>
        <p:spPr>
          <a:xfrm>
            <a:off x="2193775" y="35242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flipH="1">
            <a:off x="2193775" y="376330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txBox="1"/>
          <p:nvPr/>
        </p:nvSpPr>
        <p:spPr>
          <a:xfrm>
            <a:off x="3389525" y="32563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le token en header</a:t>
            </a:r>
            <a:endParaRPr>
              <a:latin typeface="Roboto Condensed Light"/>
              <a:ea typeface="Roboto Condensed Light"/>
              <a:cs typeface="Roboto Condensed Light"/>
              <a:sym typeface="Roboto Condensed Light"/>
            </a:endParaRPr>
          </a:p>
        </p:txBody>
      </p:sp>
      <p:sp>
        <p:nvSpPr>
          <p:cNvPr id="811" name="Google Shape;811;p38"/>
          <p:cNvSpPr txBox="1"/>
          <p:nvPr/>
        </p:nvSpPr>
        <p:spPr>
          <a:xfrm>
            <a:off x="3421325" y="37587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cxnSp>
        <p:nvCxnSpPr>
          <p:cNvPr id="812" name="Google Shape;812;p38"/>
          <p:cNvCxnSpPr/>
          <p:nvPr/>
        </p:nvCxnSpPr>
        <p:spPr>
          <a:xfrm flipH="1">
            <a:off x="436550" y="1739175"/>
            <a:ext cx="7500" cy="2871600"/>
          </a:xfrm>
          <a:prstGeom prst="straightConnector1">
            <a:avLst/>
          </a:prstGeom>
          <a:noFill/>
          <a:ln cap="flat" cmpd="sng" w="9525">
            <a:solidFill>
              <a:schemeClr val="dk2"/>
            </a:solidFill>
            <a:prstDash val="solid"/>
            <a:round/>
            <a:headEnd len="med" w="med" type="none"/>
            <a:tailEnd len="med" w="med" type="triangle"/>
          </a:ln>
        </p:spPr>
      </p:cxnSp>
      <p:sp>
        <p:nvSpPr>
          <p:cNvPr id="813" name="Google Shape;813;p38"/>
          <p:cNvSpPr txBox="1"/>
          <p:nvPr/>
        </p:nvSpPr>
        <p:spPr>
          <a:xfrm>
            <a:off x="74400" y="1371850"/>
            <a:ext cx="747600" cy="1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Temps</a:t>
            </a:r>
            <a:endParaRPr>
              <a:latin typeface="Roboto Condensed Light"/>
              <a:ea typeface="Roboto Condensed Light"/>
              <a:cs typeface="Roboto Condensed Light"/>
              <a:sym typeface="Roboto Condensed Light"/>
            </a:endParaRPr>
          </a:p>
        </p:txBody>
      </p:sp>
      <p:sp>
        <p:nvSpPr>
          <p:cNvPr id="814" name="Google Shape;814;p38"/>
          <p:cNvSpPr/>
          <p:nvPr/>
        </p:nvSpPr>
        <p:spPr>
          <a:xfrm>
            <a:off x="2205425" y="2079600"/>
            <a:ext cx="4501800" cy="2005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txBox="1"/>
          <p:nvPr/>
        </p:nvSpPr>
        <p:spPr>
          <a:xfrm>
            <a:off x="2944675" y="1669150"/>
            <a:ext cx="3000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Condensed"/>
                <a:ea typeface="Roboto Condensed"/>
                <a:cs typeface="Roboto Condensed"/>
                <a:sym typeface="Roboto Condensed"/>
              </a:rPr>
              <a:t>HTTPS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r>
              <a:rPr lang="en"/>
              <a:t>/ Serveur tiers</a:t>
            </a:r>
            <a:endParaRPr/>
          </a:p>
        </p:txBody>
      </p:sp>
      <p:sp>
        <p:nvSpPr>
          <p:cNvPr id="821" name="Google Shape;821;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22" name="Google Shape;822;p39"/>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solidFill>
                  <a:srgbClr val="FF9800"/>
                </a:solidFill>
                <a:latin typeface="Roboto Condensed"/>
                <a:ea typeface="Roboto Condensed"/>
                <a:cs typeface="Roboto Condensed"/>
                <a:sym typeface="Roboto Condensed"/>
              </a:rPr>
              <a:t>Le plus sécurisé, le modèle de référence actuel</a:t>
            </a:r>
            <a:endParaRPr/>
          </a:p>
          <a:p>
            <a:pPr indent="0" lvl="0" marL="0" rtl="0" algn="l">
              <a:spcBef>
                <a:spcPts val="1000"/>
              </a:spcBef>
              <a:spcAft>
                <a:spcPts val="0"/>
              </a:spcAft>
              <a:buNone/>
            </a:pPr>
            <a:r>
              <a:rPr lang="en"/>
              <a:t>L’approche est très similaire à celle du </a:t>
            </a:r>
            <a:r>
              <a:rPr b="1" lang="en">
                <a:latin typeface="Roboto Condensed"/>
                <a:ea typeface="Roboto Condensed"/>
                <a:cs typeface="Roboto Condensed"/>
                <a:sym typeface="Roboto Condensed"/>
              </a:rPr>
              <a:t>Token </a:t>
            </a:r>
            <a:r>
              <a:rPr lang="en"/>
              <a:t>précédemment décrite.</a:t>
            </a:r>
            <a:endParaRPr/>
          </a:p>
          <a:p>
            <a:pPr indent="0" lvl="0" marL="0" rtl="0" algn="l">
              <a:spcBef>
                <a:spcPts val="1000"/>
              </a:spcBef>
              <a:spcAft>
                <a:spcPts val="0"/>
              </a:spcAft>
              <a:buNone/>
            </a:pPr>
            <a:r>
              <a:rPr lang="en"/>
              <a:t>La différence notoire ici est que le token est demandé et fourni par un </a:t>
            </a:r>
            <a:r>
              <a:rPr b="1" lang="en">
                <a:latin typeface="Roboto Condensed"/>
                <a:ea typeface="Roboto Condensed"/>
                <a:cs typeface="Roboto Condensed"/>
                <a:sym typeface="Roboto Condensed"/>
              </a:rPr>
              <a:t>Serveur tiers d’authentification </a:t>
            </a:r>
            <a:r>
              <a:rPr lang="en"/>
              <a:t>dont la seule tâche est d’authentifier et de vérifier les droits.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Ce modèle est actuellement </a:t>
            </a:r>
            <a:r>
              <a:rPr lang="en"/>
              <a:t>le plus sécurisé</a:t>
            </a:r>
            <a:r>
              <a:rPr b="1" lang="en">
                <a:latin typeface="Roboto Condensed"/>
                <a:ea typeface="Roboto Condensed"/>
                <a:cs typeface="Roboto Condensed"/>
                <a:sym typeface="Roboto Condensed"/>
              </a:rPr>
              <a:t> </a:t>
            </a:r>
            <a:r>
              <a:rPr lang="en"/>
              <a:t>et donc celui </a:t>
            </a:r>
            <a:r>
              <a:rPr b="1" lang="en">
                <a:latin typeface="Roboto Condensed"/>
                <a:ea typeface="Roboto Condensed"/>
                <a:cs typeface="Roboto Condensed"/>
                <a:sym typeface="Roboto Condensed"/>
              </a:rPr>
              <a:t>préconisé</a:t>
            </a:r>
            <a:r>
              <a:rPr lang="en"/>
              <a:t>.</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823" name="Google Shape;823;p39"/>
          <p:cNvGrpSpPr/>
          <p:nvPr/>
        </p:nvGrpSpPr>
        <p:grpSpPr>
          <a:xfrm>
            <a:off x="293683" y="574116"/>
            <a:ext cx="309041" cy="403123"/>
            <a:chOff x="590250" y="244200"/>
            <a:chExt cx="407975" cy="532175"/>
          </a:xfrm>
        </p:grpSpPr>
        <p:sp>
          <p:nvSpPr>
            <p:cNvPr id="824" name="Google Shape;824;p3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ctrTitle"/>
          </p:nvPr>
        </p:nvSpPr>
        <p:spPr>
          <a:xfrm>
            <a:off x="463525" y="2871151"/>
            <a:ext cx="4094400" cy="15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Sécuriser une API REST</a:t>
            </a:r>
            <a:endParaRPr/>
          </a:p>
        </p:txBody>
      </p:sp>
      <p:sp>
        <p:nvSpPr>
          <p:cNvPr id="198" name="Google Shape;198;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9" name="Google Shape;199;p13"/>
          <p:cNvSpPr txBox="1"/>
          <p:nvPr/>
        </p:nvSpPr>
        <p:spPr>
          <a:xfrm>
            <a:off x="463525" y="0"/>
            <a:ext cx="42897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5800">
                <a:solidFill>
                  <a:srgbClr val="3F5378"/>
                </a:solidFill>
                <a:latin typeface="Roboto Condensed"/>
                <a:ea typeface="Roboto Condensed"/>
                <a:cs typeface="Roboto Condensed"/>
                <a:sym typeface="Roboto Condensed"/>
              </a:rPr>
              <a:t>Sécuriser une API REST</a:t>
            </a:r>
            <a:endParaRPr b="1" sz="580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Serveur tiers</a:t>
            </a:r>
            <a:endParaRPr/>
          </a:p>
        </p:txBody>
      </p:sp>
      <p:sp>
        <p:nvSpPr>
          <p:cNvPr id="843" name="Google Shape;843;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44" name="Google Shape;844;p40"/>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solidFill>
                  <a:srgbClr val="FF9800"/>
                </a:solidFill>
                <a:latin typeface="Roboto Condensed"/>
                <a:ea typeface="Roboto Condensed"/>
                <a:cs typeface="Roboto Condensed"/>
                <a:sym typeface="Roboto Condensed"/>
              </a:rPr>
              <a:t>Intégré à d’autres procédés</a:t>
            </a:r>
            <a:endParaRPr/>
          </a:p>
          <a:p>
            <a:pPr indent="0" lvl="0" marL="0" rtl="0" algn="l">
              <a:spcBef>
                <a:spcPts val="1000"/>
              </a:spcBef>
              <a:spcAft>
                <a:spcPts val="0"/>
              </a:spcAft>
              <a:buNone/>
            </a:pPr>
            <a:r>
              <a:rPr lang="en"/>
              <a:t>Ce modèle peut être enrichi par ou avec d’autres protocoles et outils afin de rajouter encore des niveaux de sécurité supplémentaires : </a:t>
            </a:r>
            <a:endParaRPr/>
          </a:p>
          <a:p>
            <a:pPr indent="-355600" lvl="0" marL="457200" rtl="0" algn="l">
              <a:spcBef>
                <a:spcPts val="1000"/>
              </a:spcBef>
              <a:spcAft>
                <a:spcPts val="0"/>
              </a:spcAft>
              <a:buSzPts val="2000"/>
              <a:buChar char="▰"/>
            </a:pPr>
            <a:r>
              <a:rPr lang="en"/>
              <a:t>Oauth2 : </a:t>
            </a:r>
            <a:r>
              <a:rPr lang="en" u="sng">
                <a:solidFill>
                  <a:schemeClr val="hlink"/>
                </a:solidFill>
                <a:latin typeface="Arial"/>
                <a:ea typeface="Arial"/>
                <a:cs typeface="Arial"/>
                <a:sym typeface="Arial"/>
                <a:hlinkClick r:id="rId3"/>
              </a:rPr>
              <a:t>https://oauth.net/2/</a:t>
            </a:r>
            <a:endParaRPr/>
          </a:p>
          <a:p>
            <a:pPr indent="-355600" lvl="0" marL="457200" rtl="0" algn="l">
              <a:spcBef>
                <a:spcPts val="0"/>
              </a:spcBef>
              <a:spcAft>
                <a:spcPts val="0"/>
              </a:spcAft>
              <a:buSzPts val="2000"/>
              <a:buChar char="▰"/>
            </a:pPr>
            <a:r>
              <a:rPr lang="en"/>
              <a:t>JWT : </a:t>
            </a:r>
            <a:r>
              <a:rPr lang="en" u="sng">
                <a:solidFill>
                  <a:schemeClr val="hlink"/>
                </a:solidFill>
                <a:latin typeface="Arial"/>
                <a:ea typeface="Arial"/>
                <a:cs typeface="Arial"/>
                <a:sym typeface="Arial"/>
                <a:hlinkClick r:id="rId4"/>
              </a:rPr>
              <a:t>https://jwt.io/</a:t>
            </a:r>
            <a:endParaRPr/>
          </a:p>
          <a:p>
            <a:pPr indent="-355600" lvl="0" marL="457200" rtl="0" algn="l">
              <a:spcBef>
                <a:spcPts val="0"/>
              </a:spcBef>
              <a:spcAft>
                <a:spcPts val="0"/>
              </a:spcAft>
              <a:buSzPts val="2000"/>
              <a:buChar char="▰"/>
            </a:pPr>
            <a:r>
              <a:rPr lang="en"/>
              <a:t>...</a:t>
            </a:r>
            <a:endParaRPr/>
          </a:p>
          <a:p>
            <a:pPr indent="0" lvl="0" marL="0" rtl="0" algn="l">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845" name="Google Shape;845;p40"/>
          <p:cNvGrpSpPr/>
          <p:nvPr/>
        </p:nvGrpSpPr>
        <p:grpSpPr>
          <a:xfrm>
            <a:off x="293683" y="574116"/>
            <a:ext cx="309041" cy="403123"/>
            <a:chOff x="590250" y="244200"/>
            <a:chExt cx="407975" cy="532175"/>
          </a:xfrm>
        </p:grpSpPr>
        <p:sp>
          <p:nvSpPr>
            <p:cNvPr id="846" name="Google Shape;846;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4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Serveur tiers</a:t>
            </a:r>
            <a:endParaRPr/>
          </a:p>
        </p:txBody>
      </p:sp>
      <p:sp>
        <p:nvSpPr>
          <p:cNvPr id="865" name="Google Shape;865;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66" name="Google Shape;866;p41"/>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solidFill>
                  <a:srgbClr val="FF9800"/>
                </a:solidFill>
                <a:latin typeface="Roboto Condensed"/>
                <a:ea typeface="Roboto Condensed"/>
                <a:cs typeface="Roboto Condensed"/>
                <a:sym typeface="Roboto Condensed"/>
              </a:rPr>
              <a:t>Complexe et </a:t>
            </a:r>
            <a:r>
              <a:rPr b="1" lang="en" sz="2400">
                <a:solidFill>
                  <a:srgbClr val="FF9800"/>
                </a:solidFill>
                <a:latin typeface="Roboto Condensed"/>
                <a:ea typeface="Roboto Condensed"/>
                <a:cs typeface="Roboto Condensed"/>
                <a:sym typeface="Roboto Condensed"/>
              </a:rPr>
              <a:t>coûteuse</a:t>
            </a:r>
            <a:endParaRPr/>
          </a:p>
          <a:p>
            <a:pPr indent="0" lvl="0" marL="0" rtl="0" algn="l">
              <a:spcBef>
                <a:spcPts val="1000"/>
              </a:spcBef>
              <a:spcAft>
                <a:spcPts val="0"/>
              </a:spcAft>
              <a:buNone/>
            </a:pPr>
            <a:r>
              <a:rPr lang="en"/>
              <a:t>Toutefois cette méthode est celle nécessitant le plus de travail et le plus de configuration préalable.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Si la sécurité ne doit </a:t>
            </a:r>
            <a:r>
              <a:rPr b="1" lang="en">
                <a:latin typeface="Roboto Condensed"/>
                <a:ea typeface="Roboto Condensed"/>
                <a:cs typeface="Roboto Condensed"/>
                <a:sym typeface="Roboto Condensed"/>
              </a:rPr>
              <a:t>jamais être négligée</a:t>
            </a:r>
            <a:r>
              <a:rPr lang="en"/>
              <a:t> , Oauth2 ou les serveurs d’authentification ne sont </a:t>
            </a:r>
            <a:r>
              <a:rPr lang="en"/>
              <a:t>pas adaptés au développement d’une petite API utilisée par peu de personnes et qui ne serait pas exposée sur le Web.</a:t>
            </a:r>
            <a:endParaRPr/>
          </a:p>
          <a:p>
            <a:pPr indent="0" lvl="0" marL="0" rtl="0" algn="l">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867" name="Google Shape;867;p41"/>
          <p:cNvGrpSpPr/>
          <p:nvPr/>
        </p:nvGrpSpPr>
        <p:grpSpPr>
          <a:xfrm>
            <a:off x="293683" y="574116"/>
            <a:ext cx="309041" cy="403123"/>
            <a:chOff x="590250" y="244200"/>
            <a:chExt cx="407975" cy="532175"/>
          </a:xfrm>
        </p:grpSpPr>
        <p:sp>
          <p:nvSpPr>
            <p:cNvPr id="868" name="Google Shape;868;p4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r>
              <a:rPr lang="en"/>
              <a:t>/ Serveur tiers</a:t>
            </a:r>
            <a:endParaRPr/>
          </a:p>
        </p:txBody>
      </p:sp>
      <p:sp>
        <p:nvSpPr>
          <p:cNvPr id="887" name="Google Shape;887;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888" name="Google Shape;888;p42"/>
          <p:cNvGrpSpPr/>
          <p:nvPr/>
        </p:nvGrpSpPr>
        <p:grpSpPr>
          <a:xfrm>
            <a:off x="293683" y="574116"/>
            <a:ext cx="309041" cy="403123"/>
            <a:chOff x="590250" y="244200"/>
            <a:chExt cx="407975" cy="532175"/>
          </a:xfrm>
        </p:grpSpPr>
        <p:sp>
          <p:nvSpPr>
            <p:cNvPr id="889" name="Google Shape;889;p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42"/>
          <p:cNvSpPr/>
          <p:nvPr/>
        </p:nvSpPr>
        <p:spPr>
          <a:xfrm>
            <a:off x="974875" y="1776175"/>
            <a:ext cx="1218900" cy="28605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 postman, ...)</a:t>
            </a:r>
            <a:endParaRPr/>
          </a:p>
        </p:txBody>
      </p:sp>
      <p:sp>
        <p:nvSpPr>
          <p:cNvPr id="904" name="Google Shape;904;p42"/>
          <p:cNvSpPr/>
          <p:nvPr/>
        </p:nvSpPr>
        <p:spPr>
          <a:xfrm>
            <a:off x="6695575" y="3366750"/>
            <a:ext cx="1615500" cy="766200"/>
          </a:xfrm>
          <a:prstGeom prst="roundRect">
            <a:avLst>
              <a:gd fmla="val 16667" name="adj"/>
            </a:avLst>
          </a:prstGeom>
          <a:solidFill>
            <a:srgbClr val="93C47D"/>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905" name="Google Shape;905;p42"/>
          <p:cNvSpPr/>
          <p:nvPr/>
        </p:nvSpPr>
        <p:spPr>
          <a:xfrm>
            <a:off x="2193775" y="229875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flipH="1">
            <a:off x="2193775" y="25377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42"/>
          <p:cNvCxnSpPr/>
          <p:nvPr/>
        </p:nvCxnSpPr>
        <p:spPr>
          <a:xfrm flipH="1">
            <a:off x="2382875" y="1986150"/>
            <a:ext cx="11400" cy="2779800"/>
          </a:xfrm>
          <a:prstGeom prst="straightConnector1">
            <a:avLst/>
          </a:prstGeom>
          <a:noFill/>
          <a:ln cap="flat" cmpd="sng" w="9525">
            <a:solidFill>
              <a:srgbClr val="666666"/>
            </a:solidFill>
            <a:prstDash val="dash"/>
            <a:round/>
            <a:headEnd len="med" w="med" type="none"/>
            <a:tailEnd len="med" w="med" type="none"/>
          </a:ln>
        </p:spPr>
      </p:cxnSp>
      <p:sp>
        <p:nvSpPr>
          <p:cNvPr id="908" name="Google Shape;908;p42"/>
          <p:cNvSpPr txBox="1"/>
          <p:nvPr/>
        </p:nvSpPr>
        <p:spPr>
          <a:xfrm>
            <a:off x="6695575" y="1582943"/>
            <a:ext cx="1131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Serveur Back</a:t>
            </a:r>
            <a:endParaRPr b="1">
              <a:latin typeface="Roboto Condensed"/>
              <a:ea typeface="Roboto Condensed"/>
              <a:cs typeface="Roboto Condensed"/>
              <a:sym typeface="Roboto Condensed"/>
            </a:endParaRPr>
          </a:p>
        </p:txBody>
      </p:sp>
      <p:sp>
        <p:nvSpPr>
          <p:cNvPr id="909" name="Google Shape;909;p42"/>
          <p:cNvSpPr txBox="1"/>
          <p:nvPr/>
        </p:nvSpPr>
        <p:spPr>
          <a:xfrm>
            <a:off x="1018825" y="1393850"/>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Extérieur </a:t>
            </a:r>
            <a:endParaRPr b="1">
              <a:latin typeface="Roboto Condensed"/>
              <a:ea typeface="Roboto Condensed"/>
              <a:cs typeface="Roboto Condensed"/>
              <a:sym typeface="Roboto Condensed"/>
            </a:endParaRPr>
          </a:p>
        </p:txBody>
      </p:sp>
      <p:sp>
        <p:nvSpPr>
          <p:cNvPr id="910" name="Google Shape;910;p42"/>
          <p:cNvSpPr txBox="1"/>
          <p:nvPr/>
        </p:nvSpPr>
        <p:spPr>
          <a:xfrm>
            <a:off x="3389525" y="203080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pour un token</a:t>
            </a:r>
            <a:endParaRPr>
              <a:latin typeface="Roboto Condensed Light"/>
              <a:ea typeface="Roboto Condensed Light"/>
              <a:cs typeface="Roboto Condensed Light"/>
              <a:sym typeface="Roboto Condensed Light"/>
            </a:endParaRPr>
          </a:p>
        </p:txBody>
      </p:sp>
      <p:sp>
        <p:nvSpPr>
          <p:cNvPr id="911" name="Google Shape;911;p42"/>
          <p:cNvSpPr txBox="1"/>
          <p:nvPr/>
        </p:nvSpPr>
        <p:spPr>
          <a:xfrm>
            <a:off x="3379925" y="2582713"/>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avec le token</a:t>
            </a:r>
            <a:endParaRPr>
              <a:latin typeface="Roboto Condensed Light"/>
              <a:ea typeface="Roboto Condensed Light"/>
              <a:cs typeface="Roboto Condensed Light"/>
              <a:sym typeface="Roboto Condensed Light"/>
            </a:endParaRPr>
          </a:p>
        </p:txBody>
      </p:sp>
      <p:sp>
        <p:nvSpPr>
          <p:cNvPr id="912" name="Google Shape;912;p42"/>
          <p:cNvSpPr/>
          <p:nvPr/>
        </p:nvSpPr>
        <p:spPr>
          <a:xfrm>
            <a:off x="2193775" y="3524275"/>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flipH="1">
            <a:off x="2193775" y="3763300"/>
            <a:ext cx="45018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txBox="1"/>
          <p:nvPr/>
        </p:nvSpPr>
        <p:spPr>
          <a:xfrm>
            <a:off x="3389525" y="32563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Requête avec le token en header</a:t>
            </a:r>
            <a:endParaRPr>
              <a:latin typeface="Roboto Condensed Light"/>
              <a:ea typeface="Roboto Condensed Light"/>
              <a:cs typeface="Roboto Condensed Light"/>
              <a:sym typeface="Roboto Condensed Light"/>
            </a:endParaRPr>
          </a:p>
        </p:txBody>
      </p:sp>
      <p:sp>
        <p:nvSpPr>
          <p:cNvPr id="915" name="Google Shape;915;p42"/>
          <p:cNvSpPr txBox="1"/>
          <p:nvPr/>
        </p:nvSpPr>
        <p:spPr>
          <a:xfrm>
            <a:off x="3421325" y="37587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Réponse de l’API</a:t>
            </a:r>
            <a:endParaRPr>
              <a:latin typeface="Roboto Condensed Light"/>
              <a:ea typeface="Roboto Condensed Light"/>
              <a:cs typeface="Roboto Condensed Light"/>
              <a:sym typeface="Roboto Condensed Light"/>
            </a:endParaRPr>
          </a:p>
        </p:txBody>
      </p:sp>
      <p:cxnSp>
        <p:nvCxnSpPr>
          <p:cNvPr id="916" name="Google Shape;916;p42"/>
          <p:cNvCxnSpPr/>
          <p:nvPr/>
        </p:nvCxnSpPr>
        <p:spPr>
          <a:xfrm flipH="1">
            <a:off x="436550" y="1739175"/>
            <a:ext cx="7500" cy="2871600"/>
          </a:xfrm>
          <a:prstGeom prst="straightConnector1">
            <a:avLst/>
          </a:prstGeom>
          <a:noFill/>
          <a:ln cap="flat" cmpd="sng" w="9525">
            <a:solidFill>
              <a:schemeClr val="dk2"/>
            </a:solidFill>
            <a:prstDash val="solid"/>
            <a:round/>
            <a:headEnd len="med" w="med" type="none"/>
            <a:tailEnd len="med" w="med" type="triangle"/>
          </a:ln>
        </p:spPr>
      </p:cxnSp>
      <p:sp>
        <p:nvSpPr>
          <p:cNvPr id="917" name="Google Shape;917;p42"/>
          <p:cNvSpPr txBox="1"/>
          <p:nvPr/>
        </p:nvSpPr>
        <p:spPr>
          <a:xfrm>
            <a:off x="74400" y="1371850"/>
            <a:ext cx="747600" cy="1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Temps</a:t>
            </a:r>
            <a:endParaRPr>
              <a:latin typeface="Roboto Condensed Light"/>
              <a:ea typeface="Roboto Condensed Light"/>
              <a:cs typeface="Roboto Condensed Light"/>
              <a:sym typeface="Roboto Condensed Light"/>
            </a:endParaRPr>
          </a:p>
        </p:txBody>
      </p:sp>
      <p:sp>
        <p:nvSpPr>
          <p:cNvPr id="918" name="Google Shape;918;p42"/>
          <p:cNvSpPr/>
          <p:nvPr/>
        </p:nvSpPr>
        <p:spPr>
          <a:xfrm>
            <a:off x="2205425" y="2079600"/>
            <a:ext cx="4501800" cy="2005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txBox="1"/>
          <p:nvPr/>
        </p:nvSpPr>
        <p:spPr>
          <a:xfrm>
            <a:off x="2944675" y="1669150"/>
            <a:ext cx="3000000" cy="4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Condensed"/>
                <a:ea typeface="Roboto Condensed"/>
                <a:cs typeface="Roboto Condensed"/>
                <a:sym typeface="Roboto Condensed"/>
              </a:rPr>
              <a:t>HTTPS </a:t>
            </a:r>
            <a:endParaRPr/>
          </a:p>
        </p:txBody>
      </p:sp>
      <p:sp>
        <p:nvSpPr>
          <p:cNvPr id="920" name="Google Shape;920;p42"/>
          <p:cNvSpPr/>
          <p:nvPr/>
        </p:nvSpPr>
        <p:spPr>
          <a:xfrm>
            <a:off x="6695575" y="2097000"/>
            <a:ext cx="1615500" cy="766200"/>
          </a:xfrm>
          <a:prstGeom prst="roundRect">
            <a:avLst>
              <a:gd fmla="val 16667" name="adj"/>
            </a:avLst>
          </a:prstGeom>
          <a:solidFill>
            <a:srgbClr val="D26F00"/>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Serveur d’authentification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3"/>
          <p:cNvSpPr txBox="1"/>
          <p:nvPr>
            <p:ph type="ctrTitle"/>
          </p:nvPr>
        </p:nvSpPr>
        <p:spPr>
          <a:xfrm>
            <a:off x="463525" y="2871151"/>
            <a:ext cx="4094400" cy="15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Utiliser Spring Security</a:t>
            </a:r>
            <a:endParaRPr/>
          </a:p>
        </p:txBody>
      </p:sp>
      <p:sp>
        <p:nvSpPr>
          <p:cNvPr id="926" name="Google Shape;926;p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27" name="Google Shape;927;p43"/>
          <p:cNvSpPr txBox="1"/>
          <p:nvPr/>
        </p:nvSpPr>
        <p:spPr>
          <a:xfrm>
            <a:off x="463525" y="0"/>
            <a:ext cx="42897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5800">
                <a:solidFill>
                  <a:srgbClr val="3F5378"/>
                </a:solidFill>
                <a:latin typeface="Roboto Condensed"/>
                <a:ea typeface="Roboto Condensed"/>
                <a:cs typeface="Roboto Condensed"/>
                <a:sym typeface="Roboto Condensed"/>
              </a:rPr>
              <a:t>Sécuriser une API REST</a:t>
            </a:r>
            <a:endParaRPr b="1" sz="5800">
              <a:solidFill>
                <a:srgbClr val="3F5378"/>
              </a:solidFill>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Librairie de référence</a:t>
            </a:r>
            <a:endParaRPr/>
          </a:p>
        </p:txBody>
      </p:sp>
      <p:sp>
        <p:nvSpPr>
          <p:cNvPr id="933" name="Google Shape;933;p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34" name="Google Shape;934;p44"/>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Spring Security</a:t>
            </a:r>
            <a:endParaRPr/>
          </a:p>
          <a:p>
            <a:pPr indent="0" lvl="0" marL="0" rtl="0" algn="l">
              <a:spcBef>
                <a:spcPts val="1000"/>
              </a:spcBef>
              <a:spcAft>
                <a:spcPts val="0"/>
              </a:spcAft>
              <a:buNone/>
            </a:pPr>
            <a:r>
              <a:rPr lang="en"/>
              <a:t>Faisant partie de la galaxie Spring, Spring Security est la librairie la plus utilisée dans le monde Java pour sécuriser les applications Web, y compris les APIs REST.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Comme l’ensemble du framework, sa configuration va s’appuyer sur des </a:t>
            </a:r>
            <a:r>
              <a:rPr b="1" lang="en">
                <a:latin typeface="Roboto Condensed"/>
                <a:ea typeface="Roboto Condensed"/>
                <a:cs typeface="Roboto Condensed"/>
                <a:sym typeface="Roboto Condensed"/>
              </a:rPr>
              <a:t>Beans </a:t>
            </a:r>
            <a:r>
              <a:rPr lang="en"/>
              <a:t>issus du contexte et éventuellement modifiés dans des classes de </a:t>
            </a:r>
            <a:r>
              <a:rPr lang="en">
                <a:solidFill>
                  <a:srgbClr val="808000"/>
                </a:solidFill>
                <a:highlight>
                  <a:schemeClr val="lt1"/>
                </a:highlight>
                <a:latin typeface="Courier New"/>
                <a:ea typeface="Courier New"/>
                <a:cs typeface="Courier New"/>
                <a:sym typeface="Courier New"/>
              </a:rPr>
              <a:t>@Configuration</a:t>
            </a:r>
            <a:r>
              <a:rPr lang="en"/>
              <a:t>.</a:t>
            </a:r>
            <a:endParaRPr/>
          </a:p>
          <a:p>
            <a:pPr indent="0" lvl="0" marL="0" rtl="0" algn="l">
              <a:spcBef>
                <a:spcPts val="1000"/>
              </a:spcBef>
              <a:spcAft>
                <a:spcPts val="1000"/>
              </a:spcAft>
              <a:buNone/>
            </a:pPr>
            <a:r>
              <a:t/>
            </a:r>
            <a:endParaRPr/>
          </a:p>
        </p:txBody>
      </p:sp>
      <p:grpSp>
        <p:nvGrpSpPr>
          <p:cNvPr id="935" name="Google Shape;935;p44"/>
          <p:cNvGrpSpPr/>
          <p:nvPr/>
        </p:nvGrpSpPr>
        <p:grpSpPr>
          <a:xfrm>
            <a:off x="293683" y="574116"/>
            <a:ext cx="309041" cy="403123"/>
            <a:chOff x="590250" y="244200"/>
            <a:chExt cx="407975" cy="532175"/>
          </a:xfrm>
        </p:grpSpPr>
        <p:sp>
          <p:nvSpPr>
            <p:cNvPr id="936" name="Google Shape;936;p4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Dépendance</a:t>
            </a:r>
            <a:endParaRPr/>
          </a:p>
        </p:txBody>
      </p:sp>
      <p:sp>
        <p:nvSpPr>
          <p:cNvPr id="955" name="Google Shape;955;p4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56" name="Google Shape;956;p45"/>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Spring Boot</a:t>
            </a:r>
            <a:endParaRPr/>
          </a:p>
          <a:p>
            <a:pPr indent="0" lvl="0" marL="0" rtl="0" algn="l">
              <a:spcBef>
                <a:spcPts val="1000"/>
              </a:spcBef>
              <a:spcAft>
                <a:spcPts val="0"/>
              </a:spcAft>
              <a:buNone/>
            </a:pPr>
            <a:r>
              <a:rPr lang="en"/>
              <a:t>En contexte Spring Boot, beaucoup de cas vont être gérés par </a:t>
            </a:r>
            <a:r>
              <a:rPr b="1" lang="en">
                <a:latin typeface="Roboto Condensed"/>
                <a:ea typeface="Roboto Condensed"/>
                <a:cs typeface="Roboto Condensed"/>
                <a:sym typeface="Roboto Condensed"/>
              </a:rPr>
              <a:t>l’autoconfiguration</a:t>
            </a:r>
            <a:r>
              <a:rPr lang="en"/>
              <a:t>, rendant son usage bien plus simple que dans les applications Spring “classiques”.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dependency</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groupId</a:t>
            </a:r>
            <a:r>
              <a:rPr lang="en" sz="1600">
                <a:solidFill>
                  <a:schemeClr val="dk1"/>
                </a:solidFill>
                <a:latin typeface="Courier New"/>
                <a:ea typeface="Courier New"/>
                <a:cs typeface="Courier New"/>
                <a:sym typeface="Courier New"/>
              </a:rPr>
              <a:t>&gt;org.springframework.boot&lt;/</a:t>
            </a:r>
            <a:r>
              <a:rPr b="1" lang="en" sz="1600">
                <a:solidFill>
                  <a:srgbClr val="000080"/>
                </a:solidFill>
                <a:latin typeface="Courier New"/>
                <a:ea typeface="Courier New"/>
                <a:cs typeface="Courier New"/>
                <a:sym typeface="Courier New"/>
              </a:rPr>
              <a:t>groupId</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artifactId</a:t>
            </a:r>
            <a:r>
              <a:rPr lang="en" sz="1600">
                <a:solidFill>
                  <a:schemeClr val="dk1"/>
                </a:solidFill>
                <a:latin typeface="Courier New"/>
                <a:ea typeface="Courier New"/>
                <a:cs typeface="Courier New"/>
                <a:sym typeface="Courier New"/>
              </a:rPr>
              <a:t>&gt;spring-boot-starter-security&lt;/</a:t>
            </a:r>
            <a:r>
              <a:rPr b="1" lang="en" sz="1600">
                <a:solidFill>
                  <a:srgbClr val="000080"/>
                </a:solidFill>
                <a:latin typeface="Courier New"/>
                <a:ea typeface="Courier New"/>
                <a:cs typeface="Courier New"/>
                <a:sym typeface="Courier New"/>
              </a:rPr>
              <a:t>artifactId</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dependency</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957" name="Google Shape;957;p45"/>
          <p:cNvGrpSpPr/>
          <p:nvPr/>
        </p:nvGrpSpPr>
        <p:grpSpPr>
          <a:xfrm>
            <a:off x="293683" y="574116"/>
            <a:ext cx="309041" cy="403123"/>
            <a:chOff x="590250" y="244200"/>
            <a:chExt cx="407975" cy="532175"/>
          </a:xfrm>
        </p:grpSpPr>
        <p:sp>
          <p:nvSpPr>
            <p:cNvPr id="958" name="Google Shape;958;p4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endParaRPr/>
          </a:p>
        </p:txBody>
      </p:sp>
      <p:sp>
        <p:nvSpPr>
          <p:cNvPr id="977" name="Google Shape;977;p4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78" name="Google Shape;978;p4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Sujet TRES complexe</a:t>
            </a:r>
            <a:endParaRPr/>
          </a:p>
          <a:p>
            <a:pPr indent="0" lvl="0" marL="0" rtl="0" algn="l">
              <a:spcBef>
                <a:spcPts val="1000"/>
              </a:spcBef>
              <a:spcAft>
                <a:spcPts val="0"/>
              </a:spcAft>
              <a:buNone/>
            </a:pPr>
            <a:r>
              <a:rPr lang="en"/>
              <a:t>Tout connaître des rouages de Spring Security est impossible pour un développeur dont ce n’est pas le métier. </a:t>
            </a:r>
            <a:endParaRPr/>
          </a:p>
          <a:p>
            <a:pPr indent="0" lvl="0" marL="0" rtl="0" algn="l">
              <a:spcBef>
                <a:spcPts val="1000"/>
              </a:spcBef>
              <a:spcAft>
                <a:spcPts val="0"/>
              </a:spcAft>
              <a:buNone/>
            </a:pPr>
            <a:r>
              <a:rPr lang="en"/>
              <a:t>Le nombre de classes intervenant dans chacun des processus (authentification, vérification d’un mot de passe, contrôle d’accès, …) est important.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La suite du cours ne s’attardera que sur la mise en place d’une authentification “Basic”.</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979" name="Google Shape;979;p46"/>
          <p:cNvGrpSpPr/>
          <p:nvPr/>
        </p:nvGrpSpPr>
        <p:grpSpPr>
          <a:xfrm>
            <a:off x="293683" y="574116"/>
            <a:ext cx="309041" cy="403123"/>
            <a:chOff x="590250" y="244200"/>
            <a:chExt cx="407975" cy="532175"/>
          </a:xfrm>
        </p:grpSpPr>
        <p:sp>
          <p:nvSpPr>
            <p:cNvPr id="980" name="Google Shape;980;p4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46"/>
          <p:cNvSpPr/>
          <p:nvPr/>
        </p:nvSpPr>
        <p:spPr>
          <a:xfrm>
            <a:off x="7440374" y="239776"/>
            <a:ext cx="1380367" cy="1121144"/>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Annotations</a:t>
            </a:r>
            <a:endParaRPr/>
          </a:p>
        </p:txBody>
      </p:sp>
      <p:sp>
        <p:nvSpPr>
          <p:cNvPr id="1000" name="Google Shape;1000;p4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01" name="Google Shape;1001;p47"/>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Activer la sécurisation</a:t>
            </a:r>
            <a:endParaRPr/>
          </a:p>
          <a:p>
            <a:pPr indent="0" lvl="0" marL="0" rtl="0" algn="l">
              <a:spcBef>
                <a:spcPts val="1000"/>
              </a:spcBef>
              <a:spcAft>
                <a:spcPts val="0"/>
              </a:spcAft>
              <a:buNone/>
            </a:pPr>
            <a:r>
              <a:rPr lang="en"/>
              <a:t>Activer la sécurisation d’une API Rest se fait via l’annotation </a:t>
            </a:r>
            <a:r>
              <a:rPr lang="en">
                <a:solidFill>
                  <a:srgbClr val="808000"/>
                </a:solidFill>
                <a:highlight>
                  <a:srgbClr val="FFFFFF"/>
                </a:highlight>
                <a:latin typeface="Courier New"/>
                <a:ea typeface="Courier New"/>
                <a:cs typeface="Courier New"/>
                <a:sym typeface="Courier New"/>
              </a:rPr>
              <a:t>@EnableWebSecurity</a:t>
            </a:r>
            <a:r>
              <a:rPr lang="en"/>
              <a:t> à</a:t>
            </a:r>
            <a:r>
              <a:rPr lang="en"/>
              <a:t> appliquer sur une classe de configuration OU sur la mainClass.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Via l’autoconfiguration, plusieurs beans seront ajoutés au contexte, prêts à être configurés.</a:t>
            </a:r>
            <a:endParaRPr/>
          </a:p>
          <a:p>
            <a:pPr indent="0" lvl="0" marL="0" rtl="0" algn="l">
              <a:spcBef>
                <a:spcPts val="1000"/>
              </a:spcBef>
              <a:spcAft>
                <a:spcPts val="1000"/>
              </a:spcAft>
              <a:buNone/>
            </a:pPr>
            <a:r>
              <a:t/>
            </a:r>
            <a:endParaRPr/>
          </a:p>
        </p:txBody>
      </p:sp>
      <p:grpSp>
        <p:nvGrpSpPr>
          <p:cNvPr id="1002" name="Google Shape;1002;p47"/>
          <p:cNvGrpSpPr/>
          <p:nvPr/>
        </p:nvGrpSpPr>
        <p:grpSpPr>
          <a:xfrm>
            <a:off x="293683" y="574116"/>
            <a:ext cx="309041" cy="403123"/>
            <a:chOff x="590250" y="244200"/>
            <a:chExt cx="407975" cy="532175"/>
          </a:xfrm>
        </p:grpSpPr>
        <p:sp>
          <p:nvSpPr>
            <p:cNvPr id="1003" name="Google Shape;1003;p4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022" name="Google Shape;1022;p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23" name="Google Shape;1023;p48"/>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WebSecurityConfigurerAdapter</a:t>
            </a:r>
            <a:endParaRPr/>
          </a:p>
          <a:p>
            <a:pPr indent="0" lvl="0" marL="0" rtl="0" algn="l">
              <a:spcBef>
                <a:spcPts val="1000"/>
              </a:spcBef>
              <a:spcAft>
                <a:spcPts val="0"/>
              </a:spcAft>
              <a:buNone/>
            </a:pPr>
            <a:r>
              <a:rPr lang="en"/>
              <a:t>L’essentiel de la configuration de Spring Security se fait dans une classe de </a:t>
            </a:r>
            <a:r>
              <a:rPr lang="en">
                <a:solidFill>
                  <a:srgbClr val="808000"/>
                </a:solidFill>
                <a:highlight>
                  <a:srgbClr val="FFFFFF"/>
                </a:highlight>
                <a:latin typeface="Courier New"/>
                <a:ea typeface="Courier New"/>
                <a:cs typeface="Courier New"/>
                <a:sym typeface="Courier New"/>
              </a:rPr>
              <a:t>@Configuration</a:t>
            </a:r>
            <a:r>
              <a:rPr lang="en"/>
              <a:t> </a:t>
            </a:r>
            <a:r>
              <a:rPr b="1" lang="en">
                <a:latin typeface="Roboto Condensed"/>
                <a:ea typeface="Roboto Condensed"/>
                <a:cs typeface="Roboto Condensed"/>
                <a:sym typeface="Roboto Condensed"/>
              </a:rPr>
              <a:t>héritant de </a:t>
            </a:r>
            <a:r>
              <a:rPr lang="en">
                <a:solidFill>
                  <a:schemeClr val="dk1"/>
                </a:solidFill>
                <a:highlight>
                  <a:srgbClr val="FFFFFF"/>
                </a:highlight>
                <a:latin typeface="Courier New"/>
                <a:ea typeface="Courier New"/>
                <a:cs typeface="Courier New"/>
                <a:sym typeface="Courier New"/>
              </a:rPr>
              <a:t>WebSecurityConfigurerAdapter.</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t>Hériter de cette classe force à redéfinir cette méthode : </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protected void </a:t>
            </a:r>
            <a:r>
              <a:rPr lang="en" sz="1400">
                <a:solidFill>
                  <a:schemeClr val="dk1"/>
                </a:solidFill>
                <a:highlight>
                  <a:srgbClr val="FFFFFF"/>
                </a:highlight>
                <a:latin typeface="Courier New"/>
                <a:ea typeface="Courier New"/>
                <a:cs typeface="Courier New"/>
                <a:sym typeface="Courier New"/>
              </a:rPr>
              <a:t>configure(HttpSecurity http) </a:t>
            </a:r>
            <a:r>
              <a:rPr b="1" lang="en" sz="1400">
                <a:solidFill>
                  <a:srgbClr val="000080"/>
                </a:solidFill>
                <a:highlight>
                  <a:srgbClr val="FFFFFF"/>
                </a:highlight>
                <a:latin typeface="Courier New"/>
                <a:ea typeface="Courier New"/>
                <a:cs typeface="Courier New"/>
                <a:sym typeface="Courier New"/>
              </a:rPr>
              <a:t>throws </a:t>
            </a:r>
            <a:r>
              <a:rPr lang="en" sz="1400">
                <a:solidFill>
                  <a:schemeClr val="dk1"/>
                </a:solidFill>
                <a:highlight>
                  <a:srgbClr val="FFFFFF"/>
                </a:highlight>
                <a:latin typeface="Courier New"/>
                <a:ea typeface="Courier New"/>
                <a:cs typeface="Courier New"/>
                <a:sym typeface="Courier New"/>
              </a:rPr>
              <a:t>Exception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t> Elle permet de définir quelle sécurité appliquer et quels rôles gérer.</a:t>
            </a:r>
            <a:endParaRPr/>
          </a:p>
          <a:p>
            <a:pPr indent="0" lvl="0" marL="0" rtl="0" algn="l">
              <a:spcBef>
                <a:spcPts val="1000"/>
              </a:spcBef>
              <a:spcAft>
                <a:spcPts val="1000"/>
              </a:spcAft>
              <a:buNone/>
            </a:pPr>
            <a:r>
              <a:t/>
            </a:r>
            <a:endParaRPr/>
          </a:p>
        </p:txBody>
      </p:sp>
      <p:grpSp>
        <p:nvGrpSpPr>
          <p:cNvPr id="1024" name="Google Shape;1024;p48"/>
          <p:cNvGrpSpPr/>
          <p:nvPr/>
        </p:nvGrpSpPr>
        <p:grpSpPr>
          <a:xfrm>
            <a:off x="293683" y="574116"/>
            <a:ext cx="309041" cy="403123"/>
            <a:chOff x="590250" y="244200"/>
            <a:chExt cx="407975" cy="532175"/>
          </a:xfrm>
        </p:grpSpPr>
        <p:sp>
          <p:nvSpPr>
            <p:cNvPr id="1025" name="Google Shape;1025;p4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044" name="Google Shape;1044;p4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45" name="Google Shape;1045;p49"/>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9800"/>
                </a:solidFill>
                <a:latin typeface="Roboto Condensed"/>
                <a:ea typeface="Roboto Condensed"/>
                <a:cs typeface="Roboto Condensed"/>
                <a:sym typeface="Roboto Condensed"/>
              </a:rPr>
              <a:t>Exemple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sz="1500">
                <a:solidFill>
                  <a:srgbClr val="808000"/>
                </a:solidFill>
                <a:highlight>
                  <a:srgbClr val="FFFFFF"/>
                </a:highlight>
                <a:latin typeface="Courier New"/>
                <a:ea typeface="Courier New"/>
                <a:cs typeface="Courier New"/>
                <a:sym typeface="Courier New"/>
              </a:rPr>
              <a:t>@Override</a:t>
            </a:r>
            <a:endParaRPr sz="15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500">
                <a:solidFill>
                  <a:srgbClr val="000080"/>
                </a:solidFill>
                <a:highlight>
                  <a:srgbClr val="FFFFFF"/>
                </a:highlight>
                <a:latin typeface="Courier New"/>
                <a:ea typeface="Courier New"/>
                <a:cs typeface="Courier New"/>
                <a:sym typeface="Courier New"/>
              </a:rPr>
              <a:t>protected void </a:t>
            </a:r>
            <a:r>
              <a:rPr lang="en" sz="1500">
                <a:solidFill>
                  <a:schemeClr val="dk1"/>
                </a:solidFill>
                <a:highlight>
                  <a:srgbClr val="FFFFFF"/>
                </a:highlight>
                <a:latin typeface="Courier New"/>
                <a:ea typeface="Courier New"/>
                <a:cs typeface="Courier New"/>
                <a:sym typeface="Courier New"/>
              </a:rPr>
              <a:t>configure(HttpSecurity http) </a:t>
            </a:r>
            <a:r>
              <a:rPr b="1" lang="en" sz="1500">
                <a:solidFill>
                  <a:srgbClr val="000080"/>
                </a:solidFill>
                <a:highlight>
                  <a:srgbClr val="FFFFFF"/>
                </a:highlight>
                <a:latin typeface="Courier New"/>
                <a:ea typeface="Courier New"/>
                <a:cs typeface="Courier New"/>
                <a:sym typeface="Courier New"/>
              </a:rPr>
              <a:t>throws </a:t>
            </a:r>
            <a:r>
              <a:rPr lang="en" sz="1500">
                <a:solidFill>
                  <a:schemeClr val="dk1"/>
                </a:solidFill>
                <a:highlight>
                  <a:srgbClr val="FFFFFF"/>
                </a:highlight>
                <a:latin typeface="Courier New"/>
                <a:ea typeface="Courier New"/>
                <a:cs typeface="Courier New"/>
                <a:sym typeface="Courier New"/>
              </a:rPr>
              <a:t>Exception {</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http.csrf().disable()</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.authorizeRequests()</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.antMatchers(HttpMethod.</a:t>
            </a:r>
            <a:r>
              <a:rPr b="1" i="1" lang="en" sz="1500">
                <a:solidFill>
                  <a:srgbClr val="660E7A"/>
                </a:solidFill>
                <a:highlight>
                  <a:srgbClr val="FFFFFF"/>
                </a:highlight>
                <a:latin typeface="Courier New"/>
                <a:ea typeface="Courier New"/>
                <a:cs typeface="Courier New"/>
                <a:sym typeface="Courier New"/>
              </a:rPr>
              <a:t>POST</a:t>
            </a:r>
            <a:r>
              <a:rPr lang="en" sz="1500">
                <a:solidFill>
                  <a:schemeClr val="dk1"/>
                </a:solidFill>
                <a:highlight>
                  <a:srgbClr val="FFFFFF"/>
                </a:highlight>
                <a:latin typeface="Courier New"/>
                <a:ea typeface="Courier New"/>
                <a:cs typeface="Courier New"/>
                <a:sym typeface="Courier New"/>
              </a:rPr>
              <a:t>, </a:t>
            </a:r>
            <a:r>
              <a:rPr b="1" lang="en" sz="1500">
                <a:solidFill>
                  <a:srgbClr val="008000"/>
                </a:solidFill>
                <a:highlight>
                  <a:srgbClr val="FFFFFF"/>
                </a:highlight>
                <a:latin typeface="Courier New"/>
                <a:ea typeface="Courier New"/>
                <a:cs typeface="Courier New"/>
                <a:sym typeface="Courier New"/>
              </a:rPr>
              <a:t>"/**"</a:t>
            </a:r>
            <a:r>
              <a:rPr lang="en" sz="1500">
                <a:solidFill>
                  <a:schemeClr val="dk1"/>
                </a:solidFill>
                <a:highlight>
                  <a:srgbClr val="FFFFFF"/>
                </a:highlight>
                <a:latin typeface="Courier New"/>
                <a:ea typeface="Courier New"/>
                <a:cs typeface="Courier New"/>
                <a:sym typeface="Courier New"/>
              </a:rPr>
              <a:t>).hasAnyRole(</a:t>
            </a:r>
            <a:r>
              <a:rPr b="1" lang="en" sz="1500">
                <a:solidFill>
                  <a:srgbClr val="008000"/>
                </a:solidFill>
                <a:highlight>
                  <a:srgbClr val="FFFFFF"/>
                </a:highlight>
                <a:latin typeface="Courier New"/>
                <a:ea typeface="Courier New"/>
                <a:cs typeface="Courier New"/>
                <a:sym typeface="Courier New"/>
              </a:rPr>
              <a:t>"ADMIN"</a:t>
            </a: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.anyRequest().permitAll()</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.and()</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.httpBasic();</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46" name="Google Shape;1046;p49"/>
          <p:cNvGrpSpPr/>
          <p:nvPr/>
        </p:nvGrpSpPr>
        <p:grpSpPr>
          <a:xfrm>
            <a:off x="293683" y="574116"/>
            <a:ext cx="309041" cy="403123"/>
            <a:chOff x="590250" y="244200"/>
            <a:chExt cx="407975" cy="532175"/>
          </a:xfrm>
        </p:grpSpPr>
        <p:sp>
          <p:nvSpPr>
            <p:cNvPr id="1047" name="Google Shape;1047;p4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Coeur de l’application</a:t>
            </a:r>
            <a:endParaRPr/>
          </a:p>
        </p:txBody>
      </p:sp>
      <p:sp>
        <p:nvSpPr>
          <p:cNvPr id="205" name="Google Shape;205;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6" name="Google Shape;206;p14"/>
          <p:cNvSpPr txBox="1"/>
          <p:nvPr>
            <p:ph idx="1" type="body"/>
          </p:nvPr>
        </p:nvSpPr>
        <p:spPr>
          <a:xfrm>
            <a:off x="702125" y="13905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Les Applications front end sont généralement le point d’entrée des utilisateurs vers un système d’informations (SI).</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Les </a:t>
            </a:r>
            <a:r>
              <a:rPr b="1" lang="en">
                <a:latin typeface="Roboto Condensed"/>
                <a:ea typeface="Roboto Condensed"/>
                <a:cs typeface="Roboto Condensed"/>
                <a:sym typeface="Roboto Condensed"/>
              </a:rPr>
              <a:t>APIs </a:t>
            </a:r>
            <a:r>
              <a:rPr lang="en"/>
              <a:t>forment le plus souvent le </a:t>
            </a:r>
            <a:r>
              <a:rPr b="1" lang="en">
                <a:latin typeface="Roboto Condensed"/>
                <a:ea typeface="Roboto Condensed"/>
                <a:cs typeface="Roboto Condensed"/>
                <a:sym typeface="Roboto Condensed"/>
              </a:rPr>
              <a:t>coeur du système</a:t>
            </a:r>
            <a:r>
              <a:rPr lang="en"/>
              <a:t>, au centre d’un ensemble d’applications front end.</a:t>
            </a:r>
            <a:endParaRPr/>
          </a:p>
          <a:p>
            <a:pPr indent="0" lvl="0" marL="0" rtl="0" algn="l">
              <a:spcBef>
                <a:spcPts val="1000"/>
              </a:spcBef>
              <a:spcAft>
                <a:spcPts val="1000"/>
              </a:spcAft>
              <a:buNone/>
            </a:pPr>
            <a:r>
              <a:rPr lang="en"/>
              <a:t>Elles portent la cohérence des données, et peuvent exposer des informations sensibles (données client, informations médicales, …)</a:t>
            </a:r>
            <a:endParaRPr/>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5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066" name="Google Shape;1066;p5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67" name="Google Shape;1067;p50"/>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9800"/>
                </a:solidFill>
                <a:latin typeface="Roboto Condensed"/>
                <a:ea typeface="Roboto Condensed"/>
                <a:cs typeface="Roboto Condensed"/>
                <a:sym typeface="Roboto Condensed"/>
              </a:rPr>
              <a:t>Exemple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t>Toute la configuration se fait en chaînant des méthodes sur l’objet de type HttpSecurity: </a:t>
            </a:r>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csrf().disable() </a:t>
            </a:r>
            <a:r>
              <a:rPr lang="en"/>
              <a:t>: Les attaques </a:t>
            </a:r>
            <a:r>
              <a:rPr b="1" lang="en">
                <a:latin typeface="Roboto Condensed"/>
                <a:ea typeface="Roboto Condensed"/>
                <a:cs typeface="Roboto Condensed"/>
                <a:sym typeface="Roboto Condensed"/>
              </a:rPr>
              <a:t>C</a:t>
            </a:r>
            <a:r>
              <a:rPr lang="en"/>
              <a:t>ross-</a:t>
            </a:r>
            <a:r>
              <a:rPr b="1" lang="en">
                <a:latin typeface="Roboto Condensed"/>
                <a:ea typeface="Roboto Condensed"/>
                <a:cs typeface="Roboto Condensed"/>
                <a:sym typeface="Roboto Condensed"/>
              </a:rPr>
              <a:t>S</a:t>
            </a:r>
            <a:r>
              <a:rPr lang="en"/>
              <a:t>ite </a:t>
            </a:r>
            <a:r>
              <a:rPr b="1" lang="en">
                <a:latin typeface="Roboto Condensed"/>
                <a:ea typeface="Roboto Condensed"/>
                <a:cs typeface="Roboto Condensed"/>
                <a:sym typeface="Roboto Condensed"/>
              </a:rPr>
              <a:t>R</a:t>
            </a:r>
            <a:r>
              <a:rPr lang="en"/>
              <a:t>equest </a:t>
            </a:r>
            <a:r>
              <a:rPr b="1" lang="en">
                <a:latin typeface="Roboto Condensed"/>
                <a:ea typeface="Roboto Condensed"/>
                <a:cs typeface="Roboto Condensed"/>
                <a:sym typeface="Roboto Condensed"/>
              </a:rPr>
              <a:t>F</a:t>
            </a:r>
            <a:r>
              <a:rPr lang="en"/>
              <a:t>orgery  ne concernent que les sites Web. Elles peuvent être désactivés pour les API.</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authorizeRequests()</a:t>
            </a:r>
            <a:r>
              <a:rPr lang="en"/>
              <a:t> est le marqueur de début du chaînage des contrôles d’accès, lien entre les ressources, les méthodes et les droits.</a:t>
            </a:r>
            <a:endParaRPr/>
          </a:p>
          <a:p>
            <a:pPr indent="0" lvl="0" marL="0" rtl="0" algn="l">
              <a:spcBef>
                <a:spcPts val="10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68" name="Google Shape;1068;p50"/>
          <p:cNvGrpSpPr/>
          <p:nvPr/>
        </p:nvGrpSpPr>
        <p:grpSpPr>
          <a:xfrm>
            <a:off x="293683" y="574116"/>
            <a:ext cx="309041" cy="403123"/>
            <a:chOff x="590250" y="244200"/>
            <a:chExt cx="407975" cy="532175"/>
          </a:xfrm>
        </p:grpSpPr>
        <p:sp>
          <p:nvSpPr>
            <p:cNvPr id="1069" name="Google Shape;1069;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5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088" name="Google Shape;1088;p5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89" name="Google Shape;1089;p51"/>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latin typeface="Roboto Condensed"/>
                <a:ea typeface="Roboto Condensed"/>
                <a:cs typeface="Roboto Condensed"/>
                <a:sym typeface="Roboto Condensed"/>
              </a:rPr>
              <a:t>antMatchers()</a:t>
            </a:r>
            <a:r>
              <a:rPr b="1" lang="en">
                <a:latin typeface="Roboto Condensed"/>
                <a:ea typeface="Roboto Condensed"/>
                <a:cs typeface="Roboto Condensed"/>
                <a:sym typeface="Roboto Condensed"/>
              </a:rPr>
              <a:t> </a:t>
            </a:r>
            <a:r>
              <a:rPr lang="en"/>
              <a:t>: Permet d’appliquer un contrôle sur une URL, une méthode HTTP, ou les 2. Un ou plusieurs </a:t>
            </a:r>
            <a:r>
              <a:rPr b="1" lang="en">
                <a:latin typeface="Roboto Condensed"/>
                <a:ea typeface="Roboto Condensed"/>
                <a:cs typeface="Roboto Condensed"/>
                <a:sym typeface="Roboto Condensed"/>
              </a:rPr>
              <a:t>Rôles </a:t>
            </a:r>
            <a:r>
              <a:rPr lang="en"/>
              <a:t>deviennent ainsi nécessaires pour utiliser le combinaison ressource + méthode précédemment décrite.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rPr lang="en"/>
              <a:t>Les URLs peuvent contenir des caractères spéciaux, notamment </a:t>
            </a:r>
            <a:r>
              <a:rPr b="1" lang="en">
                <a:latin typeface="Roboto Condensed"/>
                <a:ea typeface="Roboto Condensed"/>
                <a:cs typeface="Roboto Condensed"/>
                <a:sym typeface="Roboto Condensed"/>
              </a:rPr>
              <a:t>“*”</a:t>
            </a:r>
            <a:r>
              <a:rPr lang="en"/>
              <a:t> pour dire “n’importe quelle ressource”, ou “</a:t>
            </a:r>
            <a:r>
              <a:rPr b="1" lang="en">
                <a:latin typeface="Roboto Condensed"/>
                <a:ea typeface="Roboto Condensed"/>
                <a:cs typeface="Roboto Condensed"/>
                <a:sym typeface="Roboto Condensed"/>
              </a:rPr>
              <a:t>**</a:t>
            </a:r>
            <a:r>
              <a:rPr lang="en"/>
              <a:t>” pour “n’importe quelle URL”.</a:t>
            </a:r>
            <a:endParaRPr/>
          </a:p>
          <a:p>
            <a:pPr indent="0" lvl="0" marL="0" rtl="0" algn="l">
              <a:spcBef>
                <a:spcPts val="1000"/>
              </a:spcBef>
              <a:spcAft>
                <a:spcPts val="0"/>
              </a:spcAft>
              <a:buNone/>
            </a:pPr>
            <a:r>
              <a:rPr lang="en"/>
              <a:t>Exemple : </a:t>
            </a:r>
            <a:endParaRPr/>
          </a:p>
          <a:p>
            <a:pPr indent="0" lvl="0" marL="0" rtl="0" algn="l">
              <a:spcBef>
                <a:spcPts val="10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antMatchers(HttpMethod.</a:t>
            </a:r>
            <a:r>
              <a:rPr b="1" i="1" lang="en" sz="1500">
                <a:solidFill>
                  <a:srgbClr val="660E7A"/>
                </a:solidFill>
                <a:highlight>
                  <a:srgbClr val="FFFFFF"/>
                </a:highlight>
                <a:latin typeface="Courier New"/>
                <a:ea typeface="Courier New"/>
                <a:cs typeface="Courier New"/>
                <a:sym typeface="Courier New"/>
              </a:rPr>
              <a:t>POST</a:t>
            </a:r>
            <a:r>
              <a:rPr lang="en" sz="1500">
                <a:solidFill>
                  <a:schemeClr val="dk1"/>
                </a:solidFill>
                <a:highlight>
                  <a:srgbClr val="FFFFFF"/>
                </a:highlight>
                <a:latin typeface="Courier New"/>
                <a:ea typeface="Courier New"/>
                <a:cs typeface="Courier New"/>
                <a:sym typeface="Courier New"/>
              </a:rPr>
              <a:t>, </a:t>
            </a:r>
            <a:r>
              <a:rPr b="1" lang="en" sz="1500">
                <a:solidFill>
                  <a:srgbClr val="008000"/>
                </a:solidFill>
                <a:highlight>
                  <a:srgbClr val="FFFFFF"/>
                </a:highlight>
                <a:latin typeface="Courier New"/>
                <a:ea typeface="Courier New"/>
                <a:cs typeface="Courier New"/>
                <a:sym typeface="Courier New"/>
              </a:rPr>
              <a:t>"/**"</a:t>
            </a:r>
            <a:r>
              <a:rPr lang="en" sz="1500">
                <a:solidFill>
                  <a:schemeClr val="dk1"/>
                </a:solidFill>
                <a:highlight>
                  <a:srgbClr val="FFFFFF"/>
                </a:highlight>
                <a:latin typeface="Courier New"/>
                <a:ea typeface="Courier New"/>
                <a:cs typeface="Courier New"/>
                <a:sym typeface="Courier New"/>
              </a:rPr>
              <a:t>).hasAnyRole(</a:t>
            </a:r>
            <a:r>
              <a:rPr b="1" lang="en" sz="1500">
                <a:solidFill>
                  <a:srgbClr val="008000"/>
                </a:solidFill>
                <a:highlight>
                  <a:srgbClr val="FFFFFF"/>
                </a:highlight>
                <a:latin typeface="Courier New"/>
                <a:ea typeface="Courier New"/>
                <a:cs typeface="Courier New"/>
                <a:sym typeface="Courier New"/>
              </a:rPr>
              <a:t>"ADMIN"</a:t>
            </a:r>
            <a:r>
              <a:rPr lang="en" sz="1500">
                <a:solidFill>
                  <a:schemeClr val="dk1"/>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 </a:t>
            </a:r>
            <a:r>
              <a:rPr lang="en"/>
              <a:t>rôle ADMIN requis pour tous les appels POST de l’application.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authorizeRequests()</a:t>
            </a:r>
            <a:r>
              <a:rPr lang="en"/>
              <a:t> est le marqueur de début du chaînage des contrôles d’accès, lien entre les ressources, les méthodes et les droits.</a:t>
            </a:r>
            <a:endParaRPr/>
          </a:p>
          <a:p>
            <a:pPr indent="0" lvl="0" marL="0" rtl="0" algn="l">
              <a:spcBef>
                <a:spcPts val="10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90" name="Google Shape;1090;p51"/>
          <p:cNvGrpSpPr/>
          <p:nvPr/>
        </p:nvGrpSpPr>
        <p:grpSpPr>
          <a:xfrm>
            <a:off x="293683" y="574116"/>
            <a:ext cx="309041" cy="403123"/>
            <a:chOff x="590250" y="244200"/>
            <a:chExt cx="407975" cy="532175"/>
          </a:xfrm>
        </p:grpSpPr>
        <p:sp>
          <p:nvSpPr>
            <p:cNvPr id="1091" name="Google Shape;1091;p5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5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110" name="Google Shape;1110;p5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11" name="Google Shape;1111;p52"/>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1000"/>
              </a:spcBef>
              <a:spcAft>
                <a:spcPts val="0"/>
              </a:spcAft>
              <a:buNone/>
            </a:pPr>
            <a:r>
              <a:rPr lang="en"/>
              <a:t>Exemple : </a:t>
            </a:r>
            <a:endParaRPr/>
          </a:p>
          <a:p>
            <a:pPr indent="0" lvl="0" marL="0" rtl="0" algn="l">
              <a:spcBef>
                <a:spcPts val="10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antMatchers(HttpMethod.</a:t>
            </a:r>
            <a:r>
              <a:rPr b="1" i="1" lang="en" sz="1500">
                <a:solidFill>
                  <a:srgbClr val="660E7A"/>
                </a:solidFill>
                <a:highlight>
                  <a:srgbClr val="FFFFFF"/>
                </a:highlight>
                <a:latin typeface="Courier New"/>
                <a:ea typeface="Courier New"/>
                <a:cs typeface="Courier New"/>
                <a:sym typeface="Courier New"/>
              </a:rPr>
              <a:t>GET</a:t>
            </a:r>
            <a:r>
              <a:rPr lang="en" sz="1500">
                <a:solidFill>
                  <a:schemeClr val="dk1"/>
                </a:solidFill>
                <a:highlight>
                  <a:srgbClr val="FFFFFF"/>
                </a:highlight>
                <a:latin typeface="Courier New"/>
                <a:ea typeface="Courier New"/>
                <a:cs typeface="Courier New"/>
                <a:sym typeface="Courier New"/>
              </a:rPr>
              <a:t>, </a:t>
            </a:r>
            <a:r>
              <a:rPr b="1" lang="en" sz="1500">
                <a:solidFill>
                  <a:srgbClr val="008000"/>
                </a:solidFill>
                <a:highlight>
                  <a:srgbClr val="FFFFFF"/>
                </a:highlight>
                <a:latin typeface="Courier New"/>
                <a:ea typeface="Courier New"/>
                <a:cs typeface="Courier New"/>
                <a:sym typeface="Courier New"/>
              </a:rPr>
              <a:t>"/resource"</a:t>
            </a:r>
            <a:r>
              <a:rPr lang="en" sz="1500">
                <a:solidFill>
                  <a:schemeClr val="dk1"/>
                </a:solidFill>
                <a:highlight>
                  <a:srgbClr val="FFFFFF"/>
                </a:highlight>
                <a:latin typeface="Courier New"/>
                <a:ea typeface="Courier New"/>
                <a:cs typeface="Courier New"/>
                <a:sym typeface="Courier New"/>
              </a:rPr>
              <a:t>).hasAnyRole(</a:t>
            </a:r>
            <a:r>
              <a:rPr b="1" lang="en" sz="1500">
                <a:solidFill>
                  <a:srgbClr val="008000"/>
                </a:solidFill>
                <a:highlight>
                  <a:srgbClr val="FFFFFF"/>
                </a:highlight>
                <a:latin typeface="Courier New"/>
                <a:ea typeface="Courier New"/>
                <a:cs typeface="Courier New"/>
                <a:sym typeface="Courier New"/>
              </a:rPr>
              <a:t>"ADMIN"</a:t>
            </a:r>
            <a:r>
              <a:rPr lang="en" sz="1500">
                <a:solidFill>
                  <a:schemeClr val="dk1"/>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 </a:t>
            </a:r>
            <a:r>
              <a:rPr lang="en"/>
              <a:t>rôle ADMIN requis pour l’appel à /resource en GET. </a:t>
            </a:r>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antMatchers(HttpMethod.</a:t>
            </a:r>
            <a:r>
              <a:rPr b="1" i="1" lang="en" sz="1500">
                <a:solidFill>
                  <a:srgbClr val="660E7A"/>
                </a:solidFill>
                <a:highlight>
                  <a:srgbClr val="FFFFFF"/>
                </a:highlight>
                <a:latin typeface="Courier New"/>
                <a:ea typeface="Courier New"/>
                <a:cs typeface="Courier New"/>
                <a:sym typeface="Courier New"/>
              </a:rPr>
              <a:t>POST</a:t>
            </a:r>
            <a:r>
              <a:rPr lang="en" sz="1500">
                <a:solidFill>
                  <a:schemeClr val="dk1"/>
                </a:solidFill>
                <a:highlight>
                  <a:srgbClr val="FFFFFF"/>
                </a:highlight>
                <a:latin typeface="Courier New"/>
                <a:ea typeface="Courier New"/>
                <a:cs typeface="Courier New"/>
                <a:sym typeface="Courier New"/>
              </a:rPr>
              <a:t>, </a:t>
            </a:r>
            <a:r>
              <a:rPr b="1" lang="en" sz="1500">
                <a:solidFill>
                  <a:srgbClr val="008000"/>
                </a:solidFill>
                <a:highlight>
                  <a:srgbClr val="FFFFFF"/>
                </a:highlight>
                <a:latin typeface="Courier New"/>
                <a:ea typeface="Courier New"/>
                <a:cs typeface="Courier New"/>
                <a:sym typeface="Courier New"/>
              </a:rPr>
              <a:t>"/**"</a:t>
            </a:r>
            <a:r>
              <a:rPr lang="en" sz="1500">
                <a:solidFill>
                  <a:schemeClr val="dk1"/>
                </a:solidFill>
                <a:highlight>
                  <a:srgbClr val="FFFFFF"/>
                </a:highlight>
                <a:latin typeface="Courier New"/>
                <a:ea typeface="Courier New"/>
                <a:cs typeface="Courier New"/>
                <a:sym typeface="Courier New"/>
              </a:rPr>
              <a:t>).hasAnyRole(</a:t>
            </a:r>
            <a:r>
              <a:rPr b="1" lang="en" sz="1500">
                <a:solidFill>
                  <a:srgbClr val="008000"/>
                </a:solidFill>
                <a:highlight>
                  <a:srgbClr val="FFFFFF"/>
                </a:highlight>
                <a:latin typeface="Courier New"/>
                <a:ea typeface="Courier New"/>
                <a:cs typeface="Courier New"/>
                <a:sym typeface="Courier New"/>
              </a:rPr>
              <a:t>"ADMIN",</a:t>
            </a:r>
            <a:r>
              <a:rPr b="1" lang="en" sz="1500">
                <a:solidFill>
                  <a:srgbClr val="008000"/>
                </a:solidFill>
                <a:highlight>
                  <a:srgbClr val="FFFFFF"/>
                </a:highlight>
                <a:latin typeface="Courier New"/>
                <a:ea typeface="Courier New"/>
                <a:cs typeface="Courier New"/>
                <a:sym typeface="Courier New"/>
              </a:rPr>
              <a:t>"USER"</a:t>
            </a:r>
            <a:r>
              <a:rPr lang="en" sz="1500">
                <a:solidFill>
                  <a:schemeClr val="dk1"/>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 </a:t>
            </a:r>
            <a:r>
              <a:rPr lang="en"/>
              <a:t>rôle USER ou ADMIN requis pour tous les appels POST de l’application. </a:t>
            </a:r>
            <a:endParaRPr/>
          </a:p>
          <a:p>
            <a:pPr indent="0" lvl="0" marL="0" rtl="0" algn="l">
              <a:spcBef>
                <a:spcPts val="1000"/>
              </a:spcBef>
              <a:spcAft>
                <a:spcPts val="0"/>
              </a:spcAft>
              <a:buNone/>
            </a:pPr>
            <a:r>
              <a:rPr b="1" lang="en">
                <a:latin typeface="Roboto Condensed"/>
                <a:ea typeface="Roboto Condensed"/>
                <a:cs typeface="Roboto Condensed"/>
                <a:sym typeface="Roboto Condensed"/>
              </a:rPr>
              <a:t>L’ordre de déclaration des antMatcher a donc une importance</a:t>
            </a:r>
            <a:r>
              <a:rPr lang="en"/>
              <a:t>! La requête sera filtrée par le premier “Matchant”.</a:t>
            </a:r>
            <a:endParaRPr/>
          </a:p>
          <a:p>
            <a:pPr indent="0" lvl="0" marL="0" rtl="0" algn="l">
              <a:spcBef>
                <a:spcPts val="1000"/>
              </a:spcBef>
              <a:spcAft>
                <a:spcPts val="1000"/>
              </a:spcAft>
              <a:buNone/>
            </a:pPr>
            <a:r>
              <a:t/>
            </a:r>
            <a:endParaRPr/>
          </a:p>
        </p:txBody>
      </p:sp>
      <p:grpSp>
        <p:nvGrpSpPr>
          <p:cNvPr id="1112" name="Google Shape;1112;p52"/>
          <p:cNvGrpSpPr/>
          <p:nvPr/>
        </p:nvGrpSpPr>
        <p:grpSpPr>
          <a:xfrm>
            <a:off x="293683" y="574116"/>
            <a:ext cx="309041" cy="403123"/>
            <a:chOff x="590250" y="244200"/>
            <a:chExt cx="407975" cy="532175"/>
          </a:xfrm>
        </p:grpSpPr>
        <p:sp>
          <p:nvSpPr>
            <p:cNvPr id="1113" name="Google Shape;1113;p5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5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132" name="Google Shape;1132;p5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33" name="Google Shape;1133;p53"/>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latin typeface="Roboto Condensed"/>
                <a:ea typeface="Roboto Condensed"/>
                <a:cs typeface="Roboto Condensed"/>
                <a:sym typeface="Roboto Condensed"/>
              </a:rPr>
              <a:t>anyRequest()</a:t>
            </a:r>
            <a:r>
              <a:rPr b="1" lang="en">
                <a:latin typeface="Roboto Condensed"/>
                <a:ea typeface="Roboto Condensed"/>
                <a:cs typeface="Roboto Condensed"/>
                <a:sym typeface="Roboto Condensed"/>
              </a:rPr>
              <a:t> </a:t>
            </a:r>
            <a:r>
              <a:rPr lang="en"/>
              <a:t>: à placer derrière les antMatchers(). Il correspondra à toutes les requêtes non reconnues par un Matcher.</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permitAll</a:t>
            </a:r>
            <a:r>
              <a:rPr b="1" lang="en">
                <a:latin typeface="Roboto Condensed"/>
                <a:ea typeface="Roboto Condensed"/>
                <a:cs typeface="Roboto Condensed"/>
                <a:sym typeface="Roboto Condensed"/>
              </a:rPr>
              <a:t>() </a:t>
            </a:r>
            <a:r>
              <a:rPr lang="en"/>
              <a:t>:</a:t>
            </a:r>
            <a:r>
              <a:rPr lang="en"/>
              <a:t> revient à ne pas mettre de rôle prérequis pour une ressource ou une méthode. Il peut être utilisé à la place de hasAnyRole() sur un matcher.</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Font typeface="Roboto Condensed"/>
              <a:buChar char="▰"/>
            </a:pPr>
            <a:r>
              <a:rPr b="1" lang="en">
                <a:latin typeface="Roboto Condensed"/>
                <a:ea typeface="Roboto Condensed"/>
                <a:cs typeface="Roboto Condensed"/>
                <a:sym typeface="Roboto Condensed"/>
              </a:rPr>
              <a:t>and() </a:t>
            </a:r>
            <a:r>
              <a:rPr lang="en"/>
              <a:t>: permet simplement de chaîner et de récupérer à nouveau un objet de type HttpSecurity. </a:t>
            </a:r>
            <a:endParaRPr/>
          </a:p>
          <a:p>
            <a:pPr indent="0" lvl="0" marL="0" rtl="0" algn="l">
              <a:spcBef>
                <a:spcPts val="10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34" name="Google Shape;1134;p53"/>
          <p:cNvGrpSpPr/>
          <p:nvPr/>
        </p:nvGrpSpPr>
        <p:grpSpPr>
          <a:xfrm>
            <a:off x="293683" y="574116"/>
            <a:ext cx="309041" cy="403123"/>
            <a:chOff x="590250" y="244200"/>
            <a:chExt cx="407975" cy="532175"/>
          </a:xfrm>
        </p:grpSpPr>
        <p:sp>
          <p:nvSpPr>
            <p:cNvPr id="1135" name="Google Shape;1135;p5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5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1154" name="Google Shape;1154;p5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55" name="Google Shape;1155;p54"/>
          <p:cNvSpPr txBox="1"/>
          <p:nvPr>
            <p:ph idx="1" type="body"/>
          </p:nvPr>
        </p:nvSpPr>
        <p:spPr>
          <a:xfrm>
            <a:off x="635525" y="1316525"/>
            <a:ext cx="8081700" cy="27342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b="1">
              <a:latin typeface="Roboto Condensed"/>
              <a:ea typeface="Roboto Condensed"/>
              <a:cs typeface="Roboto Condensed"/>
              <a:sym typeface="Roboto Condensed"/>
            </a:endParaRPr>
          </a:p>
          <a:p>
            <a:pPr indent="0" lvl="0" marL="457200" rtl="0" algn="l">
              <a:spcBef>
                <a:spcPts val="1000"/>
              </a:spcBef>
              <a:spcAft>
                <a:spcPts val="0"/>
              </a:spcAft>
              <a:buNone/>
            </a:pPr>
            <a:r>
              <a:t/>
            </a:r>
            <a:endParaRPr b="1">
              <a:latin typeface="Roboto Condensed"/>
              <a:ea typeface="Roboto Condensed"/>
              <a:cs typeface="Roboto Condensed"/>
              <a:sym typeface="Roboto Condensed"/>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httpBasic</a:t>
            </a:r>
            <a:r>
              <a:rPr b="1" lang="en">
                <a:latin typeface="Roboto Condensed"/>
                <a:ea typeface="Roboto Condensed"/>
                <a:cs typeface="Roboto Condensed"/>
                <a:sym typeface="Roboto Condensed"/>
              </a:rPr>
              <a:t>() </a:t>
            </a:r>
            <a:r>
              <a:rPr lang="en"/>
              <a:t>: active la sécurisation par Basic. Ceci permet à Spring de comprendre qu’il doit chercher un header </a:t>
            </a:r>
            <a:r>
              <a:rPr b="1" lang="en">
                <a:latin typeface="Roboto Condensed"/>
                <a:ea typeface="Roboto Condensed"/>
                <a:cs typeface="Roboto Condensed"/>
                <a:sym typeface="Roboto Condensed"/>
              </a:rPr>
              <a:t>Authorization </a:t>
            </a:r>
            <a:r>
              <a:rPr lang="en"/>
              <a:t>et y recherche un couple login/mdp en base64. </a:t>
            </a:r>
            <a:endParaRPr/>
          </a:p>
          <a:p>
            <a:pPr indent="0" lvl="0" marL="0" rtl="0" algn="l">
              <a:spcBef>
                <a:spcPts val="10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1000"/>
              </a:spcAft>
              <a:buNone/>
            </a:pPr>
            <a:r>
              <a:rPr lang="en"/>
              <a:t>Il est possible de remplacer httpBasic() par oauth2Client(), oauth2Login(), etc.</a:t>
            </a:r>
            <a:endParaRPr/>
          </a:p>
        </p:txBody>
      </p:sp>
      <p:grpSp>
        <p:nvGrpSpPr>
          <p:cNvPr id="1156" name="Google Shape;1156;p54"/>
          <p:cNvGrpSpPr/>
          <p:nvPr/>
        </p:nvGrpSpPr>
        <p:grpSpPr>
          <a:xfrm>
            <a:off x="293683" y="574116"/>
            <a:ext cx="309041" cy="403123"/>
            <a:chOff x="590250" y="244200"/>
            <a:chExt cx="407975" cy="532175"/>
          </a:xfrm>
        </p:grpSpPr>
        <p:sp>
          <p:nvSpPr>
            <p:cNvPr id="1157" name="Google Shape;1157;p5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a:t>
            </a:r>
            <a:endParaRPr/>
          </a:p>
        </p:txBody>
      </p:sp>
      <p:sp>
        <p:nvSpPr>
          <p:cNvPr id="1176" name="Google Shape;1176;p5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77" name="Google Shape;1177;p55"/>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En mémoire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t>Pour des besoins très restreints, ou simplement le temps du développement, il est possible de définir des utilisateurs jetables, directement dans le code applicatif.</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Pour cela il faut définir cette méthode dans la classe de configuration : </a:t>
            </a:r>
            <a:endParaRPr/>
          </a:p>
          <a:p>
            <a:pPr indent="0" lvl="0" marL="0" rtl="0" algn="l">
              <a:spcBef>
                <a:spcPts val="1000"/>
              </a:spcBef>
              <a:spcAft>
                <a:spcPts val="0"/>
              </a:spcAft>
              <a:buClr>
                <a:schemeClr val="dk1"/>
              </a:buClr>
              <a:buSzPts val="1100"/>
              <a:buFont typeface="Arial"/>
              <a:buNone/>
            </a:pPr>
            <a:r>
              <a:rPr b="1" lang="en" sz="1600">
                <a:solidFill>
                  <a:srgbClr val="000080"/>
                </a:solidFill>
                <a:highlight>
                  <a:srgbClr val="FFFFFF"/>
                </a:highlight>
                <a:latin typeface="Courier New"/>
                <a:ea typeface="Courier New"/>
                <a:cs typeface="Courier New"/>
                <a:sym typeface="Courier New"/>
              </a:rPr>
              <a:t>public void </a:t>
            </a:r>
            <a:r>
              <a:rPr lang="en" sz="1600">
                <a:solidFill>
                  <a:schemeClr val="dk1"/>
                </a:solidFill>
                <a:highlight>
                  <a:srgbClr val="FFFFFF"/>
                </a:highlight>
                <a:latin typeface="Courier New"/>
                <a:ea typeface="Courier New"/>
                <a:cs typeface="Courier New"/>
                <a:sym typeface="Courier New"/>
              </a:rPr>
              <a:t>configureGlobal(AuthenticationManagerBuilder auth)</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throws </a:t>
            </a:r>
            <a:r>
              <a:rPr lang="en" sz="1600">
                <a:solidFill>
                  <a:schemeClr val="dk1"/>
                </a:solidFill>
                <a:highlight>
                  <a:srgbClr val="FFFFFF"/>
                </a:highlight>
                <a:latin typeface="Courier New"/>
                <a:ea typeface="Courier New"/>
                <a:cs typeface="Courier New"/>
                <a:sym typeface="Courier New"/>
              </a:rPr>
              <a:t>Exception {}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t/>
            </a:r>
            <a:endParaRPr/>
          </a:p>
        </p:txBody>
      </p:sp>
      <p:grpSp>
        <p:nvGrpSpPr>
          <p:cNvPr id="1178" name="Google Shape;1178;p55"/>
          <p:cNvGrpSpPr/>
          <p:nvPr/>
        </p:nvGrpSpPr>
        <p:grpSpPr>
          <a:xfrm>
            <a:off x="293683" y="574116"/>
            <a:ext cx="309041" cy="403123"/>
            <a:chOff x="590250" y="244200"/>
            <a:chExt cx="407975" cy="532175"/>
          </a:xfrm>
        </p:grpSpPr>
        <p:sp>
          <p:nvSpPr>
            <p:cNvPr id="1179" name="Google Shape;1179;p5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5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a:t>
            </a:r>
            <a:endParaRPr/>
          </a:p>
        </p:txBody>
      </p:sp>
      <p:sp>
        <p:nvSpPr>
          <p:cNvPr id="1198" name="Google Shape;1198;p5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99" name="Google Shape;1199;p5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9800"/>
                </a:solidFill>
                <a:latin typeface="Roboto Condensed"/>
                <a:ea typeface="Roboto Condensed"/>
                <a:cs typeface="Roboto Condensed"/>
                <a:sym typeface="Roboto Condensed"/>
              </a:rPr>
              <a:t>Exemple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sz="1100">
                <a:solidFill>
                  <a:srgbClr val="808000"/>
                </a:solidFill>
                <a:highlight>
                  <a:srgbClr val="FFFFFF"/>
                </a:highlight>
                <a:latin typeface="Courier New"/>
                <a:ea typeface="Courier New"/>
                <a:cs typeface="Courier New"/>
                <a:sym typeface="Courier New"/>
              </a:rPr>
              <a:t>@Autowired</a:t>
            </a:r>
            <a:endParaRPr sz="11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100">
                <a:solidFill>
                  <a:srgbClr val="000080"/>
                </a:solidFill>
                <a:highlight>
                  <a:srgbClr val="FFFFFF"/>
                </a:highlight>
                <a:latin typeface="Courier New"/>
                <a:ea typeface="Courier New"/>
                <a:cs typeface="Courier New"/>
                <a:sym typeface="Courier New"/>
              </a:rPr>
              <a:t>public void </a:t>
            </a:r>
            <a:r>
              <a:rPr lang="en" sz="1100">
                <a:solidFill>
                  <a:schemeClr val="dk1"/>
                </a:solidFill>
                <a:highlight>
                  <a:srgbClr val="FFFFFF"/>
                </a:highlight>
                <a:latin typeface="Courier New"/>
                <a:ea typeface="Courier New"/>
                <a:cs typeface="Courier New"/>
                <a:sym typeface="Courier New"/>
              </a:rPr>
              <a:t>configureGlobal(AuthenticationManagerBuilder auth)</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throws </a:t>
            </a:r>
            <a:r>
              <a:rPr lang="en" sz="1100">
                <a:solidFill>
                  <a:schemeClr val="dk1"/>
                </a:solidFill>
                <a:highlight>
                  <a:srgbClr val="FFFFFF"/>
                </a:highlight>
                <a:latin typeface="Courier New"/>
                <a:ea typeface="Courier New"/>
                <a:cs typeface="Courier New"/>
                <a:sym typeface="Courier New"/>
              </a:rPr>
              <a:t>Exception</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auth.inMemoryAuthentication()</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.withUser(</a:t>
            </a:r>
            <a:r>
              <a:rPr b="1" lang="en" sz="1100">
                <a:solidFill>
                  <a:srgbClr val="008000"/>
                </a:solidFill>
                <a:highlight>
                  <a:srgbClr val="FFFFFF"/>
                </a:highlight>
                <a:latin typeface="Courier New"/>
                <a:ea typeface="Courier New"/>
                <a:cs typeface="Courier New"/>
                <a:sym typeface="Courier New"/>
              </a:rPr>
              <a:t>"admin"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.password(passwordEncoder().encode(</a:t>
            </a:r>
            <a:r>
              <a:rPr b="1" lang="en" sz="1100">
                <a:solidFill>
                  <a:srgbClr val="008000"/>
                </a:solidFill>
                <a:highlight>
                  <a:srgbClr val="FFFFFF"/>
                </a:highlight>
                <a:latin typeface="Courier New"/>
                <a:ea typeface="Courier New"/>
                <a:cs typeface="Courier New"/>
                <a:sym typeface="Courier New"/>
              </a:rPr>
              <a:t>"password2"</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.roles(</a:t>
            </a:r>
            <a:r>
              <a:rPr b="1" lang="en" sz="1100">
                <a:solidFill>
                  <a:srgbClr val="008000"/>
                </a:solidFill>
                <a:highlight>
                  <a:srgbClr val="FFFFFF"/>
                </a:highlight>
                <a:latin typeface="Courier New"/>
                <a:ea typeface="Courier New"/>
                <a:cs typeface="Courier New"/>
                <a:sym typeface="Courier New"/>
              </a:rPr>
              <a:t>"USER","ADMIN"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1200" name="Google Shape;1200;p56"/>
          <p:cNvGrpSpPr/>
          <p:nvPr/>
        </p:nvGrpSpPr>
        <p:grpSpPr>
          <a:xfrm>
            <a:off x="293683" y="574116"/>
            <a:ext cx="309041" cy="403123"/>
            <a:chOff x="590250" y="244200"/>
            <a:chExt cx="407975" cy="532175"/>
          </a:xfrm>
        </p:grpSpPr>
        <p:sp>
          <p:nvSpPr>
            <p:cNvPr id="1201" name="Google Shape;1201;p5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5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a:t>
            </a:r>
            <a:endParaRPr/>
          </a:p>
        </p:txBody>
      </p:sp>
      <p:sp>
        <p:nvSpPr>
          <p:cNvPr id="1220" name="Google Shape;1220;p5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21" name="Google Shape;1221;p57"/>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9800"/>
                </a:solidFill>
                <a:latin typeface="Roboto Condensed"/>
                <a:ea typeface="Roboto Condensed"/>
                <a:cs typeface="Roboto Condensed"/>
                <a:sym typeface="Roboto Condensed"/>
              </a:rPr>
              <a:t>Plusieurs utilisateurs</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t>Si plusieurs utilisateurs sont à créer par ce biais, il faut chaîner les appels avec la méthode </a:t>
            </a:r>
            <a:r>
              <a:rPr lang="en">
                <a:solidFill>
                  <a:schemeClr val="dk1"/>
                </a:solidFill>
                <a:highlight>
                  <a:srgbClr val="FFFFFF"/>
                </a:highlight>
                <a:latin typeface="Courier New"/>
                <a:ea typeface="Courier New"/>
                <a:cs typeface="Courier New"/>
                <a:sym typeface="Courier New"/>
              </a:rPr>
              <a:t>and()</a:t>
            </a:r>
            <a:r>
              <a:rPr lang="en" sz="1100">
                <a:solidFill>
                  <a:schemeClr val="dk1"/>
                </a:solidFill>
                <a:highlight>
                  <a:srgbClr val="FFFFFF"/>
                </a:highlight>
                <a:latin typeface="Courier New"/>
                <a:ea typeface="Courier New"/>
                <a:cs typeface="Courier New"/>
                <a:sym typeface="Courier New"/>
              </a:rPr>
              <a:t> </a:t>
            </a:r>
            <a:r>
              <a:rPr lang="en"/>
              <a:t>qui retourne la même chose que </a:t>
            </a:r>
            <a:r>
              <a:rPr lang="en">
                <a:solidFill>
                  <a:schemeClr val="dk1"/>
                </a:solidFill>
                <a:highlight>
                  <a:srgbClr val="FFFFFF"/>
                </a:highlight>
                <a:latin typeface="Courier New"/>
                <a:ea typeface="Courier New"/>
                <a:cs typeface="Courier New"/>
                <a:sym typeface="Courier New"/>
              </a:rPr>
              <a:t>inMemoryAuthentication().</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highlight>
                  <a:schemeClr val="lt1"/>
                </a:highlight>
                <a:latin typeface="Courier New"/>
                <a:ea typeface="Courier New"/>
                <a:cs typeface="Courier New"/>
                <a:sym typeface="Courier New"/>
              </a:rPr>
              <a:t>  auth.inMemoryAuthentication()</a:t>
            </a:r>
            <a:endParaRPr sz="1100">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chemeClr val="lt1"/>
                </a:highlight>
                <a:latin typeface="Courier New"/>
                <a:ea typeface="Courier New"/>
                <a:cs typeface="Courier New"/>
                <a:sym typeface="Courier New"/>
              </a:rPr>
              <a:t>           .withUser(</a:t>
            </a:r>
            <a:r>
              <a:rPr b="1" lang="en" sz="1100">
                <a:solidFill>
                  <a:srgbClr val="008000"/>
                </a:solidFill>
                <a:highlight>
                  <a:schemeClr val="lt1"/>
                </a:highlight>
                <a:latin typeface="Courier New"/>
                <a:ea typeface="Courier New"/>
                <a:cs typeface="Courier New"/>
                <a:sym typeface="Courier New"/>
              </a:rPr>
              <a:t>"admin"</a:t>
            </a:r>
            <a:r>
              <a:rPr lang="en" sz="1100">
                <a:solidFill>
                  <a:schemeClr val="dk1"/>
                </a:solidFill>
                <a:highlight>
                  <a:schemeClr val="lt1"/>
                </a:highlight>
                <a:latin typeface="Courier New"/>
                <a:ea typeface="Courier New"/>
                <a:cs typeface="Courier New"/>
                <a:sym typeface="Courier New"/>
              </a:rPr>
              <a:t>)</a:t>
            </a:r>
            <a:endParaRPr sz="1100">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chemeClr val="lt1"/>
                </a:highlight>
                <a:latin typeface="Courier New"/>
                <a:ea typeface="Courier New"/>
                <a:cs typeface="Courier New"/>
                <a:sym typeface="Courier New"/>
              </a:rPr>
              <a:t>		.and()</a:t>
            </a:r>
            <a:endParaRPr sz="1100">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highlight>
                  <a:schemeClr val="lt1"/>
                </a:highlight>
                <a:latin typeface="Courier New"/>
                <a:ea typeface="Courier New"/>
                <a:cs typeface="Courier New"/>
                <a:sym typeface="Courier New"/>
              </a:rPr>
              <a:t>		.withUser(</a:t>
            </a:r>
            <a:r>
              <a:rPr b="1" lang="en" sz="1100">
                <a:solidFill>
                  <a:srgbClr val="008000"/>
                </a:solidFill>
                <a:highlight>
                  <a:schemeClr val="lt1"/>
                </a:highlight>
                <a:latin typeface="Courier New"/>
                <a:ea typeface="Courier New"/>
                <a:cs typeface="Courier New"/>
                <a:sym typeface="Courier New"/>
              </a:rPr>
              <a:t>"toto"</a:t>
            </a:r>
            <a:r>
              <a:rPr lang="en" sz="1100">
                <a:solidFill>
                  <a:schemeClr val="dk1"/>
                </a:solidFill>
                <a:highlight>
                  <a:schemeClr val="lt1"/>
                </a:highlight>
                <a:latin typeface="Courier New"/>
                <a:ea typeface="Courier New"/>
                <a:cs typeface="Courier New"/>
                <a:sym typeface="Courier New"/>
              </a:rPr>
              <a:t>)</a:t>
            </a:r>
            <a:endParaRPr sz="1100">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rPr lang="en"/>
              <a:t>.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1222" name="Google Shape;1222;p57"/>
          <p:cNvGrpSpPr/>
          <p:nvPr/>
        </p:nvGrpSpPr>
        <p:grpSpPr>
          <a:xfrm>
            <a:off x="293683" y="574116"/>
            <a:ext cx="309041" cy="403123"/>
            <a:chOff x="590250" y="244200"/>
            <a:chExt cx="407975" cy="532175"/>
          </a:xfrm>
        </p:grpSpPr>
        <p:sp>
          <p:nvSpPr>
            <p:cNvPr id="1223" name="Google Shape;1223;p5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5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Bean obligatoires</a:t>
            </a:r>
            <a:endParaRPr/>
          </a:p>
        </p:txBody>
      </p:sp>
      <p:sp>
        <p:nvSpPr>
          <p:cNvPr id="1242" name="Google Shape;1242;p5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43" name="Google Shape;1243;p58"/>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9800"/>
                </a:solidFill>
                <a:latin typeface="Roboto Condensed"/>
                <a:ea typeface="Roboto Condensed"/>
                <a:cs typeface="Roboto Condensed"/>
                <a:sym typeface="Roboto Condensed"/>
              </a:rPr>
              <a:t>Password encoder</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t>Depuis ses versions les plus récentes, Spring security vous oblige à définir un objet de type PasswordEncoder : Il chiffre les mots de passes entrants.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500">
                <a:solidFill>
                  <a:srgbClr val="808000"/>
                </a:solidFill>
                <a:highlight>
                  <a:srgbClr val="FFFFFF"/>
                </a:highlight>
                <a:latin typeface="Courier New"/>
                <a:ea typeface="Courier New"/>
                <a:cs typeface="Courier New"/>
                <a:sym typeface="Courier New"/>
              </a:rPr>
              <a:t>@Bean</a:t>
            </a:r>
            <a:endParaRPr sz="15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500">
                <a:solidFill>
                  <a:srgbClr val="000080"/>
                </a:solidFill>
                <a:highlight>
                  <a:srgbClr val="FFFFFF"/>
                </a:highlight>
                <a:latin typeface="Courier New"/>
                <a:ea typeface="Courier New"/>
                <a:cs typeface="Courier New"/>
                <a:sym typeface="Courier New"/>
              </a:rPr>
              <a:t>public </a:t>
            </a:r>
            <a:r>
              <a:rPr lang="en" sz="1500">
                <a:solidFill>
                  <a:schemeClr val="dk1"/>
                </a:solidFill>
                <a:highlight>
                  <a:srgbClr val="FFFFFF"/>
                </a:highlight>
                <a:latin typeface="Courier New"/>
                <a:ea typeface="Courier New"/>
                <a:cs typeface="Courier New"/>
                <a:sym typeface="Courier New"/>
              </a:rPr>
              <a:t>PasswordEncoder passwordEncoder() {</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   </a:t>
            </a:r>
            <a:r>
              <a:rPr b="1" lang="en" sz="1500">
                <a:solidFill>
                  <a:srgbClr val="000080"/>
                </a:solidFill>
                <a:highlight>
                  <a:srgbClr val="FFFFFF"/>
                </a:highlight>
                <a:latin typeface="Courier New"/>
                <a:ea typeface="Courier New"/>
                <a:cs typeface="Courier New"/>
                <a:sym typeface="Courier New"/>
              </a:rPr>
              <a:t>return new </a:t>
            </a:r>
            <a:r>
              <a:rPr lang="en" sz="1500">
                <a:solidFill>
                  <a:schemeClr val="dk1"/>
                </a:solidFill>
                <a:highlight>
                  <a:srgbClr val="FFFFFF"/>
                </a:highlight>
                <a:latin typeface="Courier New"/>
                <a:ea typeface="Courier New"/>
                <a:cs typeface="Courier New"/>
                <a:sym typeface="Courier New"/>
              </a:rPr>
              <a:t>BCryptPasswordEncoder();</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1244" name="Google Shape;1244;p58"/>
          <p:cNvGrpSpPr/>
          <p:nvPr/>
        </p:nvGrpSpPr>
        <p:grpSpPr>
          <a:xfrm>
            <a:off x="293683" y="574116"/>
            <a:ext cx="309041" cy="403123"/>
            <a:chOff x="590250" y="244200"/>
            <a:chExt cx="407975" cy="532175"/>
          </a:xfrm>
        </p:grpSpPr>
        <p:sp>
          <p:nvSpPr>
            <p:cNvPr id="1245" name="Google Shape;1245;p5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5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a:t>
            </a:r>
            <a:endParaRPr/>
          </a:p>
        </p:txBody>
      </p:sp>
      <p:sp>
        <p:nvSpPr>
          <p:cNvPr id="1264" name="Google Shape;1264;p5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65" name="Google Shape;1265;p59"/>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Depuis une source de données</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a:t>En règle général, les </a:t>
            </a:r>
            <a:r>
              <a:rPr b="1" lang="en">
                <a:latin typeface="Roboto Condensed"/>
                <a:ea typeface="Roboto Condensed"/>
                <a:cs typeface="Roboto Condensed"/>
                <a:sym typeface="Roboto Condensed"/>
              </a:rPr>
              <a:t>utilisateurs </a:t>
            </a:r>
            <a:r>
              <a:rPr lang="en"/>
              <a:t>de l’application seront à charger depuis une </a:t>
            </a:r>
            <a:r>
              <a:rPr b="1" lang="en">
                <a:latin typeface="Roboto Condensed"/>
                <a:ea typeface="Roboto Condensed"/>
                <a:cs typeface="Roboto Condensed"/>
                <a:sym typeface="Roboto Condensed"/>
              </a:rPr>
              <a:t>source de données extérieure</a:t>
            </a:r>
            <a:r>
              <a:rPr lang="en"/>
              <a:t> : base de données relationnelle, base NoSql, fichiers, annuaire LDAP, web service externe, etc.</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Ceci remplace alors le chargement des utilisateurs en mémoire via la méthode 	configureGlobal.</a:t>
            </a:r>
            <a:endParaRPr/>
          </a:p>
          <a:p>
            <a:pPr indent="0" lvl="0" marL="0" rtl="0" algn="l">
              <a:spcBef>
                <a:spcPts val="1000"/>
              </a:spcBef>
              <a:spcAft>
                <a:spcPts val="1000"/>
              </a:spcAft>
              <a:buNone/>
            </a:pPr>
            <a:r>
              <a:t/>
            </a:r>
            <a:endParaRPr/>
          </a:p>
        </p:txBody>
      </p:sp>
      <p:grpSp>
        <p:nvGrpSpPr>
          <p:cNvPr id="1266" name="Google Shape;1266;p59"/>
          <p:cNvGrpSpPr/>
          <p:nvPr/>
        </p:nvGrpSpPr>
        <p:grpSpPr>
          <a:xfrm>
            <a:off x="293683" y="574116"/>
            <a:ext cx="309041" cy="403123"/>
            <a:chOff x="590250" y="244200"/>
            <a:chExt cx="407975" cy="532175"/>
          </a:xfrm>
        </p:grpSpPr>
        <p:sp>
          <p:nvSpPr>
            <p:cNvPr id="1267" name="Google Shape;1267;p5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Exposition des données</a:t>
            </a:r>
            <a:endParaRPr/>
          </a:p>
        </p:txBody>
      </p:sp>
      <p:sp>
        <p:nvSpPr>
          <p:cNvPr id="227" name="Google Shape;227;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8" name="Google Shape;228;p15"/>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N’importe qui ne doit pas pouvoir y accéder !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Cette accès restreint peut se faire de deux manières, souvent utilisées en conjonction : </a:t>
            </a:r>
            <a:endParaRPr/>
          </a:p>
          <a:p>
            <a:pPr indent="-355600" lvl="0" marL="457200" rtl="0" algn="l">
              <a:spcBef>
                <a:spcPts val="1000"/>
              </a:spcBef>
              <a:spcAft>
                <a:spcPts val="0"/>
              </a:spcAft>
              <a:buSzPts val="2000"/>
              <a:buChar char="▰"/>
            </a:pPr>
            <a:r>
              <a:rPr lang="en"/>
              <a:t>Par l’infrastructure</a:t>
            </a:r>
            <a:endParaRPr/>
          </a:p>
          <a:p>
            <a:pPr indent="-355600" lvl="0" marL="457200" rtl="0" algn="l">
              <a:spcBef>
                <a:spcPts val="0"/>
              </a:spcBef>
              <a:spcAft>
                <a:spcPts val="0"/>
              </a:spcAft>
              <a:buSzPts val="2000"/>
              <a:buChar char="▰"/>
            </a:pPr>
            <a:r>
              <a:rPr lang="en"/>
              <a:t>Par du contrôle d’accès</a:t>
            </a:r>
            <a:endParaRPr/>
          </a:p>
          <a:p>
            <a:pPr indent="0" lvl="0" marL="0" rtl="0" algn="l">
              <a:spcBef>
                <a:spcPts val="1000"/>
              </a:spcBef>
              <a:spcAft>
                <a:spcPts val="1000"/>
              </a:spcAft>
              <a:buNone/>
            </a:pPr>
            <a:r>
              <a:t/>
            </a:r>
            <a:endParaRPr/>
          </a:p>
        </p:txBody>
      </p:sp>
      <p:grpSp>
        <p:nvGrpSpPr>
          <p:cNvPr id="229" name="Google Shape;229;p15"/>
          <p:cNvGrpSpPr/>
          <p:nvPr/>
        </p:nvGrpSpPr>
        <p:grpSpPr>
          <a:xfrm>
            <a:off x="293683" y="574116"/>
            <a:ext cx="309041" cy="403123"/>
            <a:chOff x="590250" y="244200"/>
            <a:chExt cx="407975" cy="532175"/>
          </a:xfrm>
        </p:grpSpPr>
        <p:sp>
          <p:nvSpPr>
            <p:cNvPr id="230" name="Google Shape;230;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 depuis une source externe</a:t>
            </a:r>
            <a:endParaRPr/>
          </a:p>
        </p:txBody>
      </p:sp>
      <p:sp>
        <p:nvSpPr>
          <p:cNvPr id="1286" name="Google Shape;1286;p6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87" name="Google Shape;1287;p60"/>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UserDetailsService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a:t>Une interface de Spring Security permet de faire lien entre la source de données et les beans utilisés dans la sécurisation : </a:t>
            </a:r>
            <a:r>
              <a:rPr b="1" lang="en">
                <a:latin typeface="Roboto Condensed"/>
                <a:ea typeface="Roboto Condensed"/>
                <a:cs typeface="Roboto Condensed"/>
                <a:sym typeface="Roboto Condensed"/>
              </a:rPr>
              <a:t>UserDetailsService</a:t>
            </a:r>
            <a:r>
              <a:rPr lang="en"/>
              <a:t>. Elle est à implémenter dans l’application dans une classe qui sera chargée de faire cette passerelle.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Elle oblige à implémenter : </a:t>
            </a:r>
            <a:endParaRPr/>
          </a:p>
          <a:p>
            <a:pPr indent="0" lvl="0" marL="0" rtl="0" algn="l">
              <a:spcBef>
                <a:spcPts val="100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UserDetails loadUserByUsername(String var1) </a:t>
            </a:r>
            <a:r>
              <a:rPr b="1" lang="en" sz="1300">
                <a:solidFill>
                  <a:srgbClr val="000080"/>
                </a:solidFill>
                <a:highlight>
                  <a:srgbClr val="FFFFFF"/>
                </a:highlight>
                <a:latin typeface="Courier New"/>
                <a:ea typeface="Courier New"/>
                <a:cs typeface="Courier New"/>
                <a:sym typeface="Courier New"/>
              </a:rPr>
              <a:t>throws </a:t>
            </a:r>
            <a:r>
              <a:rPr lang="en" sz="1300">
                <a:solidFill>
                  <a:schemeClr val="dk1"/>
                </a:solidFill>
                <a:highlight>
                  <a:srgbClr val="FFFFFF"/>
                </a:highlight>
                <a:latin typeface="Courier New"/>
                <a:ea typeface="Courier New"/>
                <a:cs typeface="Courier New"/>
                <a:sym typeface="Courier New"/>
              </a:rPr>
              <a:t>UsernameNotFoundException;</a:t>
            </a:r>
            <a:endParaRPr sz="13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grpSp>
        <p:nvGrpSpPr>
          <p:cNvPr id="1288" name="Google Shape;1288;p60"/>
          <p:cNvGrpSpPr/>
          <p:nvPr/>
        </p:nvGrpSpPr>
        <p:grpSpPr>
          <a:xfrm>
            <a:off x="293683" y="574116"/>
            <a:ext cx="309041" cy="403123"/>
            <a:chOff x="590250" y="244200"/>
            <a:chExt cx="407975" cy="532175"/>
          </a:xfrm>
        </p:grpSpPr>
        <p:sp>
          <p:nvSpPr>
            <p:cNvPr id="1289" name="Google Shape;1289;p6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6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utilisateurs depuis une source externe</a:t>
            </a:r>
            <a:endParaRPr/>
          </a:p>
        </p:txBody>
      </p:sp>
      <p:sp>
        <p:nvSpPr>
          <p:cNvPr id="1308" name="Google Shape;1308;p6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09" name="Google Shape;1309;p61"/>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UserDetails</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b="1" lang="en">
                <a:latin typeface="Roboto Condensed"/>
                <a:ea typeface="Roboto Condensed"/>
                <a:cs typeface="Roboto Condensed"/>
                <a:sym typeface="Roboto Condensed"/>
              </a:rPr>
              <a:t>UserDetails </a:t>
            </a:r>
            <a:r>
              <a:rPr lang="en"/>
              <a:t>est la représentation en Objet d’un utilisateur (login + mot de passe)  et de ses droits côté Spring Security.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La méthode </a:t>
            </a:r>
            <a:r>
              <a:rPr lang="en" sz="1800">
                <a:solidFill>
                  <a:schemeClr val="dk1"/>
                </a:solidFill>
                <a:highlight>
                  <a:srgbClr val="FFFFFF"/>
                </a:highlight>
                <a:latin typeface="Courier New"/>
                <a:ea typeface="Courier New"/>
                <a:cs typeface="Courier New"/>
                <a:sym typeface="Courier New"/>
              </a:rPr>
              <a:t>loadUserByUsername </a:t>
            </a:r>
            <a:r>
              <a:rPr lang="en"/>
              <a:t>est chargée d’extraire les données de la source externe, et de retourner un UserDetails bien formé avec ses informations.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grpSp>
        <p:nvGrpSpPr>
          <p:cNvPr id="1310" name="Google Shape;1310;p61"/>
          <p:cNvGrpSpPr/>
          <p:nvPr/>
        </p:nvGrpSpPr>
        <p:grpSpPr>
          <a:xfrm>
            <a:off x="293683" y="574116"/>
            <a:ext cx="309041" cy="403123"/>
            <a:chOff x="590250" y="244200"/>
            <a:chExt cx="407975" cy="532175"/>
          </a:xfrm>
        </p:grpSpPr>
        <p:sp>
          <p:nvSpPr>
            <p:cNvPr id="1311" name="Google Shape;1311;p6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6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Définition</a:t>
            </a:r>
            <a:endParaRPr/>
          </a:p>
        </p:txBody>
      </p:sp>
      <p:sp>
        <p:nvSpPr>
          <p:cNvPr id="1330" name="Google Shape;1330;p6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1331" name="Google Shape;1331;p62"/>
          <p:cNvGrpSpPr/>
          <p:nvPr/>
        </p:nvGrpSpPr>
        <p:grpSpPr>
          <a:xfrm>
            <a:off x="293683" y="574116"/>
            <a:ext cx="309041" cy="403123"/>
            <a:chOff x="590250" y="244200"/>
            <a:chExt cx="407975" cy="532175"/>
          </a:xfrm>
        </p:grpSpPr>
        <p:sp>
          <p:nvSpPr>
            <p:cNvPr id="1332" name="Google Shape;1332;p6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62"/>
          <p:cNvSpPr/>
          <p:nvPr/>
        </p:nvSpPr>
        <p:spPr>
          <a:xfrm>
            <a:off x="723125" y="2072850"/>
            <a:ext cx="1334100" cy="903000"/>
          </a:xfrm>
          <a:prstGeom prst="roundRect">
            <a:avLst>
              <a:gd fmla="val 16667" name="adj"/>
            </a:avLst>
          </a:prstGeom>
          <a:solidFill>
            <a:srgbClr val="FF9800"/>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Beans Spring Security</a:t>
            </a:r>
            <a:endParaRPr>
              <a:solidFill>
                <a:schemeClr val="lt1"/>
              </a:solidFill>
            </a:endParaRPr>
          </a:p>
        </p:txBody>
      </p:sp>
      <p:sp>
        <p:nvSpPr>
          <p:cNvPr id="1347" name="Google Shape;1347;p62"/>
          <p:cNvSpPr/>
          <p:nvPr/>
        </p:nvSpPr>
        <p:spPr>
          <a:xfrm>
            <a:off x="4591038" y="2072850"/>
            <a:ext cx="1853400" cy="903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UserDetailsService</a:t>
            </a:r>
            <a:endParaRPr/>
          </a:p>
        </p:txBody>
      </p:sp>
      <p:pic>
        <p:nvPicPr>
          <p:cNvPr id="1348" name="Google Shape;1348;p62"/>
          <p:cNvPicPr preferRelativeResize="0"/>
          <p:nvPr/>
        </p:nvPicPr>
        <p:blipFill>
          <a:blip r:embed="rId3">
            <a:alphaModFix/>
          </a:blip>
          <a:stretch>
            <a:fillRect/>
          </a:stretch>
        </p:blipFill>
        <p:spPr>
          <a:xfrm>
            <a:off x="7484675" y="3017324"/>
            <a:ext cx="1016400" cy="1016400"/>
          </a:xfrm>
          <a:prstGeom prst="rect">
            <a:avLst/>
          </a:prstGeom>
          <a:noFill/>
          <a:ln>
            <a:noFill/>
          </a:ln>
        </p:spPr>
      </p:pic>
      <p:sp>
        <p:nvSpPr>
          <p:cNvPr id="1349" name="Google Shape;1349;p62"/>
          <p:cNvSpPr/>
          <p:nvPr/>
        </p:nvSpPr>
        <p:spPr>
          <a:xfrm rot="1739464">
            <a:off x="6448746" y="3253611"/>
            <a:ext cx="998405" cy="266269"/>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2"/>
          <p:cNvSpPr txBox="1"/>
          <p:nvPr/>
        </p:nvSpPr>
        <p:spPr>
          <a:xfrm>
            <a:off x="7504325" y="3948150"/>
            <a:ext cx="1016400" cy="1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BDD</a:t>
            </a:r>
            <a:endParaRPr/>
          </a:p>
        </p:txBody>
      </p:sp>
      <p:grpSp>
        <p:nvGrpSpPr>
          <p:cNvPr id="1351" name="Google Shape;1351;p62"/>
          <p:cNvGrpSpPr/>
          <p:nvPr/>
        </p:nvGrpSpPr>
        <p:grpSpPr>
          <a:xfrm>
            <a:off x="7636348" y="868327"/>
            <a:ext cx="756747" cy="915304"/>
            <a:chOff x="1268550" y="929175"/>
            <a:chExt cx="407950" cy="497475"/>
          </a:xfrm>
        </p:grpSpPr>
        <p:sp>
          <p:nvSpPr>
            <p:cNvPr id="1352" name="Google Shape;1352;p62"/>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2"/>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2"/>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5" name="Google Shape;1355;p62"/>
          <p:cNvSpPr/>
          <p:nvPr/>
        </p:nvSpPr>
        <p:spPr>
          <a:xfrm flipH="1" rot="9060536">
            <a:off x="6530146" y="1666286"/>
            <a:ext cx="998405" cy="266269"/>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2"/>
          <p:cNvSpPr txBox="1"/>
          <p:nvPr/>
        </p:nvSpPr>
        <p:spPr>
          <a:xfrm>
            <a:off x="7530350" y="1813225"/>
            <a:ext cx="1016400" cy="1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Fichiers</a:t>
            </a:r>
            <a:endParaRPr/>
          </a:p>
        </p:txBody>
      </p:sp>
      <p:sp>
        <p:nvSpPr>
          <p:cNvPr id="1357" name="Google Shape;1357;p62"/>
          <p:cNvSpPr/>
          <p:nvPr/>
        </p:nvSpPr>
        <p:spPr>
          <a:xfrm>
            <a:off x="2183200" y="2060024"/>
            <a:ext cx="2286825" cy="315588"/>
          </a:xfrm>
          <a:custGeom>
            <a:rect b="b" l="l" r="r" t="t"/>
            <a:pathLst>
              <a:path extrusionOk="0" h="20130" w="91473">
                <a:moveTo>
                  <a:pt x="91473" y="20130"/>
                </a:moveTo>
                <a:cubicBezTo>
                  <a:pt x="83628" y="16775"/>
                  <a:pt x="59651" y="49"/>
                  <a:pt x="44405" y="0"/>
                </a:cubicBezTo>
                <a:cubicBezTo>
                  <a:pt x="29160" y="-49"/>
                  <a:pt x="7401" y="16528"/>
                  <a:pt x="0" y="19834"/>
                </a:cubicBezTo>
              </a:path>
            </a:pathLst>
          </a:custGeom>
          <a:noFill/>
          <a:ln cap="flat" cmpd="sng" w="76200">
            <a:solidFill>
              <a:schemeClr val="dk2"/>
            </a:solidFill>
            <a:prstDash val="solid"/>
            <a:round/>
            <a:headEnd len="med" w="med" type="none"/>
            <a:tailEnd len="med" w="med" type="stealth"/>
          </a:ln>
        </p:spPr>
      </p:sp>
      <p:sp>
        <p:nvSpPr>
          <p:cNvPr id="1358" name="Google Shape;1358;p62"/>
          <p:cNvSpPr txBox="1"/>
          <p:nvPr/>
        </p:nvSpPr>
        <p:spPr>
          <a:xfrm>
            <a:off x="2802675" y="1667625"/>
            <a:ext cx="11100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UserDetails</a:t>
            </a:r>
            <a:endParaRPr b="1">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6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Création d’un UserDetails</a:t>
            </a:r>
            <a:endParaRPr/>
          </a:p>
        </p:txBody>
      </p:sp>
      <p:sp>
        <p:nvSpPr>
          <p:cNvPr id="1364" name="Google Shape;1364;p6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65" name="Google Shape;1365;p63"/>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rgbClr val="808000"/>
                </a:solidFill>
                <a:highlight>
                  <a:srgbClr val="FFFFFF"/>
                </a:highlight>
                <a:latin typeface="Courier New"/>
                <a:ea typeface="Courier New"/>
                <a:cs typeface="Courier New"/>
                <a:sym typeface="Courier New"/>
              </a:rPr>
              <a:t>@Override</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UserDetails loadUserByUsername(String username)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PasswordEncoder encoder = </a:t>
            </a:r>
            <a:endParaRPr sz="1400">
              <a:solidFill>
                <a:schemeClr val="dk1"/>
              </a:solidFill>
              <a:highlight>
                <a:srgbClr val="FFFFFF"/>
              </a:highlight>
              <a:latin typeface="Courier New"/>
              <a:ea typeface="Courier New"/>
              <a:cs typeface="Courier New"/>
              <a:sym typeface="Courier New"/>
            </a:endParaRPr>
          </a:p>
          <a:p>
            <a:pPr indent="45720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PasswordEncoderFactories.</a:t>
            </a:r>
            <a:r>
              <a:rPr i="1" lang="en" sz="1400">
                <a:solidFill>
                  <a:schemeClr val="dk1"/>
                </a:solidFill>
                <a:highlight>
                  <a:srgbClr val="FFFFFF"/>
                </a:highlight>
                <a:latin typeface="Courier New"/>
                <a:ea typeface="Courier New"/>
                <a:cs typeface="Courier New"/>
                <a:sym typeface="Courier New"/>
              </a:rPr>
              <a:t>createDelegatingPasswordEncoder</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Utilisateur user = </a:t>
            </a:r>
            <a:r>
              <a:rPr b="1" lang="en" sz="1400">
                <a:solidFill>
                  <a:srgbClr val="660E7A"/>
                </a:solidFill>
                <a:highlight>
                  <a:srgbClr val="FFFFFF"/>
                </a:highlight>
                <a:latin typeface="Courier New"/>
                <a:ea typeface="Courier New"/>
                <a:cs typeface="Courier New"/>
                <a:sym typeface="Courier New"/>
              </a:rPr>
              <a:t>userRepository</a:t>
            </a:r>
            <a:r>
              <a:rPr lang="en" sz="1400">
                <a:solidFill>
                  <a:schemeClr val="dk1"/>
                </a:solidFill>
                <a:highlight>
                  <a:srgbClr val="FFFFFF"/>
                </a:highlight>
                <a:latin typeface="Courier New"/>
                <a:ea typeface="Courier New"/>
                <a:cs typeface="Courier New"/>
                <a:sym typeface="Courier New"/>
              </a:rPr>
              <a:t>.findByLogin(username)</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.orElseThrow(() -&gt;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UsernameNotFoundException(</a:t>
            </a:r>
            <a:r>
              <a:rPr lang="en" sz="1400">
                <a:solidFill>
                  <a:srgbClr val="660E7A"/>
                </a:solidFill>
                <a:highlight>
                  <a:srgbClr val="FFFFFF"/>
                </a:highlight>
                <a:latin typeface="Courier New"/>
                <a:ea typeface="Courier New"/>
                <a:cs typeface="Courier New"/>
                <a:sym typeface="Courier New"/>
              </a:rPr>
              <a:t>username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UserBuilder builder = User.</a:t>
            </a:r>
            <a:r>
              <a:rPr i="1" lang="en" sz="1400">
                <a:solidFill>
                  <a:schemeClr val="dk1"/>
                </a:solidFill>
                <a:highlight>
                  <a:srgbClr val="FFFFFF"/>
                </a:highlight>
                <a:latin typeface="Courier New"/>
                <a:ea typeface="Courier New"/>
                <a:cs typeface="Courier New"/>
                <a:sym typeface="Courier New"/>
              </a:rPr>
              <a:t>withUsername</a:t>
            </a:r>
            <a:r>
              <a:rPr lang="en" sz="1400">
                <a:solidFill>
                  <a:schemeClr val="dk1"/>
                </a:solidFill>
                <a:highlight>
                  <a:srgbClr val="FFFFFF"/>
                </a:highlight>
                <a:latin typeface="Courier New"/>
                <a:ea typeface="Courier New"/>
                <a:cs typeface="Courier New"/>
                <a:sym typeface="Courier New"/>
              </a:rPr>
              <a:t>(username);</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builder.password(encoder.encode(user.getPassword()));</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builder.roles(user.getRole());</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sz="1400">
                <a:solidFill>
                  <a:srgbClr val="000080"/>
                </a:solidFill>
                <a:highlight>
                  <a:srgbClr val="FFFFFF"/>
                </a:highlight>
                <a:latin typeface="Courier New"/>
                <a:ea typeface="Courier New"/>
                <a:cs typeface="Courier New"/>
                <a:sym typeface="Courier New"/>
              </a:rPr>
              <a:t>return </a:t>
            </a:r>
            <a:r>
              <a:rPr lang="en" sz="1400">
                <a:solidFill>
                  <a:schemeClr val="dk1"/>
                </a:solidFill>
                <a:highlight>
                  <a:srgbClr val="FFFFFF"/>
                </a:highlight>
                <a:latin typeface="Courier New"/>
                <a:ea typeface="Courier New"/>
                <a:cs typeface="Courier New"/>
                <a:sym typeface="Courier New"/>
              </a:rPr>
              <a:t>builder.build();</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grpSp>
        <p:nvGrpSpPr>
          <p:cNvPr id="1366" name="Google Shape;1366;p63"/>
          <p:cNvGrpSpPr/>
          <p:nvPr/>
        </p:nvGrpSpPr>
        <p:grpSpPr>
          <a:xfrm>
            <a:off x="293683" y="574116"/>
            <a:ext cx="309041" cy="403123"/>
            <a:chOff x="590250" y="244200"/>
            <a:chExt cx="407975" cy="532175"/>
          </a:xfrm>
        </p:grpSpPr>
        <p:sp>
          <p:nvSpPr>
            <p:cNvPr id="1367" name="Google Shape;1367;p6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6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Création d’un UserDetails</a:t>
            </a:r>
            <a:endParaRPr/>
          </a:p>
        </p:txBody>
      </p:sp>
      <p:sp>
        <p:nvSpPr>
          <p:cNvPr id="1386" name="Google Shape;1386;p6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87" name="Google Shape;1387;p64"/>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La création d’un UserDetails peut se faire via un</a:t>
            </a:r>
            <a:r>
              <a:rPr lang="en" sz="1400">
                <a:solidFill>
                  <a:srgbClr val="808000"/>
                </a:solidFill>
                <a:highlight>
                  <a:srgbClr val="FFFFFF"/>
                </a:highlight>
                <a:latin typeface="Courier New"/>
                <a:ea typeface="Courier New"/>
                <a:cs typeface="Courier New"/>
                <a:sym typeface="Courier New"/>
              </a:rPr>
              <a:t> </a:t>
            </a:r>
            <a:r>
              <a:rPr b="1" lang="en" sz="1800">
                <a:solidFill>
                  <a:schemeClr val="dk1"/>
                </a:solidFill>
                <a:highlight>
                  <a:srgbClr val="FFFFFF"/>
                </a:highlight>
                <a:latin typeface="Courier New"/>
                <a:ea typeface="Courier New"/>
                <a:cs typeface="Courier New"/>
                <a:sym typeface="Courier New"/>
              </a:rPr>
              <a:t>UserBuilder</a:t>
            </a:r>
            <a:r>
              <a:rPr lang="en" sz="1400">
                <a:solidFill>
                  <a:srgbClr val="808000"/>
                </a:solidFill>
                <a:highlight>
                  <a:srgbClr val="FFFFFF"/>
                </a:highlight>
                <a:latin typeface="Courier New"/>
                <a:ea typeface="Courier New"/>
                <a:cs typeface="Courier New"/>
                <a:sym typeface="Courier New"/>
              </a:rPr>
              <a:t> </a:t>
            </a:r>
            <a:r>
              <a:rPr lang="en"/>
              <a:t>et la méthode</a:t>
            </a:r>
            <a:r>
              <a:rPr lang="en" sz="1400">
                <a:solidFill>
                  <a:srgbClr val="808000"/>
                </a:solidFill>
                <a:highlight>
                  <a:srgbClr val="FFFFFF"/>
                </a:highlight>
                <a:latin typeface="Courier New"/>
                <a:ea typeface="Courier New"/>
                <a:cs typeface="Courier New"/>
                <a:sym typeface="Courier New"/>
              </a:rPr>
              <a:t> </a:t>
            </a:r>
            <a:r>
              <a:rPr lang="en" sz="1800">
                <a:solidFill>
                  <a:schemeClr val="dk1"/>
                </a:solidFill>
                <a:highlight>
                  <a:srgbClr val="FFFFFF"/>
                </a:highlight>
                <a:latin typeface="Courier New"/>
                <a:ea typeface="Courier New"/>
                <a:cs typeface="Courier New"/>
                <a:sym typeface="Courier New"/>
              </a:rPr>
              <a:t>User.</a:t>
            </a:r>
            <a:r>
              <a:rPr i="1" lang="en" sz="1800">
                <a:solidFill>
                  <a:schemeClr val="dk1"/>
                </a:solidFill>
                <a:highlight>
                  <a:srgbClr val="FFFFFF"/>
                </a:highlight>
                <a:latin typeface="Courier New"/>
                <a:ea typeface="Courier New"/>
                <a:cs typeface="Courier New"/>
                <a:sym typeface="Courier New"/>
              </a:rPr>
              <a:t>withUsername</a:t>
            </a:r>
            <a:r>
              <a:rPr lang="en" sz="1800">
                <a:solidFill>
                  <a:schemeClr val="dk1"/>
                </a:solidFill>
                <a:highlight>
                  <a:srgbClr val="FFFFFF"/>
                </a:highlight>
                <a:latin typeface="Courier New"/>
                <a:ea typeface="Courier New"/>
                <a:cs typeface="Courier New"/>
                <a:sym typeface="Courier New"/>
              </a:rPr>
              <a:t>(String username)</a:t>
            </a:r>
            <a:endParaRPr sz="18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a:t>Au builder sont ensuite ajoutés:</a:t>
            </a:r>
            <a:endParaRPr sz="1400">
              <a:solidFill>
                <a:srgbClr val="808000"/>
              </a:solidFill>
              <a:highlight>
                <a:srgbClr val="FFFFFF"/>
              </a:highlight>
              <a:latin typeface="Courier New"/>
              <a:ea typeface="Courier New"/>
              <a:cs typeface="Courier New"/>
              <a:sym typeface="Courier New"/>
            </a:endParaRPr>
          </a:p>
          <a:p>
            <a:pPr indent="-355600" lvl="0" marL="457200" marR="0" rtl="0" algn="l">
              <a:lnSpc>
                <a:spcPct val="100000"/>
              </a:lnSpc>
              <a:spcBef>
                <a:spcPts val="1000"/>
              </a:spcBef>
              <a:spcAft>
                <a:spcPts val="0"/>
              </a:spcAft>
              <a:buSzPts val="2000"/>
              <a:buChar char="▰"/>
            </a:pPr>
            <a:r>
              <a:rPr lang="en"/>
              <a:t>le mot de passe de l’utilisateur : </a:t>
            </a:r>
            <a:r>
              <a:rPr b="1" lang="en">
                <a:latin typeface="Roboto Condensed"/>
                <a:ea typeface="Roboto Condensed"/>
                <a:cs typeface="Roboto Condensed"/>
                <a:sym typeface="Roboto Condensed"/>
              </a:rPr>
              <a:t>.password</a:t>
            </a:r>
            <a:r>
              <a:rPr lang="en"/>
              <a:t>(String password)</a:t>
            </a:r>
            <a:endParaRPr/>
          </a:p>
          <a:p>
            <a:pPr indent="-355600" lvl="0" marL="457200" marR="0" rtl="0" algn="l">
              <a:lnSpc>
                <a:spcPct val="100000"/>
              </a:lnSpc>
              <a:spcBef>
                <a:spcPts val="0"/>
              </a:spcBef>
              <a:spcAft>
                <a:spcPts val="0"/>
              </a:spcAft>
              <a:buSzPts val="2000"/>
              <a:buChar char="▰"/>
            </a:pPr>
            <a:r>
              <a:rPr lang="en"/>
              <a:t>les rôles : </a:t>
            </a:r>
            <a:r>
              <a:rPr b="1" lang="en">
                <a:latin typeface="Roboto Condensed"/>
                <a:ea typeface="Roboto Condensed"/>
                <a:cs typeface="Roboto Condensed"/>
                <a:sym typeface="Roboto Condensed"/>
              </a:rPr>
              <a:t>.roles</a:t>
            </a:r>
            <a:r>
              <a:rPr lang="en"/>
              <a:t>(String … roles)</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Le UserDetails est crée en appelée la méthode .build() sur le builder.</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grpSp>
        <p:nvGrpSpPr>
          <p:cNvPr id="1388" name="Google Shape;1388;p64"/>
          <p:cNvGrpSpPr/>
          <p:nvPr/>
        </p:nvGrpSpPr>
        <p:grpSpPr>
          <a:xfrm>
            <a:off x="293683" y="574116"/>
            <a:ext cx="309041" cy="403123"/>
            <a:chOff x="590250" y="244200"/>
            <a:chExt cx="407975" cy="532175"/>
          </a:xfrm>
        </p:grpSpPr>
        <p:sp>
          <p:nvSpPr>
            <p:cNvPr id="1389" name="Google Shape;1389;p6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6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Chiffrement du mot de passe</a:t>
            </a:r>
            <a:endParaRPr/>
          </a:p>
        </p:txBody>
      </p:sp>
      <p:sp>
        <p:nvSpPr>
          <p:cNvPr id="1408" name="Google Shape;1408;p6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09" name="Google Shape;1409;p65"/>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Encodage du mot de passe</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a:t>Ici encore, il est nécessaire d’utiliser un PasswordEncoder qui “chiffrera” le mot de passe envoyé.</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PasswordEncoder encoder = PasswordEncoderFactories.</a:t>
            </a:r>
            <a:r>
              <a:rPr i="1" lang="en" sz="1600">
                <a:solidFill>
                  <a:schemeClr val="dk1"/>
                </a:solidFill>
                <a:highlight>
                  <a:srgbClr val="FFFFFF"/>
                </a:highlight>
                <a:latin typeface="Courier New"/>
                <a:ea typeface="Courier New"/>
                <a:cs typeface="Courier New"/>
                <a:sym typeface="Courier New"/>
              </a:rPr>
              <a:t>createDelegatingPasswordEncoder</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builder.password(encoder.encode(user.getPassword()))</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grpSp>
        <p:nvGrpSpPr>
          <p:cNvPr id="1410" name="Google Shape;1410;p65"/>
          <p:cNvGrpSpPr/>
          <p:nvPr/>
        </p:nvGrpSpPr>
        <p:grpSpPr>
          <a:xfrm>
            <a:off x="293683" y="574116"/>
            <a:ext cx="309041" cy="403123"/>
            <a:chOff x="590250" y="244200"/>
            <a:chExt cx="407975" cy="532175"/>
          </a:xfrm>
        </p:grpSpPr>
        <p:sp>
          <p:nvSpPr>
            <p:cNvPr id="1411" name="Google Shape;1411;p6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6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Utilisateur inconnu</a:t>
            </a:r>
            <a:endParaRPr/>
          </a:p>
        </p:txBody>
      </p:sp>
      <p:sp>
        <p:nvSpPr>
          <p:cNvPr id="1430" name="Google Shape;1430;p6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31" name="Google Shape;1431;p6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Exception</a:t>
            </a:r>
            <a:endParaRPr b="1" sz="2400">
              <a:solidFill>
                <a:srgbClr val="FF98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a:t>Si l’utilisateur est inconnu, il ne faut </a:t>
            </a:r>
            <a:r>
              <a:rPr b="1" lang="en">
                <a:latin typeface="Roboto Condensed"/>
                <a:ea typeface="Roboto Condensed"/>
                <a:cs typeface="Roboto Condensed"/>
                <a:sym typeface="Roboto Condensed"/>
              </a:rPr>
              <a:t>pas retourner null</a:t>
            </a:r>
            <a:r>
              <a:rPr lang="en"/>
              <a:t>!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Il faut lever une </a:t>
            </a:r>
            <a:r>
              <a:rPr lang="en">
                <a:solidFill>
                  <a:schemeClr val="dk1"/>
                </a:solidFill>
                <a:highlight>
                  <a:srgbClr val="FFFFFF"/>
                </a:highlight>
                <a:latin typeface="Courier New"/>
                <a:ea typeface="Courier New"/>
                <a:cs typeface="Courier New"/>
                <a:sym typeface="Courier New"/>
              </a:rPr>
              <a:t>UsernameNotFoundException</a:t>
            </a:r>
            <a:r>
              <a:rPr lang="en" sz="1600">
                <a:solidFill>
                  <a:schemeClr val="dk1"/>
                </a:solidFill>
                <a:highlight>
                  <a:srgbClr val="FFFFFF"/>
                </a:highlight>
                <a:latin typeface="Courier New"/>
                <a:ea typeface="Courier New"/>
                <a:cs typeface="Courier New"/>
                <a:sym typeface="Courier New"/>
              </a:rPr>
              <a:t>. </a:t>
            </a:r>
            <a:endParaRPr sz="1600"/>
          </a:p>
          <a:p>
            <a:pPr indent="0" lvl="0" marL="0" rtl="0" algn="l">
              <a:spcBef>
                <a:spcPts val="1000"/>
              </a:spcBef>
              <a:spcAft>
                <a:spcPts val="0"/>
              </a:spcAft>
              <a:buClr>
                <a:schemeClr val="dk1"/>
              </a:buClr>
              <a:buSzPts val="1100"/>
              <a:buFont typeface="Arial"/>
              <a:buNone/>
            </a:pPr>
            <a:r>
              <a:rPr lang="en"/>
              <a:t>Spring security interprétera correctement cette exception.</a:t>
            </a:r>
            <a:endParaRPr/>
          </a:p>
          <a:p>
            <a:pPr indent="0" lvl="0" marL="0" rtl="0" algn="l">
              <a:spcBef>
                <a:spcPts val="1000"/>
              </a:spcBef>
              <a:spcAft>
                <a:spcPts val="1000"/>
              </a:spcAft>
              <a:buNone/>
            </a:pPr>
            <a:r>
              <a:t/>
            </a:r>
            <a:endParaRPr/>
          </a:p>
        </p:txBody>
      </p:sp>
      <p:grpSp>
        <p:nvGrpSpPr>
          <p:cNvPr id="1432" name="Google Shape;1432;p66"/>
          <p:cNvGrpSpPr/>
          <p:nvPr/>
        </p:nvGrpSpPr>
        <p:grpSpPr>
          <a:xfrm>
            <a:off x="293683" y="574116"/>
            <a:ext cx="309041" cy="403123"/>
            <a:chOff x="590250" y="244200"/>
            <a:chExt cx="407975" cy="532175"/>
          </a:xfrm>
        </p:grpSpPr>
        <p:sp>
          <p:nvSpPr>
            <p:cNvPr id="1433" name="Google Shape;1433;p6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 Key</a:t>
            </a:r>
            <a:endParaRPr/>
          </a:p>
        </p:txBody>
      </p:sp>
      <p:sp>
        <p:nvSpPr>
          <p:cNvPr id="249" name="Google Shape;249;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0" name="Google Shape;250;p16"/>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Contrôle d’accès</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Parfois il est nécessaire de filtrer assez finement les actions: </a:t>
            </a:r>
            <a:endParaRPr/>
          </a:p>
          <a:p>
            <a:pPr indent="0" lvl="0" marL="0" marR="0" rtl="0" algn="l">
              <a:lnSpc>
                <a:spcPct val="100000"/>
              </a:lnSpc>
              <a:spcBef>
                <a:spcPts val="1000"/>
              </a:spcBef>
              <a:spcAft>
                <a:spcPts val="0"/>
              </a:spcAft>
              <a:buNone/>
            </a:pPr>
            <a:r>
              <a:rPr lang="en"/>
              <a:t>Certains utilisateurs peuvent avoir besoin de créer des données, d’autres de le modifier, etc.</a:t>
            </a:r>
            <a:endParaRPr/>
          </a:p>
          <a:p>
            <a:pPr indent="0" lvl="0" marL="0" marR="0" rtl="0" algn="l">
              <a:lnSpc>
                <a:spcPct val="100000"/>
              </a:lnSpc>
              <a:spcBef>
                <a:spcPts val="1000"/>
              </a:spcBef>
              <a:spcAft>
                <a:spcPts val="0"/>
              </a:spcAft>
              <a:buNone/>
            </a:pPr>
            <a:r>
              <a:rPr lang="en"/>
              <a:t>D’autres encore ne pourraient que consulter, en lecture seule, l’information.</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Cet affinement des droits est appelé : </a:t>
            </a:r>
            <a:r>
              <a:rPr b="1" lang="en">
                <a:latin typeface="Roboto Condensed"/>
                <a:ea typeface="Roboto Condensed"/>
                <a:cs typeface="Roboto Condensed"/>
                <a:sym typeface="Roboto Condensed"/>
              </a:rPr>
              <a:t>Contrôle d’accès</a:t>
            </a:r>
            <a:endParaRPr b="1">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251" name="Google Shape;251;p16"/>
          <p:cNvGrpSpPr/>
          <p:nvPr/>
        </p:nvGrpSpPr>
        <p:grpSpPr>
          <a:xfrm>
            <a:off x="293683" y="574116"/>
            <a:ext cx="309041" cy="403123"/>
            <a:chOff x="590250" y="244200"/>
            <a:chExt cx="407975" cy="532175"/>
          </a:xfrm>
        </p:grpSpPr>
        <p:sp>
          <p:nvSpPr>
            <p:cNvPr id="252" name="Google Shape;252;p1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 l’infrastructure</a:t>
            </a:r>
            <a:endParaRPr/>
          </a:p>
        </p:txBody>
      </p:sp>
      <p:sp>
        <p:nvSpPr>
          <p:cNvPr id="271" name="Google Shape;271;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2" name="Google Shape;272;p17"/>
          <p:cNvSpPr txBox="1"/>
          <p:nvPr>
            <p:ph idx="1" type="body"/>
          </p:nvPr>
        </p:nvSpPr>
        <p:spPr>
          <a:xfrm>
            <a:off x="1205925" y="1360925"/>
            <a:ext cx="8081700" cy="27342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a:p>
          <a:p>
            <a:pPr indent="0" lvl="0" marL="0" rtl="0" algn="l">
              <a:spcBef>
                <a:spcPts val="1000"/>
              </a:spcBef>
              <a:spcAft>
                <a:spcPts val="1000"/>
              </a:spcAft>
              <a:buNone/>
            </a:pPr>
            <a:r>
              <a:t/>
            </a:r>
            <a:endParaRPr/>
          </a:p>
        </p:txBody>
      </p:sp>
      <p:grpSp>
        <p:nvGrpSpPr>
          <p:cNvPr id="273" name="Google Shape;273;p17"/>
          <p:cNvGrpSpPr/>
          <p:nvPr/>
        </p:nvGrpSpPr>
        <p:grpSpPr>
          <a:xfrm>
            <a:off x="293683" y="574116"/>
            <a:ext cx="309041" cy="403123"/>
            <a:chOff x="590250" y="244200"/>
            <a:chExt cx="407975" cy="532175"/>
          </a:xfrm>
        </p:grpSpPr>
        <p:sp>
          <p:nvSpPr>
            <p:cNvPr id="274" name="Google Shape;274;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7"/>
          <p:cNvSpPr txBox="1"/>
          <p:nvPr/>
        </p:nvSpPr>
        <p:spPr>
          <a:xfrm>
            <a:off x="1136125" y="1392875"/>
            <a:ext cx="8208000" cy="324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20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1000"/>
              </a:spcAft>
              <a:buNone/>
            </a:pPr>
            <a:r>
              <a:t/>
            </a:r>
            <a:endParaRPr sz="2000">
              <a:solidFill>
                <a:srgbClr val="263248"/>
              </a:solidFill>
              <a:latin typeface="Roboto Condensed Light"/>
              <a:ea typeface="Roboto Condensed Light"/>
              <a:cs typeface="Roboto Condensed Light"/>
              <a:sym typeface="Roboto Condensed Light"/>
            </a:endParaRPr>
          </a:p>
        </p:txBody>
      </p:sp>
      <p:sp>
        <p:nvSpPr>
          <p:cNvPr id="289" name="Google Shape;289;p17"/>
          <p:cNvSpPr/>
          <p:nvPr/>
        </p:nvSpPr>
        <p:spPr>
          <a:xfrm>
            <a:off x="974875" y="2433625"/>
            <a:ext cx="1218900" cy="11247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 postman, ...)</a:t>
            </a:r>
            <a:endParaRPr/>
          </a:p>
        </p:txBody>
      </p:sp>
      <p:sp>
        <p:nvSpPr>
          <p:cNvPr id="290" name="Google Shape;290;p17"/>
          <p:cNvSpPr/>
          <p:nvPr/>
        </p:nvSpPr>
        <p:spPr>
          <a:xfrm>
            <a:off x="3380125" y="2433625"/>
            <a:ext cx="1218900" cy="1275300"/>
          </a:xfrm>
          <a:prstGeom prst="roundRect">
            <a:avLst>
              <a:gd fmla="val 16667" name="adj"/>
            </a:avLst>
          </a:prstGeom>
          <a:solidFill>
            <a:srgbClr val="93C47D"/>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Frontend</a:t>
            </a:r>
            <a:endParaRPr/>
          </a:p>
        </p:txBody>
      </p:sp>
      <p:sp>
        <p:nvSpPr>
          <p:cNvPr id="291" name="Google Shape;291;p17"/>
          <p:cNvSpPr/>
          <p:nvPr/>
        </p:nvSpPr>
        <p:spPr>
          <a:xfrm>
            <a:off x="2193775" y="2603550"/>
            <a:ext cx="11736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flipH="1">
            <a:off x="2193775" y="3294025"/>
            <a:ext cx="11736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txBox="1"/>
          <p:nvPr/>
        </p:nvSpPr>
        <p:spPr>
          <a:xfrm>
            <a:off x="2353325" y="2315700"/>
            <a:ext cx="13923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Requête</a:t>
            </a:r>
            <a:endParaRPr/>
          </a:p>
        </p:txBody>
      </p:sp>
      <p:sp>
        <p:nvSpPr>
          <p:cNvPr id="294" name="Google Shape;294;p17"/>
          <p:cNvSpPr txBox="1"/>
          <p:nvPr/>
        </p:nvSpPr>
        <p:spPr>
          <a:xfrm>
            <a:off x="2381975" y="3006175"/>
            <a:ext cx="14874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Réponse</a:t>
            </a:r>
            <a:endParaRPr/>
          </a:p>
        </p:txBody>
      </p:sp>
      <p:cxnSp>
        <p:nvCxnSpPr>
          <p:cNvPr id="295" name="Google Shape;295;p17"/>
          <p:cNvCxnSpPr/>
          <p:nvPr/>
        </p:nvCxnSpPr>
        <p:spPr>
          <a:xfrm flipH="1">
            <a:off x="2362475" y="1986150"/>
            <a:ext cx="31800" cy="2146800"/>
          </a:xfrm>
          <a:prstGeom prst="straightConnector1">
            <a:avLst/>
          </a:prstGeom>
          <a:noFill/>
          <a:ln cap="flat" cmpd="sng" w="9525">
            <a:solidFill>
              <a:srgbClr val="666666"/>
            </a:solidFill>
            <a:prstDash val="dash"/>
            <a:round/>
            <a:headEnd len="med" w="med" type="none"/>
            <a:tailEnd len="med" w="med" type="none"/>
          </a:ln>
        </p:spPr>
      </p:cxnSp>
      <p:sp>
        <p:nvSpPr>
          <p:cNvPr id="296" name="Google Shape;296;p17"/>
          <p:cNvSpPr/>
          <p:nvPr/>
        </p:nvSpPr>
        <p:spPr>
          <a:xfrm>
            <a:off x="5785375" y="2433625"/>
            <a:ext cx="1218900" cy="1275300"/>
          </a:xfrm>
          <a:prstGeom prst="roundRect">
            <a:avLst>
              <a:gd fmla="val 16667" name="adj"/>
            </a:avLst>
          </a:prstGeom>
          <a:solidFill>
            <a:srgbClr val="D26F00"/>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 / Backend</a:t>
            </a:r>
            <a:endParaRPr/>
          </a:p>
        </p:txBody>
      </p:sp>
      <p:sp>
        <p:nvSpPr>
          <p:cNvPr id="297" name="Google Shape;297;p17"/>
          <p:cNvSpPr/>
          <p:nvPr/>
        </p:nvSpPr>
        <p:spPr>
          <a:xfrm>
            <a:off x="4616600" y="2569075"/>
            <a:ext cx="11736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txBox="1"/>
          <p:nvPr/>
        </p:nvSpPr>
        <p:spPr>
          <a:xfrm>
            <a:off x="4776150" y="2281225"/>
            <a:ext cx="13923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Requête</a:t>
            </a:r>
            <a:endParaRPr/>
          </a:p>
        </p:txBody>
      </p:sp>
      <p:sp>
        <p:nvSpPr>
          <p:cNvPr id="299" name="Google Shape;299;p17"/>
          <p:cNvSpPr/>
          <p:nvPr/>
        </p:nvSpPr>
        <p:spPr>
          <a:xfrm flipH="1">
            <a:off x="4614350" y="3294025"/>
            <a:ext cx="1173600" cy="138300"/>
          </a:xfrm>
          <a:prstGeom prst="rightArrow">
            <a:avLst>
              <a:gd fmla="val 50000" name="adj1"/>
              <a:gd fmla="val 50000" name="adj2"/>
            </a:avLst>
          </a:prstGeom>
          <a:solidFill>
            <a:srgbClr val="3F537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txBox="1"/>
          <p:nvPr/>
        </p:nvSpPr>
        <p:spPr>
          <a:xfrm>
            <a:off x="4802550" y="3006175"/>
            <a:ext cx="14874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Réponse</a:t>
            </a:r>
            <a:endParaRPr/>
          </a:p>
        </p:txBody>
      </p:sp>
      <p:sp>
        <p:nvSpPr>
          <p:cNvPr id="301" name="Google Shape;301;p17"/>
          <p:cNvSpPr txBox="1"/>
          <p:nvPr/>
        </p:nvSpPr>
        <p:spPr>
          <a:xfrm>
            <a:off x="3409550" y="1892400"/>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Serveur Front</a:t>
            </a:r>
            <a:endParaRPr b="1">
              <a:latin typeface="Roboto Condensed"/>
              <a:ea typeface="Roboto Condensed"/>
              <a:cs typeface="Roboto Condensed"/>
              <a:sym typeface="Roboto Condensed"/>
            </a:endParaRPr>
          </a:p>
        </p:txBody>
      </p:sp>
      <p:sp>
        <p:nvSpPr>
          <p:cNvPr id="302" name="Google Shape;302;p17"/>
          <p:cNvSpPr txBox="1"/>
          <p:nvPr/>
        </p:nvSpPr>
        <p:spPr>
          <a:xfrm>
            <a:off x="5829325" y="1892400"/>
            <a:ext cx="1131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Serveur Back</a:t>
            </a:r>
            <a:endParaRPr b="1">
              <a:latin typeface="Roboto Condensed"/>
              <a:ea typeface="Roboto Condensed"/>
              <a:cs typeface="Roboto Condensed"/>
              <a:sym typeface="Roboto Condensed"/>
            </a:endParaRPr>
          </a:p>
        </p:txBody>
      </p:sp>
      <p:sp>
        <p:nvSpPr>
          <p:cNvPr id="303" name="Google Shape;303;p17"/>
          <p:cNvSpPr txBox="1"/>
          <p:nvPr/>
        </p:nvSpPr>
        <p:spPr>
          <a:xfrm>
            <a:off x="989775" y="1934125"/>
            <a:ext cx="1131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Extérieur </a:t>
            </a:r>
            <a:endParaRPr b="1">
              <a:latin typeface="Roboto Condensed"/>
              <a:ea typeface="Roboto Condensed"/>
              <a:cs typeface="Roboto Condensed"/>
              <a:sym typeface="Roboto Condensed"/>
            </a:endParaRPr>
          </a:p>
        </p:txBody>
      </p:sp>
      <p:sp>
        <p:nvSpPr>
          <p:cNvPr id="304" name="Google Shape;304;p17"/>
          <p:cNvSpPr/>
          <p:nvPr/>
        </p:nvSpPr>
        <p:spPr>
          <a:xfrm flipH="1" rot="10800000">
            <a:off x="1395950" y="3786925"/>
            <a:ext cx="5158200" cy="1998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745621" y="3796373"/>
            <a:ext cx="309950" cy="309969"/>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 l’infrastructure</a:t>
            </a:r>
            <a:endParaRPr/>
          </a:p>
        </p:txBody>
      </p:sp>
      <p:sp>
        <p:nvSpPr>
          <p:cNvPr id="311" name="Google Shape;311;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2" name="Google Shape;312;p18"/>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Filtrer les requêtes entrantes</a:t>
            </a:r>
            <a:endParaRPr/>
          </a:p>
          <a:p>
            <a:pPr indent="0" lvl="0" marL="0" rtl="0" algn="l">
              <a:spcBef>
                <a:spcPts val="1000"/>
              </a:spcBef>
              <a:spcAft>
                <a:spcPts val="0"/>
              </a:spcAft>
              <a:buNone/>
            </a:pPr>
            <a:r>
              <a:rPr lang="en"/>
              <a:t>Cette approche consiste à n’autoriser que certaines adresses à se connecter au serveur “Back” </a:t>
            </a:r>
            <a:r>
              <a:rPr lang="en"/>
              <a:t>hébergeant</a:t>
            </a:r>
            <a:r>
              <a:rPr lang="en"/>
              <a:t> l’API.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On parle ici d’une </a:t>
            </a:r>
            <a:r>
              <a:rPr b="1" lang="en">
                <a:latin typeface="Roboto Condensed"/>
                <a:ea typeface="Roboto Condensed"/>
                <a:cs typeface="Roboto Condensed"/>
                <a:sym typeface="Roboto Condensed"/>
              </a:rPr>
              <a:t>plage d’IP filtrée ou autorisée</a:t>
            </a:r>
            <a:r>
              <a:rPr lang="en"/>
              <a:t>. Ce modèle définit une liste de machines de confiance, dont les front end applicatifs. </a:t>
            </a:r>
            <a:endParaRPr/>
          </a:p>
          <a:p>
            <a:pPr indent="0" lvl="0" marL="0" rtl="0" algn="l">
              <a:spcBef>
                <a:spcPts val="1000"/>
              </a:spcBef>
              <a:spcAft>
                <a:spcPts val="0"/>
              </a:spcAft>
              <a:buNone/>
            </a:pPr>
            <a:r>
              <a:rPr lang="en"/>
              <a:t>Dans cette approche, seul un passage par le front end, faisant “proxy”, permet d’appeler l’API.</a:t>
            </a:r>
            <a:endParaRPr/>
          </a:p>
          <a:p>
            <a:pPr indent="0" lvl="0" marL="0" rtl="0" algn="l">
              <a:spcBef>
                <a:spcPts val="1000"/>
              </a:spcBef>
              <a:spcAft>
                <a:spcPts val="1000"/>
              </a:spcAft>
              <a:buNone/>
            </a:pPr>
            <a:r>
              <a:t/>
            </a:r>
            <a:endParaRPr/>
          </a:p>
        </p:txBody>
      </p:sp>
      <p:grpSp>
        <p:nvGrpSpPr>
          <p:cNvPr id="313" name="Google Shape;313;p18"/>
          <p:cNvGrpSpPr/>
          <p:nvPr/>
        </p:nvGrpSpPr>
        <p:grpSpPr>
          <a:xfrm>
            <a:off x="293683" y="574116"/>
            <a:ext cx="309041" cy="403123"/>
            <a:chOff x="590250" y="244200"/>
            <a:chExt cx="407975" cy="532175"/>
          </a:xfrm>
        </p:grpSpPr>
        <p:sp>
          <p:nvSpPr>
            <p:cNvPr id="314" name="Google Shape;314;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Exposition des données</a:t>
            </a:r>
            <a:endParaRPr/>
          </a:p>
        </p:txBody>
      </p:sp>
      <p:sp>
        <p:nvSpPr>
          <p:cNvPr id="333" name="Google Shape;333;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34" name="Google Shape;334;p19"/>
          <p:cNvSpPr txBox="1"/>
          <p:nvPr>
            <p:ph idx="1" type="body"/>
          </p:nvPr>
        </p:nvSpPr>
        <p:spPr>
          <a:xfrm>
            <a:off x="672525" y="1360925"/>
            <a:ext cx="8081700" cy="27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Une sécurité insuffisante</a:t>
            </a:r>
            <a:endParaRPr/>
          </a:p>
          <a:p>
            <a:pPr indent="0" lvl="0" marL="0" rtl="0" algn="l">
              <a:spcBef>
                <a:spcPts val="1000"/>
              </a:spcBef>
              <a:spcAft>
                <a:spcPts val="0"/>
              </a:spcAft>
              <a:buNone/>
            </a:pPr>
            <a:r>
              <a:rPr lang="en"/>
              <a:t>Les appels au serveur frontend sont faits en Javascript depuis le poste client.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Il est donc techniquement possible de </a:t>
            </a:r>
            <a:r>
              <a:rPr b="1" lang="en">
                <a:latin typeface="Roboto Condensed"/>
                <a:ea typeface="Roboto Condensed"/>
                <a:cs typeface="Roboto Condensed"/>
                <a:sym typeface="Roboto Condensed"/>
              </a:rPr>
              <a:t>modifier les appels</a:t>
            </a:r>
            <a:r>
              <a:rPr lang="en"/>
              <a:t> </a:t>
            </a:r>
            <a:r>
              <a:rPr b="1" lang="en">
                <a:latin typeface="Roboto Condensed"/>
                <a:ea typeface="Roboto Condensed"/>
                <a:cs typeface="Roboto Condensed"/>
                <a:sym typeface="Roboto Condensed"/>
              </a:rPr>
              <a:t>faits directement depuis le client</a:t>
            </a:r>
            <a:r>
              <a:rPr lang="en"/>
              <a:t> ! Et donc de récupérer ou modifier des données en théorie inaccessible ! </a:t>
            </a:r>
            <a:endParaRPr/>
          </a:p>
          <a:p>
            <a:pPr indent="0" lvl="0" marL="0" rtl="0" algn="l">
              <a:spcBef>
                <a:spcPts val="1000"/>
              </a:spcBef>
              <a:spcAft>
                <a:spcPts val="1000"/>
              </a:spcAft>
              <a:buNone/>
            </a:pPr>
            <a:r>
              <a:t/>
            </a:r>
            <a:endParaRPr/>
          </a:p>
        </p:txBody>
      </p:sp>
      <p:grpSp>
        <p:nvGrpSpPr>
          <p:cNvPr id="335" name="Google Shape;335;p19"/>
          <p:cNvGrpSpPr/>
          <p:nvPr/>
        </p:nvGrpSpPr>
        <p:grpSpPr>
          <a:xfrm>
            <a:off x="293683" y="574116"/>
            <a:ext cx="309041" cy="403123"/>
            <a:chOff x="590250" y="244200"/>
            <a:chExt cx="407975" cy="532175"/>
          </a:xfrm>
        </p:grpSpPr>
        <p:sp>
          <p:nvSpPr>
            <p:cNvPr id="336" name="Google Shape;336;p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