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Lst>
  <p:sldSz cy="5143500" cx="9144000"/>
  <p:notesSz cx="6858000" cy="9144000"/>
  <p:embeddedFontLst>
    <p:embeddedFont>
      <p:font typeface="Arvo"/>
      <p:regular r:id="rId140"/>
      <p:bold r:id="rId141"/>
      <p:italic r:id="rId142"/>
      <p:boldItalic r:id="rId143"/>
    </p:embeddedFont>
    <p:embeddedFont>
      <p:font typeface="Roboto Condensed"/>
      <p:regular r:id="rId144"/>
      <p:bold r:id="rId145"/>
      <p:italic r:id="rId146"/>
      <p:boldItalic r:id="rId147"/>
    </p:embeddedFont>
    <p:embeddedFont>
      <p:font typeface="Roboto Condensed Light"/>
      <p:regular r:id="rId148"/>
      <p:bold r:id="rId149"/>
      <p:italic r:id="rId150"/>
      <p:boldItalic r:id="rId1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E64302-D637-415D-9055-34B715F47E26}">
  <a:tblStyle styleId="{27E64302-D637-415D-9055-34B715F47E26}"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font" Target="fonts/RobotoCondensedLight-italic.fntdata"/><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font" Target="fonts/RobotoCondensedLight-bold.fntdata"/><Relationship Id="rId4" Type="http://schemas.openxmlformats.org/officeDocument/2006/relationships/slideMaster" Target="slideMasters/slideMaster1.xml"/><Relationship Id="rId148" Type="http://schemas.openxmlformats.org/officeDocument/2006/relationships/font" Target="fonts/RobotoCondensedLight-regular.fntdata"/><Relationship Id="rId9" Type="http://schemas.openxmlformats.org/officeDocument/2006/relationships/slide" Target="slides/slide4.xml"/><Relationship Id="rId143" Type="http://schemas.openxmlformats.org/officeDocument/2006/relationships/font" Target="fonts/Arvo-boldItalic.fntdata"/><Relationship Id="rId142" Type="http://schemas.openxmlformats.org/officeDocument/2006/relationships/font" Target="fonts/Arvo-italic.fntdata"/><Relationship Id="rId141" Type="http://schemas.openxmlformats.org/officeDocument/2006/relationships/font" Target="fonts/Arvo-bold.fntdata"/><Relationship Id="rId140" Type="http://schemas.openxmlformats.org/officeDocument/2006/relationships/font" Target="fonts/Arvo-regular.fntdata"/><Relationship Id="rId5" Type="http://schemas.openxmlformats.org/officeDocument/2006/relationships/notesMaster" Target="notesMasters/notesMaster1.xml"/><Relationship Id="rId147" Type="http://schemas.openxmlformats.org/officeDocument/2006/relationships/font" Target="fonts/RobotoCondensed-boldItalic.fntdata"/><Relationship Id="rId6" Type="http://schemas.openxmlformats.org/officeDocument/2006/relationships/slide" Target="slides/slide1.xml"/><Relationship Id="rId146" Type="http://schemas.openxmlformats.org/officeDocument/2006/relationships/font" Target="fonts/RobotoCondensed-italic.fntdata"/><Relationship Id="rId7" Type="http://schemas.openxmlformats.org/officeDocument/2006/relationships/slide" Target="slides/slide2.xml"/><Relationship Id="rId145" Type="http://schemas.openxmlformats.org/officeDocument/2006/relationships/font" Target="fonts/RobotoCondensed-bold.fntdata"/><Relationship Id="rId8" Type="http://schemas.openxmlformats.org/officeDocument/2006/relationships/slide" Target="slides/slide3.xml"/><Relationship Id="rId144" Type="http://schemas.openxmlformats.org/officeDocument/2006/relationships/font" Target="fonts/RobotoCondensed-regular.fntdata"/><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 Id="rId151" Type="http://schemas.openxmlformats.org/officeDocument/2006/relationships/font" Target="fonts/RobotoCondensedLigh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5095759600_2_4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095759600_2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1" name="Shape 2271"/>
        <p:cNvGrpSpPr/>
        <p:nvPr/>
      </p:nvGrpSpPr>
      <p:grpSpPr>
        <a:xfrm>
          <a:off x="0" y="0"/>
          <a:ext cx="0" cy="0"/>
          <a:chOff x="0" y="0"/>
          <a:chExt cx="0" cy="0"/>
        </a:xfrm>
      </p:grpSpPr>
      <p:sp>
        <p:nvSpPr>
          <p:cNvPr id="2272" name="Google Shape;2272;g5fce065bc0_1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3" name="Google Shape;2273;g5fce065bc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3" name="Shape 2293"/>
        <p:cNvGrpSpPr/>
        <p:nvPr/>
      </p:nvGrpSpPr>
      <p:grpSpPr>
        <a:xfrm>
          <a:off x="0" y="0"/>
          <a:ext cx="0" cy="0"/>
          <a:chOff x="0" y="0"/>
          <a:chExt cx="0" cy="0"/>
        </a:xfrm>
      </p:grpSpPr>
      <p:sp>
        <p:nvSpPr>
          <p:cNvPr id="2294" name="Google Shape;2294;g5fce065bc0_0_2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5" name="Google Shape;2295;g5fce065bc0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5" name="Shape 2315"/>
        <p:cNvGrpSpPr/>
        <p:nvPr/>
      </p:nvGrpSpPr>
      <p:grpSpPr>
        <a:xfrm>
          <a:off x="0" y="0"/>
          <a:ext cx="0" cy="0"/>
          <a:chOff x="0" y="0"/>
          <a:chExt cx="0" cy="0"/>
        </a:xfrm>
      </p:grpSpPr>
      <p:sp>
        <p:nvSpPr>
          <p:cNvPr id="2316" name="Google Shape;2316;g5fce065bc0_0_3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7" name="Google Shape;2317;g5fce065bc0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7" name="Shape 2337"/>
        <p:cNvGrpSpPr/>
        <p:nvPr/>
      </p:nvGrpSpPr>
      <p:grpSpPr>
        <a:xfrm>
          <a:off x="0" y="0"/>
          <a:ext cx="0" cy="0"/>
          <a:chOff x="0" y="0"/>
          <a:chExt cx="0" cy="0"/>
        </a:xfrm>
      </p:grpSpPr>
      <p:sp>
        <p:nvSpPr>
          <p:cNvPr id="2338" name="Google Shape;2338;g5fce065bc0_0_3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9" name="Google Shape;2339;g5fce065bc0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9" name="Shape 2359"/>
        <p:cNvGrpSpPr/>
        <p:nvPr/>
      </p:nvGrpSpPr>
      <p:grpSpPr>
        <a:xfrm>
          <a:off x="0" y="0"/>
          <a:ext cx="0" cy="0"/>
          <a:chOff x="0" y="0"/>
          <a:chExt cx="0" cy="0"/>
        </a:xfrm>
      </p:grpSpPr>
      <p:sp>
        <p:nvSpPr>
          <p:cNvPr id="2360" name="Google Shape;2360;g5fce065bc0_0_3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1" name="Google Shape;2361;g5fce065bc0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1" name="Shape 2381"/>
        <p:cNvGrpSpPr/>
        <p:nvPr/>
      </p:nvGrpSpPr>
      <p:grpSpPr>
        <a:xfrm>
          <a:off x="0" y="0"/>
          <a:ext cx="0" cy="0"/>
          <a:chOff x="0" y="0"/>
          <a:chExt cx="0" cy="0"/>
        </a:xfrm>
      </p:grpSpPr>
      <p:sp>
        <p:nvSpPr>
          <p:cNvPr id="2382" name="Google Shape;2382;g5fce065bc0_1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3" name="Google Shape;2383;g5fce065bc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4" name="Shape 2404"/>
        <p:cNvGrpSpPr/>
        <p:nvPr/>
      </p:nvGrpSpPr>
      <p:grpSpPr>
        <a:xfrm>
          <a:off x="0" y="0"/>
          <a:ext cx="0" cy="0"/>
          <a:chOff x="0" y="0"/>
          <a:chExt cx="0" cy="0"/>
        </a:xfrm>
      </p:grpSpPr>
      <p:sp>
        <p:nvSpPr>
          <p:cNvPr id="2405" name="Google Shape;2405;g5fce065bc0_1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6" name="Google Shape;2406;g5fce065bc0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6" name="Shape 2426"/>
        <p:cNvGrpSpPr/>
        <p:nvPr/>
      </p:nvGrpSpPr>
      <p:grpSpPr>
        <a:xfrm>
          <a:off x="0" y="0"/>
          <a:ext cx="0" cy="0"/>
          <a:chOff x="0" y="0"/>
          <a:chExt cx="0" cy="0"/>
        </a:xfrm>
      </p:grpSpPr>
      <p:sp>
        <p:nvSpPr>
          <p:cNvPr id="2427" name="Google Shape;2427;g5fce065bc0_1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8" name="Google Shape;2428;g5fce065bc0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8" name="Shape 2448"/>
        <p:cNvGrpSpPr/>
        <p:nvPr/>
      </p:nvGrpSpPr>
      <p:grpSpPr>
        <a:xfrm>
          <a:off x="0" y="0"/>
          <a:ext cx="0" cy="0"/>
          <a:chOff x="0" y="0"/>
          <a:chExt cx="0" cy="0"/>
        </a:xfrm>
      </p:grpSpPr>
      <p:sp>
        <p:nvSpPr>
          <p:cNvPr id="2449" name="Google Shape;2449;g5fce065bc0_1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0" name="Google Shape;2450;g5fce065bc0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9" name="Shape 2479"/>
        <p:cNvGrpSpPr/>
        <p:nvPr/>
      </p:nvGrpSpPr>
      <p:grpSpPr>
        <a:xfrm>
          <a:off x="0" y="0"/>
          <a:ext cx="0" cy="0"/>
          <a:chOff x="0" y="0"/>
          <a:chExt cx="0" cy="0"/>
        </a:xfrm>
      </p:grpSpPr>
      <p:sp>
        <p:nvSpPr>
          <p:cNvPr id="2480" name="Google Shape;2480;g5fce065bc0_1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1" name="Google Shape;2481;g5fce065bc0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5095759600_2_5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095759600_2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1" name="Shape 2501"/>
        <p:cNvGrpSpPr/>
        <p:nvPr/>
      </p:nvGrpSpPr>
      <p:grpSpPr>
        <a:xfrm>
          <a:off x="0" y="0"/>
          <a:ext cx="0" cy="0"/>
          <a:chOff x="0" y="0"/>
          <a:chExt cx="0" cy="0"/>
        </a:xfrm>
      </p:grpSpPr>
      <p:sp>
        <p:nvSpPr>
          <p:cNvPr id="2502" name="Google Shape;2502;g5fce065bc0_1_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3" name="Google Shape;2503;g5fce065bc0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4" name="Shape 2524"/>
        <p:cNvGrpSpPr/>
        <p:nvPr/>
      </p:nvGrpSpPr>
      <p:grpSpPr>
        <a:xfrm>
          <a:off x="0" y="0"/>
          <a:ext cx="0" cy="0"/>
          <a:chOff x="0" y="0"/>
          <a:chExt cx="0" cy="0"/>
        </a:xfrm>
      </p:grpSpPr>
      <p:sp>
        <p:nvSpPr>
          <p:cNvPr id="2525" name="Google Shape;2525;g5fce065bc0_1_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6" name="Google Shape;2526;g5fce065bc0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5fce065bc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5fce065b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3" name="Shape 2553"/>
        <p:cNvGrpSpPr/>
        <p:nvPr/>
      </p:nvGrpSpPr>
      <p:grpSpPr>
        <a:xfrm>
          <a:off x="0" y="0"/>
          <a:ext cx="0" cy="0"/>
          <a:chOff x="0" y="0"/>
          <a:chExt cx="0" cy="0"/>
        </a:xfrm>
      </p:grpSpPr>
      <p:sp>
        <p:nvSpPr>
          <p:cNvPr id="2554" name="Google Shape;2554;g5c6884a291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5" name="Google Shape;2555;g5c6884a29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5" name="Shape 2575"/>
        <p:cNvGrpSpPr/>
        <p:nvPr/>
      </p:nvGrpSpPr>
      <p:grpSpPr>
        <a:xfrm>
          <a:off x="0" y="0"/>
          <a:ext cx="0" cy="0"/>
          <a:chOff x="0" y="0"/>
          <a:chExt cx="0" cy="0"/>
        </a:xfrm>
      </p:grpSpPr>
      <p:sp>
        <p:nvSpPr>
          <p:cNvPr id="2576" name="Google Shape;2576;g5c6884a291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7" name="Google Shape;2577;g5c6884a2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8" name="Shape 2598"/>
        <p:cNvGrpSpPr/>
        <p:nvPr/>
      </p:nvGrpSpPr>
      <p:grpSpPr>
        <a:xfrm>
          <a:off x="0" y="0"/>
          <a:ext cx="0" cy="0"/>
          <a:chOff x="0" y="0"/>
          <a:chExt cx="0" cy="0"/>
        </a:xfrm>
      </p:grpSpPr>
      <p:sp>
        <p:nvSpPr>
          <p:cNvPr id="2599" name="Google Shape;2599;g5c6884a291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0" name="Google Shape;2600;g5c6884a29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0" name="Shape 2620"/>
        <p:cNvGrpSpPr/>
        <p:nvPr/>
      </p:nvGrpSpPr>
      <p:grpSpPr>
        <a:xfrm>
          <a:off x="0" y="0"/>
          <a:ext cx="0" cy="0"/>
          <a:chOff x="0" y="0"/>
          <a:chExt cx="0" cy="0"/>
        </a:xfrm>
      </p:grpSpPr>
      <p:sp>
        <p:nvSpPr>
          <p:cNvPr id="2621" name="Google Shape;2621;g5c6884a291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2" name="Google Shape;2622;g5c6884a29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2" name="Shape 2642"/>
        <p:cNvGrpSpPr/>
        <p:nvPr/>
      </p:nvGrpSpPr>
      <p:grpSpPr>
        <a:xfrm>
          <a:off x="0" y="0"/>
          <a:ext cx="0" cy="0"/>
          <a:chOff x="0" y="0"/>
          <a:chExt cx="0" cy="0"/>
        </a:xfrm>
      </p:grpSpPr>
      <p:sp>
        <p:nvSpPr>
          <p:cNvPr id="2643" name="Google Shape;2643;g5c6884a291_0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4" name="Google Shape;2644;g5c6884a29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4" name="Shape 2664"/>
        <p:cNvGrpSpPr/>
        <p:nvPr/>
      </p:nvGrpSpPr>
      <p:grpSpPr>
        <a:xfrm>
          <a:off x="0" y="0"/>
          <a:ext cx="0" cy="0"/>
          <a:chOff x="0" y="0"/>
          <a:chExt cx="0" cy="0"/>
        </a:xfrm>
      </p:grpSpPr>
      <p:sp>
        <p:nvSpPr>
          <p:cNvPr id="2665" name="Google Shape;2665;g5c6884a291_0_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6" name="Google Shape;2666;g5c6884a29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6" name="Shape 2686"/>
        <p:cNvGrpSpPr/>
        <p:nvPr/>
      </p:nvGrpSpPr>
      <p:grpSpPr>
        <a:xfrm>
          <a:off x="0" y="0"/>
          <a:ext cx="0" cy="0"/>
          <a:chOff x="0" y="0"/>
          <a:chExt cx="0" cy="0"/>
        </a:xfrm>
      </p:grpSpPr>
      <p:sp>
        <p:nvSpPr>
          <p:cNvPr id="2687" name="Google Shape;2687;g5c6884a291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8" name="Google Shape;2688;g5c6884a29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5095759600_2_5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5095759600_2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5c6884a291_0_1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5c6884a29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0" name="Shape 2730"/>
        <p:cNvGrpSpPr/>
        <p:nvPr/>
      </p:nvGrpSpPr>
      <p:grpSpPr>
        <a:xfrm>
          <a:off x="0" y="0"/>
          <a:ext cx="0" cy="0"/>
          <a:chOff x="0" y="0"/>
          <a:chExt cx="0" cy="0"/>
        </a:xfrm>
      </p:grpSpPr>
      <p:sp>
        <p:nvSpPr>
          <p:cNvPr id="2731" name="Google Shape;2731;g5c6884a291_0_2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2" name="Google Shape;2732;g5c6884a291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2" name="Shape 2752"/>
        <p:cNvGrpSpPr/>
        <p:nvPr/>
      </p:nvGrpSpPr>
      <p:grpSpPr>
        <a:xfrm>
          <a:off x="0" y="0"/>
          <a:ext cx="0" cy="0"/>
          <a:chOff x="0" y="0"/>
          <a:chExt cx="0" cy="0"/>
        </a:xfrm>
      </p:grpSpPr>
      <p:sp>
        <p:nvSpPr>
          <p:cNvPr id="2753" name="Google Shape;2753;g5c6884a291_0_5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4" name="Google Shape;2754;g5c6884a291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9" name="Shape 2759"/>
        <p:cNvGrpSpPr/>
        <p:nvPr/>
      </p:nvGrpSpPr>
      <p:grpSpPr>
        <a:xfrm>
          <a:off x="0" y="0"/>
          <a:ext cx="0" cy="0"/>
          <a:chOff x="0" y="0"/>
          <a:chExt cx="0" cy="0"/>
        </a:xfrm>
      </p:grpSpPr>
      <p:sp>
        <p:nvSpPr>
          <p:cNvPr id="2760" name="Google Shape;2760;g5c6884a291_0_2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1" name="Google Shape;2761;g5c6884a291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1" name="Shape 2781"/>
        <p:cNvGrpSpPr/>
        <p:nvPr/>
      </p:nvGrpSpPr>
      <p:grpSpPr>
        <a:xfrm>
          <a:off x="0" y="0"/>
          <a:ext cx="0" cy="0"/>
          <a:chOff x="0" y="0"/>
          <a:chExt cx="0" cy="0"/>
        </a:xfrm>
      </p:grpSpPr>
      <p:sp>
        <p:nvSpPr>
          <p:cNvPr id="2782" name="Google Shape;2782;g5c6884a291_0_2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3" name="Google Shape;2783;g5c6884a291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5c6884a291_0_4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5c6884a291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5" name="Shape 2825"/>
        <p:cNvGrpSpPr/>
        <p:nvPr/>
      </p:nvGrpSpPr>
      <p:grpSpPr>
        <a:xfrm>
          <a:off x="0" y="0"/>
          <a:ext cx="0" cy="0"/>
          <a:chOff x="0" y="0"/>
          <a:chExt cx="0" cy="0"/>
        </a:xfrm>
      </p:grpSpPr>
      <p:sp>
        <p:nvSpPr>
          <p:cNvPr id="2826" name="Google Shape;2826;g5c6884a291_0_2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7" name="Google Shape;2827;g5c6884a291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7" name="Shape 2847"/>
        <p:cNvGrpSpPr/>
        <p:nvPr/>
      </p:nvGrpSpPr>
      <p:grpSpPr>
        <a:xfrm>
          <a:off x="0" y="0"/>
          <a:ext cx="0" cy="0"/>
          <a:chOff x="0" y="0"/>
          <a:chExt cx="0" cy="0"/>
        </a:xfrm>
      </p:grpSpPr>
      <p:sp>
        <p:nvSpPr>
          <p:cNvPr id="2848" name="Google Shape;2848;g5c6884a291_0_3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9" name="Google Shape;2849;g5c6884a291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9" name="Shape 2869"/>
        <p:cNvGrpSpPr/>
        <p:nvPr/>
      </p:nvGrpSpPr>
      <p:grpSpPr>
        <a:xfrm>
          <a:off x="0" y="0"/>
          <a:ext cx="0" cy="0"/>
          <a:chOff x="0" y="0"/>
          <a:chExt cx="0" cy="0"/>
        </a:xfrm>
      </p:grpSpPr>
      <p:sp>
        <p:nvSpPr>
          <p:cNvPr id="2870" name="Google Shape;2870;g5c6884a291_0_3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1" name="Google Shape;2871;g5c6884a291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1" name="Shape 2891"/>
        <p:cNvGrpSpPr/>
        <p:nvPr/>
      </p:nvGrpSpPr>
      <p:grpSpPr>
        <a:xfrm>
          <a:off x="0" y="0"/>
          <a:ext cx="0" cy="0"/>
          <a:chOff x="0" y="0"/>
          <a:chExt cx="0" cy="0"/>
        </a:xfrm>
      </p:grpSpPr>
      <p:sp>
        <p:nvSpPr>
          <p:cNvPr id="2892" name="Google Shape;2892;g5c6884a291_0_3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3" name="Google Shape;2893;g5c6884a291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5095759600_2_5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5095759600_2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3" name="Shape 2913"/>
        <p:cNvGrpSpPr/>
        <p:nvPr/>
      </p:nvGrpSpPr>
      <p:grpSpPr>
        <a:xfrm>
          <a:off x="0" y="0"/>
          <a:ext cx="0" cy="0"/>
          <a:chOff x="0" y="0"/>
          <a:chExt cx="0" cy="0"/>
        </a:xfrm>
      </p:grpSpPr>
      <p:sp>
        <p:nvSpPr>
          <p:cNvPr id="2914" name="Google Shape;2914;g5c6884a291_0_4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5" name="Google Shape;2915;g5c6884a291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5" name="Shape 2935"/>
        <p:cNvGrpSpPr/>
        <p:nvPr/>
      </p:nvGrpSpPr>
      <p:grpSpPr>
        <a:xfrm>
          <a:off x="0" y="0"/>
          <a:ext cx="0" cy="0"/>
          <a:chOff x="0" y="0"/>
          <a:chExt cx="0" cy="0"/>
        </a:xfrm>
      </p:grpSpPr>
      <p:sp>
        <p:nvSpPr>
          <p:cNvPr id="2936" name="Google Shape;2936;g5c6884a291_0_4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7" name="Google Shape;2937;g5c6884a291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2" name="Shape 2942"/>
        <p:cNvGrpSpPr/>
        <p:nvPr/>
      </p:nvGrpSpPr>
      <p:grpSpPr>
        <a:xfrm>
          <a:off x="0" y="0"/>
          <a:ext cx="0" cy="0"/>
          <a:chOff x="0" y="0"/>
          <a:chExt cx="0" cy="0"/>
        </a:xfrm>
      </p:grpSpPr>
      <p:sp>
        <p:nvSpPr>
          <p:cNvPr id="2943" name="Google Shape;2943;g5c6884a291_0_4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4" name="Google Shape;2944;g5c6884a291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4" name="Shape 2964"/>
        <p:cNvGrpSpPr/>
        <p:nvPr/>
      </p:nvGrpSpPr>
      <p:grpSpPr>
        <a:xfrm>
          <a:off x="0" y="0"/>
          <a:ext cx="0" cy="0"/>
          <a:chOff x="0" y="0"/>
          <a:chExt cx="0" cy="0"/>
        </a:xfrm>
      </p:grpSpPr>
      <p:sp>
        <p:nvSpPr>
          <p:cNvPr id="2965" name="Google Shape;2965;g5c6884a291_0_4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6" name="Google Shape;2966;g5c6884a291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7" name="Shape 2987"/>
        <p:cNvGrpSpPr/>
        <p:nvPr/>
      </p:nvGrpSpPr>
      <p:grpSpPr>
        <a:xfrm>
          <a:off x="0" y="0"/>
          <a:ext cx="0" cy="0"/>
          <a:chOff x="0" y="0"/>
          <a:chExt cx="0" cy="0"/>
        </a:xfrm>
      </p:grpSpPr>
      <p:sp>
        <p:nvSpPr>
          <p:cNvPr id="2988" name="Google Shape;2988;g5c6884a291_0_5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9" name="Google Shape;2989;g5c6884a291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5095759600_2_5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5095759600_2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5095759600_2_5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5095759600_2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5095759600_2_6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5095759600_2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5095759600_2_6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5095759600_2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5095759600_2_6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5095759600_2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5095759600_2_7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5095759600_2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4241ef88b6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241ef88b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5095759600_2_7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5095759600_2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5095759600_2_7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5095759600_2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5095759600_2_8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5095759600_2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5095759600_2_8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5095759600_2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5095759600_2_9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5095759600_2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5095759600_2_8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5095759600_2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5095759600_2_8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5095759600_2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5095759600_2_8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5095759600_2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5095759600_2_19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5095759600_2_1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5095759600_2_9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5095759600_2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4241ef88b6_0_1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241ef88b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5095759600_2_9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5095759600_2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5095759600_2_10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5095759600_2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5095759600_2_9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5095759600_2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5095759600_2_10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5095759600_2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5095759600_2_10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5095759600_2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5095759600_2_1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5095759600_2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5095759600_2_1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5095759600_2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5095759600_2_13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5095759600_2_1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5095759600_2_14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5095759600_2_1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5095759600_2_22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5095759600_2_2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5095759600_2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095759600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5095759600_2_14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5095759600_2_1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5095759600_2_15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5095759600_2_1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5095759600_2_15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5095759600_2_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5095759600_2_17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5095759600_2_1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5095759600_2_15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5095759600_2_1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5095759600_2_14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5095759600_2_1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5095759600_2_14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9" name="Google Shape;1119;g5095759600_2_1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5095759600_2_14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5095759600_2_1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5095759600_2_16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9" name="Google Shape;1169;g5095759600_2_1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5095759600_2_17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1" name="Google Shape;1191;g5095759600_2_1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5095759600_2_2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095759600_2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5095759600_2_16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5095759600_2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5095759600_2_22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5095759600_2_2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5095759600_2_22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7" name="Google Shape;1257;g5095759600_2_2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5095759600_2_17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5095759600_2_1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5095759600_2_17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5095759600_2_1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5095759600_2_18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5095759600_2_1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g5095759600_2_18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9" name="Google Shape;1329;g5095759600_2_1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g5095759600_2_20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1" name="Google Shape;1351;g5095759600_2_2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g5095759600_2_20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3" name="Google Shape;1373;g5095759600_2_2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g5095759600_2_20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5" name="Google Shape;1395;g5095759600_2_2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5095759600_2_2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095759600_2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g5095759600_2_18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7" name="Google Shape;1417;g5095759600_2_1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5095759600_2_18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5095759600_2_1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g5095759600_2_20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1" name="Google Shape;1461;g5095759600_2_2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g5095759600_2_2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3" name="Google Shape;1483;g5095759600_2_2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g5095759600_2_2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5095759600_2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g5561052935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7" name="Google Shape;1527;g556105293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7" name="Shape 1547"/>
        <p:cNvGrpSpPr/>
        <p:nvPr/>
      </p:nvGrpSpPr>
      <p:grpSpPr>
        <a:xfrm>
          <a:off x="0" y="0"/>
          <a:ext cx="0" cy="0"/>
          <a:chOff x="0" y="0"/>
          <a:chExt cx="0" cy="0"/>
        </a:xfrm>
      </p:grpSpPr>
      <p:sp>
        <p:nvSpPr>
          <p:cNvPr id="1548" name="Google Shape;1548;g5095759600_2_22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9" name="Google Shape;1549;g5095759600_2_2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g5095759600_2_21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1" name="Google Shape;1571;g5095759600_2_2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ga7cbec3a9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3" name="Google Shape;1593;ga7cbec3a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3" name="Shape 1613"/>
        <p:cNvGrpSpPr/>
        <p:nvPr/>
      </p:nvGrpSpPr>
      <p:grpSpPr>
        <a:xfrm>
          <a:off x="0" y="0"/>
          <a:ext cx="0" cy="0"/>
          <a:chOff x="0" y="0"/>
          <a:chExt cx="0" cy="0"/>
        </a:xfrm>
      </p:grpSpPr>
      <p:sp>
        <p:nvSpPr>
          <p:cNvPr id="1614" name="Google Shape;1614;g5095759600_2_2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5" name="Google Shape;1615;g5095759600_2_2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5095759600_2_2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095759600_2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g5095759600_2_23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5095759600_2_2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5011b9a1b8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5011b9a1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4" name="Shape 1664"/>
        <p:cNvGrpSpPr/>
        <p:nvPr/>
      </p:nvGrpSpPr>
      <p:grpSpPr>
        <a:xfrm>
          <a:off x="0" y="0"/>
          <a:ext cx="0" cy="0"/>
          <a:chOff x="0" y="0"/>
          <a:chExt cx="0" cy="0"/>
        </a:xfrm>
      </p:grpSpPr>
      <p:sp>
        <p:nvSpPr>
          <p:cNvPr id="1665" name="Google Shape;1665;g5011b9a1b8_1_3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6" name="Google Shape;1666;g5011b9a1b8_1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8" name="Shape 1688"/>
        <p:cNvGrpSpPr/>
        <p:nvPr/>
      </p:nvGrpSpPr>
      <p:grpSpPr>
        <a:xfrm>
          <a:off x="0" y="0"/>
          <a:ext cx="0" cy="0"/>
          <a:chOff x="0" y="0"/>
          <a:chExt cx="0" cy="0"/>
        </a:xfrm>
      </p:grpSpPr>
      <p:sp>
        <p:nvSpPr>
          <p:cNvPr id="1689" name="Google Shape;1689;g5095759600_2_23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0" name="Google Shape;1690;g5095759600_2_2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0" name="Shape 1710"/>
        <p:cNvGrpSpPr/>
        <p:nvPr/>
      </p:nvGrpSpPr>
      <p:grpSpPr>
        <a:xfrm>
          <a:off x="0" y="0"/>
          <a:ext cx="0" cy="0"/>
          <a:chOff x="0" y="0"/>
          <a:chExt cx="0" cy="0"/>
        </a:xfrm>
      </p:grpSpPr>
      <p:sp>
        <p:nvSpPr>
          <p:cNvPr id="1711" name="Google Shape;1711;g5011b9a1b8_1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2" name="Google Shape;1712;g5011b9a1b8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2" name="Shape 1732"/>
        <p:cNvGrpSpPr/>
        <p:nvPr/>
      </p:nvGrpSpPr>
      <p:grpSpPr>
        <a:xfrm>
          <a:off x="0" y="0"/>
          <a:ext cx="0" cy="0"/>
          <a:chOff x="0" y="0"/>
          <a:chExt cx="0" cy="0"/>
        </a:xfrm>
      </p:grpSpPr>
      <p:sp>
        <p:nvSpPr>
          <p:cNvPr id="1733" name="Google Shape;1733;g5011b9a1b8_1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4" name="Google Shape;1734;g5011b9a1b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4" name="Shape 1754"/>
        <p:cNvGrpSpPr/>
        <p:nvPr/>
      </p:nvGrpSpPr>
      <p:grpSpPr>
        <a:xfrm>
          <a:off x="0" y="0"/>
          <a:ext cx="0" cy="0"/>
          <a:chOff x="0" y="0"/>
          <a:chExt cx="0" cy="0"/>
        </a:xfrm>
      </p:grpSpPr>
      <p:sp>
        <p:nvSpPr>
          <p:cNvPr id="1755" name="Google Shape;1755;g5011b9a1b8_1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6" name="Google Shape;1756;g5011b9a1b8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g5561052935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556105293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5561052935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556105293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0" name="Shape 1820"/>
        <p:cNvGrpSpPr/>
        <p:nvPr/>
      </p:nvGrpSpPr>
      <p:grpSpPr>
        <a:xfrm>
          <a:off x="0" y="0"/>
          <a:ext cx="0" cy="0"/>
          <a:chOff x="0" y="0"/>
          <a:chExt cx="0" cy="0"/>
        </a:xfrm>
      </p:grpSpPr>
      <p:sp>
        <p:nvSpPr>
          <p:cNvPr id="1821" name="Google Shape;1821;g5011b9a1b8_1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2" name="Google Shape;1822;g5011b9a1b8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5095759600_2_2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095759600_2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g5011b9a1b8_1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4" name="Google Shape;1844;g5011b9a1b8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g5011b9a1b8_1_1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6" name="Google Shape;1866;g5011b9a1b8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6" name="Shape 1886"/>
        <p:cNvGrpSpPr/>
        <p:nvPr/>
      </p:nvGrpSpPr>
      <p:grpSpPr>
        <a:xfrm>
          <a:off x="0" y="0"/>
          <a:ext cx="0" cy="0"/>
          <a:chOff x="0" y="0"/>
          <a:chExt cx="0" cy="0"/>
        </a:xfrm>
      </p:grpSpPr>
      <p:sp>
        <p:nvSpPr>
          <p:cNvPr id="1887" name="Google Shape;1887;g5011b9a1b8_1_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5011b9a1b8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g5011b9a1b8_1_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g5011b9a1b8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1" name="Shape 1931"/>
        <p:cNvGrpSpPr/>
        <p:nvPr/>
      </p:nvGrpSpPr>
      <p:grpSpPr>
        <a:xfrm>
          <a:off x="0" y="0"/>
          <a:ext cx="0" cy="0"/>
          <a:chOff x="0" y="0"/>
          <a:chExt cx="0" cy="0"/>
        </a:xfrm>
      </p:grpSpPr>
      <p:sp>
        <p:nvSpPr>
          <p:cNvPr id="1932" name="Google Shape;1932;g5011b9a1b8_1_2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3" name="Google Shape;1933;g5011b9a1b8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g5221e2490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5221e249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5" name="Shape 1975"/>
        <p:cNvGrpSpPr/>
        <p:nvPr/>
      </p:nvGrpSpPr>
      <p:grpSpPr>
        <a:xfrm>
          <a:off x="0" y="0"/>
          <a:ext cx="0" cy="0"/>
          <a:chOff x="0" y="0"/>
          <a:chExt cx="0" cy="0"/>
        </a:xfrm>
      </p:grpSpPr>
      <p:sp>
        <p:nvSpPr>
          <p:cNvPr id="1976" name="Google Shape;1976;g5011b9a1b8_1_2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7" name="Google Shape;1977;g5011b9a1b8_1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7" name="Shape 1997"/>
        <p:cNvGrpSpPr/>
        <p:nvPr/>
      </p:nvGrpSpPr>
      <p:grpSpPr>
        <a:xfrm>
          <a:off x="0" y="0"/>
          <a:ext cx="0" cy="0"/>
          <a:chOff x="0" y="0"/>
          <a:chExt cx="0" cy="0"/>
        </a:xfrm>
      </p:grpSpPr>
      <p:sp>
        <p:nvSpPr>
          <p:cNvPr id="1998" name="Google Shape;1998;g5011b9a1b8_1_2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9" name="Google Shape;1999;g5011b9a1b8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5011b9a1b8_1_3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5011b9a1b8_1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1" name="Shape 2041"/>
        <p:cNvGrpSpPr/>
        <p:nvPr/>
      </p:nvGrpSpPr>
      <p:grpSpPr>
        <a:xfrm>
          <a:off x="0" y="0"/>
          <a:ext cx="0" cy="0"/>
          <a:chOff x="0" y="0"/>
          <a:chExt cx="0" cy="0"/>
        </a:xfrm>
      </p:grpSpPr>
      <p:sp>
        <p:nvSpPr>
          <p:cNvPr id="2042" name="Google Shape;2042;g5c6884a29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3" name="Google Shape;2043;g5c6884a2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5095759600_2_4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095759600_2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8" name="Shape 2048"/>
        <p:cNvGrpSpPr/>
        <p:nvPr/>
      </p:nvGrpSpPr>
      <p:grpSpPr>
        <a:xfrm>
          <a:off x="0" y="0"/>
          <a:ext cx="0" cy="0"/>
          <a:chOff x="0" y="0"/>
          <a:chExt cx="0" cy="0"/>
        </a:xfrm>
      </p:grpSpPr>
      <p:sp>
        <p:nvSpPr>
          <p:cNvPr id="2049" name="Google Shape;2049;g5fce065bc0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0" name="Google Shape;2050;g5fce065b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0" name="Shape 2070"/>
        <p:cNvGrpSpPr/>
        <p:nvPr/>
      </p:nvGrpSpPr>
      <p:grpSpPr>
        <a:xfrm>
          <a:off x="0" y="0"/>
          <a:ext cx="0" cy="0"/>
          <a:chOff x="0" y="0"/>
          <a:chExt cx="0" cy="0"/>
        </a:xfrm>
      </p:grpSpPr>
      <p:sp>
        <p:nvSpPr>
          <p:cNvPr id="2071" name="Google Shape;2071;g5fce065bc0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2" name="Google Shape;2072;g5fce065bc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2" name="Shape 2092"/>
        <p:cNvGrpSpPr/>
        <p:nvPr/>
      </p:nvGrpSpPr>
      <p:grpSpPr>
        <a:xfrm>
          <a:off x="0" y="0"/>
          <a:ext cx="0" cy="0"/>
          <a:chOff x="0" y="0"/>
          <a:chExt cx="0" cy="0"/>
        </a:xfrm>
      </p:grpSpPr>
      <p:sp>
        <p:nvSpPr>
          <p:cNvPr id="2093" name="Google Shape;2093;g5fce065bc0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4" name="Google Shape;2094;g5fce065bc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4" name="Shape 2114"/>
        <p:cNvGrpSpPr/>
        <p:nvPr/>
      </p:nvGrpSpPr>
      <p:grpSpPr>
        <a:xfrm>
          <a:off x="0" y="0"/>
          <a:ext cx="0" cy="0"/>
          <a:chOff x="0" y="0"/>
          <a:chExt cx="0" cy="0"/>
        </a:xfrm>
      </p:grpSpPr>
      <p:sp>
        <p:nvSpPr>
          <p:cNvPr id="2115" name="Google Shape;2115;g5fce065bc0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6" name="Google Shape;2116;g5fce065bc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6" name="Shape 2136"/>
        <p:cNvGrpSpPr/>
        <p:nvPr/>
      </p:nvGrpSpPr>
      <p:grpSpPr>
        <a:xfrm>
          <a:off x="0" y="0"/>
          <a:ext cx="0" cy="0"/>
          <a:chOff x="0" y="0"/>
          <a:chExt cx="0" cy="0"/>
        </a:xfrm>
      </p:grpSpPr>
      <p:sp>
        <p:nvSpPr>
          <p:cNvPr id="2137" name="Google Shape;2137;g5fce065bc0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8" name="Google Shape;2138;g5fce065bc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8" name="Shape 2158"/>
        <p:cNvGrpSpPr/>
        <p:nvPr/>
      </p:nvGrpSpPr>
      <p:grpSpPr>
        <a:xfrm>
          <a:off x="0" y="0"/>
          <a:ext cx="0" cy="0"/>
          <a:chOff x="0" y="0"/>
          <a:chExt cx="0" cy="0"/>
        </a:xfrm>
      </p:grpSpPr>
      <p:sp>
        <p:nvSpPr>
          <p:cNvPr id="2159" name="Google Shape;2159;g5fce065bc0_0_1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0" name="Google Shape;2160;g5fce065bc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0" name="Shape 2180"/>
        <p:cNvGrpSpPr/>
        <p:nvPr/>
      </p:nvGrpSpPr>
      <p:grpSpPr>
        <a:xfrm>
          <a:off x="0" y="0"/>
          <a:ext cx="0" cy="0"/>
          <a:chOff x="0" y="0"/>
          <a:chExt cx="0" cy="0"/>
        </a:xfrm>
      </p:grpSpPr>
      <p:sp>
        <p:nvSpPr>
          <p:cNvPr id="2181" name="Google Shape;2181;g5fce065bc0_0_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2" name="Google Shape;2182;g5fce065bc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2" name="Shape 2202"/>
        <p:cNvGrpSpPr/>
        <p:nvPr/>
      </p:nvGrpSpPr>
      <p:grpSpPr>
        <a:xfrm>
          <a:off x="0" y="0"/>
          <a:ext cx="0" cy="0"/>
          <a:chOff x="0" y="0"/>
          <a:chExt cx="0" cy="0"/>
        </a:xfrm>
      </p:grpSpPr>
      <p:sp>
        <p:nvSpPr>
          <p:cNvPr id="2203" name="Google Shape;2203;g5fce065bc0_0_1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4" name="Google Shape;2204;g5fce065bc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6" name="Shape 2226"/>
        <p:cNvGrpSpPr/>
        <p:nvPr/>
      </p:nvGrpSpPr>
      <p:grpSpPr>
        <a:xfrm>
          <a:off x="0" y="0"/>
          <a:ext cx="0" cy="0"/>
          <a:chOff x="0" y="0"/>
          <a:chExt cx="0" cy="0"/>
        </a:xfrm>
      </p:grpSpPr>
      <p:sp>
        <p:nvSpPr>
          <p:cNvPr id="2227" name="Google Shape;2227;g5fce065bc0_0_2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8" name="Google Shape;2228;g5fce065bc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9" name="Shape 2249"/>
        <p:cNvGrpSpPr/>
        <p:nvPr/>
      </p:nvGrpSpPr>
      <p:grpSpPr>
        <a:xfrm>
          <a:off x="0" y="0"/>
          <a:ext cx="0" cy="0"/>
          <a:chOff x="0" y="0"/>
          <a:chExt cx="0" cy="0"/>
        </a:xfrm>
      </p:grpSpPr>
      <p:sp>
        <p:nvSpPr>
          <p:cNvPr id="2250" name="Google Shape;2250;g5fce065bc0_0_2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1" name="Google Shape;2251;g5fce065bc0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rgbClr val="20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4" name="Google Shape;14;p2"/>
          <p:cNvGrpSpPr/>
          <p:nvPr/>
        </p:nvGrpSpPr>
        <p:grpSpPr>
          <a:xfrm flipH="1" rot="10800000">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fmla="val 32425" name="adj"/>
              </a:avLst>
            </a:prstGeom>
            <a:solidFill>
              <a:srgbClr val="728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0175" y="330075"/>
                <a:ext cx="1699500" cy="1699500"/>
              </a:xfrm>
              <a:prstGeom prst="rtTriangle">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3"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fmla="val 32425" name="adj"/>
            </a:avLst>
          </a:prstGeom>
          <a:solidFill>
            <a:srgbClr val="20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8" name="Google Shape;28;p3"/>
          <p:cNvGrpSpPr/>
          <p:nvPr/>
        </p:nvGrpSpPr>
        <p:grpSpPr>
          <a:xfrm flipH="1" rot="10800000">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fmla="val 32425" name="adj"/>
              </a:avLst>
            </a:prstGeom>
            <a:solidFill>
              <a:srgbClr val="728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49366" y="330075"/>
                <a:ext cx="1699500" cy="1699500"/>
              </a:xfrm>
              <a:prstGeom prst="rtTriangle">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 name="Google Shape;39;p3"/>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5A05B"/>
              </a:buClr>
              <a:buSzPts val="2000"/>
              <a:buNone/>
              <a:defRPr sz="2000">
                <a:solidFill>
                  <a:srgbClr val="85A05B"/>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p:txBody>
      </p:sp>
      <p:sp>
        <p:nvSpPr>
          <p:cNvPr id="41" name="Google Shape;41;p3"/>
          <p:cNvSpPr txBox="1"/>
          <p:nvPr>
            <p:ph idx="12" type="sldNum"/>
          </p:nvPr>
        </p:nvSpPr>
        <p:spPr>
          <a:xfrm>
            <a:off x="7618000" y="4636500"/>
            <a:ext cx="1487400" cy="315600"/>
          </a:xfrm>
          <a:prstGeom prst="rect">
            <a:avLst/>
          </a:prstGeom>
          <a:solidFill>
            <a:srgbClr val="85A05B"/>
          </a:solidFill>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2"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fmla="val 32425" name="adj"/>
            </a:avLst>
          </a:prstGeom>
          <a:solidFill>
            <a:srgbClr val="20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47" name="Google Shape;47;p4"/>
          <p:cNvGrpSpPr/>
          <p:nvPr/>
        </p:nvGrpSpPr>
        <p:grpSpPr>
          <a:xfrm flipH="1" rot="10800000">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50" name="Google Shape;50;p4"/>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a:spcBef>
                <a:spcPts val="360"/>
              </a:spcBef>
              <a:spcAft>
                <a:spcPts val="0"/>
              </a:spcAft>
              <a:buClr>
                <a:srgbClr val="FFFFFF"/>
              </a:buClr>
              <a:buSzPts val="3000"/>
              <a:buChar char="▻"/>
              <a:defRPr i="1" sz="3000">
                <a:solidFill>
                  <a:srgbClr val="FFFFFF"/>
                </a:solidFill>
              </a:defRPr>
            </a:lvl9pPr>
          </a:lstStyle>
          <a:p/>
        </p:txBody>
      </p:sp>
      <p:sp>
        <p:nvSpPr>
          <p:cNvPr id="51" name="Google Shape;51;p4"/>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85A05B"/>
                </a:solidFill>
              </a:rPr>
              <a:t>“</a:t>
            </a:r>
            <a:endParaRPr b="1" sz="7200">
              <a:solidFill>
                <a:srgbClr val="85A05B"/>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fmla="val 32425" name="adj"/>
              </a:avLst>
            </a:prstGeom>
            <a:solidFill>
              <a:srgbClr val="728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4749366" y="330075"/>
                <a:ext cx="1699500" cy="1699500"/>
              </a:xfrm>
              <a:prstGeom prst="rtTriangle">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 name="Google Shape;60;p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fmla="val 32425" name="adj"/>
              </a:avLst>
            </a:prstGeom>
            <a:solidFill>
              <a:srgbClr val="20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64" name="Google Shape;64;p5"/>
            <p:cNvGrpSpPr/>
            <p:nvPr/>
          </p:nvGrpSpPr>
          <p:grpSpPr>
            <a:xfrm flipH="1" rot="10800000">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67" name="Google Shape;67;p5"/>
            <p:cNvGrpSpPr/>
            <p:nvPr/>
          </p:nvGrpSpPr>
          <p:grpSpPr>
            <a:xfrm flipH="1" rot="10800000">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fmla="val 32425" name="adj"/>
              </a:avLst>
            </a:prstGeom>
            <a:solidFill>
              <a:srgbClr val="728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4749366" y="330075"/>
                <a:ext cx="1699500" cy="1699500"/>
              </a:xfrm>
              <a:prstGeom prst="rtTriangle">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 name="Google Shape;78;p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9" name="Google Shape;79;p5"/>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1000"/>
              </a:spcBef>
              <a:spcAft>
                <a:spcPts val="0"/>
              </a:spcAft>
              <a:buSzPts val="2400"/>
              <a:buChar char="▻"/>
              <a:defRPr/>
            </a:lvl2pPr>
            <a:lvl3pPr indent="-381000" lvl="2" marL="1371600">
              <a:spcBef>
                <a:spcPts val="1000"/>
              </a:spcBef>
              <a:spcAft>
                <a:spcPts val="0"/>
              </a:spcAft>
              <a:buSzPts val="2400"/>
              <a:buChar char="▻"/>
              <a:defRPr/>
            </a:lvl3pPr>
            <a:lvl4pPr indent="-381000" lvl="3" marL="1828800">
              <a:spcBef>
                <a:spcPts val="1000"/>
              </a:spcBef>
              <a:spcAft>
                <a:spcPts val="0"/>
              </a:spcAft>
              <a:buSzPts val="2400"/>
              <a:buChar char="▻"/>
              <a:defRPr/>
            </a:lvl4pPr>
            <a:lvl5pPr indent="-381000" lvl="4" marL="2286000">
              <a:spcBef>
                <a:spcPts val="1000"/>
              </a:spcBef>
              <a:spcAft>
                <a:spcPts val="0"/>
              </a:spcAft>
              <a:buSzPts val="2400"/>
              <a:buChar char="▻"/>
              <a:defRPr/>
            </a:lvl5pPr>
            <a:lvl6pPr indent="-381000" lvl="5" marL="2743200">
              <a:spcBef>
                <a:spcPts val="1000"/>
              </a:spcBef>
              <a:spcAft>
                <a:spcPts val="0"/>
              </a:spcAft>
              <a:buSzPts val="2400"/>
              <a:buChar char="▻"/>
              <a:defRPr/>
            </a:lvl6pPr>
            <a:lvl7pPr indent="-381000" lvl="6" marL="3200400">
              <a:spcBef>
                <a:spcPts val="1000"/>
              </a:spcBef>
              <a:spcAft>
                <a:spcPts val="0"/>
              </a:spcAft>
              <a:buSzPts val="2400"/>
              <a:buChar char="▻"/>
              <a:defRPr/>
            </a:lvl7pPr>
            <a:lvl8pPr indent="-381000" lvl="7" marL="3657600">
              <a:spcBef>
                <a:spcPts val="1000"/>
              </a:spcBef>
              <a:spcAft>
                <a:spcPts val="0"/>
              </a:spcAft>
              <a:buSzPts val="2400"/>
              <a:buChar char="▻"/>
              <a:defRPr/>
            </a:lvl8pPr>
            <a:lvl9pPr indent="-381000" lvl="8" marL="4114800">
              <a:spcBef>
                <a:spcPts val="1000"/>
              </a:spcBef>
              <a:spcAft>
                <a:spcPts val="1000"/>
              </a:spcAft>
              <a:buSzPts val="2400"/>
              <a:buChar char="▻"/>
              <a:defRPr/>
            </a:lvl9pPr>
          </a:lstStyle>
          <a:p/>
        </p:txBody>
      </p:sp>
      <p:sp>
        <p:nvSpPr>
          <p:cNvPr id="80" name="Google Shape;80;p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fmla="val 32425" name="adj"/>
              </a:avLst>
            </a:prstGeom>
            <a:solidFill>
              <a:srgbClr val="20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4" name="Google Shape;84;p6"/>
            <p:cNvGrpSpPr/>
            <p:nvPr/>
          </p:nvGrpSpPr>
          <p:grpSpPr>
            <a:xfrm flipH="1" rot="10800000">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7" name="Google Shape;87;p6"/>
            <p:cNvGrpSpPr/>
            <p:nvPr/>
          </p:nvGrpSpPr>
          <p:grpSpPr>
            <a:xfrm flipH="1" rot="10800000">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fmla="val 32425" name="adj"/>
              </a:avLst>
            </a:prstGeom>
            <a:solidFill>
              <a:srgbClr val="728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749366" y="330075"/>
                <a:ext cx="1699500" cy="1699500"/>
              </a:xfrm>
              <a:prstGeom prst="rtTriangle">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 name="Google Shape;98;p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p:nvPr>
            <p:ph idx="1" type="body"/>
          </p:nvPr>
        </p:nvSpPr>
        <p:spPr>
          <a:xfrm>
            <a:off x="702125" y="1390525"/>
            <a:ext cx="8081700" cy="27342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0" name="Google Shape;100;p6"/>
          <p:cNvSpPr txBox="1"/>
          <p:nvPr>
            <p:ph idx="2" type="body"/>
          </p:nvPr>
        </p:nvSpPr>
        <p:spPr>
          <a:xfrm>
            <a:off x="4262773"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1" name="Google Shape;101;p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2"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fmla="val 32425" name="adj"/>
              </a:avLst>
            </a:prstGeom>
            <a:solidFill>
              <a:srgbClr val="20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5" name="Google Shape;105;p7"/>
            <p:cNvGrpSpPr/>
            <p:nvPr/>
          </p:nvGrpSpPr>
          <p:grpSpPr>
            <a:xfrm flipH="1" rot="10800000">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8" name="Google Shape;108;p7"/>
            <p:cNvGrpSpPr/>
            <p:nvPr/>
          </p:nvGrpSpPr>
          <p:grpSpPr>
            <a:xfrm flipH="1" rot="10800000">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51309"/>
              <a:ext cx="394200" cy="131400"/>
            </a:xfrm>
            <a:prstGeom prst="triangle">
              <a:avLst>
                <a:gd fmla="val 32425" name="adj"/>
              </a:avLst>
            </a:prstGeom>
            <a:solidFill>
              <a:srgbClr val="728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749366" y="330075"/>
                <a:ext cx="1699500" cy="1699500"/>
              </a:xfrm>
              <a:prstGeom prst="rtTriangle">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7"/>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1" name="Google Shape;121;p7"/>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2" name="Google Shape;122;p7"/>
          <p:cNvSpPr txBox="1"/>
          <p:nvPr>
            <p:ph idx="3" type="body"/>
          </p:nvPr>
        </p:nvSpPr>
        <p:spPr>
          <a:xfrm>
            <a:off x="5140600" y="158452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3" name="Google Shape;123;p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fmla="val 32425" name="adj"/>
              </a:avLst>
            </a:prstGeom>
            <a:solidFill>
              <a:srgbClr val="20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7" name="Google Shape;127;p8"/>
            <p:cNvGrpSpPr/>
            <p:nvPr/>
          </p:nvGrpSpPr>
          <p:grpSpPr>
            <a:xfrm flipH="1" rot="10800000">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0" name="Google Shape;130;p8"/>
            <p:cNvGrpSpPr/>
            <p:nvPr/>
          </p:nvGrpSpPr>
          <p:grpSpPr>
            <a:xfrm flipH="1" rot="10800000">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fmla="val 32425" name="adj"/>
              </a:avLst>
            </a:prstGeom>
            <a:solidFill>
              <a:srgbClr val="728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4749366" y="330075"/>
                <a:ext cx="1699500" cy="1699500"/>
              </a:xfrm>
              <a:prstGeom prst="rtTriangle">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2" name="Google Shape;142;p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fmla="val 32425" name="adj"/>
              </a:avLst>
            </a:prstGeom>
            <a:solidFill>
              <a:srgbClr val="728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4732169"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670984" y="330075"/>
                <a:ext cx="1699500" cy="1699500"/>
              </a:xfrm>
              <a:prstGeom prst="rtTriangle">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 name="Google Shape;152;p9"/>
          <p:cNvSpPr txBox="1"/>
          <p:nvPr>
            <p:ph idx="1" type="body"/>
          </p:nvPr>
        </p:nvSpPr>
        <p:spPr>
          <a:xfrm>
            <a:off x="2682800" y="4636500"/>
            <a:ext cx="3679800" cy="315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300"/>
              <a:buNone/>
              <a:defRPr sz="1300"/>
            </a:lvl1pPr>
          </a:lstStyle>
          <a:p/>
        </p:txBody>
      </p:sp>
      <p:sp>
        <p:nvSpPr>
          <p:cNvPr id="153" name="Google Shape;153;p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fmla="val 32425" name="adj"/>
              </a:avLst>
            </a:prstGeom>
            <a:solidFill>
              <a:srgbClr val="20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749366" y="330075"/>
                <a:ext cx="1699500" cy="1699500"/>
              </a:xfrm>
              <a:prstGeom prst="rtTriangle">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sp>
        <p:nvSpPr>
          <p:cNvPr id="163" name="Google Shape;163;p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fmla="val 32425" name="adj"/>
              </a:avLst>
            </a:prstGeom>
            <a:solidFill>
              <a:srgbClr val="728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
              <p:cNvSpPr/>
              <p:nvPr/>
            </p:nvSpPr>
            <p:spPr>
              <a:xfrm>
                <a:off x="4749366" y="330075"/>
                <a:ext cx="1699500" cy="1699500"/>
              </a:xfrm>
              <a:prstGeom prst="rtTriangle">
                <a:avLst/>
              </a:prstGeom>
              <a:solidFill>
                <a:srgbClr val="85A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fmla="val 32425" name="adj"/>
              </a:avLst>
            </a:prstGeom>
            <a:solidFill>
              <a:srgbClr val="20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4749366" y="330075"/>
                <a:ext cx="1699500" cy="1699500"/>
              </a:xfrm>
              <a:prstGeom prst="rtTriangle">
                <a:avLst/>
              </a:prstGeom>
              <a:solidFill>
                <a:srgbClr val="2C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indent="-381000" lvl="1" marL="9144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indent="-381000" lvl="2" marL="13716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indent="-381000" lvl="3" marL="18288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indent="-381000" lvl="4" marL="2286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indent="-381000" lvl="5" marL="27432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indent="-381000" lvl="6" marL="32004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indent="-381000" lvl="7" marL="36576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indent="-381000" lvl="8" marL="41148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algn="r">
              <a:buNone/>
              <a:defRPr b="1" sz="1200">
                <a:solidFill>
                  <a:srgbClr val="FFFFFF"/>
                </a:solidFill>
                <a:latin typeface="Roboto Condensed"/>
                <a:ea typeface="Roboto Condensed"/>
                <a:cs typeface="Roboto Condensed"/>
                <a:sym typeface="Roboto Condensed"/>
              </a:defRPr>
            </a:lvl1pPr>
            <a:lvl2pPr lvl="1" algn="r">
              <a:buNone/>
              <a:defRPr b="1" sz="1200">
                <a:solidFill>
                  <a:srgbClr val="FFFFFF"/>
                </a:solidFill>
                <a:latin typeface="Roboto Condensed"/>
                <a:ea typeface="Roboto Condensed"/>
                <a:cs typeface="Roboto Condensed"/>
                <a:sym typeface="Roboto Condensed"/>
              </a:defRPr>
            </a:lvl2pPr>
            <a:lvl3pPr lvl="2" algn="r">
              <a:buNone/>
              <a:defRPr b="1" sz="1200">
                <a:solidFill>
                  <a:srgbClr val="FFFFFF"/>
                </a:solidFill>
                <a:latin typeface="Roboto Condensed"/>
                <a:ea typeface="Roboto Condensed"/>
                <a:cs typeface="Roboto Condensed"/>
                <a:sym typeface="Roboto Condensed"/>
              </a:defRPr>
            </a:lvl3pPr>
            <a:lvl4pPr lvl="3" algn="r">
              <a:buNone/>
              <a:defRPr b="1" sz="1200">
                <a:solidFill>
                  <a:srgbClr val="FFFFFF"/>
                </a:solidFill>
                <a:latin typeface="Roboto Condensed"/>
                <a:ea typeface="Roboto Condensed"/>
                <a:cs typeface="Roboto Condensed"/>
                <a:sym typeface="Roboto Condensed"/>
              </a:defRPr>
            </a:lvl4pPr>
            <a:lvl5pPr lvl="4" algn="r">
              <a:buNone/>
              <a:defRPr b="1" sz="1200">
                <a:solidFill>
                  <a:srgbClr val="FFFFFF"/>
                </a:solidFill>
                <a:latin typeface="Roboto Condensed"/>
                <a:ea typeface="Roboto Condensed"/>
                <a:cs typeface="Roboto Condensed"/>
                <a:sym typeface="Roboto Condensed"/>
              </a:defRPr>
            </a:lvl5pPr>
            <a:lvl6pPr lvl="5" algn="r">
              <a:buNone/>
              <a:defRPr b="1" sz="1200">
                <a:solidFill>
                  <a:srgbClr val="FFFFFF"/>
                </a:solidFill>
                <a:latin typeface="Roboto Condensed"/>
                <a:ea typeface="Roboto Condensed"/>
                <a:cs typeface="Roboto Condensed"/>
                <a:sym typeface="Roboto Condensed"/>
              </a:defRPr>
            </a:lvl6pPr>
            <a:lvl7pPr lvl="6" algn="r">
              <a:buNone/>
              <a:defRPr b="1" sz="1200">
                <a:solidFill>
                  <a:srgbClr val="FFFFFF"/>
                </a:solidFill>
                <a:latin typeface="Roboto Condensed"/>
                <a:ea typeface="Roboto Condensed"/>
                <a:cs typeface="Roboto Condensed"/>
                <a:sym typeface="Roboto Condensed"/>
              </a:defRPr>
            </a:lvl7pPr>
            <a:lvl8pPr lvl="7" algn="r">
              <a:buNone/>
              <a:defRPr b="1" sz="1200">
                <a:solidFill>
                  <a:srgbClr val="FFFFFF"/>
                </a:solidFill>
                <a:latin typeface="Roboto Condensed"/>
                <a:ea typeface="Roboto Condensed"/>
                <a:cs typeface="Roboto Condensed"/>
                <a:sym typeface="Roboto Condensed"/>
              </a:defRPr>
            </a:lvl8pPr>
            <a:lvl9pPr lvl="8" algn="r">
              <a:buNone/>
              <a:defRPr b="1" sz="1200">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5.xml"/><Relationship Id="rId3" Type="http://schemas.openxmlformats.org/officeDocument/2006/relationships/image" Target="../media/image5.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0.xml"/><Relationship Id="rId3" Type="http://schemas.openxmlformats.org/officeDocument/2006/relationships/image" Target="../media/image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4.xml"/><Relationship Id="rId3" Type="http://schemas.openxmlformats.org/officeDocument/2006/relationships/image" Target="../media/image6.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8.xml"/><Relationship Id="rId3" Type="http://schemas.openxmlformats.org/officeDocument/2006/relationships/hyperlink" Target="https://logback.qos.ch/manual/layouts.html"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www.restapitutorial.com/lessons/httpmethods.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fr.wikipedia.org/wiki/Architecture_informatiqu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monappli.com/articles/1"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7.xml"/><Relationship Id="rId3" Type="http://schemas.openxmlformats.org/officeDocument/2006/relationships/hyperlink" Target="https://javaee.github.io/javaee-spec/javadocs/javax/validation/constraints/package-summary.html"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Spring Boot</a:t>
            </a:r>
            <a:endParaRPr/>
          </a:p>
          <a:p>
            <a:pPr indent="0" lvl="0" marL="0" rtl="0" algn="l">
              <a:spcBef>
                <a:spcPts val="0"/>
              </a:spcBef>
              <a:spcAft>
                <a:spcPts val="0"/>
              </a:spcAft>
              <a:buNone/>
            </a:pPr>
            <a:r>
              <a:rPr lang="en"/>
              <a:t>&amp; REST</a:t>
            </a:r>
            <a:endParaRPr/>
          </a:p>
        </p:txBody>
      </p:sp>
      <p:pic>
        <p:nvPicPr>
          <p:cNvPr id="185" name="Google Shape;185;p11"/>
          <p:cNvPicPr preferRelativeResize="0"/>
          <p:nvPr/>
        </p:nvPicPr>
        <p:blipFill>
          <a:blip r:embed="rId3">
            <a:alphaModFix/>
          </a:blip>
          <a:stretch>
            <a:fillRect/>
          </a:stretch>
        </p:blipFill>
        <p:spPr>
          <a:xfrm>
            <a:off x="2691388" y="1726500"/>
            <a:ext cx="4183624" cy="21964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REST</a:t>
            </a:r>
            <a:endParaRPr/>
          </a:p>
        </p:txBody>
      </p:sp>
      <p:sp>
        <p:nvSpPr>
          <p:cNvPr id="337" name="Google Shape;337;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38" name="Google Shape;338;p20"/>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Un Web Service REST</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t>D’autres éléments peuvent être ajoutées à la requête HTTP pour préciser le comportement que doit suivre l’opération</a:t>
            </a:r>
            <a:endParaRPr/>
          </a:p>
          <a:p>
            <a:pPr indent="-355600" lvl="0" marL="457200" rtl="0" algn="l">
              <a:spcBef>
                <a:spcPts val="1000"/>
              </a:spcBef>
              <a:spcAft>
                <a:spcPts val="0"/>
              </a:spcAft>
              <a:buSzPts val="2000"/>
              <a:buChar char="▰"/>
            </a:pPr>
            <a:r>
              <a:rPr lang="en"/>
              <a:t>Un </a:t>
            </a:r>
            <a:r>
              <a:rPr b="1" lang="en">
                <a:latin typeface="Roboto Condensed"/>
                <a:ea typeface="Roboto Condensed"/>
                <a:cs typeface="Roboto Condensed"/>
                <a:sym typeface="Roboto Condensed"/>
              </a:rPr>
              <a:t>body/corps</a:t>
            </a:r>
            <a:r>
              <a:rPr lang="en"/>
              <a:t> de requête : il peut contenir toute sorte de données nécessaires</a:t>
            </a:r>
            <a:endParaRPr/>
          </a:p>
          <a:p>
            <a:pPr indent="-355600" lvl="0" marL="457200" rtl="0" algn="l">
              <a:spcBef>
                <a:spcPts val="0"/>
              </a:spcBef>
              <a:spcAft>
                <a:spcPts val="0"/>
              </a:spcAft>
              <a:buSzPts val="2000"/>
              <a:buChar char="▰"/>
            </a:pPr>
            <a:r>
              <a:rPr lang="en"/>
              <a:t>Un ou plusieurs </a:t>
            </a:r>
            <a:r>
              <a:rPr b="1" lang="en">
                <a:latin typeface="Roboto Condensed"/>
                <a:ea typeface="Roboto Condensed"/>
                <a:cs typeface="Roboto Condensed"/>
                <a:sym typeface="Roboto Condensed"/>
              </a:rPr>
              <a:t>headers HTTP</a:t>
            </a:r>
            <a:r>
              <a:rPr lang="en"/>
              <a:t> : des éléments d’authentification, des informations sur la langue souhaitée ou la forme du contenu</a:t>
            </a:r>
            <a:endParaRPr/>
          </a:p>
          <a:p>
            <a:pPr indent="-355600" lvl="0" marL="457200" rtl="0" algn="l">
              <a:spcBef>
                <a:spcPts val="0"/>
              </a:spcBef>
              <a:spcAft>
                <a:spcPts val="0"/>
              </a:spcAft>
              <a:buSzPts val="2000"/>
              <a:buChar char="▰"/>
            </a:pPr>
            <a:r>
              <a:rPr lang="en"/>
              <a:t>Des </a:t>
            </a:r>
            <a:r>
              <a:rPr b="1" lang="en">
                <a:latin typeface="Roboto Condensed"/>
                <a:ea typeface="Roboto Condensed"/>
                <a:cs typeface="Roboto Condensed"/>
                <a:sym typeface="Roboto Condensed"/>
              </a:rPr>
              <a:t>paramètres</a:t>
            </a:r>
            <a:r>
              <a:rPr lang="en"/>
              <a:t> de requête: ils donnent des précisions sur l’attendu du client</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339" name="Google Shape;339;p20"/>
          <p:cNvGrpSpPr/>
          <p:nvPr/>
        </p:nvGrpSpPr>
        <p:grpSpPr>
          <a:xfrm>
            <a:off x="293683" y="574116"/>
            <a:ext cx="309041" cy="403123"/>
            <a:chOff x="590250" y="244200"/>
            <a:chExt cx="407975" cy="532175"/>
          </a:xfrm>
        </p:grpSpPr>
        <p:sp>
          <p:nvSpPr>
            <p:cNvPr id="340" name="Google Shape;340;p2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4" name="Shape 2274"/>
        <p:cNvGrpSpPr/>
        <p:nvPr/>
      </p:nvGrpSpPr>
      <p:grpSpPr>
        <a:xfrm>
          <a:off x="0" y="0"/>
          <a:ext cx="0" cy="0"/>
          <a:chOff x="0" y="0"/>
          <a:chExt cx="0" cy="0"/>
        </a:xfrm>
      </p:grpSpPr>
      <p:sp>
        <p:nvSpPr>
          <p:cNvPr id="2275" name="Google Shape;2275;p11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Contrôler un header</a:t>
            </a:r>
            <a:endParaRPr/>
          </a:p>
        </p:txBody>
      </p:sp>
      <p:sp>
        <p:nvSpPr>
          <p:cNvPr id="2276" name="Google Shape;2276;p1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277" name="Google Shape;2277;p110"/>
          <p:cNvSpPr txBox="1"/>
          <p:nvPr>
            <p:ph idx="1" type="body"/>
          </p:nvPr>
        </p:nvSpPr>
        <p:spPr>
          <a:xfrm>
            <a:off x="266550" y="1498925"/>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Contrôle d’un header</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t>La mise est identique à celle d’un paramètre de requête.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sz="1600">
                <a:solidFill>
                  <a:srgbClr val="808000"/>
                </a:solidFill>
                <a:highlight>
                  <a:srgbClr val="FFFFFF"/>
                </a:highlight>
                <a:latin typeface="Courier New"/>
                <a:ea typeface="Courier New"/>
                <a:cs typeface="Courier New"/>
                <a:sym typeface="Courier New"/>
              </a:rPr>
              <a:t>@RequestMapping</a:t>
            </a:r>
            <a:r>
              <a:rPr lang="en" sz="1600">
                <a:solidFill>
                  <a:schemeClr val="dk1"/>
                </a:solidFill>
                <a:highlight>
                  <a:srgbClr val="FFFFFF"/>
                </a:highlight>
                <a:latin typeface="Courier New"/>
                <a:ea typeface="Courier New"/>
                <a:cs typeface="Courier New"/>
                <a:sym typeface="Courier New"/>
              </a:rPr>
              <a:t>(</a:t>
            </a:r>
            <a:r>
              <a:rPr b="1" lang="en" sz="1600">
                <a:solidFill>
                  <a:srgbClr val="008000"/>
                </a:solidFill>
                <a:highlight>
                  <a:srgbClr val="FFFFFF"/>
                </a:highlight>
                <a:latin typeface="Courier New"/>
                <a:ea typeface="Courier New"/>
                <a:cs typeface="Courier New"/>
                <a:sym typeface="Courier New"/>
              </a:rPr>
              <a:t>"/{MonParam}"</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n" sz="1600">
                <a:solidFill>
                  <a:srgbClr val="000080"/>
                </a:solidFill>
                <a:highlight>
                  <a:srgbClr val="FFFFFF"/>
                </a:highlight>
                <a:latin typeface="Courier New"/>
                <a:ea typeface="Courier New"/>
                <a:cs typeface="Courier New"/>
                <a:sym typeface="Courier New"/>
              </a:rPr>
              <a:t>public </a:t>
            </a:r>
            <a:r>
              <a:rPr lang="en" sz="1600">
                <a:solidFill>
                  <a:schemeClr val="dk1"/>
                </a:solidFill>
                <a:highlight>
                  <a:srgbClr val="FFFFFF"/>
                </a:highlight>
                <a:latin typeface="Courier New"/>
                <a:ea typeface="Courier New"/>
                <a:cs typeface="Courier New"/>
                <a:sym typeface="Courier New"/>
              </a:rPr>
              <a:t>MaClass MaMethode</a:t>
            </a:r>
            <a:endParaRPr sz="1600">
              <a:solidFill>
                <a:schemeClr val="dk1"/>
              </a:solidFill>
              <a:highlight>
                <a:srgbClr val="FFFFFF"/>
              </a:highlight>
              <a:latin typeface="Courier New"/>
              <a:ea typeface="Courier New"/>
              <a:cs typeface="Courier New"/>
              <a:sym typeface="Courier New"/>
            </a:endParaRPr>
          </a:p>
          <a:p>
            <a:pPr indent="457200" lvl="0" marL="0" rtl="0" algn="l">
              <a:spcBef>
                <a:spcPts val="1000"/>
              </a:spcBef>
              <a:spcAft>
                <a:spcPts val="0"/>
              </a:spcAft>
              <a:buNone/>
            </a:pPr>
            <a:r>
              <a:rPr lang="en" sz="1600">
                <a:solidFill>
                  <a:schemeClr val="dk1"/>
                </a:solidFill>
                <a:highlight>
                  <a:srgbClr val="FFFFFF"/>
                </a:highlight>
                <a:latin typeface="Courier New"/>
                <a:ea typeface="Courier New"/>
                <a:cs typeface="Courier New"/>
                <a:sym typeface="Courier New"/>
              </a:rPr>
              <a:t>(</a:t>
            </a:r>
            <a:r>
              <a:rPr lang="en" sz="1600">
                <a:solidFill>
                  <a:srgbClr val="808000"/>
                </a:solidFill>
                <a:highlight>
                  <a:srgbClr val="FFFFFF"/>
                </a:highlight>
                <a:latin typeface="Courier New"/>
                <a:ea typeface="Courier New"/>
                <a:cs typeface="Courier New"/>
                <a:sym typeface="Courier New"/>
              </a:rPr>
              <a:t>@RequestParam @NotEmpty @Size</a:t>
            </a:r>
            <a:r>
              <a:rPr lang="en" sz="1600">
                <a:solidFill>
                  <a:schemeClr val="dk1"/>
                </a:solidFill>
                <a:highlight>
                  <a:srgbClr val="FFFFFF"/>
                </a:highlight>
                <a:latin typeface="Courier New"/>
                <a:ea typeface="Courier New"/>
                <a:cs typeface="Courier New"/>
                <a:sym typeface="Courier New"/>
              </a:rPr>
              <a:t>(min=</a:t>
            </a:r>
            <a:r>
              <a:rPr lang="en" sz="1600">
                <a:solidFill>
                  <a:srgbClr val="0000FF"/>
                </a:solidFill>
                <a:highlight>
                  <a:srgbClr val="FFFFFF"/>
                </a:highlight>
                <a:latin typeface="Courier New"/>
                <a:ea typeface="Courier New"/>
                <a:cs typeface="Courier New"/>
                <a:sym typeface="Courier New"/>
              </a:rPr>
              <a:t>5</a:t>
            </a:r>
            <a:r>
              <a:rPr lang="en" sz="1600">
                <a:solidFill>
                  <a:schemeClr val="dk1"/>
                </a:solidFill>
                <a:highlight>
                  <a:srgbClr val="FFFFFF"/>
                </a:highlight>
                <a:latin typeface="Courier New"/>
                <a:ea typeface="Courier New"/>
                <a:cs typeface="Courier New"/>
                <a:sym typeface="Courier New"/>
              </a:rPr>
              <a:t>) String monParam){</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600">
                <a:solidFill>
                  <a:schemeClr val="dk1"/>
                </a:solidFill>
                <a:highlight>
                  <a:srgbClr val="FFFFFF"/>
                </a:highlight>
                <a:latin typeface="Courier New"/>
                <a:ea typeface="Courier New"/>
                <a:cs typeface="Courier New"/>
                <a:sym typeface="Courier New"/>
              </a:rPr>
              <a:t>   ...   </a:t>
            </a:r>
            <a:endParaRPr b="1" sz="16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pSp>
        <p:nvGrpSpPr>
          <p:cNvPr id="2278" name="Google Shape;2278;p110"/>
          <p:cNvGrpSpPr/>
          <p:nvPr/>
        </p:nvGrpSpPr>
        <p:grpSpPr>
          <a:xfrm>
            <a:off x="293683" y="574116"/>
            <a:ext cx="309041" cy="403123"/>
            <a:chOff x="590250" y="244200"/>
            <a:chExt cx="407975" cy="532175"/>
          </a:xfrm>
        </p:grpSpPr>
        <p:sp>
          <p:nvSpPr>
            <p:cNvPr id="2279" name="Google Shape;2279;p11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11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11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11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11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11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11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1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11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11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1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1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1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1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6" name="Shape 2296"/>
        <p:cNvGrpSpPr/>
        <p:nvPr/>
      </p:nvGrpSpPr>
      <p:grpSpPr>
        <a:xfrm>
          <a:off x="0" y="0"/>
          <a:ext cx="0" cy="0"/>
          <a:chOff x="0" y="0"/>
          <a:chExt cx="0" cy="0"/>
        </a:xfrm>
      </p:grpSpPr>
      <p:sp>
        <p:nvSpPr>
          <p:cNvPr id="2297" name="Google Shape;2297;p11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Exception</a:t>
            </a:r>
            <a:endParaRPr/>
          </a:p>
        </p:txBody>
      </p:sp>
      <p:sp>
        <p:nvSpPr>
          <p:cNvPr id="2298" name="Google Shape;2298;p11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299" name="Google Shape;2299;p111"/>
          <p:cNvSpPr txBox="1"/>
          <p:nvPr>
            <p:ph idx="1" type="body"/>
          </p:nvPr>
        </p:nvSpPr>
        <p:spPr>
          <a:xfrm>
            <a:off x="266550" y="1498925"/>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ConstraintViolationException</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t>Lorsqu’un contrôle n’est pas respecté, une exception de type  </a:t>
            </a:r>
            <a:r>
              <a:rPr b="1" lang="en">
                <a:latin typeface="Roboto Condensed"/>
                <a:ea typeface="Roboto Condensed"/>
                <a:cs typeface="Roboto Condensed"/>
                <a:sym typeface="Roboto Condensed"/>
              </a:rPr>
              <a:t>javax.validation.ConstraintViolationException </a:t>
            </a:r>
            <a:r>
              <a:rPr lang="en"/>
              <a:t>est levée. </a:t>
            </a:r>
            <a:endParaRPr/>
          </a:p>
          <a:p>
            <a:pPr indent="0" lvl="0" marL="0" rtl="0" algn="l">
              <a:spcBef>
                <a:spcPts val="1000"/>
              </a:spcBef>
              <a:spcAft>
                <a:spcPts val="0"/>
              </a:spcAft>
              <a:buNone/>
            </a:pPr>
            <a:r>
              <a:rPr lang="en"/>
              <a:t>Si elle n’est pas catchée, elle peut aboutir en erreur 500 du type : </a:t>
            </a:r>
            <a:endParaRPr/>
          </a:p>
          <a:p>
            <a:pPr indent="0" lvl="0" marL="0" rtl="0" algn="l">
              <a:lnSpc>
                <a:spcPct val="133333"/>
              </a:lnSpc>
              <a:spcBef>
                <a:spcPts val="1000"/>
              </a:spcBef>
              <a:spcAft>
                <a:spcPts val="0"/>
              </a:spcAft>
              <a:buNone/>
            </a:pPr>
            <a:r>
              <a:rPr lang="en" sz="1100">
                <a:solidFill>
                  <a:schemeClr val="dk1"/>
                </a:solidFill>
                <a:highlight>
                  <a:srgbClr val="FFFFFE"/>
                </a:highlight>
                <a:latin typeface="Courier New"/>
                <a:ea typeface="Courier New"/>
                <a:cs typeface="Courier New"/>
                <a:sym typeface="Courier New"/>
              </a:rPr>
              <a:t>{</a:t>
            </a:r>
            <a:endParaRPr sz="11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100">
                <a:solidFill>
                  <a:schemeClr val="dk1"/>
                </a:solidFill>
                <a:highlight>
                  <a:srgbClr val="FFFFFE"/>
                </a:highlight>
                <a:latin typeface="Courier New"/>
                <a:ea typeface="Courier New"/>
                <a:cs typeface="Courier New"/>
                <a:sym typeface="Courier New"/>
              </a:rPr>
              <a:t>   </a:t>
            </a:r>
            <a:r>
              <a:rPr lang="en" sz="1100">
                <a:solidFill>
                  <a:srgbClr val="A31515"/>
                </a:solidFill>
                <a:highlight>
                  <a:srgbClr val="FFFFFE"/>
                </a:highlight>
                <a:latin typeface="Courier New"/>
                <a:ea typeface="Courier New"/>
                <a:cs typeface="Courier New"/>
                <a:sym typeface="Courier New"/>
              </a:rPr>
              <a:t>"timestamp"</a:t>
            </a:r>
            <a:r>
              <a:rPr lang="en" sz="1100">
                <a:solidFill>
                  <a:schemeClr val="dk1"/>
                </a:solidFill>
                <a:highlight>
                  <a:srgbClr val="FFFFFE"/>
                </a:highlight>
                <a:latin typeface="Courier New"/>
                <a:ea typeface="Courier New"/>
                <a:cs typeface="Courier New"/>
                <a:sym typeface="Courier New"/>
              </a:rPr>
              <a:t>: </a:t>
            </a:r>
            <a:r>
              <a:rPr lang="en" sz="1100">
                <a:solidFill>
                  <a:srgbClr val="0451A5"/>
                </a:solidFill>
                <a:highlight>
                  <a:srgbClr val="FFFFFE"/>
                </a:highlight>
                <a:latin typeface="Courier New"/>
                <a:ea typeface="Courier New"/>
                <a:cs typeface="Courier New"/>
                <a:sym typeface="Courier New"/>
              </a:rPr>
              <a:t>"2019-08-19T07:43:29.904+0000"</a:t>
            </a:r>
            <a:r>
              <a:rPr lang="en" sz="1100">
                <a:solidFill>
                  <a:schemeClr val="dk1"/>
                </a:solidFill>
                <a:highlight>
                  <a:srgbClr val="FFFFFE"/>
                </a:highlight>
                <a:latin typeface="Courier New"/>
                <a:ea typeface="Courier New"/>
                <a:cs typeface="Courier New"/>
                <a:sym typeface="Courier New"/>
              </a:rPr>
              <a:t>,</a:t>
            </a:r>
            <a:endParaRPr sz="11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100">
                <a:solidFill>
                  <a:schemeClr val="dk1"/>
                </a:solidFill>
                <a:highlight>
                  <a:srgbClr val="FFFFFE"/>
                </a:highlight>
                <a:latin typeface="Courier New"/>
                <a:ea typeface="Courier New"/>
                <a:cs typeface="Courier New"/>
                <a:sym typeface="Courier New"/>
              </a:rPr>
              <a:t>   </a:t>
            </a:r>
            <a:r>
              <a:rPr lang="en" sz="1100">
                <a:solidFill>
                  <a:srgbClr val="A31515"/>
                </a:solidFill>
                <a:highlight>
                  <a:srgbClr val="FFFFFE"/>
                </a:highlight>
                <a:latin typeface="Courier New"/>
                <a:ea typeface="Courier New"/>
                <a:cs typeface="Courier New"/>
                <a:sym typeface="Courier New"/>
              </a:rPr>
              <a:t>"status"</a:t>
            </a:r>
            <a:r>
              <a:rPr lang="en" sz="1100">
                <a:solidFill>
                  <a:schemeClr val="dk1"/>
                </a:solidFill>
                <a:highlight>
                  <a:srgbClr val="FFFFFE"/>
                </a:highlight>
                <a:latin typeface="Courier New"/>
                <a:ea typeface="Courier New"/>
                <a:cs typeface="Courier New"/>
                <a:sym typeface="Courier New"/>
              </a:rPr>
              <a:t>: </a:t>
            </a:r>
            <a:r>
              <a:rPr lang="en" sz="1100">
                <a:solidFill>
                  <a:srgbClr val="09885A"/>
                </a:solidFill>
                <a:highlight>
                  <a:srgbClr val="FFFFFE"/>
                </a:highlight>
                <a:latin typeface="Courier New"/>
                <a:ea typeface="Courier New"/>
                <a:cs typeface="Courier New"/>
                <a:sym typeface="Courier New"/>
              </a:rPr>
              <a:t>500</a:t>
            </a:r>
            <a:r>
              <a:rPr lang="en" sz="1100">
                <a:solidFill>
                  <a:schemeClr val="dk1"/>
                </a:solidFill>
                <a:highlight>
                  <a:srgbClr val="FFFFFE"/>
                </a:highlight>
                <a:latin typeface="Courier New"/>
                <a:ea typeface="Courier New"/>
                <a:cs typeface="Courier New"/>
                <a:sym typeface="Courier New"/>
              </a:rPr>
              <a:t>,</a:t>
            </a:r>
            <a:endParaRPr sz="11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100">
                <a:solidFill>
                  <a:schemeClr val="dk1"/>
                </a:solidFill>
                <a:highlight>
                  <a:srgbClr val="FFFFFE"/>
                </a:highlight>
                <a:latin typeface="Courier New"/>
                <a:ea typeface="Courier New"/>
                <a:cs typeface="Courier New"/>
                <a:sym typeface="Courier New"/>
              </a:rPr>
              <a:t>   </a:t>
            </a:r>
            <a:r>
              <a:rPr lang="en" sz="1100">
                <a:solidFill>
                  <a:srgbClr val="A31515"/>
                </a:solidFill>
                <a:highlight>
                  <a:srgbClr val="FFFFFE"/>
                </a:highlight>
                <a:latin typeface="Courier New"/>
                <a:ea typeface="Courier New"/>
                <a:cs typeface="Courier New"/>
                <a:sym typeface="Courier New"/>
              </a:rPr>
              <a:t>"error"</a:t>
            </a:r>
            <a:r>
              <a:rPr lang="en" sz="1100">
                <a:solidFill>
                  <a:schemeClr val="dk1"/>
                </a:solidFill>
                <a:highlight>
                  <a:srgbClr val="FFFFFE"/>
                </a:highlight>
                <a:latin typeface="Courier New"/>
                <a:ea typeface="Courier New"/>
                <a:cs typeface="Courier New"/>
                <a:sym typeface="Courier New"/>
              </a:rPr>
              <a:t>: </a:t>
            </a:r>
            <a:r>
              <a:rPr lang="en" sz="1100">
                <a:solidFill>
                  <a:srgbClr val="0451A5"/>
                </a:solidFill>
                <a:highlight>
                  <a:srgbClr val="FFFFFE"/>
                </a:highlight>
                <a:latin typeface="Courier New"/>
                <a:ea typeface="Courier New"/>
                <a:cs typeface="Courier New"/>
                <a:sym typeface="Courier New"/>
              </a:rPr>
              <a:t>"Internal Server Error"</a:t>
            </a:r>
            <a:r>
              <a:rPr lang="en" sz="1100">
                <a:solidFill>
                  <a:schemeClr val="dk1"/>
                </a:solidFill>
                <a:highlight>
                  <a:srgbClr val="FFFFFE"/>
                </a:highlight>
                <a:latin typeface="Courier New"/>
                <a:ea typeface="Courier New"/>
                <a:cs typeface="Courier New"/>
                <a:sym typeface="Courier New"/>
              </a:rPr>
              <a:t>,</a:t>
            </a:r>
            <a:endParaRPr sz="11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100">
                <a:solidFill>
                  <a:schemeClr val="dk1"/>
                </a:solidFill>
                <a:highlight>
                  <a:srgbClr val="FFFFFE"/>
                </a:highlight>
                <a:latin typeface="Courier New"/>
                <a:ea typeface="Courier New"/>
                <a:cs typeface="Courier New"/>
                <a:sym typeface="Courier New"/>
              </a:rPr>
              <a:t>   </a:t>
            </a:r>
            <a:r>
              <a:rPr lang="en" sz="1100">
                <a:solidFill>
                  <a:srgbClr val="A31515"/>
                </a:solidFill>
                <a:highlight>
                  <a:srgbClr val="FFFFFE"/>
                </a:highlight>
                <a:latin typeface="Courier New"/>
                <a:ea typeface="Courier New"/>
                <a:cs typeface="Courier New"/>
                <a:sym typeface="Courier New"/>
              </a:rPr>
              <a:t>"message"</a:t>
            </a:r>
            <a:r>
              <a:rPr lang="en" sz="1100">
                <a:solidFill>
                  <a:schemeClr val="dk1"/>
                </a:solidFill>
                <a:highlight>
                  <a:srgbClr val="FFFFFE"/>
                </a:highlight>
                <a:latin typeface="Courier New"/>
                <a:ea typeface="Courier New"/>
                <a:cs typeface="Courier New"/>
                <a:sym typeface="Courier New"/>
              </a:rPr>
              <a:t>: </a:t>
            </a:r>
            <a:r>
              <a:rPr lang="en" sz="1100">
                <a:solidFill>
                  <a:srgbClr val="0451A5"/>
                </a:solidFill>
                <a:highlight>
                  <a:srgbClr val="FFFFFE"/>
                </a:highlight>
                <a:latin typeface="Courier New"/>
                <a:ea typeface="Courier New"/>
                <a:cs typeface="Courier New"/>
                <a:sym typeface="Courier New"/>
              </a:rPr>
              <a:t>"test.test: la longueur doit être comprise entre 5 et 2147483647 caractères"</a:t>
            </a:r>
            <a:r>
              <a:rPr lang="en" sz="1100">
                <a:solidFill>
                  <a:schemeClr val="dk1"/>
                </a:solidFill>
                <a:highlight>
                  <a:srgbClr val="FFFFFE"/>
                </a:highlight>
                <a:latin typeface="Courier New"/>
                <a:ea typeface="Courier New"/>
                <a:cs typeface="Courier New"/>
                <a:sym typeface="Courier New"/>
              </a:rPr>
              <a:t>,</a:t>
            </a:r>
            <a:endParaRPr sz="11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100">
                <a:solidFill>
                  <a:schemeClr val="dk1"/>
                </a:solidFill>
                <a:highlight>
                  <a:srgbClr val="FFFFFE"/>
                </a:highlight>
                <a:latin typeface="Courier New"/>
                <a:ea typeface="Courier New"/>
                <a:cs typeface="Courier New"/>
                <a:sym typeface="Courier New"/>
              </a:rPr>
              <a:t>   </a:t>
            </a:r>
            <a:r>
              <a:rPr lang="en" sz="1100">
                <a:solidFill>
                  <a:srgbClr val="A31515"/>
                </a:solidFill>
                <a:highlight>
                  <a:srgbClr val="FFFFFE"/>
                </a:highlight>
                <a:latin typeface="Courier New"/>
                <a:ea typeface="Courier New"/>
                <a:cs typeface="Courier New"/>
                <a:sym typeface="Courier New"/>
              </a:rPr>
              <a:t>"path"</a:t>
            </a:r>
            <a:r>
              <a:rPr lang="en" sz="1100">
                <a:solidFill>
                  <a:schemeClr val="dk1"/>
                </a:solidFill>
                <a:highlight>
                  <a:srgbClr val="FFFFFE"/>
                </a:highlight>
                <a:latin typeface="Courier New"/>
                <a:ea typeface="Courier New"/>
                <a:cs typeface="Courier New"/>
                <a:sym typeface="Courier New"/>
              </a:rPr>
              <a:t>: </a:t>
            </a:r>
            <a:r>
              <a:rPr lang="en" sz="1100">
                <a:solidFill>
                  <a:srgbClr val="0451A5"/>
                </a:solidFill>
                <a:highlight>
                  <a:srgbClr val="FFFFFE"/>
                </a:highlight>
                <a:latin typeface="Courier New"/>
                <a:ea typeface="Courier New"/>
                <a:cs typeface="Courier New"/>
                <a:sym typeface="Courier New"/>
              </a:rPr>
              <a:t>"tata"</a:t>
            </a:r>
            <a:endParaRPr sz="1100">
              <a:solidFill>
                <a:srgbClr val="0451A5"/>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100">
                <a:solidFill>
                  <a:schemeClr val="dk1"/>
                </a:solidFill>
                <a:highlight>
                  <a:srgbClr val="FFFFFE"/>
                </a:highlight>
                <a:latin typeface="Courier New"/>
                <a:ea typeface="Courier New"/>
                <a:cs typeface="Courier New"/>
                <a:sym typeface="Courier New"/>
              </a:rPr>
              <a:t>}</a:t>
            </a:r>
            <a:endParaRPr sz="1100">
              <a:solidFill>
                <a:schemeClr val="dk1"/>
              </a:solidFill>
              <a:highlight>
                <a:srgbClr val="FFFFFE"/>
              </a:highlight>
              <a:latin typeface="Courier New"/>
              <a:ea typeface="Courier New"/>
              <a:cs typeface="Courier New"/>
              <a:sym typeface="Courier New"/>
            </a:endParaRPr>
          </a:p>
          <a:p>
            <a:pPr indent="0" lvl="0" marL="0" rtl="0" algn="l">
              <a:spcBef>
                <a:spcPts val="600"/>
              </a:spcBef>
              <a:spcAft>
                <a:spcPts val="0"/>
              </a:spcAft>
              <a:buNone/>
            </a:pPr>
            <a:r>
              <a:t/>
            </a:r>
            <a:endParaRPr/>
          </a:p>
          <a:p>
            <a:pPr indent="0" lvl="0" marL="0" rtl="0" algn="l">
              <a:spcBef>
                <a:spcPts val="1000"/>
              </a:spcBef>
              <a:spcAft>
                <a:spcPts val="0"/>
              </a:spcAft>
              <a:buNone/>
            </a:pPr>
            <a:r>
              <a:t/>
            </a:r>
            <a:endParaRPr>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pSp>
        <p:nvGrpSpPr>
          <p:cNvPr id="2300" name="Google Shape;2300;p111"/>
          <p:cNvGrpSpPr/>
          <p:nvPr/>
        </p:nvGrpSpPr>
        <p:grpSpPr>
          <a:xfrm>
            <a:off x="293683" y="574116"/>
            <a:ext cx="309041" cy="403123"/>
            <a:chOff x="590250" y="244200"/>
            <a:chExt cx="407975" cy="532175"/>
          </a:xfrm>
        </p:grpSpPr>
        <p:sp>
          <p:nvSpPr>
            <p:cNvPr id="2301" name="Google Shape;2301;p11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11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11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11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1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1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1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1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1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1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1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11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11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11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8" name="Shape 2318"/>
        <p:cNvGrpSpPr/>
        <p:nvPr/>
      </p:nvGrpSpPr>
      <p:grpSpPr>
        <a:xfrm>
          <a:off x="0" y="0"/>
          <a:ext cx="0" cy="0"/>
          <a:chOff x="0" y="0"/>
          <a:chExt cx="0" cy="0"/>
        </a:xfrm>
      </p:grpSpPr>
      <p:sp>
        <p:nvSpPr>
          <p:cNvPr id="2319" name="Google Shape;2319;p11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Améliorer la gestion des exceptions</a:t>
            </a:r>
            <a:endParaRPr/>
          </a:p>
        </p:txBody>
      </p:sp>
      <p:sp>
        <p:nvSpPr>
          <p:cNvPr id="2320" name="Google Shape;2320;p11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321" name="Google Shape;2321;p112"/>
          <p:cNvSpPr txBox="1"/>
          <p:nvPr>
            <p:ph idx="1" type="body"/>
          </p:nvPr>
        </p:nvSpPr>
        <p:spPr>
          <a:xfrm>
            <a:off x="266550" y="1498925"/>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ControllerAdvice</a:t>
            </a:r>
            <a:endParaRPr b="1">
              <a:solidFill>
                <a:srgbClr val="FF9900"/>
              </a:solidFill>
              <a:latin typeface="Roboto Condensed"/>
              <a:ea typeface="Roboto Condensed"/>
              <a:cs typeface="Roboto Condensed"/>
              <a:sym typeface="Roboto Condensed"/>
            </a:endParaRPr>
          </a:p>
          <a:p>
            <a:pPr indent="0" lvl="0" marL="0" rtl="0" algn="l">
              <a:lnSpc>
                <a:spcPct val="133333"/>
              </a:lnSpc>
              <a:spcBef>
                <a:spcPts val="1000"/>
              </a:spcBef>
              <a:spcAft>
                <a:spcPts val="0"/>
              </a:spcAft>
              <a:buNone/>
            </a:pPr>
            <a:r>
              <a:rPr lang="en"/>
              <a:t>A priori, un paramètre mal formé ou incorrect devrait plutôt aboutir sur une erreur 400 </a:t>
            </a:r>
            <a:r>
              <a:rPr b="1" lang="en">
                <a:latin typeface="Roboto Condensed"/>
                <a:ea typeface="Roboto Condensed"/>
                <a:cs typeface="Roboto Condensed"/>
                <a:sym typeface="Roboto Condensed"/>
              </a:rPr>
              <a:t>Bad Request.</a:t>
            </a:r>
            <a:endParaRPr b="1">
              <a:latin typeface="Roboto Condensed"/>
              <a:ea typeface="Roboto Condensed"/>
              <a:cs typeface="Roboto Condensed"/>
              <a:sym typeface="Roboto Condensed"/>
            </a:endParaRPr>
          </a:p>
          <a:p>
            <a:pPr indent="0" lvl="0" marL="0" rtl="0" algn="l">
              <a:lnSpc>
                <a:spcPct val="133333"/>
              </a:lnSpc>
              <a:spcBef>
                <a:spcPts val="0"/>
              </a:spcBef>
              <a:spcAft>
                <a:spcPts val="0"/>
              </a:spcAft>
              <a:buNone/>
            </a:pPr>
            <a:r>
              <a:rPr lang="en"/>
              <a:t>Il est possible via Spring de définir des méthodes en charge de la récupération des exceptions survenues dans les controllers.</a:t>
            </a:r>
            <a:endParaRPr/>
          </a:p>
          <a:p>
            <a:pPr indent="0" lvl="0" marL="0" rtl="0" algn="l">
              <a:lnSpc>
                <a:spcPct val="133333"/>
              </a:lnSpc>
              <a:spcBef>
                <a:spcPts val="0"/>
              </a:spcBef>
              <a:spcAft>
                <a:spcPts val="0"/>
              </a:spcAft>
              <a:buNone/>
            </a:pPr>
            <a:r>
              <a:rPr lang="en"/>
              <a:t>Ces classes sont elle mêmes des Controller, à annoter avec</a:t>
            </a:r>
            <a:r>
              <a:rPr lang="en" sz="1600">
                <a:solidFill>
                  <a:srgbClr val="808000"/>
                </a:solidFill>
                <a:highlight>
                  <a:srgbClr val="FFFFFF"/>
                </a:highlight>
                <a:latin typeface="Courier New"/>
                <a:ea typeface="Courier New"/>
                <a:cs typeface="Courier New"/>
                <a:sym typeface="Courier New"/>
              </a:rPr>
              <a:t> </a:t>
            </a:r>
            <a:r>
              <a:rPr lang="en">
                <a:solidFill>
                  <a:srgbClr val="808000"/>
                </a:solidFill>
                <a:highlight>
                  <a:srgbClr val="FFFFFF"/>
                </a:highlight>
                <a:latin typeface="Courier New"/>
                <a:ea typeface="Courier New"/>
                <a:cs typeface="Courier New"/>
                <a:sym typeface="Courier New"/>
              </a:rPr>
              <a:t>@ControllerAdvice</a:t>
            </a:r>
            <a:r>
              <a:rPr lang="en"/>
              <a:t> </a:t>
            </a:r>
            <a:endParaRPr/>
          </a:p>
          <a:p>
            <a:pPr indent="0" lvl="0" marL="0" rtl="0" algn="l">
              <a:spcBef>
                <a:spcPts val="600"/>
              </a:spcBef>
              <a:spcAft>
                <a:spcPts val="0"/>
              </a:spcAft>
              <a:buNone/>
            </a:pPr>
            <a:r>
              <a:t/>
            </a:r>
            <a:endParaRPr/>
          </a:p>
          <a:p>
            <a:pPr indent="0" lvl="0" marL="0" rtl="0" algn="l">
              <a:spcBef>
                <a:spcPts val="1000"/>
              </a:spcBef>
              <a:spcAft>
                <a:spcPts val="0"/>
              </a:spcAft>
              <a:buNone/>
            </a:pPr>
            <a:r>
              <a:t/>
            </a:r>
            <a:endParaRPr>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pSp>
        <p:nvGrpSpPr>
          <p:cNvPr id="2322" name="Google Shape;2322;p112"/>
          <p:cNvGrpSpPr/>
          <p:nvPr/>
        </p:nvGrpSpPr>
        <p:grpSpPr>
          <a:xfrm>
            <a:off x="293683" y="574116"/>
            <a:ext cx="309041" cy="403123"/>
            <a:chOff x="590250" y="244200"/>
            <a:chExt cx="407975" cy="532175"/>
          </a:xfrm>
        </p:grpSpPr>
        <p:sp>
          <p:nvSpPr>
            <p:cNvPr id="2323" name="Google Shape;2323;p11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1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1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1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11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11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1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1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1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1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1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11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11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1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0" name="Shape 2340"/>
        <p:cNvGrpSpPr/>
        <p:nvPr/>
      </p:nvGrpSpPr>
      <p:grpSpPr>
        <a:xfrm>
          <a:off x="0" y="0"/>
          <a:ext cx="0" cy="0"/>
          <a:chOff x="0" y="0"/>
          <a:chExt cx="0" cy="0"/>
        </a:xfrm>
      </p:grpSpPr>
      <p:sp>
        <p:nvSpPr>
          <p:cNvPr id="2341" name="Google Shape;2341;p11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Améliorer la gestion des exceptions</a:t>
            </a:r>
            <a:endParaRPr/>
          </a:p>
        </p:txBody>
      </p:sp>
      <p:sp>
        <p:nvSpPr>
          <p:cNvPr id="2342" name="Google Shape;2342;p11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343" name="Google Shape;2343;p113"/>
          <p:cNvSpPr txBox="1"/>
          <p:nvPr>
            <p:ph idx="1" type="body"/>
          </p:nvPr>
        </p:nvSpPr>
        <p:spPr>
          <a:xfrm>
            <a:off x="266550" y="1498925"/>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ExceptionHandler</a:t>
            </a:r>
            <a:endParaRPr b="1">
              <a:solidFill>
                <a:srgbClr val="FF9900"/>
              </a:solidFill>
              <a:latin typeface="Roboto Condensed"/>
              <a:ea typeface="Roboto Condensed"/>
              <a:cs typeface="Roboto Condensed"/>
              <a:sym typeface="Roboto Condensed"/>
            </a:endParaRPr>
          </a:p>
          <a:p>
            <a:pPr indent="0" lvl="0" marL="0" rtl="0" algn="l">
              <a:lnSpc>
                <a:spcPct val="133333"/>
              </a:lnSpc>
              <a:spcBef>
                <a:spcPts val="1000"/>
              </a:spcBef>
              <a:spcAft>
                <a:spcPts val="0"/>
              </a:spcAft>
              <a:buNone/>
            </a:pPr>
            <a:r>
              <a:rPr lang="en"/>
              <a:t>Chacune des exceptions est ensuite gérée dans une méthode annotée avec </a:t>
            </a:r>
            <a:r>
              <a:rPr lang="en">
                <a:solidFill>
                  <a:srgbClr val="808000"/>
                </a:solidFill>
                <a:highlight>
                  <a:srgbClr val="FFFFFF"/>
                </a:highlight>
                <a:latin typeface="Courier New"/>
                <a:ea typeface="Courier New"/>
                <a:cs typeface="Courier New"/>
                <a:sym typeface="Courier New"/>
              </a:rPr>
              <a:t>@ExceptionHandler</a:t>
            </a:r>
            <a:r>
              <a:rPr lang="en">
                <a:solidFill>
                  <a:schemeClr val="dk1"/>
                </a:solidFill>
                <a:highlight>
                  <a:srgbClr val="FFFFFF"/>
                </a:highlight>
                <a:latin typeface="Courier New"/>
                <a:ea typeface="Courier New"/>
                <a:cs typeface="Courier New"/>
                <a:sym typeface="Courier New"/>
              </a:rPr>
              <a:t>(value = {MonException.</a:t>
            </a:r>
            <a:r>
              <a:rPr b="1" lang="en">
                <a:solidFill>
                  <a:srgbClr val="000080"/>
                </a:solidFill>
                <a:highlight>
                  <a:srgbClr val="FFFFFF"/>
                </a:highlight>
                <a:latin typeface="Courier New"/>
                <a:ea typeface="Courier New"/>
                <a:cs typeface="Courier New"/>
                <a:sym typeface="Courier New"/>
              </a:rPr>
              <a:t>class</a:t>
            </a:r>
            <a:r>
              <a:rPr lang="en">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a:p>
          <a:p>
            <a:pPr indent="0" lvl="0" marL="0" rtl="0" algn="l">
              <a:lnSpc>
                <a:spcPct val="133333"/>
              </a:lnSpc>
              <a:spcBef>
                <a:spcPts val="0"/>
              </a:spcBef>
              <a:spcAft>
                <a:spcPts val="0"/>
              </a:spcAft>
              <a:buNone/>
            </a:pPr>
            <a:r>
              <a:rPr lang="en"/>
              <a:t>Ces méthodes retournent généralement des </a:t>
            </a:r>
            <a:r>
              <a:rPr b="1" lang="en">
                <a:latin typeface="Roboto Condensed"/>
                <a:ea typeface="Roboto Condensed"/>
                <a:cs typeface="Roboto Condensed"/>
                <a:sym typeface="Roboto Condensed"/>
              </a:rPr>
              <a:t>ResponseEntity&lt;Object&gt;</a:t>
            </a:r>
            <a:r>
              <a:rPr lang="en"/>
              <a:t> pour pouvoir retourner un statut HTTP spécifique et éventuellement un corps de réponse.</a:t>
            </a:r>
            <a:endParaRPr/>
          </a:p>
          <a:p>
            <a:pPr indent="0" lvl="0" marL="0" rtl="0" algn="l">
              <a:spcBef>
                <a:spcPts val="600"/>
              </a:spcBef>
              <a:spcAft>
                <a:spcPts val="0"/>
              </a:spcAft>
              <a:buNone/>
            </a:pPr>
            <a:r>
              <a:t/>
            </a:r>
            <a:endParaRPr/>
          </a:p>
          <a:p>
            <a:pPr indent="0" lvl="0" marL="0" rtl="0" algn="l">
              <a:spcBef>
                <a:spcPts val="1000"/>
              </a:spcBef>
              <a:spcAft>
                <a:spcPts val="0"/>
              </a:spcAft>
              <a:buNone/>
            </a:pPr>
            <a:r>
              <a:t/>
            </a:r>
            <a:endParaRPr>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pSp>
        <p:nvGrpSpPr>
          <p:cNvPr id="2344" name="Google Shape;2344;p113"/>
          <p:cNvGrpSpPr/>
          <p:nvPr/>
        </p:nvGrpSpPr>
        <p:grpSpPr>
          <a:xfrm>
            <a:off x="293683" y="574116"/>
            <a:ext cx="309041" cy="403123"/>
            <a:chOff x="590250" y="244200"/>
            <a:chExt cx="407975" cy="532175"/>
          </a:xfrm>
        </p:grpSpPr>
        <p:sp>
          <p:nvSpPr>
            <p:cNvPr id="2345" name="Google Shape;2345;p11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1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11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11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11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1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1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1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1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1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1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1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11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11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2" name="Shape 2362"/>
        <p:cNvGrpSpPr/>
        <p:nvPr/>
      </p:nvGrpSpPr>
      <p:grpSpPr>
        <a:xfrm>
          <a:off x="0" y="0"/>
          <a:ext cx="0" cy="0"/>
          <a:chOff x="0" y="0"/>
          <a:chExt cx="0" cy="0"/>
        </a:xfrm>
      </p:grpSpPr>
      <p:sp>
        <p:nvSpPr>
          <p:cNvPr id="2363" name="Google Shape;2363;p11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Améliorer la gestion des exceptions</a:t>
            </a:r>
            <a:endParaRPr/>
          </a:p>
        </p:txBody>
      </p:sp>
      <p:sp>
        <p:nvSpPr>
          <p:cNvPr id="2364" name="Google Shape;2364;p11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365" name="Google Shape;2365;p114"/>
          <p:cNvSpPr txBox="1"/>
          <p:nvPr>
            <p:ph idx="1" type="body"/>
          </p:nvPr>
        </p:nvSpPr>
        <p:spPr>
          <a:xfrm>
            <a:off x="266550" y="1424925"/>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Exemple</a:t>
            </a:r>
            <a:endParaRPr b="1">
              <a:solidFill>
                <a:srgbClr val="FF9900"/>
              </a:solidFill>
              <a:latin typeface="Roboto Condensed"/>
              <a:ea typeface="Roboto Condensed"/>
              <a:cs typeface="Roboto Condensed"/>
              <a:sym typeface="Roboto Condensed"/>
            </a:endParaRPr>
          </a:p>
          <a:p>
            <a:pPr indent="0" lvl="0" marL="0" rtl="0" algn="l">
              <a:lnSpc>
                <a:spcPct val="133333"/>
              </a:lnSpc>
              <a:spcBef>
                <a:spcPts val="1000"/>
              </a:spcBef>
              <a:spcAft>
                <a:spcPts val="0"/>
              </a:spcAft>
              <a:buClr>
                <a:schemeClr val="dk1"/>
              </a:buClr>
              <a:buSzPts val="1100"/>
              <a:buFont typeface="Arial"/>
              <a:buNone/>
            </a:pPr>
            <a:r>
              <a:rPr lang="en" sz="1400">
                <a:solidFill>
                  <a:srgbClr val="808000"/>
                </a:solidFill>
                <a:highlight>
                  <a:srgbClr val="FFFFFF"/>
                </a:highlight>
                <a:latin typeface="Courier New"/>
                <a:ea typeface="Courier New"/>
                <a:cs typeface="Courier New"/>
                <a:sym typeface="Courier New"/>
              </a:rPr>
              <a:t>@ExceptionHandler</a:t>
            </a:r>
            <a:r>
              <a:rPr lang="en" sz="1400">
                <a:solidFill>
                  <a:schemeClr val="dk1"/>
                </a:solidFill>
                <a:highlight>
                  <a:srgbClr val="FFFFFF"/>
                </a:highlight>
                <a:latin typeface="Courier New"/>
                <a:ea typeface="Courier New"/>
                <a:cs typeface="Courier New"/>
                <a:sym typeface="Courier New"/>
              </a:rPr>
              <a:t>(value = {ConstraintViolationException.</a:t>
            </a:r>
            <a:r>
              <a:rPr b="1" lang="en" sz="1400">
                <a:solidFill>
                  <a:srgbClr val="000080"/>
                </a:solidFill>
                <a:highlight>
                  <a:srgbClr val="FFFFFF"/>
                </a:highlight>
                <a:latin typeface="Courier New"/>
                <a:ea typeface="Courier New"/>
                <a:cs typeface="Courier New"/>
                <a:sym typeface="Courier New"/>
              </a:rPr>
              <a:t>class</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b="1" lang="en" sz="1400">
                <a:solidFill>
                  <a:srgbClr val="000080"/>
                </a:solidFill>
                <a:highlight>
                  <a:srgbClr val="FFFFFF"/>
                </a:highlight>
                <a:latin typeface="Courier New"/>
                <a:ea typeface="Courier New"/>
                <a:cs typeface="Courier New"/>
                <a:sym typeface="Courier New"/>
              </a:rPr>
              <a:t>protected </a:t>
            </a:r>
            <a:r>
              <a:rPr lang="en" sz="1400">
                <a:solidFill>
                  <a:schemeClr val="dk1"/>
                </a:solidFill>
                <a:highlight>
                  <a:srgbClr val="FFFFFF"/>
                </a:highlight>
                <a:latin typeface="Courier New"/>
                <a:ea typeface="Courier New"/>
                <a:cs typeface="Courier New"/>
                <a:sym typeface="Courier New"/>
              </a:rPr>
              <a:t>ResponseEntity&lt;Object&gt; handleConstraintViolationException(</a:t>
            </a:r>
            <a:endParaRPr sz="14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ConstraintViolationException ex) {</a:t>
            </a:r>
            <a:endParaRPr sz="14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Map&lt;String, String&gt; errors = </a:t>
            </a:r>
            <a:r>
              <a:rPr b="1" lang="en" sz="1400">
                <a:solidFill>
                  <a:srgbClr val="000080"/>
                </a:solidFill>
                <a:highlight>
                  <a:srgbClr val="FFFFFF"/>
                </a:highlight>
                <a:latin typeface="Courier New"/>
                <a:ea typeface="Courier New"/>
                <a:cs typeface="Courier New"/>
                <a:sym typeface="Courier New"/>
              </a:rPr>
              <a:t>new </a:t>
            </a:r>
            <a:r>
              <a:rPr lang="en" sz="1400">
                <a:solidFill>
                  <a:schemeClr val="dk1"/>
                </a:solidFill>
                <a:highlight>
                  <a:srgbClr val="FFFFFF"/>
                </a:highlight>
                <a:latin typeface="Courier New"/>
                <a:ea typeface="Courier New"/>
                <a:cs typeface="Courier New"/>
                <a:sym typeface="Courier New"/>
              </a:rPr>
              <a:t>HashMap&lt;&gt;();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ex.getConstraintViolations().forEach((error) -&gt; {</a:t>
            </a:r>
            <a:endParaRPr sz="14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String fieldName = error.getPropertyPath().toString();</a:t>
            </a:r>
            <a:endParaRPr sz="14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String errorMessage = error.getMessage();</a:t>
            </a:r>
            <a:endParaRPr sz="14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660E7A"/>
                </a:solidFill>
                <a:highlight>
                  <a:srgbClr val="FFFFFF"/>
                </a:highlight>
                <a:latin typeface="Courier New"/>
                <a:ea typeface="Courier New"/>
                <a:cs typeface="Courier New"/>
                <a:sym typeface="Courier New"/>
              </a:rPr>
              <a:t>errors</a:t>
            </a:r>
            <a:r>
              <a:rPr lang="en" sz="1400">
                <a:solidFill>
                  <a:schemeClr val="dk1"/>
                </a:solidFill>
                <a:highlight>
                  <a:srgbClr val="FFFFFF"/>
                </a:highlight>
                <a:latin typeface="Courier New"/>
                <a:ea typeface="Courier New"/>
                <a:cs typeface="Courier New"/>
                <a:sym typeface="Courier New"/>
              </a:rPr>
              <a:t>.put(fieldName, errorMessage);</a:t>
            </a:r>
            <a:endParaRPr sz="14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endParaRPr sz="14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b="1" lang="en" sz="1400">
                <a:solidFill>
                  <a:srgbClr val="000080"/>
                </a:solidFill>
                <a:highlight>
                  <a:srgbClr val="FFFFFF"/>
                </a:highlight>
                <a:latin typeface="Courier New"/>
                <a:ea typeface="Courier New"/>
                <a:cs typeface="Courier New"/>
                <a:sym typeface="Courier New"/>
              </a:rPr>
              <a:t>return </a:t>
            </a:r>
            <a:r>
              <a:rPr lang="en" sz="1400">
                <a:solidFill>
                  <a:schemeClr val="dk1"/>
                </a:solidFill>
                <a:highlight>
                  <a:srgbClr val="FFFFFF"/>
                </a:highlight>
                <a:latin typeface="Courier New"/>
                <a:ea typeface="Courier New"/>
                <a:cs typeface="Courier New"/>
                <a:sym typeface="Courier New"/>
              </a:rPr>
              <a:t>ResponseEntity.</a:t>
            </a:r>
            <a:r>
              <a:rPr i="1" lang="en" sz="1400">
                <a:solidFill>
                  <a:schemeClr val="dk1"/>
                </a:solidFill>
                <a:highlight>
                  <a:srgbClr val="FFFFFF"/>
                </a:highlight>
                <a:latin typeface="Courier New"/>
                <a:ea typeface="Courier New"/>
                <a:cs typeface="Courier New"/>
                <a:sym typeface="Courier New"/>
              </a:rPr>
              <a:t>badRequest</a:t>
            </a:r>
            <a:r>
              <a:rPr lang="en" sz="1400">
                <a:solidFill>
                  <a:schemeClr val="dk1"/>
                </a:solidFill>
                <a:highlight>
                  <a:srgbClr val="FFFFFF"/>
                </a:highlight>
                <a:latin typeface="Courier New"/>
                <a:ea typeface="Courier New"/>
                <a:cs typeface="Courier New"/>
                <a:sym typeface="Courier New"/>
              </a:rPr>
              <a:t>().body(errors);</a:t>
            </a:r>
            <a:endParaRPr sz="14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a:p>
          <a:p>
            <a:pPr indent="0" lvl="0" marL="0" rtl="0" algn="l">
              <a:spcBef>
                <a:spcPts val="600"/>
              </a:spcBef>
              <a:spcAft>
                <a:spcPts val="0"/>
              </a:spcAft>
              <a:buNone/>
            </a:pPr>
            <a:r>
              <a:t/>
            </a:r>
            <a:endParaRPr/>
          </a:p>
          <a:p>
            <a:pPr indent="0" lvl="0" marL="0" rtl="0" algn="l">
              <a:spcBef>
                <a:spcPts val="1000"/>
              </a:spcBef>
              <a:spcAft>
                <a:spcPts val="0"/>
              </a:spcAft>
              <a:buNone/>
            </a:pPr>
            <a:r>
              <a:t/>
            </a:r>
            <a:endParaRPr>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pSp>
        <p:nvGrpSpPr>
          <p:cNvPr id="2366" name="Google Shape;2366;p114"/>
          <p:cNvGrpSpPr/>
          <p:nvPr/>
        </p:nvGrpSpPr>
        <p:grpSpPr>
          <a:xfrm>
            <a:off x="293683" y="574116"/>
            <a:ext cx="309041" cy="403123"/>
            <a:chOff x="590250" y="244200"/>
            <a:chExt cx="407975" cy="532175"/>
          </a:xfrm>
        </p:grpSpPr>
        <p:sp>
          <p:nvSpPr>
            <p:cNvPr id="2367" name="Google Shape;2367;p11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1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1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1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1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1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1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1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1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11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11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11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1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1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4" name="Shape 2384"/>
        <p:cNvGrpSpPr/>
        <p:nvPr/>
      </p:nvGrpSpPr>
      <p:grpSpPr>
        <a:xfrm>
          <a:off x="0" y="0"/>
          <a:ext cx="0" cy="0"/>
          <a:chOff x="0" y="0"/>
          <a:chExt cx="0" cy="0"/>
        </a:xfrm>
      </p:grpSpPr>
      <p:sp>
        <p:nvSpPr>
          <p:cNvPr id="2385" name="Google Shape;2385;p11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Améliorer la gestion des exceptions</a:t>
            </a:r>
            <a:endParaRPr/>
          </a:p>
        </p:txBody>
      </p:sp>
      <p:sp>
        <p:nvSpPr>
          <p:cNvPr id="2386" name="Google Shape;2386;p11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387" name="Google Shape;2387;p115"/>
          <p:cNvSpPr txBox="1"/>
          <p:nvPr>
            <p:ph idx="1" type="body"/>
          </p:nvPr>
        </p:nvSpPr>
        <p:spPr>
          <a:xfrm>
            <a:off x="266550" y="1424925"/>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Retour de l’e</a:t>
            </a:r>
            <a:r>
              <a:rPr b="1" lang="en">
                <a:solidFill>
                  <a:srgbClr val="FF9900"/>
                </a:solidFill>
                <a:latin typeface="Roboto Condensed"/>
                <a:ea typeface="Roboto Condensed"/>
                <a:cs typeface="Roboto Condensed"/>
                <a:sym typeface="Roboto Condensed"/>
              </a:rPr>
              <a:t>xemple</a:t>
            </a:r>
            <a:endParaRPr b="1">
              <a:solidFill>
                <a:srgbClr val="FF9900"/>
              </a:solidFill>
              <a:latin typeface="Roboto Condensed"/>
              <a:ea typeface="Roboto Condensed"/>
              <a:cs typeface="Roboto Condensed"/>
              <a:sym typeface="Roboto Condensed"/>
            </a:endParaRPr>
          </a:p>
          <a:p>
            <a:pPr indent="0" lvl="0" marL="0" rtl="0" algn="l">
              <a:lnSpc>
                <a:spcPct val="133333"/>
              </a:lnSpc>
              <a:spcBef>
                <a:spcPts val="1000"/>
              </a:spcBef>
              <a:spcAft>
                <a:spcPts val="0"/>
              </a:spcAft>
              <a:buNone/>
            </a:pPr>
            <a:r>
              <a:t/>
            </a:r>
            <a:endParaRPr sz="14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a:p>
          <a:p>
            <a:pPr indent="0" lvl="0" marL="0" rtl="0" algn="l">
              <a:spcBef>
                <a:spcPts val="600"/>
              </a:spcBef>
              <a:spcAft>
                <a:spcPts val="0"/>
              </a:spcAft>
              <a:buNone/>
            </a:pPr>
            <a:r>
              <a:t/>
            </a:r>
            <a:endParaRPr/>
          </a:p>
          <a:p>
            <a:pPr indent="0" lvl="0" marL="0" rtl="0" algn="l">
              <a:spcBef>
                <a:spcPts val="1000"/>
              </a:spcBef>
              <a:spcAft>
                <a:spcPts val="0"/>
              </a:spcAft>
              <a:buNone/>
            </a:pPr>
            <a:r>
              <a:t/>
            </a:r>
            <a:endParaRPr>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pSp>
        <p:nvGrpSpPr>
          <p:cNvPr id="2388" name="Google Shape;2388;p115"/>
          <p:cNvGrpSpPr/>
          <p:nvPr/>
        </p:nvGrpSpPr>
        <p:grpSpPr>
          <a:xfrm>
            <a:off x="293683" y="574116"/>
            <a:ext cx="309041" cy="403123"/>
            <a:chOff x="590250" y="244200"/>
            <a:chExt cx="407975" cy="532175"/>
          </a:xfrm>
        </p:grpSpPr>
        <p:sp>
          <p:nvSpPr>
            <p:cNvPr id="2389" name="Google Shape;2389;p11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1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1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1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1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11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1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1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1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1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11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11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1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11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03" name="Google Shape;2403;p115"/>
          <p:cNvPicPr preferRelativeResize="0"/>
          <p:nvPr/>
        </p:nvPicPr>
        <p:blipFill>
          <a:blip r:embed="rId3">
            <a:alphaModFix/>
          </a:blip>
          <a:stretch>
            <a:fillRect/>
          </a:stretch>
        </p:blipFill>
        <p:spPr>
          <a:xfrm>
            <a:off x="150200" y="1903400"/>
            <a:ext cx="8900550" cy="207505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7" name="Shape 2407"/>
        <p:cNvGrpSpPr/>
        <p:nvPr/>
      </p:nvGrpSpPr>
      <p:grpSpPr>
        <a:xfrm>
          <a:off x="0" y="0"/>
          <a:ext cx="0" cy="0"/>
          <a:chOff x="0" y="0"/>
          <a:chExt cx="0" cy="0"/>
        </a:xfrm>
      </p:grpSpPr>
      <p:sp>
        <p:nvSpPr>
          <p:cNvPr id="2408" name="Google Shape;2408;p11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Contrôler un corps de requête</a:t>
            </a:r>
            <a:endParaRPr/>
          </a:p>
        </p:txBody>
      </p:sp>
      <p:sp>
        <p:nvSpPr>
          <p:cNvPr id="2409" name="Google Shape;2409;p11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410" name="Google Shape;2410;p116"/>
          <p:cNvSpPr txBox="1"/>
          <p:nvPr>
            <p:ph idx="1" type="body"/>
          </p:nvPr>
        </p:nvSpPr>
        <p:spPr>
          <a:xfrm>
            <a:off x="266550" y="1498925"/>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Dans le controller</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t>Les Corps de requête sont souvent définis dans une classe qui leur est propre. Les contrôles ne s’appliquent pas directement dans le controller, mais dans cette classe.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Seule l’activation des contraintes se fait dans le controller, via l’annotation </a:t>
            </a:r>
            <a:r>
              <a:rPr lang="en">
                <a:solidFill>
                  <a:srgbClr val="808000"/>
                </a:solidFill>
                <a:highlight>
                  <a:srgbClr val="FFFFFF"/>
                </a:highlight>
                <a:latin typeface="Courier New"/>
                <a:ea typeface="Courier New"/>
                <a:cs typeface="Courier New"/>
                <a:sym typeface="Courier New"/>
              </a:rPr>
              <a:t>@Valid	</a:t>
            </a:r>
            <a:endParaRPr>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600">
                <a:solidFill>
                  <a:srgbClr val="808000"/>
                </a:solidFill>
                <a:highlight>
                  <a:srgbClr val="FFFFFF"/>
                </a:highlight>
                <a:latin typeface="Courier New"/>
                <a:ea typeface="Courier New"/>
                <a:cs typeface="Courier New"/>
                <a:sym typeface="Courier New"/>
              </a:rPr>
              <a:t>@RequestMapping</a:t>
            </a:r>
            <a:r>
              <a:rPr lang="en" sz="1600">
                <a:solidFill>
                  <a:schemeClr val="dk1"/>
                </a:solidFill>
                <a:highlight>
                  <a:srgbClr val="FFFFFF"/>
                </a:highlight>
                <a:latin typeface="Courier New"/>
                <a:ea typeface="Courier New"/>
                <a:cs typeface="Courier New"/>
                <a:sym typeface="Courier New"/>
              </a:rPr>
              <a:t>(value = </a:t>
            </a:r>
            <a:r>
              <a:rPr b="1" lang="en" sz="1600">
                <a:solidFill>
                  <a:srgbClr val="008000"/>
                </a:solidFill>
                <a:highlight>
                  <a:srgbClr val="FFFFFF"/>
                </a:highlight>
                <a:latin typeface="Courier New"/>
                <a:ea typeface="Courier New"/>
                <a:cs typeface="Courier New"/>
                <a:sym typeface="Courier New"/>
              </a:rPr>
              <a:t>""</a:t>
            </a:r>
            <a:r>
              <a:rPr lang="en" sz="1600">
                <a:solidFill>
                  <a:schemeClr val="dk1"/>
                </a:solidFill>
                <a:highlight>
                  <a:srgbClr val="FFFFFF"/>
                </a:highlight>
                <a:latin typeface="Courier New"/>
                <a:ea typeface="Courier New"/>
                <a:cs typeface="Courier New"/>
                <a:sym typeface="Courier New"/>
              </a:rPr>
              <a:t>, method = RequestMethod.</a:t>
            </a:r>
            <a:r>
              <a:rPr b="1" i="1" lang="en" sz="1600">
                <a:solidFill>
                  <a:srgbClr val="660E7A"/>
                </a:solidFill>
                <a:highlight>
                  <a:srgbClr val="FFFFFF"/>
                </a:highlight>
                <a:latin typeface="Courier New"/>
                <a:ea typeface="Courier New"/>
                <a:cs typeface="Courier New"/>
                <a:sym typeface="Courier New"/>
              </a:rPr>
              <a:t>POST</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b="1" lang="en" sz="1600">
                <a:solidFill>
                  <a:srgbClr val="000080"/>
                </a:solidFill>
                <a:highlight>
                  <a:srgbClr val="FFFFFF"/>
                </a:highlight>
                <a:latin typeface="Courier New"/>
                <a:ea typeface="Courier New"/>
                <a:cs typeface="Courier New"/>
                <a:sym typeface="Courier New"/>
              </a:rPr>
              <a:t>public </a:t>
            </a:r>
            <a:r>
              <a:rPr lang="en" sz="1600">
                <a:solidFill>
                  <a:schemeClr val="dk1"/>
                </a:solidFill>
                <a:highlight>
                  <a:srgbClr val="FFFFFF"/>
                </a:highlight>
                <a:latin typeface="Courier New"/>
                <a:ea typeface="Courier New"/>
                <a:cs typeface="Courier New"/>
                <a:sym typeface="Courier New"/>
              </a:rPr>
              <a:t>void test(</a:t>
            </a:r>
            <a:r>
              <a:rPr lang="en" sz="1600">
                <a:solidFill>
                  <a:srgbClr val="808000"/>
                </a:solidFill>
                <a:highlight>
                  <a:srgbClr val="FFFFFF"/>
                </a:highlight>
                <a:latin typeface="Courier New"/>
                <a:ea typeface="Courier New"/>
                <a:cs typeface="Courier New"/>
                <a:sym typeface="Courier New"/>
              </a:rPr>
              <a:t>@Valid @RequestBody </a:t>
            </a:r>
            <a:r>
              <a:rPr lang="en" sz="1600">
                <a:solidFill>
                  <a:schemeClr val="dk1"/>
                </a:solidFill>
                <a:highlight>
                  <a:srgbClr val="FFFFFF"/>
                </a:highlight>
                <a:latin typeface="Courier New"/>
                <a:ea typeface="Courier New"/>
                <a:cs typeface="Courier New"/>
                <a:sym typeface="Courier New"/>
              </a:rPr>
              <a:t>MaClasse maClasse) {</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600">
                <a:solidFill>
                  <a:schemeClr val="dk1"/>
                </a:solidFill>
                <a:highlight>
                  <a:srgbClr val="FFFFFF"/>
                </a:highlight>
                <a:latin typeface="Courier New"/>
                <a:ea typeface="Courier New"/>
                <a:cs typeface="Courier New"/>
                <a:sym typeface="Courier New"/>
              </a:rPr>
              <a:t>   </a:t>
            </a:r>
            <a:r>
              <a:rPr b="1" lang="en" sz="1600">
                <a:solidFill>
                  <a:srgbClr val="000080"/>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pSp>
        <p:nvGrpSpPr>
          <p:cNvPr id="2411" name="Google Shape;2411;p116"/>
          <p:cNvGrpSpPr/>
          <p:nvPr/>
        </p:nvGrpSpPr>
        <p:grpSpPr>
          <a:xfrm>
            <a:off x="293683" y="574116"/>
            <a:ext cx="309041" cy="403123"/>
            <a:chOff x="590250" y="244200"/>
            <a:chExt cx="407975" cy="532175"/>
          </a:xfrm>
        </p:grpSpPr>
        <p:sp>
          <p:nvSpPr>
            <p:cNvPr id="2412" name="Google Shape;2412;p11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1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1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1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1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11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1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11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11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1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1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11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11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11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9" name="Shape 2429"/>
        <p:cNvGrpSpPr/>
        <p:nvPr/>
      </p:nvGrpSpPr>
      <p:grpSpPr>
        <a:xfrm>
          <a:off x="0" y="0"/>
          <a:ext cx="0" cy="0"/>
          <a:chOff x="0" y="0"/>
          <a:chExt cx="0" cy="0"/>
        </a:xfrm>
      </p:grpSpPr>
      <p:sp>
        <p:nvSpPr>
          <p:cNvPr id="2430" name="Google Shape;2430;p11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Contrôler un corps de requête</a:t>
            </a:r>
            <a:endParaRPr/>
          </a:p>
        </p:txBody>
      </p:sp>
      <p:sp>
        <p:nvSpPr>
          <p:cNvPr id="2431" name="Google Shape;2431;p1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432" name="Google Shape;2432;p117"/>
          <p:cNvSpPr txBox="1"/>
          <p:nvPr>
            <p:ph idx="1" type="body"/>
          </p:nvPr>
        </p:nvSpPr>
        <p:spPr>
          <a:xfrm>
            <a:off x="266550" y="1498925"/>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Dans le POJO</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t>Les Contraintes s’appliquent sur chacun des attributs de la classe.</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 sz="1100">
                <a:solidFill>
                  <a:srgbClr val="000080"/>
                </a:solidFill>
                <a:highlight>
                  <a:srgbClr val="FFFFFF"/>
                </a:highlight>
                <a:latin typeface="Courier New"/>
                <a:ea typeface="Courier New"/>
                <a:cs typeface="Courier New"/>
                <a:sym typeface="Courier New"/>
              </a:rPr>
              <a:t>public class </a:t>
            </a:r>
            <a:r>
              <a:rPr lang="en" sz="1100">
                <a:solidFill>
                  <a:schemeClr val="dk1"/>
                </a:solidFill>
                <a:highlight>
                  <a:srgbClr val="FFFFFF"/>
                </a:highlight>
                <a:latin typeface="Courier New"/>
                <a:ea typeface="Courier New"/>
                <a:cs typeface="Courier New"/>
                <a:sym typeface="Courier New"/>
              </a:rPr>
              <a:t>MaClasse{</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100">
                <a:solidFill>
                  <a:schemeClr val="dk1"/>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private </a:t>
            </a:r>
            <a:r>
              <a:rPr lang="en" sz="1100">
                <a:solidFill>
                  <a:schemeClr val="dk1"/>
                </a:solidFill>
                <a:highlight>
                  <a:srgbClr val="FFFFFF"/>
                </a:highlight>
                <a:latin typeface="Courier New"/>
                <a:ea typeface="Courier New"/>
                <a:cs typeface="Courier New"/>
                <a:sym typeface="Courier New"/>
              </a:rPr>
              <a:t>Integer </a:t>
            </a:r>
            <a:r>
              <a:rPr b="1" lang="en" sz="1100">
                <a:solidFill>
                  <a:srgbClr val="660E7A"/>
                </a:solidFill>
                <a:highlight>
                  <a:srgbClr val="FFFFFF"/>
                </a:highlight>
                <a:latin typeface="Courier New"/>
                <a:ea typeface="Courier New"/>
                <a:cs typeface="Courier New"/>
                <a:sym typeface="Courier New"/>
              </a:rPr>
              <a:t>id</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100">
                <a:solidFill>
                  <a:schemeClr val="dk1"/>
                </a:solidFill>
                <a:highlight>
                  <a:srgbClr val="FFFFFF"/>
                </a:highlight>
                <a:latin typeface="Courier New"/>
                <a:ea typeface="Courier New"/>
                <a:cs typeface="Courier New"/>
                <a:sym typeface="Courier New"/>
              </a:rPr>
              <a:t>   </a:t>
            </a:r>
            <a:r>
              <a:rPr lang="en" sz="1100">
                <a:solidFill>
                  <a:srgbClr val="808000"/>
                </a:solidFill>
                <a:highlight>
                  <a:srgbClr val="FFFFFF"/>
                </a:highlight>
                <a:latin typeface="Courier New"/>
                <a:ea typeface="Courier New"/>
                <a:cs typeface="Courier New"/>
                <a:sym typeface="Courier New"/>
              </a:rPr>
              <a:t>@Size</a:t>
            </a:r>
            <a:r>
              <a:rPr lang="en" sz="1100">
                <a:solidFill>
                  <a:schemeClr val="dk1"/>
                </a:solidFill>
                <a:highlight>
                  <a:srgbClr val="FFFFFF"/>
                </a:highlight>
                <a:latin typeface="Courier New"/>
                <a:ea typeface="Courier New"/>
                <a:cs typeface="Courier New"/>
                <a:sym typeface="Courier New"/>
              </a:rPr>
              <a:t>(min=1, message = </a:t>
            </a:r>
            <a:r>
              <a:rPr b="1" lang="en" sz="1100">
                <a:solidFill>
                  <a:srgbClr val="008000"/>
                </a:solidFill>
                <a:highlight>
                  <a:srgbClr val="FFFFFF"/>
                </a:highlight>
                <a:latin typeface="Courier New"/>
                <a:ea typeface="Courier New"/>
                <a:cs typeface="Courier New"/>
                <a:sym typeface="Courier New"/>
              </a:rPr>
              <a:t>"Nom ne peut être vide"</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100">
                <a:solidFill>
                  <a:schemeClr val="dk1"/>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private </a:t>
            </a:r>
            <a:r>
              <a:rPr lang="en" sz="1100">
                <a:solidFill>
                  <a:schemeClr val="dk1"/>
                </a:solidFill>
                <a:highlight>
                  <a:srgbClr val="FFFFFF"/>
                </a:highlight>
                <a:latin typeface="Courier New"/>
                <a:ea typeface="Courier New"/>
                <a:cs typeface="Courier New"/>
                <a:sym typeface="Courier New"/>
              </a:rPr>
              <a:t>String </a:t>
            </a:r>
            <a:r>
              <a:rPr b="1" lang="en" sz="1100">
                <a:solidFill>
                  <a:srgbClr val="660E7A"/>
                </a:solidFill>
                <a:highlight>
                  <a:srgbClr val="FFFFFF"/>
                </a:highlight>
                <a:latin typeface="Courier New"/>
                <a:ea typeface="Courier New"/>
                <a:cs typeface="Courier New"/>
                <a:sym typeface="Courier New"/>
              </a:rPr>
              <a:t>nom</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100">
                <a:solidFill>
                  <a:schemeClr val="dk1"/>
                </a:solidFill>
                <a:highlight>
                  <a:srgbClr val="FFFFFF"/>
                </a:highlight>
                <a:latin typeface="Courier New"/>
                <a:ea typeface="Courier New"/>
                <a:cs typeface="Courier New"/>
                <a:sym typeface="Courier New"/>
              </a:rPr>
              <a:t>   </a:t>
            </a:r>
            <a:r>
              <a:rPr lang="en" sz="1100">
                <a:solidFill>
                  <a:srgbClr val="808000"/>
                </a:solidFill>
                <a:highlight>
                  <a:srgbClr val="FFFFFF"/>
                </a:highlight>
                <a:latin typeface="Courier New"/>
                <a:ea typeface="Courier New"/>
                <a:cs typeface="Courier New"/>
                <a:sym typeface="Courier New"/>
              </a:rPr>
              <a:t>@NotNull</a:t>
            </a:r>
            <a:r>
              <a:rPr lang="en" sz="1100">
                <a:solidFill>
                  <a:schemeClr val="dk1"/>
                </a:solidFill>
                <a:highlight>
                  <a:srgbClr val="FFFFFF"/>
                </a:highlight>
                <a:latin typeface="Courier New"/>
                <a:ea typeface="Courier New"/>
                <a:cs typeface="Courier New"/>
                <a:sym typeface="Courier New"/>
              </a:rPr>
              <a:t>(message = </a:t>
            </a:r>
            <a:r>
              <a:rPr b="1" lang="en" sz="1100">
                <a:solidFill>
                  <a:srgbClr val="008000"/>
                </a:solidFill>
                <a:highlight>
                  <a:srgbClr val="FFFFFF"/>
                </a:highlight>
                <a:latin typeface="Courier New"/>
                <a:ea typeface="Courier New"/>
                <a:cs typeface="Courier New"/>
                <a:sym typeface="Courier New"/>
              </a:rPr>
              <a:t>"attr2 obligatoire"</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100">
                <a:solidFill>
                  <a:schemeClr val="dk1"/>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private </a:t>
            </a:r>
            <a:r>
              <a:rPr lang="en" sz="1100">
                <a:solidFill>
                  <a:schemeClr val="dk1"/>
                </a:solidFill>
                <a:highlight>
                  <a:srgbClr val="FFFFFF"/>
                </a:highlight>
                <a:latin typeface="Courier New"/>
                <a:ea typeface="Courier New"/>
                <a:cs typeface="Courier New"/>
                <a:sym typeface="Courier New"/>
              </a:rPr>
              <a:t>String </a:t>
            </a:r>
            <a:r>
              <a:rPr b="1" lang="en" sz="1100">
                <a:solidFill>
                  <a:srgbClr val="660E7A"/>
                </a:solidFill>
                <a:highlight>
                  <a:srgbClr val="FFFFFF"/>
                </a:highlight>
                <a:latin typeface="Courier New"/>
                <a:ea typeface="Courier New"/>
                <a:cs typeface="Courier New"/>
                <a:sym typeface="Courier New"/>
              </a:rPr>
              <a:t>attr2</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pSp>
        <p:nvGrpSpPr>
          <p:cNvPr id="2433" name="Google Shape;2433;p117"/>
          <p:cNvGrpSpPr/>
          <p:nvPr/>
        </p:nvGrpSpPr>
        <p:grpSpPr>
          <a:xfrm>
            <a:off x="293683" y="574116"/>
            <a:ext cx="309041" cy="403123"/>
            <a:chOff x="590250" y="244200"/>
            <a:chExt cx="407975" cy="532175"/>
          </a:xfrm>
        </p:grpSpPr>
        <p:sp>
          <p:nvSpPr>
            <p:cNvPr id="2434" name="Google Shape;2434;p11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1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11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11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1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11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11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11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11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11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11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11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11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1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1" name="Shape 2451"/>
        <p:cNvGrpSpPr/>
        <p:nvPr/>
      </p:nvGrpSpPr>
      <p:grpSpPr>
        <a:xfrm>
          <a:off x="0" y="0"/>
          <a:ext cx="0" cy="0"/>
          <a:chOff x="0" y="0"/>
          <a:chExt cx="0" cy="0"/>
        </a:xfrm>
      </p:grpSpPr>
      <p:sp>
        <p:nvSpPr>
          <p:cNvPr id="2452" name="Google Shape;2452;p11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Messages des contraintes</a:t>
            </a:r>
            <a:endParaRPr/>
          </a:p>
        </p:txBody>
      </p:sp>
      <p:sp>
        <p:nvSpPr>
          <p:cNvPr id="2453" name="Google Shape;2453;p1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454" name="Google Shape;2454;p118"/>
          <p:cNvSpPr txBox="1"/>
          <p:nvPr>
            <p:ph idx="1" type="body"/>
          </p:nvPr>
        </p:nvSpPr>
        <p:spPr>
          <a:xfrm>
            <a:off x="266550" y="1498925"/>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b="1" lang="en">
                <a:solidFill>
                  <a:srgbClr val="FF9900"/>
                </a:solidFill>
                <a:latin typeface="Roboto Condensed"/>
                <a:ea typeface="Roboto Condensed"/>
                <a:cs typeface="Roboto Condensed"/>
                <a:sym typeface="Roboto Condensed"/>
              </a:rPr>
              <a:t>Aider le client</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t>Le message d’erreur de chaque contrainte peut être surchargé via l’attribut </a:t>
            </a:r>
            <a:r>
              <a:rPr b="1" lang="en">
                <a:latin typeface="Roboto Condensed"/>
                <a:ea typeface="Roboto Condensed"/>
                <a:cs typeface="Roboto Condensed"/>
                <a:sym typeface="Roboto Condensed"/>
              </a:rPr>
              <a:t>message d’une contrainte</a:t>
            </a:r>
            <a:r>
              <a:rPr lang="en"/>
              <a:t>.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Il peut être grandement utile de le définir pour un éventuel client.</a:t>
            </a:r>
            <a:endParaRPr/>
          </a:p>
          <a:p>
            <a:pPr indent="0" lvl="0" marL="0" rtl="0" algn="l">
              <a:spcBef>
                <a:spcPts val="1000"/>
              </a:spcBef>
              <a:spcAft>
                <a:spcPts val="0"/>
              </a:spcAft>
              <a:buNone/>
            </a:pPr>
            <a:r>
              <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pSp>
        <p:nvGrpSpPr>
          <p:cNvPr id="2455" name="Google Shape;2455;p118"/>
          <p:cNvGrpSpPr/>
          <p:nvPr/>
        </p:nvGrpSpPr>
        <p:grpSpPr>
          <a:xfrm>
            <a:off x="293683" y="574116"/>
            <a:ext cx="309041" cy="403123"/>
            <a:chOff x="590250" y="244200"/>
            <a:chExt cx="407975" cy="532175"/>
          </a:xfrm>
        </p:grpSpPr>
        <p:sp>
          <p:nvSpPr>
            <p:cNvPr id="2456" name="Google Shape;2456;p11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11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11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11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11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11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11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11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11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1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1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1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11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11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0" name="Google Shape;2470;p118"/>
          <p:cNvGrpSpPr/>
          <p:nvPr/>
        </p:nvGrpSpPr>
        <p:grpSpPr>
          <a:xfrm>
            <a:off x="3826994" y="1498915"/>
            <a:ext cx="1005831" cy="1157882"/>
            <a:chOff x="6718575" y="2318625"/>
            <a:chExt cx="256950" cy="407375"/>
          </a:xfrm>
        </p:grpSpPr>
        <p:sp>
          <p:nvSpPr>
            <p:cNvPr id="2471" name="Google Shape;2471;p11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1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11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11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11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11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11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11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2" name="Shape 2482"/>
        <p:cNvGrpSpPr/>
        <p:nvPr/>
      </p:nvGrpSpPr>
      <p:grpSpPr>
        <a:xfrm>
          <a:off x="0" y="0"/>
          <a:ext cx="0" cy="0"/>
          <a:chOff x="0" y="0"/>
          <a:chExt cx="0" cy="0"/>
        </a:xfrm>
      </p:grpSpPr>
      <p:sp>
        <p:nvSpPr>
          <p:cNvPr id="2483" name="Google Shape;2483;p11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Améliorer la gestion des exceptions (Pt 2)</a:t>
            </a:r>
            <a:endParaRPr/>
          </a:p>
        </p:txBody>
      </p:sp>
      <p:sp>
        <p:nvSpPr>
          <p:cNvPr id="2484" name="Google Shape;2484;p1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485" name="Google Shape;2485;p119"/>
          <p:cNvSpPr txBox="1"/>
          <p:nvPr>
            <p:ph idx="1" type="body"/>
          </p:nvPr>
        </p:nvSpPr>
        <p:spPr>
          <a:xfrm>
            <a:off x="266550" y="1498925"/>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MethodArgumentNotValidException</a:t>
            </a:r>
            <a:endParaRPr sz="11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1000"/>
              </a:spcBef>
              <a:spcAft>
                <a:spcPts val="0"/>
              </a:spcAft>
              <a:buNone/>
            </a:pPr>
            <a:r>
              <a:rPr lang="en"/>
              <a:t>Dans le cadre de la validation du body, les exceptions sont cette fois de type </a:t>
            </a:r>
            <a:r>
              <a:rPr b="1" lang="en" sz="1700">
                <a:solidFill>
                  <a:schemeClr val="dk1"/>
                </a:solidFill>
                <a:highlight>
                  <a:srgbClr val="FFFFFF"/>
                </a:highlight>
                <a:latin typeface="Courier New"/>
                <a:ea typeface="Courier New"/>
                <a:cs typeface="Courier New"/>
                <a:sym typeface="Courier New"/>
              </a:rPr>
              <a:t>org.springframework.web.bind.MethodArgumentNotValidException. </a:t>
            </a:r>
            <a:endParaRPr b="1" sz="17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1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a:t>Ici Spring renvoie automatiquement un 400 / BadRequest.</a:t>
            </a:r>
            <a:endParaRPr/>
          </a:p>
          <a:p>
            <a:pPr indent="0" lvl="0" marL="0" rtl="0" algn="l">
              <a:lnSpc>
                <a:spcPct val="133333"/>
              </a:lnSpc>
              <a:spcBef>
                <a:spcPts val="0"/>
              </a:spcBef>
              <a:spcAft>
                <a:spcPts val="0"/>
              </a:spcAft>
              <a:buNone/>
            </a:pPr>
            <a:r>
              <a:t/>
            </a:r>
            <a:endParaRPr/>
          </a:p>
          <a:p>
            <a:pPr indent="0" lvl="0" marL="0" rtl="0" algn="l">
              <a:lnSpc>
                <a:spcPct val="133333"/>
              </a:lnSpc>
              <a:spcBef>
                <a:spcPts val="0"/>
              </a:spcBef>
              <a:spcAft>
                <a:spcPts val="0"/>
              </a:spcAft>
              <a:buNone/>
            </a:pPr>
            <a:r>
              <a:rPr lang="en"/>
              <a:t>Si nécessaire le message peut être remplacé par la paire  </a:t>
            </a:r>
            <a:r>
              <a:rPr lang="en">
                <a:solidFill>
                  <a:srgbClr val="808000"/>
                </a:solidFill>
                <a:highlight>
                  <a:srgbClr val="FFFFFF"/>
                </a:highlight>
                <a:latin typeface="Courier New"/>
                <a:ea typeface="Courier New"/>
                <a:cs typeface="Courier New"/>
                <a:sym typeface="Courier New"/>
              </a:rPr>
              <a:t>@ControllerAdvice</a:t>
            </a:r>
            <a:r>
              <a:rPr lang="en"/>
              <a:t> + </a:t>
            </a:r>
            <a:r>
              <a:rPr lang="en">
                <a:solidFill>
                  <a:srgbClr val="808000"/>
                </a:solidFill>
                <a:highlight>
                  <a:srgbClr val="FFFFFF"/>
                </a:highlight>
                <a:latin typeface="Courier New"/>
                <a:ea typeface="Courier New"/>
                <a:cs typeface="Courier New"/>
                <a:sym typeface="Courier New"/>
              </a:rPr>
              <a:t>@ExceptionHandler</a:t>
            </a:r>
            <a:endParaRPr/>
          </a:p>
          <a:p>
            <a:pPr indent="0" lvl="0" marL="0" rtl="0" algn="l">
              <a:lnSpc>
                <a:spcPct val="133333"/>
              </a:lnSpc>
              <a:spcBef>
                <a:spcPts val="0"/>
              </a:spcBef>
              <a:spcAft>
                <a:spcPts val="0"/>
              </a:spcAft>
              <a:buNone/>
            </a:pPr>
            <a:r>
              <a:t/>
            </a:r>
            <a:endParaRPr/>
          </a:p>
          <a:p>
            <a:pPr indent="0" lvl="0" marL="0" rtl="0" algn="l">
              <a:spcBef>
                <a:spcPts val="600"/>
              </a:spcBef>
              <a:spcAft>
                <a:spcPts val="0"/>
              </a:spcAft>
              <a:buNone/>
            </a:pPr>
            <a:r>
              <a:t/>
            </a:r>
            <a:endParaRPr/>
          </a:p>
          <a:p>
            <a:pPr indent="0" lvl="0" marL="0" rtl="0" algn="l">
              <a:spcBef>
                <a:spcPts val="1000"/>
              </a:spcBef>
              <a:spcAft>
                <a:spcPts val="0"/>
              </a:spcAft>
              <a:buNone/>
            </a:pPr>
            <a:r>
              <a:t/>
            </a:r>
            <a:endParaRPr>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pSp>
        <p:nvGrpSpPr>
          <p:cNvPr id="2486" name="Google Shape;2486;p119"/>
          <p:cNvGrpSpPr/>
          <p:nvPr/>
        </p:nvGrpSpPr>
        <p:grpSpPr>
          <a:xfrm>
            <a:off x="293683" y="574116"/>
            <a:ext cx="309041" cy="403123"/>
            <a:chOff x="590250" y="244200"/>
            <a:chExt cx="407975" cy="532175"/>
          </a:xfrm>
        </p:grpSpPr>
        <p:sp>
          <p:nvSpPr>
            <p:cNvPr id="2487" name="Google Shape;2487;p11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11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1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11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11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11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1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11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11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11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1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1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11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11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REST</a:t>
            </a:r>
            <a:endParaRPr/>
          </a:p>
        </p:txBody>
      </p:sp>
      <p:sp>
        <p:nvSpPr>
          <p:cNvPr id="359" name="Google Shape;359;p2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60" name="Google Shape;360;p21"/>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Contenu des échanges</a:t>
            </a:r>
            <a:endParaRPr b="1">
              <a:solidFill>
                <a:srgbClr val="FF9900"/>
              </a:solidFill>
              <a:latin typeface="Roboto Condensed"/>
              <a:ea typeface="Roboto Condensed"/>
              <a:cs typeface="Roboto Condensed"/>
              <a:sym typeface="Roboto Condensed"/>
            </a:endParaRPr>
          </a:p>
          <a:p>
            <a:pPr indent="0" lvl="0" marL="457200" rtl="0" algn="l">
              <a:spcBef>
                <a:spcPts val="1000"/>
              </a:spcBef>
              <a:spcAft>
                <a:spcPts val="0"/>
              </a:spcAft>
              <a:buNone/>
            </a:pPr>
            <a:r>
              <a:t/>
            </a:r>
            <a:endParaRPr/>
          </a:p>
          <a:p>
            <a:pPr indent="0" lvl="0" marL="0" rtl="0" algn="l">
              <a:spcBef>
                <a:spcPts val="1000"/>
              </a:spcBef>
              <a:spcAft>
                <a:spcPts val="0"/>
              </a:spcAft>
              <a:buNone/>
            </a:pPr>
            <a:r>
              <a:rPr lang="en"/>
              <a:t>En règle général, le contenu des échanges entre un client et un serveur dans un protocole REST sera formalisée en </a:t>
            </a:r>
            <a:r>
              <a:rPr b="1" lang="en">
                <a:latin typeface="Roboto Condensed"/>
                <a:ea typeface="Roboto Condensed"/>
                <a:cs typeface="Roboto Condensed"/>
                <a:sym typeface="Roboto Condensed"/>
              </a:rPr>
              <a:t>Json</a:t>
            </a:r>
            <a:r>
              <a:rPr lang="en"/>
              <a:t>, issu du langage Javascript.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Toutefois, rien n’oblige ce formalise. Il est tout à fait possible d’utiliser du XML, du texte plat, etc.</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b="1">
              <a:latin typeface="Roboto Condensed"/>
              <a:ea typeface="Roboto Condensed"/>
              <a:cs typeface="Roboto Condensed"/>
              <a:sym typeface="Roboto Condensed"/>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361" name="Google Shape;361;p21"/>
          <p:cNvGrpSpPr/>
          <p:nvPr/>
        </p:nvGrpSpPr>
        <p:grpSpPr>
          <a:xfrm>
            <a:off x="293683" y="574116"/>
            <a:ext cx="309041" cy="403123"/>
            <a:chOff x="590250" y="244200"/>
            <a:chExt cx="407975" cy="532175"/>
          </a:xfrm>
        </p:grpSpPr>
        <p:sp>
          <p:nvSpPr>
            <p:cNvPr id="362" name="Google Shape;362;p2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4" name="Shape 2504"/>
        <p:cNvGrpSpPr/>
        <p:nvPr/>
      </p:nvGrpSpPr>
      <p:grpSpPr>
        <a:xfrm>
          <a:off x="0" y="0"/>
          <a:ext cx="0" cy="0"/>
          <a:chOff x="0" y="0"/>
          <a:chExt cx="0" cy="0"/>
        </a:xfrm>
      </p:grpSpPr>
      <p:sp>
        <p:nvSpPr>
          <p:cNvPr id="2505" name="Google Shape;2505;p12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Améliorer la gestion des exceptions (Pt 2)</a:t>
            </a:r>
            <a:endParaRPr/>
          </a:p>
        </p:txBody>
      </p:sp>
      <p:sp>
        <p:nvSpPr>
          <p:cNvPr id="2506" name="Google Shape;2506;p1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507" name="Google Shape;2507;p120"/>
          <p:cNvSpPr txBox="1"/>
          <p:nvPr>
            <p:ph idx="1" type="body"/>
          </p:nvPr>
        </p:nvSpPr>
        <p:spPr>
          <a:xfrm>
            <a:off x="266550" y="1498925"/>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1000"/>
              </a:spcAft>
              <a:buNone/>
            </a:pPr>
            <a:r>
              <a:t/>
            </a:r>
            <a:endParaRPr/>
          </a:p>
        </p:txBody>
      </p:sp>
      <p:grpSp>
        <p:nvGrpSpPr>
          <p:cNvPr id="2508" name="Google Shape;2508;p120"/>
          <p:cNvGrpSpPr/>
          <p:nvPr/>
        </p:nvGrpSpPr>
        <p:grpSpPr>
          <a:xfrm>
            <a:off x="293683" y="574116"/>
            <a:ext cx="309041" cy="403123"/>
            <a:chOff x="590250" y="244200"/>
            <a:chExt cx="407975" cy="532175"/>
          </a:xfrm>
        </p:grpSpPr>
        <p:sp>
          <p:nvSpPr>
            <p:cNvPr id="2509" name="Google Shape;2509;p12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12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12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2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12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12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12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12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12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12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12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12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12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12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23" name="Google Shape;2523;p120"/>
          <p:cNvPicPr preferRelativeResize="0"/>
          <p:nvPr/>
        </p:nvPicPr>
        <p:blipFill>
          <a:blip r:embed="rId3">
            <a:alphaModFix/>
          </a:blip>
          <a:stretch>
            <a:fillRect/>
          </a:stretch>
        </p:blipFill>
        <p:spPr>
          <a:xfrm>
            <a:off x="387208" y="1265874"/>
            <a:ext cx="6605943" cy="359000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7" name="Shape 2527"/>
        <p:cNvGrpSpPr/>
        <p:nvPr/>
      </p:nvGrpSpPr>
      <p:grpSpPr>
        <a:xfrm>
          <a:off x="0" y="0"/>
          <a:ext cx="0" cy="0"/>
          <a:chOff x="0" y="0"/>
          <a:chExt cx="0" cy="0"/>
        </a:xfrm>
      </p:grpSpPr>
      <p:sp>
        <p:nvSpPr>
          <p:cNvPr id="2528" name="Google Shape;2528;p12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Améliorer la gestion des exceptions (Pt 2)</a:t>
            </a:r>
            <a:endParaRPr/>
          </a:p>
        </p:txBody>
      </p:sp>
      <p:sp>
        <p:nvSpPr>
          <p:cNvPr id="2529" name="Google Shape;2529;p12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530" name="Google Shape;2530;p121"/>
          <p:cNvSpPr txBox="1"/>
          <p:nvPr>
            <p:ph idx="1" type="body"/>
          </p:nvPr>
        </p:nvSpPr>
        <p:spPr>
          <a:xfrm>
            <a:off x="266550" y="1498925"/>
            <a:ext cx="8610900" cy="24618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1600">
                <a:solidFill>
                  <a:srgbClr val="808000"/>
                </a:solidFill>
                <a:highlight>
                  <a:srgbClr val="FFFFFF"/>
                </a:highlight>
                <a:latin typeface="Courier New"/>
                <a:ea typeface="Courier New"/>
                <a:cs typeface="Courier New"/>
                <a:sym typeface="Courier New"/>
              </a:rPr>
              <a:t>@ExceptionHandler</a:t>
            </a:r>
            <a:r>
              <a:rPr lang="en" sz="1600">
                <a:solidFill>
                  <a:schemeClr val="dk1"/>
                </a:solidFill>
                <a:highlight>
                  <a:srgbClr val="FFFFFF"/>
                </a:highlight>
                <a:latin typeface="Courier New"/>
                <a:ea typeface="Courier New"/>
                <a:cs typeface="Courier New"/>
                <a:sym typeface="Courier New"/>
              </a:rPr>
              <a:t>(value = {MethodArgumentNotValidException.</a:t>
            </a:r>
            <a:r>
              <a:rPr b="1" lang="en" sz="1600">
                <a:solidFill>
                  <a:srgbClr val="000080"/>
                </a:solidFill>
                <a:highlight>
                  <a:srgbClr val="FFFFFF"/>
                </a:highlight>
                <a:latin typeface="Courier New"/>
                <a:ea typeface="Courier New"/>
                <a:cs typeface="Courier New"/>
                <a:sym typeface="Courier New"/>
              </a:rPr>
              <a:t>class</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b="1" lang="en" sz="1600">
                <a:solidFill>
                  <a:srgbClr val="000080"/>
                </a:solidFill>
                <a:highlight>
                  <a:srgbClr val="FFFFFF"/>
                </a:highlight>
                <a:latin typeface="Courier New"/>
                <a:ea typeface="Courier New"/>
                <a:cs typeface="Courier New"/>
                <a:sym typeface="Courier New"/>
              </a:rPr>
              <a:t>protected </a:t>
            </a:r>
            <a:r>
              <a:rPr lang="en" sz="1600">
                <a:solidFill>
                  <a:schemeClr val="dk1"/>
                </a:solidFill>
                <a:highlight>
                  <a:srgbClr val="FFFFFF"/>
                </a:highlight>
                <a:latin typeface="Courier New"/>
                <a:ea typeface="Courier New"/>
                <a:cs typeface="Courier New"/>
                <a:sym typeface="Courier New"/>
              </a:rPr>
              <a:t>ResponseEntity&lt;Object&gt; handleException(</a:t>
            </a:r>
            <a:endParaRPr sz="16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600">
                <a:solidFill>
                  <a:schemeClr val="dk1"/>
                </a:solidFill>
                <a:highlight>
                  <a:srgbClr val="FFFFFF"/>
                </a:highlight>
                <a:latin typeface="Courier New"/>
                <a:ea typeface="Courier New"/>
                <a:cs typeface="Courier New"/>
                <a:sym typeface="Courier New"/>
              </a:rPr>
              <a:t>       MethodArgumentNotValidException ex) {</a:t>
            </a:r>
            <a:endParaRPr sz="16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600">
                <a:solidFill>
                  <a:schemeClr val="dk1"/>
                </a:solidFill>
                <a:highlight>
                  <a:srgbClr val="FFFFFF"/>
                </a:highlight>
                <a:latin typeface="Courier New"/>
                <a:ea typeface="Courier New"/>
                <a:cs typeface="Courier New"/>
                <a:sym typeface="Courier New"/>
              </a:rPr>
              <a:t>   Map&lt;String, String&gt; errors = </a:t>
            </a:r>
            <a:r>
              <a:rPr b="1" lang="en" sz="1600">
                <a:solidFill>
                  <a:srgbClr val="000080"/>
                </a:solidFill>
                <a:highlight>
                  <a:srgbClr val="FFFFFF"/>
                </a:highlight>
                <a:latin typeface="Courier New"/>
                <a:ea typeface="Courier New"/>
                <a:cs typeface="Courier New"/>
                <a:sym typeface="Courier New"/>
              </a:rPr>
              <a:t>new </a:t>
            </a:r>
            <a:r>
              <a:rPr lang="en" sz="1600">
                <a:solidFill>
                  <a:schemeClr val="dk1"/>
                </a:solidFill>
                <a:highlight>
                  <a:srgbClr val="FFFFFF"/>
                </a:highlight>
                <a:latin typeface="Courier New"/>
                <a:ea typeface="Courier New"/>
                <a:cs typeface="Courier New"/>
                <a:sym typeface="Courier New"/>
              </a:rPr>
              <a:t>HashMap&lt;&gt;();</a:t>
            </a:r>
            <a:endParaRPr sz="16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600">
                <a:solidFill>
                  <a:schemeClr val="dk1"/>
                </a:solidFill>
                <a:highlight>
                  <a:srgbClr val="FFFFFF"/>
                </a:highlight>
                <a:latin typeface="Courier New"/>
                <a:ea typeface="Courier New"/>
                <a:cs typeface="Courier New"/>
                <a:sym typeface="Courier New"/>
              </a:rPr>
              <a:t>   ex.getBindingResult().getAllErrors().forEach((error) -&gt; {</a:t>
            </a:r>
            <a:endParaRPr sz="16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600">
                <a:solidFill>
                  <a:schemeClr val="dk1"/>
                </a:solidFill>
                <a:highlight>
                  <a:srgbClr val="FFFFFF"/>
                </a:highlight>
                <a:latin typeface="Courier New"/>
                <a:ea typeface="Courier New"/>
                <a:cs typeface="Courier New"/>
                <a:sym typeface="Courier New"/>
              </a:rPr>
              <a:t>       String fieldName = ((FieldError) error).getField();</a:t>
            </a:r>
            <a:endParaRPr sz="16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600">
                <a:solidFill>
                  <a:schemeClr val="dk1"/>
                </a:solidFill>
                <a:highlight>
                  <a:srgbClr val="FFFFFF"/>
                </a:highlight>
                <a:latin typeface="Courier New"/>
                <a:ea typeface="Courier New"/>
                <a:cs typeface="Courier New"/>
                <a:sym typeface="Courier New"/>
              </a:rPr>
              <a:t>       String errorMessage = error.getDefaultMessage();</a:t>
            </a:r>
            <a:endParaRPr sz="16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600">
                <a:solidFill>
                  <a:schemeClr val="dk1"/>
                </a:solidFill>
                <a:highlight>
                  <a:srgbClr val="FFFFFF"/>
                </a:highlight>
                <a:latin typeface="Courier New"/>
                <a:ea typeface="Courier New"/>
                <a:cs typeface="Courier New"/>
                <a:sym typeface="Courier New"/>
              </a:rPr>
              <a:t>       </a:t>
            </a:r>
            <a:r>
              <a:rPr lang="en" sz="1600">
                <a:solidFill>
                  <a:srgbClr val="660E7A"/>
                </a:solidFill>
                <a:highlight>
                  <a:srgbClr val="FFFFFF"/>
                </a:highlight>
                <a:latin typeface="Courier New"/>
                <a:ea typeface="Courier New"/>
                <a:cs typeface="Courier New"/>
                <a:sym typeface="Courier New"/>
              </a:rPr>
              <a:t>errors</a:t>
            </a:r>
            <a:r>
              <a:rPr lang="en" sz="1600">
                <a:solidFill>
                  <a:schemeClr val="dk1"/>
                </a:solidFill>
                <a:highlight>
                  <a:srgbClr val="FFFFFF"/>
                </a:highlight>
                <a:latin typeface="Courier New"/>
                <a:ea typeface="Courier New"/>
                <a:cs typeface="Courier New"/>
                <a:sym typeface="Courier New"/>
              </a:rPr>
              <a:t>.put(fieldName, errorMessage);</a:t>
            </a:r>
            <a:endParaRPr sz="16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600">
                <a:solidFill>
                  <a:schemeClr val="dk1"/>
                </a:solidFill>
                <a:highlight>
                  <a:srgbClr val="FFFFFF"/>
                </a:highlight>
                <a:latin typeface="Courier New"/>
                <a:ea typeface="Courier New"/>
                <a:cs typeface="Courier New"/>
                <a:sym typeface="Courier New"/>
              </a:rPr>
              <a:t>   });</a:t>
            </a:r>
            <a:endParaRPr sz="16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600">
                <a:solidFill>
                  <a:schemeClr val="dk1"/>
                </a:solidFill>
                <a:highlight>
                  <a:srgbClr val="FFFFFF"/>
                </a:highlight>
                <a:latin typeface="Courier New"/>
                <a:ea typeface="Courier New"/>
                <a:cs typeface="Courier New"/>
                <a:sym typeface="Courier New"/>
              </a:rPr>
              <a:t>   </a:t>
            </a:r>
            <a:r>
              <a:rPr b="1" lang="en" sz="1600">
                <a:solidFill>
                  <a:srgbClr val="000080"/>
                </a:solidFill>
                <a:highlight>
                  <a:srgbClr val="FFFFFF"/>
                </a:highlight>
                <a:latin typeface="Courier New"/>
                <a:ea typeface="Courier New"/>
                <a:cs typeface="Courier New"/>
                <a:sym typeface="Courier New"/>
              </a:rPr>
              <a:t>return </a:t>
            </a:r>
            <a:r>
              <a:rPr lang="en" sz="1600">
                <a:solidFill>
                  <a:schemeClr val="dk1"/>
                </a:solidFill>
                <a:highlight>
                  <a:srgbClr val="FFFFFF"/>
                </a:highlight>
                <a:latin typeface="Courier New"/>
                <a:ea typeface="Courier New"/>
                <a:cs typeface="Courier New"/>
                <a:sym typeface="Courier New"/>
              </a:rPr>
              <a:t>ResponseEntity.</a:t>
            </a:r>
            <a:r>
              <a:rPr i="1" lang="en" sz="1600">
                <a:solidFill>
                  <a:schemeClr val="dk1"/>
                </a:solidFill>
                <a:highlight>
                  <a:srgbClr val="FFFFFF"/>
                </a:highlight>
                <a:latin typeface="Courier New"/>
                <a:ea typeface="Courier New"/>
                <a:cs typeface="Courier New"/>
                <a:sym typeface="Courier New"/>
              </a:rPr>
              <a:t>badRequest</a:t>
            </a:r>
            <a:r>
              <a:rPr lang="en" sz="1600">
                <a:solidFill>
                  <a:schemeClr val="dk1"/>
                </a:solidFill>
                <a:highlight>
                  <a:srgbClr val="FFFFFF"/>
                </a:highlight>
                <a:latin typeface="Courier New"/>
                <a:ea typeface="Courier New"/>
                <a:cs typeface="Courier New"/>
                <a:sym typeface="Courier New"/>
              </a:rPr>
              <a:t>().body(errors);</a:t>
            </a:r>
            <a:endParaRPr sz="160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600"/>
              </a:spcBef>
              <a:spcAft>
                <a:spcPts val="0"/>
              </a:spcAft>
              <a:buNone/>
            </a:pPr>
            <a:r>
              <a:t/>
            </a:r>
            <a:endParaRPr sz="1600">
              <a:solidFill>
                <a:srgbClr val="808000"/>
              </a:solidFill>
              <a:highlight>
                <a:srgbClr val="FFFFFF"/>
              </a:highlight>
              <a:latin typeface="Courier New"/>
              <a:ea typeface="Courier New"/>
              <a:cs typeface="Courier New"/>
              <a:sym typeface="Courier New"/>
            </a:endParaRPr>
          </a:p>
          <a:p>
            <a:pPr indent="0" lvl="0" marL="0" rtl="0" algn="l">
              <a:lnSpc>
                <a:spcPct val="133333"/>
              </a:lnSpc>
              <a:spcBef>
                <a:spcPts val="1000"/>
              </a:spcBef>
              <a:spcAft>
                <a:spcPts val="0"/>
              </a:spcAft>
              <a:buNone/>
            </a:pPr>
            <a:r>
              <a:t/>
            </a:r>
            <a:endParaRPr/>
          </a:p>
          <a:p>
            <a:pPr indent="0" lvl="0" marL="0" rtl="0" algn="l">
              <a:lnSpc>
                <a:spcPct val="133333"/>
              </a:lnSpc>
              <a:spcBef>
                <a:spcPts val="0"/>
              </a:spcBef>
              <a:spcAft>
                <a:spcPts val="0"/>
              </a:spcAft>
              <a:buNone/>
            </a:pPr>
            <a:r>
              <a:t/>
            </a:r>
            <a:endParaRPr/>
          </a:p>
          <a:p>
            <a:pPr indent="0" lvl="0" marL="0" rtl="0" algn="l">
              <a:spcBef>
                <a:spcPts val="600"/>
              </a:spcBef>
              <a:spcAft>
                <a:spcPts val="0"/>
              </a:spcAft>
              <a:buNone/>
            </a:pPr>
            <a:r>
              <a:t/>
            </a:r>
            <a:endParaRPr/>
          </a:p>
          <a:p>
            <a:pPr indent="0" lvl="0" marL="0" rtl="0" algn="l">
              <a:spcBef>
                <a:spcPts val="1000"/>
              </a:spcBef>
              <a:spcAft>
                <a:spcPts val="0"/>
              </a:spcAft>
              <a:buNone/>
            </a:pPr>
            <a:r>
              <a:t/>
            </a:r>
            <a:endParaRPr>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pSp>
        <p:nvGrpSpPr>
          <p:cNvPr id="2531" name="Google Shape;2531;p121"/>
          <p:cNvGrpSpPr/>
          <p:nvPr/>
        </p:nvGrpSpPr>
        <p:grpSpPr>
          <a:xfrm>
            <a:off x="293683" y="574116"/>
            <a:ext cx="309041" cy="403123"/>
            <a:chOff x="590250" y="244200"/>
            <a:chExt cx="407975" cy="532175"/>
          </a:xfrm>
        </p:grpSpPr>
        <p:sp>
          <p:nvSpPr>
            <p:cNvPr id="2532" name="Google Shape;2532;p12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12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12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12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12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12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12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12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2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12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12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12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12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12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sp>
        <p:nvSpPr>
          <p:cNvPr id="2550" name="Google Shape;2550;p122"/>
          <p:cNvSpPr txBox="1"/>
          <p:nvPr>
            <p:ph type="ctrTitle"/>
          </p:nvPr>
        </p:nvSpPr>
        <p:spPr>
          <a:xfrm>
            <a:off x="463525" y="2871150"/>
            <a:ext cx="4094400" cy="164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Journalisation</a:t>
            </a:r>
            <a:endParaRPr/>
          </a:p>
        </p:txBody>
      </p:sp>
      <p:sp>
        <p:nvSpPr>
          <p:cNvPr id="2551" name="Google Shape;2551;p12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552" name="Google Shape;2552;p122"/>
          <p:cNvSpPr txBox="1"/>
          <p:nvPr/>
        </p:nvSpPr>
        <p:spPr>
          <a:xfrm>
            <a:off x="463525" y="0"/>
            <a:ext cx="46428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7200">
                <a:solidFill>
                  <a:srgbClr val="3F5378"/>
                </a:solidFill>
                <a:latin typeface="Roboto Condensed"/>
                <a:ea typeface="Roboto Condensed"/>
                <a:cs typeface="Roboto Condensed"/>
                <a:sym typeface="Roboto Condensed"/>
              </a:rPr>
              <a:t>Spring Boot &amp; REST</a:t>
            </a:r>
            <a:endParaRPr b="1" sz="7200">
              <a:solidFill>
                <a:srgbClr val="3F5378"/>
              </a:solidFill>
              <a:latin typeface="Roboto Condensed"/>
              <a:ea typeface="Roboto Condensed"/>
              <a:cs typeface="Roboto Condensed"/>
              <a:sym typeface="Roboto Condensed"/>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6" name="Shape 2556"/>
        <p:cNvGrpSpPr/>
        <p:nvPr/>
      </p:nvGrpSpPr>
      <p:grpSpPr>
        <a:xfrm>
          <a:off x="0" y="0"/>
          <a:ext cx="0" cy="0"/>
          <a:chOff x="0" y="0"/>
          <a:chExt cx="0" cy="0"/>
        </a:xfrm>
      </p:grpSpPr>
      <p:sp>
        <p:nvSpPr>
          <p:cNvPr id="2557" name="Google Shape;2557;p12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Journalisation</a:t>
            </a:r>
            <a:endParaRPr/>
          </a:p>
        </p:txBody>
      </p:sp>
      <p:sp>
        <p:nvSpPr>
          <p:cNvPr id="2558" name="Google Shape;2558;p12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559" name="Google Shape;2559;p123"/>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Définition</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solidFill>
                  <a:schemeClr val="dk1"/>
                </a:solidFill>
              </a:rPr>
              <a:t>Garder une trace d’une séquence d'événements peut être utile pour suivre un procédé, ou comprendre pourquoi une erreur survient.</a:t>
            </a:r>
            <a:endParaRPr>
              <a:solidFill>
                <a:schemeClr val="dk1"/>
              </a:solidFill>
            </a:endParaRPr>
          </a:p>
          <a:p>
            <a:pPr indent="0" lvl="0" marL="0" marR="0" rtl="0" algn="l">
              <a:lnSpc>
                <a:spcPct val="100000"/>
              </a:lnSpc>
              <a:spcBef>
                <a:spcPts val="1000"/>
              </a:spcBef>
              <a:spcAft>
                <a:spcPts val="0"/>
              </a:spcAft>
              <a:buNone/>
            </a:pPr>
            <a:r>
              <a:rPr lang="en">
                <a:solidFill>
                  <a:schemeClr val="dk1"/>
                </a:solidFill>
              </a:rPr>
              <a:t>On appelle Journalisation ou </a:t>
            </a:r>
            <a:r>
              <a:rPr b="1" lang="en">
                <a:solidFill>
                  <a:schemeClr val="dk1"/>
                </a:solidFill>
                <a:latin typeface="Roboto Condensed"/>
                <a:ea typeface="Roboto Condensed"/>
                <a:cs typeface="Roboto Condensed"/>
                <a:sym typeface="Roboto Condensed"/>
              </a:rPr>
              <a:t>Logging</a:t>
            </a:r>
            <a:r>
              <a:rPr lang="en">
                <a:solidFill>
                  <a:schemeClr val="dk1"/>
                </a:solidFill>
              </a:rPr>
              <a:t> le fait d’émettre des messages dans un conteneur dans le but de pouvoir retrouver ces évènements.</a:t>
            </a:r>
            <a:endParaRPr>
              <a:solidFill>
                <a:schemeClr val="dk1"/>
              </a:solidFill>
            </a:endParaRPr>
          </a:p>
          <a:p>
            <a:pPr indent="0" lvl="0" marL="0" marR="0" rtl="0" algn="l">
              <a:lnSpc>
                <a:spcPct val="100000"/>
              </a:lnSpc>
              <a:spcBef>
                <a:spcPts val="1000"/>
              </a:spcBef>
              <a:spcAft>
                <a:spcPts val="0"/>
              </a:spcAft>
              <a:buNone/>
            </a:pPr>
            <a:r>
              <a:rPr lang="en">
                <a:solidFill>
                  <a:schemeClr val="dk1"/>
                </a:solidFill>
              </a:rPr>
              <a:t>Dans l’idéal des mondes, ces traces sont </a:t>
            </a:r>
            <a:r>
              <a:rPr b="1" lang="en">
                <a:solidFill>
                  <a:schemeClr val="dk1"/>
                </a:solidFill>
                <a:latin typeface="Roboto Condensed"/>
                <a:ea typeface="Roboto Condensed"/>
                <a:cs typeface="Roboto Condensed"/>
                <a:sym typeface="Roboto Condensed"/>
              </a:rPr>
              <a:t>horodatées</a:t>
            </a:r>
            <a:r>
              <a:rPr lang="en">
                <a:solidFill>
                  <a:schemeClr val="dk1"/>
                </a:solidFill>
              </a:rPr>
              <a:t> et facilement </a:t>
            </a:r>
            <a:r>
              <a:rPr b="1" lang="en">
                <a:solidFill>
                  <a:schemeClr val="dk1"/>
                </a:solidFill>
                <a:latin typeface="Roboto Condensed"/>
                <a:ea typeface="Roboto Condensed"/>
                <a:cs typeface="Roboto Condensed"/>
                <a:sym typeface="Roboto Condensed"/>
              </a:rPr>
              <a:t>exploitables</a:t>
            </a:r>
            <a:r>
              <a:rPr lang="en">
                <a:solidFill>
                  <a:schemeClr val="dk1"/>
                </a:solidFill>
              </a:rPr>
              <a:t>!</a:t>
            </a:r>
            <a:endParaRPr>
              <a:solidFill>
                <a:schemeClr val="dk1"/>
              </a:solidFill>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2560" name="Google Shape;2560;p123"/>
          <p:cNvGrpSpPr/>
          <p:nvPr/>
        </p:nvGrpSpPr>
        <p:grpSpPr>
          <a:xfrm>
            <a:off x="293683" y="574116"/>
            <a:ext cx="309041" cy="403123"/>
            <a:chOff x="590250" y="244200"/>
            <a:chExt cx="407975" cy="532175"/>
          </a:xfrm>
        </p:grpSpPr>
        <p:sp>
          <p:nvSpPr>
            <p:cNvPr id="2561" name="Google Shape;2561;p12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12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12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12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2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12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12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12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12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12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2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12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12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12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8" name="Shape 2578"/>
        <p:cNvGrpSpPr/>
        <p:nvPr/>
      </p:nvGrpSpPr>
      <p:grpSpPr>
        <a:xfrm>
          <a:off x="0" y="0"/>
          <a:ext cx="0" cy="0"/>
          <a:chOff x="0" y="0"/>
          <a:chExt cx="0" cy="0"/>
        </a:xfrm>
      </p:grpSpPr>
      <p:sp>
        <p:nvSpPr>
          <p:cNvPr id="2579" name="Google Shape;2579;p12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Journalisation</a:t>
            </a:r>
            <a:endParaRPr/>
          </a:p>
        </p:txBody>
      </p:sp>
      <p:sp>
        <p:nvSpPr>
          <p:cNvPr id="2580" name="Google Shape;2580;p12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581" name="Google Shape;2581;p124"/>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Exemple</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2582" name="Google Shape;2582;p124"/>
          <p:cNvGrpSpPr/>
          <p:nvPr/>
        </p:nvGrpSpPr>
        <p:grpSpPr>
          <a:xfrm>
            <a:off x="293683" y="574116"/>
            <a:ext cx="309041" cy="403123"/>
            <a:chOff x="590250" y="244200"/>
            <a:chExt cx="407975" cy="532175"/>
          </a:xfrm>
        </p:grpSpPr>
        <p:sp>
          <p:nvSpPr>
            <p:cNvPr id="2583" name="Google Shape;2583;p12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12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12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12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12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12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12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12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12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12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12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12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12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12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97" name="Google Shape;2597;p124"/>
          <p:cNvPicPr preferRelativeResize="0"/>
          <p:nvPr/>
        </p:nvPicPr>
        <p:blipFill>
          <a:blip r:embed="rId3">
            <a:alphaModFix/>
          </a:blip>
          <a:stretch>
            <a:fillRect/>
          </a:stretch>
        </p:blipFill>
        <p:spPr>
          <a:xfrm>
            <a:off x="248625" y="2308175"/>
            <a:ext cx="8703226" cy="1258500"/>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1" name="Shape 2601"/>
        <p:cNvGrpSpPr/>
        <p:nvPr/>
      </p:nvGrpSpPr>
      <p:grpSpPr>
        <a:xfrm>
          <a:off x="0" y="0"/>
          <a:ext cx="0" cy="0"/>
          <a:chOff x="0" y="0"/>
          <a:chExt cx="0" cy="0"/>
        </a:xfrm>
      </p:grpSpPr>
      <p:sp>
        <p:nvSpPr>
          <p:cNvPr id="2602" name="Google Shape;2602;p12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Conventions</a:t>
            </a:r>
            <a:endParaRPr/>
          </a:p>
        </p:txBody>
      </p:sp>
      <p:sp>
        <p:nvSpPr>
          <p:cNvPr id="2603" name="Google Shape;2603;p12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604" name="Google Shape;2604;p125"/>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Solutions de stockage</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solidFill>
                  <a:schemeClr val="dk1"/>
                </a:solidFill>
              </a:rPr>
              <a:t>Dans la grande majorité des applications, ces journaux sont conservés dans un ou plusieurs fichiers texte. Par abus de langage ces fichiers sont souvent eux mêmes appelés </a:t>
            </a:r>
            <a:r>
              <a:rPr b="1" lang="en">
                <a:solidFill>
                  <a:schemeClr val="dk1"/>
                </a:solidFill>
                <a:latin typeface="Roboto Condensed"/>
                <a:ea typeface="Roboto Condensed"/>
                <a:cs typeface="Roboto Condensed"/>
                <a:sym typeface="Roboto Condensed"/>
              </a:rPr>
              <a:t>log</a:t>
            </a:r>
            <a:r>
              <a:rPr lang="en">
                <a:solidFill>
                  <a:schemeClr val="dk1"/>
                </a:solidFill>
              </a:rPr>
              <a:t>.</a:t>
            </a:r>
            <a:endParaRPr>
              <a:solidFill>
                <a:schemeClr val="dk1"/>
              </a:solidFill>
            </a:endParaRPr>
          </a:p>
          <a:p>
            <a:pPr indent="0" lvl="0" marL="0" marR="0" rtl="0" algn="l">
              <a:lnSpc>
                <a:spcPct val="100000"/>
              </a:lnSpc>
              <a:spcBef>
                <a:spcPts val="1000"/>
              </a:spcBef>
              <a:spcAft>
                <a:spcPts val="0"/>
              </a:spcAft>
              <a:buNone/>
            </a:pPr>
            <a:r>
              <a:rPr lang="en">
                <a:solidFill>
                  <a:schemeClr val="dk1"/>
                </a:solidFill>
              </a:rPr>
              <a:t>Il est évidemment possible de les stocker ailleurs : </a:t>
            </a:r>
            <a:endParaRPr>
              <a:solidFill>
                <a:schemeClr val="dk1"/>
              </a:solidFill>
            </a:endParaRPr>
          </a:p>
          <a:p>
            <a:pPr indent="-355600" lvl="0" marL="457200" marR="0" rtl="0" algn="l">
              <a:lnSpc>
                <a:spcPct val="100000"/>
              </a:lnSpc>
              <a:spcBef>
                <a:spcPts val="1000"/>
              </a:spcBef>
              <a:spcAft>
                <a:spcPts val="0"/>
              </a:spcAft>
              <a:buSzPts val="2000"/>
              <a:buFont typeface="Roboto Condensed"/>
              <a:buChar char="▰"/>
            </a:pPr>
            <a:r>
              <a:rPr lang="en">
                <a:solidFill>
                  <a:schemeClr val="dk1"/>
                </a:solidFill>
              </a:rPr>
              <a:t>Une base de données</a:t>
            </a:r>
            <a:endParaRPr>
              <a:solidFill>
                <a:schemeClr val="dk1"/>
              </a:solidFill>
            </a:endParaRPr>
          </a:p>
          <a:p>
            <a:pPr indent="-355600" lvl="0" marL="457200" marR="0" rtl="0" algn="l">
              <a:lnSpc>
                <a:spcPct val="100000"/>
              </a:lnSpc>
              <a:spcBef>
                <a:spcPts val="0"/>
              </a:spcBef>
              <a:spcAft>
                <a:spcPts val="0"/>
              </a:spcAft>
              <a:buSzPts val="2000"/>
              <a:buFont typeface="Roboto Condensed"/>
              <a:buChar char="▰"/>
            </a:pPr>
            <a:r>
              <a:rPr lang="en">
                <a:solidFill>
                  <a:schemeClr val="dk1"/>
                </a:solidFill>
              </a:rPr>
              <a:t>Un mail</a:t>
            </a:r>
            <a:endParaRPr>
              <a:solidFill>
                <a:schemeClr val="dk1"/>
              </a:solidFill>
            </a:endParaRPr>
          </a:p>
          <a:p>
            <a:pPr indent="-355600" lvl="0" marL="457200" marR="0" rtl="0" algn="l">
              <a:lnSpc>
                <a:spcPct val="100000"/>
              </a:lnSpc>
              <a:spcBef>
                <a:spcPts val="0"/>
              </a:spcBef>
              <a:spcAft>
                <a:spcPts val="0"/>
              </a:spcAft>
              <a:buSzPts val="2000"/>
              <a:buFont typeface="Roboto Condensed"/>
              <a:buChar char="▰"/>
            </a:pPr>
            <a:r>
              <a:rPr lang="en">
                <a:solidFill>
                  <a:schemeClr val="dk1"/>
                </a:solidFill>
              </a:rPr>
              <a:t>Un appel réseau</a:t>
            </a:r>
            <a:endParaRPr>
              <a:solidFill>
                <a:schemeClr val="dk1"/>
              </a:solidFill>
            </a:endParaRPr>
          </a:p>
          <a:p>
            <a:pPr indent="-355600" lvl="0" marL="457200" marR="0" rtl="0" algn="l">
              <a:lnSpc>
                <a:spcPct val="100000"/>
              </a:lnSpc>
              <a:spcBef>
                <a:spcPts val="0"/>
              </a:spcBef>
              <a:spcAft>
                <a:spcPts val="0"/>
              </a:spcAft>
              <a:buSzPts val="2000"/>
              <a:buFont typeface="Roboto Condensed"/>
              <a:buChar char="▰"/>
            </a:pPr>
            <a:r>
              <a:rPr lang="en">
                <a:solidFill>
                  <a:schemeClr val="dk1"/>
                </a:solidFill>
              </a:rPr>
              <a:t>...</a:t>
            </a:r>
            <a:endParaRPr>
              <a:solidFill>
                <a:schemeClr val="dk1"/>
              </a:solidFill>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2605" name="Google Shape;2605;p125"/>
          <p:cNvGrpSpPr/>
          <p:nvPr/>
        </p:nvGrpSpPr>
        <p:grpSpPr>
          <a:xfrm>
            <a:off x="293683" y="574116"/>
            <a:ext cx="309041" cy="403123"/>
            <a:chOff x="590250" y="244200"/>
            <a:chExt cx="407975" cy="532175"/>
          </a:xfrm>
        </p:grpSpPr>
        <p:sp>
          <p:nvSpPr>
            <p:cNvPr id="2606" name="Google Shape;2606;p12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12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12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12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12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12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12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12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12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12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12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12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12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12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3" name="Shape 2623"/>
        <p:cNvGrpSpPr/>
        <p:nvPr/>
      </p:nvGrpSpPr>
      <p:grpSpPr>
        <a:xfrm>
          <a:off x="0" y="0"/>
          <a:ext cx="0" cy="0"/>
          <a:chOff x="0" y="0"/>
          <a:chExt cx="0" cy="0"/>
        </a:xfrm>
      </p:grpSpPr>
      <p:sp>
        <p:nvSpPr>
          <p:cNvPr id="2624" name="Google Shape;2624;p12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Conventions</a:t>
            </a:r>
            <a:endParaRPr/>
          </a:p>
        </p:txBody>
      </p:sp>
      <p:sp>
        <p:nvSpPr>
          <p:cNvPr id="2625" name="Google Shape;2625;p12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626" name="Google Shape;2626;p126"/>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Framework</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solidFill>
                  <a:schemeClr val="dk1"/>
                </a:solidFill>
              </a:rPr>
              <a:t>Ce travail de Logging est le plus souvent délégué à une librairie dont c’est le rôle:</a:t>
            </a:r>
            <a:endParaRPr>
              <a:solidFill>
                <a:schemeClr val="dk1"/>
              </a:solidFill>
            </a:endParaRPr>
          </a:p>
          <a:p>
            <a:pPr indent="-355600" lvl="0" marL="457200" marR="0" rtl="0" algn="l">
              <a:lnSpc>
                <a:spcPct val="100000"/>
              </a:lnSpc>
              <a:spcBef>
                <a:spcPts val="1000"/>
              </a:spcBef>
              <a:spcAft>
                <a:spcPts val="0"/>
              </a:spcAft>
              <a:buSzPts val="2000"/>
              <a:buFont typeface="Roboto Condensed"/>
              <a:buChar char="▰"/>
            </a:pPr>
            <a:r>
              <a:rPr lang="en">
                <a:solidFill>
                  <a:schemeClr val="dk1"/>
                </a:solidFill>
              </a:rPr>
              <a:t>Logback (fourni par défaut avec les dépendances “starter”)</a:t>
            </a:r>
            <a:endParaRPr>
              <a:solidFill>
                <a:schemeClr val="dk1"/>
              </a:solidFill>
            </a:endParaRPr>
          </a:p>
          <a:p>
            <a:pPr indent="-355600" lvl="0" marL="457200" marR="0" rtl="0" algn="l">
              <a:lnSpc>
                <a:spcPct val="100000"/>
              </a:lnSpc>
              <a:spcBef>
                <a:spcPts val="0"/>
              </a:spcBef>
              <a:spcAft>
                <a:spcPts val="0"/>
              </a:spcAft>
              <a:buSzPts val="2000"/>
              <a:buFont typeface="Roboto Condensed"/>
              <a:buChar char="▰"/>
            </a:pPr>
            <a:r>
              <a:rPr lang="en">
                <a:solidFill>
                  <a:schemeClr val="dk1"/>
                </a:solidFill>
              </a:rPr>
              <a:t>Log4j/Log4j2</a:t>
            </a:r>
            <a:endParaRPr>
              <a:solidFill>
                <a:schemeClr val="dk1"/>
              </a:solidFill>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rPr lang="en">
                <a:solidFill>
                  <a:schemeClr val="dk1"/>
                </a:solidFill>
              </a:rPr>
              <a:t>Si des éléments de configuration peuvent changer de l’un à l’autre,  ils s’appuient tous les deux sur la même terminologie, établie par Log4j.</a:t>
            </a:r>
            <a:endParaRPr>
              <a:solidFill>
                <a:schemeClr val="dk1"/>
              </a:solidFill>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2627" name="Google Shape;2627;p126"/>
          <p:cNvGrpSpPr/>
          <p:nvPr/>
        </p:nvGrpSpPr>
        <p:grpSpPr>
          <a:xfrm>
            <a:off x="293683" y="574116"/>
            <a:ext cx="309041" cy="403123"/>
            <a:chOff x="590250" y="244200"/>
            <a:chExt cx="407975" cy="532175"/>
          </a:xfrm>
        </p:grpSpPr>
        <p:sp>
          <p:nvSpPr>
            <p:cNvPr id="2628" name="Google Shape;2628;p12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12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12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12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12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12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12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12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12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12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12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12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12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12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5" name="Shape 2645"/>
        <p:cNvGrpSpPr/>
        <p:nvPr/>
      </p:nvGrpSpPr>
      <p:grpSpPr>
        <a:xfrm>
          <a:off x="0" y="0"/>
          <a:ext cx="0" cy="0"/>
          <a:chOff x="0" y="0"/>
          <a:chExt cx="0" cy="0"/>
        </a:xfrm>
      </p:grpSpPr>
      <p:sp>
        <p:nvSpPr>
          <p:cNvPr id="2646" name="Google Shape;2646;p12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Niveaux</a:t>
            </a:r>
            <a:endParaRPr/>
          </a:p>
        </p:txBody>
      </p:sp>
      <p:sp>
        <p:nvSpPr>
          <p:cNvPr id="2647" name="Google Shape;2647;p12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648" name="Google Shape;2648;p127"/>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Criticité du message</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solidFill>
                  <a:schemeClr val="dk1"/>
                </a:solidFill>
              </a:rPr>
              <a:t>L’importance du message est associé à un niveau de Log. Il en existe 5 du moins au plus critique :</a:t>
            </a:r>
            <a:endParaRPr>
              <a:solidFill>
                <a:schemeClr val="dk1"/>
              </a:solidFill>
            </a:endParaRPr>
          </a:p>
          <a:p>
            <a:pPr indent="-355600" lvl="0" marL="457200" marR="0" rtl="0" algn="l">
              <a:lnSpc>
                <a:spcPct val="100000"/>
              </a:lnSpc>
              <a:spcBef>
                <a:spcPts val="1000"/>
              </a:spcBef>
              <a:spcAft>
                <a:spcPts val="0"/>
              </a:spcAft>
              <a:buSzPts val="2000"/>
              <a:buFont typeface="Roboto Condensed"/>
              <a:buChar char="▰"/>
            </a:pPr>
            <a:r>
              <a:rPr b="1" lang="en">
                <a:solidFill>
                  <a:schemeClr val="dk1"/>
                </a:solidFill>
                <a:latin typeface="Roboto Condensed"/>
                <a:ea typeface="Roboto Condensed"/>
                <a:cs typeface="Roboto Condensed"/>
                <a:sym typeface="Roboto Condensed"/>
              </a:rPr>
              <a:t>Trace </a:t>
            </a:r>
            <a:r>
              <a:rPr lang="en">
                <a:solidFill>
                  <a:schemeClr val="dk1"/>
                </a:solidFill>
              </a:rPr>
              <a:t>: Son usage est très limité. </a:t>
            </a:r>
            <a:endParaRPr>
              <a:solidFill>
                <a:schemeClr val="dk1"/>
              </a:solidFill>
            </a:endParaRPr>
          </a:p>
          <a:p>
            <a:pPr indent="-355600" lvl="0" marL="457200" marR="0" rtl="0" algn="l">
              <a:lnSpc>
                <a:spcPct val="100000"/>
              </a:lnSpc>
              <a:spcBef>
                <a:spcPts val="0"/>
              </a:spcBef>
              <a:spcAft>
                <a:spcPts val="0"/>
              </a:spcAft>
              <a:buSzPts val="2000"/>
              <a:buFont typeface="Roboto Condensed"/>
              <a:buChar char="▰"/>
            </a:pPr>
            <a:r>
              <a:rPr b="1" lang="en">
                <a:solidFill>
                  <a:schemeClr val="dk1"/>
                </a:solidFill>
                <a:latin typeface="Roboto Condensed"/>
                <a:ea typeface="Roboto Condensed"/>
                <a:cs typeface="Roboto Condensed"/>
                <a:sym typeface="Roboto Condensed"/>
              </a:rPr>
              <a:t>Debug </a:t>
            </a:r>
            <a:r>
              <a:rPr lang="en">
                <a:solidFill>
                  <a:schemeClr val="dk1"/>
                </a:solidFill>
              </a:rPr>
              <a:t>: Message pouvant être utile pour du debuggage comme des valeurs de paramètres, etc</a:t>
            </a:r>
            <a:endParaRPr>
              <a:solidFill>
                <a:schemeClr val="dk1"/>
              </a:solidFill>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2649" name="Google Shape;2649;p127"/>
          <p:cNvGrpSpPr/>
          <p:nvPr/>
        </p:nvGrpSpPr>
        <p:grpSpPr>
          <a:xfrm>
            <a:off x="293683" y="574116"/>
            <a:ext cx="309041" cy="403123"/>
            <a:chOff x="590250" y="244200"/>
            <a:chExt cx="407975" cy="532175"/>
          </a:xfrm>
        </p:grpSpPr>
        <p:sp>
          <p:nvSpPr>
            <p:cNvPr id="2650" name="Google Shape;2650;p12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12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12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12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12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12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12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12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12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12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12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12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12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12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7" name="Shape 2667"/>
        <p:cNvGrpSpPr/>
        <p:nvPr/>
      </p:nvGrpSpPr>
      <p:grpSpPr>
        <a:xfrm>
          <a:off x="0" y="0"/>
          <a:ext cx="0" cy="0"/>
          <a:chOff x="0" y="0"/>
          <a:chExt cx="0" cy="0"/>
        </a:xfrm>
      </p:grpSpPr>
      <p:sp>
        <p:nvSpPr>
          <p:cNvPr id="2668" name="Google Shape;2668;p12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Niveaux</a:t>
            </a:r>
            <a:endParaRPr/>
          </a:p>
        </p:txBody>
      </p:sp>
      <p:sp>
        <p:nvSpPr>
          <p:cNvPr id="2669" name="Google Shape;2669;p12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670" name="Google Shape;2670;p128"/>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Font typeface="Roboto Condensed"/>
              <a:buChar char="▰"/>
            </a:pPr>
            <a:r>
              <a:rPr b="1" lang="en">
                <a:solidFill>
                  <a:schemeClr val="dk1"/>
                </a:solidFill>
                <a:latin typeface="Roboto Condensed"/>
                <a:ea typeface="Roboto Condensed"/>
                <a:cs typeface="Roboto Condensed"/>
                <a:sym typeface="Roboto Condensed"/>
              </a:rPr>
              <a:t>Info </a:t>
            </a:r>
            <a:r>
              <a:rPr lang="en">
                <a:solidFill>
                  <a:schemeClr val="dk1"/>
                </a:solidFill>
              </a:rPr>
              <a:t>: Message informatif sur l’avance d’un traitement. Peut servir de suivi “grosse maille” dans un déroulé d’algorithme, type : “Step 1 OK”, ...</a:t>
            </a:r>
            <a:endParaRPr>
              <a:solidFill>
                <a:schemeClr val="dk1"/>
              </a:solidFill>
            </a:endParaRPr>
          </a:p>
          <a:p>
            <a:pPr indent="0" lvl="0" marL="457200" rtl="0" algn="l">
              <a:spcBef>
                <a:spcPts val="1000"/>
              </a:spcBef>
              <a:spcAft>
                <a:spcPts val="0"/>
              </a:spcAft>
              <a:buNone/>
            </a:pPr>
            <a:r>
              <a:t/>
            </a:r>
            <a:endParaRPr>
              <a:solidFill>
                <a:schemeClr val="dk1"/>
              </a:solidFill>
            </a:endParaRPr>
          </a:p>
          <a:p>
            <a:pPr indent="-355600" lvl="0" marL="457200" marR="0" rtl="0" algn="l">
              <a:lnSpc>
                <a:spcPct val="100000"/>
              </a:lnSpc>
              <a:spcBef>
                <a:spcPts val="1000"/>
              </a:spcBef>
              <a:spcAft>
                <a:spcPts val="0"/>
              </a:spcAft>
              <a:buSzPts val="2000"/>
              <a:buFont typeface="Roboto Condensed"/>
              <a:buChar char="▰"/>
            </a:pPr>
            <a:r>
              <a:rPr b="1" lang="en">
                <a:solidFill>
                  <a:schemeClr val="dk1"/>
                </a:solidFill>
                <a:latin typeface="Roboto Condensed"/>
                <a:ea typeface="Roboto Condensed"/>
                <a:cs typeface="Roboto Condensed"/>
                <a:sym typeface="Roboto Condensed"/>
              </a:rPr>
              <a:t>Warn </a:t>
            </a:r>
            <a:r>
              <a:rPr lang="en">
                <a:solidFill>
                  <a:schemeClr val="dk1"/>
                </a:solidFill>
              </a:rPr>
              <a:t>: Un comportement étrange ou inattendu est survenu. Il est tracé pour nécessiter une potentielle intervention plus tard</a:t>
            </a:r>
            <a:endParaRPr>
              <a:solidFill>
                <a:schemeClr val="dk1"/>
              </a:solidFill>
            </a:endParaRPr>
          </a:p>
          <a:p>
            <a:pPr indent="0" lvl="0" marL="0" marR="0" rtl="0" algn="l">
              <a:lnSpc>
                <a:spcPct val="100000"/>
              </a:lnSpc>
              <a:spcBef>
                <a:spcPts val="1000"/>
              </a:spcBef>
              <a:spcAft>
                <a:spcPts val="0"/>
              </a:spcAft>
              <a:buNone/>
            </a:pPr>
            <a:r>
              <a:t/>
            </a:r>
            <a:endParaRPr>
              <a:solidFill>
                <a:schemeClr val="dk1"/>
              </a:solidFill>
            </a:endParaRPr>
          </a:p>
          <a:p>
            <a:pPr indent="-355600" lvl="0" marL="457200" marR="0" rtl="0" algn="l">
              <a:lnSpc>
                <a:spcPct val="100000"/>
              </a:lnSpc>
              <a:spcBef>
                <a:spcPts val="1000"/>
              </a:spcBef>
              <a:spcAft>
                <a:spcPts val="0"/>
              </a:spcAft>
              <a:buSzPts val="2000"/>
              <a:buFont typeface="Roboto Condensed"/>
              <a:buChar char="▰"/>
            </a:pPr>
            <a:r>
              <a:rPr b="1" lang="en">
                <a:solidFill>
                  <a:schemeClr val="dk1"/>
                </a:solidFill>
                <a:latin typeface="Roboto Condensed"/>
                <a:ea typeface="Roboto Condensed"/>
                <a:cs typeface="Roboto Condensed"/>
                <a:sym typeface="Roboto Condensed"/>
              </a:rPr>
              <a:t>Error </a:t>
            </a:r>
            <a:r>
              <a:rPr lang="en">
                <a:solidFill>
                  <a:schemeClr val="dk1"/>
                </a:solidFill>
              </a:rPr>
              <a:t>: Une erreur est survenue, empêchant le déroulement normal de l’application.</a:t>
            </a:r>
            <a:endParaRPr>
              <a:solidFill>
                <a:schemeClr val="dk1"/>
              </a:solidFill>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2671" name="Google Shape;2671;p128"/>
          <p:cNvGrpSpPr/>
          <p:nvPr/>
        </p:nvGrpSpPr>
        <p:grpSpPr>
          <a:xfrm>
            <a:off x="293683" y="574116"/>
            <a:ext cx="309041" cy="403123"/>
            <a:chOff x="590250" y="244200"/>
            <a:chExt cx="407975" cy="532175"/>
          </a:xfrm>
        </p:grpSpPr>
        <p:sp>
          <p:nvSpPr>
            <p:cNvPr id="2672" name="Google Shape;2672;p12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12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12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12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12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12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12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12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12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12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12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12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12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12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9" name="Shape 2689"/>
        <p:cNvGrpSpPr/>
        <p:nvPr/>
      </p:nvGrpSpPr>
      <p:grpSpPr>
        <a:xfrm>
          <a:off x="0" y="0"/>
          <a:ext cx="0" cy="0"/>
          <a:chOff x="0" y="0"/>
          <a:chExt cx="0" cy="0"/>
        </a:xfrm>
      </p:grpSpPr>
      <p:sp>
        <p:nvSpPr>
          <p:cNvPr id="2690" name="Google Shape;2690;p12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Terminologie</a:t>
            </a:r>
            <a:endParaRPr/>
          </a:p>
        </p:txBody>
      </p:sp>
      <p:sp>
        <p:nvSpPr>
          <p:cNvPr id="2691" name="Google Shape;2691;p12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692" name="Google Shape;2692;p129"/>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Logger</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solidFill>
                  <a:schemeClr val="dk1"/>
                </a:solidFill>
              </a:rPr>
              <a:t>Classe appelée pour émettre un message, associé avec un niveau de criticité.</a:t>
            </a:r>
            <a:endParaRPr>
              <a:solidFill>
                <a:schemeClr val="dk1"/>
              </a:solidFill>
            </a:endParaRPr>
          </a:p>
          <a:p>
            <a:pPr indent="0" lvl="0" marL="0" rtl="0" algn="l">
              <a:spcBef>
                <a:spcPts val="1000"/>
              </a:spcBef>
              <a:spcAft>
                <a:spcPts val="0"/>
              </a:spcAft>
              <a:buNone/>
            </a:pPr>
            <a:r>
              <a:rPr lang="en">
                <a:solidFill>
                  <a:schemeClr val="dk1"/>
                </a:solidFill>
              </a:rPr>
              <a:t>Sa création se fait en utilisant une classe utilitaire de SLF4J, fourni avec Logback : </a:t>
            </a:r>
            <a:r>
              <a:rPr b="1" lang="en">
                <a:solidFill>
                  <a:schemeClr val="dk1"/>
                </a:solidFill>
                <a:latin typeface="Roboto Condensed"/>
                <a:ea typeface="Roboto Condensed"/>
                <a:cs typeface="Roboto Condensed"/>
                <a:sym typeface="Roboto Condensed"/>
              </a:rPr>
              <a:t>org.slf4j.LoggerFactory</a:t>
            </a:r>
            <a:r>
              <a:rPr lang="en">
                <a:solidFill>
                  <a:schemeClr val="dk1"/>
                </a:solidFill>
              </a:rPr>
              <a:t>.</a:t>
            </a:r>
            <a:endParaRPr>
              <a:solidFill>
                <a:schemeClr val="dk1"/>
              </a:solidFill>
            </a:endParaRPr>
          </a:p>
          <a:p>
            <a:pPr indent="0" lvl="0" marL="0" rtl="0" algn="l">
              <a:spcBef>
                <a:spcPts val="1000"/>
              </a:spcBef>
              <a:spcAft>
                <a:spcPts val="0"/>
              </a:spcAft>
              <a:buNone/>
            </a:pPr>
            <a:r>
              <a:t/>
            </a:r>
            <a:endParaRPr sz="1600">
              <a:solidFill>
                <a:schemeClr val="dk1"/>
              </a:solidFill>
            </a:endParaRPr>
          </a:p>
          <a:p>
            <a:pPr indent="0" lvl="0" marL="0" rtl="0" algn="l">
              <a:spcBef>
                <a:spcPts val="1000"/>
              </a:spcBef>
              <a:spcAft>
                <a:spcPts val="0"/>
              </a:spcAft>
              <a:buClr>
                <a:schemeClr val="dk1"/>
              </a:buClr>
              <a:buSzPts val="1100"/>
              <a:buFont typeface="Arial"/>
              <a:buNone/>
            </a:pPr>
            <a:r>
              <a:rPr b="1" lang="en" sz="1600">
                <a:solidFill>
                  <a:srgbClr val="000080"/>
                </a:solidFill>
                <a:highlight>
                  <a:srgbClr val="FFFFFF"/>
                </a:highlight>
                <a:latin typeface="Courier New"/>
                <a:ea typeface="Courier New"/>
                <a:cs typeface="Courier New"/>
                <a:sym typeface="Courier New"/>
              </a:rPr>
              <a:t>public class </a:t>
            </a:r>
            <a:r>
              <a:rPr lang="en" sz="1600">
                <a:solidFill>
                  <a:schemeClr val="dk1"/>
                </a:solidFill>
                <a:highlight>
                  <a:srgbClr val="FFFFFF"/>
                </a:highlight>
                <a:latin typeface="Courier New"/>
                <a:ea typeface="Courier New"/>
                <a:cs typeface="Courier New"/>
                <a:sym typeface="Courier New"/>
              </a:rPr>
              <a:t>MaClasse{</a:t>
            </a:r>
            <a:endParaRPr sz="1600">
              <a:solidFill>
                <a:schemeClr val="dk1"/>
              </a:solidFill>
              <a:highlight>
                <a:srgbClr val="FFFFFF"/>
              </a:highlight>
              <a:latin typeface="Courier New"/>
              <a:ea typeface="Courier New"/>
              <a:cs typeface="Courier New"/>
              <a:sym typeface="Courier New"/>
            </a:endParaRPr>
          </a:p>
          <a:p>
            <a:pPr indent="457200" lvl="0" marL="0" rtl="0" algn="l">
              <a:spcBef>
                <a:spcPts val="1000"/>
              </a:spcBef>
              <a:spcAft>
                <a:spcPts val="0"/>
              </a:spcAft>
              <a:buNone/>
            </a:pPr>
            <a:r>
              <a:rPr b="1" lang="en" sz="1600">
                <a:solidFill>
                  <a:srgbClr val="000080"/>
                </a:solidFill>
                <a:highlight>
                  <a:srgbClr val="FFFFFF"/>
                </a:highlight>
                <a:latin typeface="Courier New"/>
                <a:ea typeface="Courier New"/>
                <a:cs typeface="Courier New"/>
                <a:sym typeface="Courier New"/>
              </a:rPr>
              <a:t>private static </a:t>
            </a:r>
            <a:r>
              <a:rPr lang="en" sz="1600">
                <a:solidFill>
                  <a:schemeClr val="dk1"/>
                </a:solidFill>
                <a:highlight>
                  <a:srgbClr val="FFFFFF"/>
                </a:highlight>
                <a:latin typeface="Courier New"/>
                <a:ea typeface="Courier New"/>
                <a:cs typeface="Courier New"/>
                <a:sym typeface="Courier New"/>
              </a:rPr>
              <a:t>Logger </a:t>
            </a:r>
            <a:r>
              <a:rPr i="1" lang="en" sz="1600">
                <a:solidFill>
                  <a:srgbClr val="660E7A"/>
                </a:solidFill>
                <a:highlight>
                  <a:srgbClr val="FFFFFF"/>
                </a:highlight>
                <a:latin typeface="Courier New"/>
                <a:ea typeface="Courier New"/>
                <a:cs typeface="Courier New"/>
                <a:sym typeface="Courier New"/>
              </a:rPr>
              <a:t>LOG </a:t>
            </a:r>
            <a:r>
              <a:rPr lang="en" sz="1600">
                <a:solidFill>
                  <a:schemeClr val="dk1"/>
                </a:solidFill>
                <a:highlight>
                  <a:srgbClr val="FFFFFF"/>
                </a:highlight>
                <a:latin typeface="Courier New"/>
                <a:ea typeface="Courier New"/>
                <a:cs typeface="Courier New"/>
                <a:sym typeface="Courier New"/>
              </a:rPr>
              <a:t>= </a:t>
            </a:r>
            <a:endParaRPr sz="1600">
              <a:solidFill>
                <a:schemeClr val="dk1"/>
              </a:solidFill>
              <a:highlight>
                <a:srgbClr val="FFFFFF"/>
              </a:highlight>
              <a:latin typeface="Courier New"/>
              <a:ea typeface="Courier New"/>
              <a:cs typeface="Courier New"/>
              <a:sym typeface="Courier New"/>
            </a:endParaRPr>
          </a:p>
          <a:p>
            <a:pPr indent="457200" lvl="0" marL="457200" rtl="0" algn="l">
              <a:spcBef>
                <a:spcPts val="1000"/>
              </a:spcBef>
              <a:spcAft>
                <a:spcPts val="0"/>
              </a:spcAft>
              <a:buClr>
                <a:schemeClr val="dk1"/>
              </a:buClr>
              <a:buSzPts val="1100"/>
              <a:buFont typeface="Arial"/>
              <a:buNone/>
            </a:pPr>
            <a:r>
              <a:rPr lang="en" sz="1600">
                <a:solidFill>
                  <a:schemeClr val="dk1"/>
                </a:solidFill>
                <a:highlight>
                  <a:srgbClr val="FFFFFF"/>
                </a:highlight>
                <a:latin typeface="Courier New"/>
                <a:ea typeface="Courier New"/>
                <a:cs typeface="Courier New"/>
                <a:sym typeface="Courier New"/>
              </a:rPr>
              <a:t>L</a:t>
            </a:r>
            <a:r>
              <a:rPr lang="en" sz="1600">
                <a:solidFill>
                  <a:schemeClr val="dk1"/>
                </a:solidFill>
                <a:highlight>
                  <a:srgbClr val="FFFFFF"/>
                </a:highlight>
                <a:latin typeface="Courier New"/>
                <a:ea typeface="Courier New"/>
                <a:cs typeface="Courier New"/>
                <a:sym typeface="Courier New"/>
              </a:rPr>
              <a:t>oggerFactory.</a:t>
            </a:r>
            <a:r>
              <a:rPr i="1" lang="en" sz="1600">
                <a:solidFill>
                  <a:schemeClr val="dk1"/>
                </a:solidFill>
                <a:highlight>
                  <a:srgbClr val="FFFFFF"/>
                </a:highlight>
                <a:latin typeface="Courier New"/>
                <a:ea typeface="Courier New"/>
                <a:cs typeface="Courier New"/>
                <a:sym typeface="Courier New"/>
              </a:rPr>
              <a:t>getLogger</a:t>
            </a:r>
            <a:r>
              <a:rPr lang="en" sz="1600">
                <a:solidFill>
                  <a:schemeClr val="dk1"/>
                </a:solidFill>
                <a:highlight>
                  <a:srgbClr val="FFFFFF"/>
                </a:highlight>
                <a:latin typeface="Courier New"/>
                <a:ea typeface="Courier New"/>
                <a:cs typeface="Courier New"/>
                <a:sym typeface="Courier New"/>
              </a:rPr>
              <a:t>(MaClasse.</a:t>
            </a:r>
            <a:r>
              <a:rPr b="1" lang="en" sz="1600">
                <a:solidFill>
                  <a:srgbClr val="000080"/>
                </a:solidFill>
                <a:highlight>
                  <a:srgbClr val="FFFFFF"/>
                </a:highlight>
                <a:latin typeface="Courier New"/>
                <a:ea typeface="Courier New"/>
                <a:cs typeface="Courier New"/>
                <a:sym typeface="Courier New"/>
              </a:rPr>
              <a:t>class</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1000"/>
              </a:spcAft>
              <a:buNone/>
            </a:pP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p:txBody>
      </p:sp>
      <p:grpSp>
        <p:nvGrpSpPr>
          <p:cNvPr id="2693" name="Google Shape;2693;p129"/>
          <p:cNvGrpSpPr/>
          <p:nvPr/>
        </p:nvGrpSpPr>
        <p:grpSpPr>
          <a:xfrm>
            <a:off x="293683" y="574116"/>
            <a:ext cx="309041" cy="403123"/>
            <a:chOff x="590250" y="244200"/>
            <a:chExt cx="407975" cy="532175"/>
          </a:xfrm>
        </p:grpSpPr>
        <p:sp>
          <p:nvSpPr>
            <p:cNvPr id="2694" name="Google Shape;2694;p12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12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12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12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12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12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12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12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12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12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12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12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12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12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Json</a:t>
            </a:r>
            <a:endParaRPr/>
          </a:p>
        </p:txBody>
      </p:sp>
      <p:sp>
        <p:nvSpPr>
          <p:cNvPr id="381" name="Google Shape;381;p2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82" name="Google Shape;382;p22"/>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Exemple d’objet Json</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sz="1100">
                <a:solidFill>
                  <a:schemeClr val="dk1"/>
                </a:solidFill>
                <a:highlight>
                  <a:srgbClr val="FFFFFF"/>
                </a:highlight>
                <a:latin typeface="Courier New"/>
                <a:ea typeface="Courier New"/>
                <a:cs typeface="Courier New"/>
                <a:sym typeface="Courier New"/>
              </a:rPr>
              <a:t>{  </a:t>
            </a:r>
            <a:r>
              <a:rPr b="1" lang="en" sz="1100">
                <a:solidFill>
                  <a:srgbClr val="660E7A"/>
                </a:solidFill>
                <a:highlight>
                  <a:srgbClr val="FFFFFF"/>
                </a:highlight>
                <a:latin typeface="Courier New"/>
                <a:ea typeface="Courier New"/>
                <a:cs typeface="Courier New"/>
                <a:sym typeface="Courier New"/>
              </a:rPr>
              <a:t>"name"</a:t>
            </a:r>
            <a:r>
              <a:rPr lang="en" sz="1100">
                <a:solidFill>
                  <a:schemeClr val="dk1"/>
                </a:solidFill>
                <a:highlight>
                  <a:srgbClr val="FFFFFF"/>
                </a:highlight>
                <a:latin typeface="Courier New"/>
                <a:ea typeface="Courier New"/>
                <a:cs typeface="Courier New"/>
                <a:sym typeface="Courier New"/>
              </a:rPr>
              <a:t>: </a:t>
            </a:r>
            <a:r>
              <a:rPr b="1" lang="en" sz="1100">
                <a:solidFill>
                  <a:srgbClr val="008000"/>
                </a:solidFill>
                <a:highlight>
                  <a:srgbClr val="FFFFFF"/>
                </a:highlight>
                <a:latin typeface="Courier New"/>
                <a:ea typeface="Courier New"/>
                <a:cs typeface="Courier New"/>
                <a:sym typeface="Courier New"/>
              </a:rPr>
              <a:t>"test"</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100">
                <a:solidFill>
                  <a:schemeClr val="dk1"/>
                </a:solidFill>
                <a:highlight>
                  <a:srgbClr val="FFFFFF"/>
                </a:highlight>
                <a:latin typeface="Courier New"/>
                <a:ea typeface="Courier New"/>
                <a:cs typeface="Courier New"/>
                <a:sym typeface="Courier New"/>
              </a:rPr>
              <a:t>   </a:t>
            </a:r>
            <a:r>
              <a:rPr b="1" lang="en" sz="1100">
                <a:solidFill>
                  <a:srgbClr val="660E7A"/>
                </a:solidFill>
                <a:highlight>
                  <a:srgbClr val="FFFFFF"/>
                </a:highlight>
                <a:latin typeface="Courier New"/>
                <a:ea typeface="Courier New"/>
                <a:cs typeface="Courier New"/>
                <a:sym typeface="Courier New"/>
              </a:rPr>
              <a:t>"property"</a:t>
            </a:r>
            <a:r>
              <a:rPr lang="en" sz="1100">
                <a:solidFill>
                  <a:schemeClr val="dk1"/>
                </a:solidFill>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1</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100">
                <a:solidFill>
                  <a:schemeClr val="dk1"/>
                </a:solidFill>
                <a:highlight>
                  <a:srgbClr val="FFFFFF"/>
                </a:highlight>
                <a:latin typeface="Courier New"/>
                <a:ea typeface="Courier New"/>
                <a:cs typeface="Courier New"/>
                <a:sym typeface="Courier New"/>
              </a:rPr>
              <a:t>   </a:t>
            </a:r>
            <a:r>
              <a:rPr b="1" lang="en" sz="1100">
                <a:solidFill>
                  <a:srgbClr val="660E7A"/>
                </a:solidFill>
                <a:highlight>
                  <a:srgbClr val="FFFFFF"/>
                </a:highlight>
                <a:latin typeface="Courier New"/>
                <a:ea typeface="Courier New"/>
                <a:cs typeface="Courier New"/>
                <a:sym typeface="Courier New"/>
              </a:rPr>
              <a:t>"boolean"</a:t>
            </a:r>
            <a:r>
              <a:rPr lang="en" sz="1100">
                <a:solidFill>
                  <a:schemeClr val="dk1"/>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true</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100">
                <a:solidFill>
                  <a:schemeClr val="dk1"/>
                </a:solidFill>
                <a:highlight>
                  <a:srgbClr val="FFFFFF"/>
                </a:highlight>
                <a:latin typeface="Courier New"/>
                <a:ea typeface="Courier New"/>
                <a:cs typeface="Courier New"/>
                <a:sym typeface="Courier New"/>
              </a:rPr>
              <a:t>   </a:t>
            </a:r>
            <a:r>
              <a:rPr b="1" lang="en" sz="1100">
                <a:solidFill>
                  <a:srgbClr val="660E7A"/>
                </a:solidFill>
                <a:highlight>
                  <a:srgbClr val="FFFFFF"/>
                </a:highlight>
                <a:latin typeface="Courier New"/>
                <a:ea typeface="Courier New"/>
                <a:cs typeface="Courier New"/>
                <a:sym typeface="Courier New"/>
              </a:rPr>
              <a:t>"subProperty"</a:t>
            </a: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100">
                <a:solidFill>
                  <a:schemeClr val="dk1"/>
                </a:solidFill>
                <a:highlight>
                  <a:srgbClr val="FFFFFF"/>
                </a:highlight>
                <a:latin typeface="Courier New"/>
                <a:ea typeface="Courier New"/>
                <a:cs typeface="Courier New"/>
                <a:sym typeface="Courier New"/>
              </a:rPr>
              <a:t>       </a:t>
            </a:r>
            <a:r>
              <a:rPr b="1" lang="en" sz="1100">
                <a:solidFill>
                  <a:srgbClr val="660E7A"/>
                </a:solidFill>
                <a:highlight>
                  <a:srgbClr val="FFFFFF"/>
                </a:highlight>
                <a:latin typeface="Courier New"/>
                <a:ea typeface="Courier New"/>
                <a:cs typeface="Courier New"/>
                <a:sym typeface="Courier New"/>
              </a:rPr>
              <a:t>"array"</a:t>
            </a:r>
            <a:r>
              <a:rPr lang="en" sz="1100">
                <a:solidFill>
                  <a:schemeClr val="dk1"/>
                </a:solidFill>
                <a:highlight>
                  <a:srgbClr val="FFFFFF"/>
                </a:highlight>
                <a:latin typeface="Courier New"/>
                <a:ea typeface="Courier New"/>
                <a:cs typeface="Courier New"/>
                <a:sym typeface="Courier New"/>
              </a:rPr>
              <a:t>: [ </a:t>
            </a:r>
            <a:r>
              <a:rPr b="1" lang="en" sz="1100">
                <a:solidFill>
                  <a:srgbClr val="008000"/>
                </a:solidFill>
                <a:highlight>
                  <a:srgbClr val="FFFFFF"/>
                </a:highlight>
                <a:latin typeface="Courier New"/>
                <a:ea typeface="Courier New"/>
                <a:cs typeface="Courier New"/>
                <a:sym typeface="Courier New"/>
              </a:rPr>
              <a:t>"1"</a:t>
            </a:r>
            <a:r>
              <a:rPr lang="en" sz="1100">
                <a:solidFill>
                  <a:schemeClr val="dk1"/>
                </a:solidFill>
                <a:highlight>
                  <a:srgbClr val="FFFFFF"/>
                </a:highlight>
                <a:latin typeface="Courier New"/>
                <a:ea typeface="Courier New"/>
                <a:cs typeface="Courier New"/>
                <a:sym typeface="Courier New"/>
              </a:rPr>
              <a:t>, </a:t>
            </a:r>
            <a:r>
              <a:rPr b="1" lang="en" sz="1100">
                <a:solidFill>
                  <a:srgbClr val="008000"/>
                </a:solidFill>
                <a:highlight>
                  <a:srgbClr val="FFFFFF"/>
                </a:highlight>
                <a:latin typeface="Courier New"/>
                <a:ea typeface="Courier New"/>
                <a:cs typeface="Courier New"/>
                <a:sym typeface="Courier New"/>
              </a:rPr>
              <a:t>"2" </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a:t>L’indentation n’a pas d’importance. </a:t>
            </a:r>
            <a:endParaRPr/>
          </a:p>
          <a:p>
            <a:pPr indent="0" lvl="0" marL="0" rtl="0" algn="l">
              <a:spcBef>
                <a:spcPts val="1000"/>
              </a:spcBef>
              <a:spcAft>
                <a:spcPts val="0"/>
              </a:spcAft>
              <a:buNone/>
            </a:pPr>
            <a:r>
              <a:rPr lang="en"/>
              <a:t>Seule la structure compte.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383" name="Google Shape;383;p22"/>
          <p:cNvGrpSpPr/>
          <p:nvPr/>
        </p:nvGrpSpPr>
        <p:grpSpPr>
          <a:xfrm>
            <a:off x="293683" y="574116"/>
            <a:ext cx="309041" cy="403123"/>
            <a:chOff x="590250" y="244200"/>
            <a:chExt cx="407975" cy="532175"/>
          </a:xfrm>
        </p:grpSpPr>
        <p:sp>
          <p:nvSpPr>
            <p:cNvPr id="384" name="Google Shape;384;p2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130"/>
          <p:cNvSpPr txBox="1"/>
          <p:nvPr>
            <p:ph type="title"/>
          </p:nvPr>
        </p:nvSpPr>
        <p:spPr>
          <a:xfrm>
            <a:off x="834275" y="392588"/>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Terminologie</a:t>
            </a:r>
            <a:endParaRPr/>
          </a:p>
        </p:txBody>
      </p:sp>
      <p:sp>
        <p:nvSpPr>
          <p:cNvPr id="2713" name="Google Shape;2713;p13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714" name="Google Shape;2714;p130"/>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Hierarchie des logger</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solidFill>
                  <a:schemeClr val="dk1"/>
                </a:solidFill>
              </a:rPr>
              <a:t>Il existe toujours au moins un </a:t>
            </a:r>
            <a:r>
              <a:rPr b="1" lang="en">
                <a:solidFill>
                  <a:schemeClr val="dk1"/>
                </a:solidFill>
                <a:latin typeface="Roboto Condensed"/>
                <a:ea typeface="Roboto Condensed"/>
                <a:cs typeface="Roboto Condensed"/>
                <a:sym typeface="Roboto Condensed"/>
              </a:rPr>
              <a:t>rootLogger</a:t>
            </a:r>
            <a:r>
              <a:rPr lang="en">
                <a:solidFill>
                  <a:schemeClr val="dk1"/>
                </a:solidFill>
              </a:rPr>
              <a:t> en charge de récupérer les traces de l’application. </a:t>
            </a:r>
            <a:endParaRPr>
              <a:solidFill>
                <a:schemeClr val="dk1"/>
              </a:solidFill>
            </a:endParaRPr>
          </a:p>
          <a:p>
            <a:pPr indent="0" lvl="0" marL="0" rtl="0" algn="l">
              <a:spcBef>
                <a:spcPts val="1000"/>
              </a:spcBef>
              <a:spcAft>
                <a:spcPts val="0"/>
              </a:spcAft>
              <a:buNone/>
            </a:pPr>
            <a:r>
              <a:rPr lang="en">
                <a:solidFill>
                  <a:schemeClr val="dk1"/>
                </a:solidFill>
              </a:rPr>
              <a:t>Lors de l’appel à </a:t>
            </a:r>
            <a:r>
              <a:rPr lang="en">
                <a:solidFill>
                  <a:schemeClr val="dk1"/>
                </a:solidFill>
                <a:highlight>
                  <a:srgbClr val="FFFFFF"/>
                </a:highlight>
                <a:latin typeface="Courier New"/>
                <a:ea typeface="Courier New"/>
                <a:cs typeface="Courier New"/>
                <a:sym typeface="Courier New"/>
              </a:rPr>
              <a:t>getLogger()</a:t>
            </a:r>
            <a:r>
              <a:rPr lang="en">
                <a:solidFill>
                  <a:schemeClr val="dk1"/>
                </a:solidFill>
              </a:rPr>
              <a:t>,</a:t>
            </a:r>
            <a:r>
              <a:rPr lang="en">
                <a:solidFill>
                  <a:schemeClr val="dk1"/>
                </a:solidFill>
                <a:highlight>
                  <a:srgbClr val="FFFFFF"/>
                </a:highlight>
                <a:latin typeface="Courier New"/>
                <a:ea typeface="Courier New"/>
                <a:cs typeface="Courier New"/>
                <a:sym typeface="Courier New"/>
              </a:rPr>
              <a:t> </a:t>
            </a:r>
            <a:r>
              <a:rPr lang="en">
                <a:solidFill>
                  <a:schemeClr val="dk1"/>
                </a:solidFill>
              </a:rPr>
              <a:t>la librairie retourne le logger défini au plus proche en remontant dans la hiérarchie, sinon le rootLogger.</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rPr lang="en">
                <a:solidFill>
                  <a:schemeClr val="dk1"/>
                </a:solidFill>
              </a:rPr>
              <a:t>La hiérarchie est construite grâce au nom des classes fully qualified. Ainsi un logger </a:t>
            </a:r>
            <a:r>
              <a:rPr lang="en">
                <a:solidFill>
                  <a:schemeClr val="dk1"/>
                </a:solidFill>
                <a:latin typeface="Courier New"/>
                <a:ea typeface="Courier New"/>
                <a:cs typeface="Courier New"/>
                <a:sym typeface="Courier New"/>
              </a:rPr>
              <a:t>com.example </a:t>
            </a:r>
            <a:r>
              <a:rPr lang="en">
                <a:solidFill>
                  <a:schemeClr val="dk1"/>
                </a:solidFill>
              </a:rPr>
              <a:t>est de plus haut niveau qu’un logger </a:t>
            </a:r>
            <a:r>
              <a:rPr lang="en">
                <a:solidFill>
                  <a:schemeClr val="dk1"/>
                </a:solidFill>
                <a:latin typeface="Courier New"/>
                <a:ea typeface="Courier New"/>
                <a:cs typeface="Courier New"/>
                <a:sym typeface="Courier New"/>
              </a:rPr>
              <a:t>com.example.test</a:t>
            </a:r>
            <a:r>
              <a:rPr lang="en">
                <a:solidFill>
                  <a:schemeClr val="dk1"/>
                </a:solidFill>
              </a:rPr>
              <a:t>.</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1000"/>
              </a:spcAft>
              <a:buNone/>
            </a:pPr>
            <a:r>
              <a:t/>
            </a:r>
            <a:endParaRPr sz="1600">
              <a:solidFill>
                <a:schemeClr val="dk1"/>
              </a:solidFill>
              <a:latin typeface="Courier New"/>
              <a:ea typeface="Courier New"/>
              <a:cs typeface="Courier New"/>
              <a:sym typeface="Courier New"/>
            </a:endParaRPr>
          </a:p>
        </p:txBody>
      </p:sp>
      <p:grpSp>
        <p:nvGrpSpPr>
          <p:cNvPr id="2715" name="Google Shape;2715;p130"/>
          <p:cNvGrpSpPr/>
          <p:nvPr/>
        </p:nvGrpSpPr>
        <p:grpSpPr>
          <a:xfrm>
            <a:off x="293683" y="574116"/>
            <a:ext cx="309041" cy="403123"/>
            <a:chOff x="590250" y="244200"/>
            <a:chExt cx="407975" cy="532175"/>
          </a:xfrm>
        </p:grpSpPr>
        <p:sp>
          <p:nvSpPr>
            <p:cNvPr id="2716" name="Google Shape;2716;p13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13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13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13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13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13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13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13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13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13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13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13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13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13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3" name="Shape 2733"/>
        <p:cNvGrpSpPr/>
        <p:nvPr/>
      </p:nvGrpSpPr>
      <p:grpSpPr>
        <a:xfrm>
          <a:off x="0" y="0"/>
          <a:ext cx="0" cy="0"/>
          <a:chOff x="0" y="0"/>
          <a:chExt cx="0" cy="0"/>
        </a:xfrm>
      </p:grpSpPr>
      <p:sp>
        <p:nvSpPr>
          <p:cNvPr id="2734" name="Google Shape;2734;p13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Terminologie</a:t>
            </a:r>
            <a:endParaRPr/>
          </a:p>
        </p:txBody>
      </p:sp>
      <p:sp>
        <p:nvSpPr>
          <p:cNvPr id="2735" name="Google Shape;2735;p13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736" name="Google Shape;2736;p131"/>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Emission</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solidFill>
                  <a:schemeClr val="dk1"/>
                </a:solidFill>
              </a:rPr>
              <a:t>Envoyer un message se fait grâce au méthodes du logger, une par niveau. Trace n’est pas implémenté dans Slf4j. </a:t>
            </a:r>
            <a:endParaRPr>
              <a:solidFill>
                <a:schemeClr val="dk1"/>
              </a:solidFill>
            </a:endParaRPr>
          </a:p>
          <a:p>
            <a:pPr indent="-355600" lvl="0" marL="457200" rtl="0" algn="l">
              <a:spcBef>
                <a:spcPts val="1000"/>
              </a:spcBef>
              <a:spcAft>
                <a:spcPts val="0"/>
              </a:spcAft>
              <a:buSzPts val="2000"/>
              <a:buFont typeface="Courier New"/>
              <a:buChar char="▰"/>
            </a:pPr>
            <a:r>
              <a:rPr lang="en">
                <a:solidFill>
                  <a:schemeClr val="dk1"/>
                </a:solidFill>
                <a:latin typeface="Courier New"/>
                <a:ea typeface="Courier New"/>
                <a:cs typeface="Courier New"/>
                <a:sym typeface="Courier New"/>
              </a:rPr>
              <a:t>debug(String msg)</a:t>
            </a:r>
            <a:endParaRPr>
              <a:solidFill>
                <a:schemeClr val="dk1"/>
              </a:solidFill>
              <a:latin typeface="Courier New"/>
              <a:ea typeface="Courier New"/>
              <a:cs typeface="Courier New"/>
              <a:sym typeface="Courier New"/>
            </a:endParaRPr>
          </a:p>
          <a:p>
            <a:pPr indent="-355600" lvl="0" marL="457200" rtl="0" algn="l">
              <a:spcBef>
                <a:spcPts val="0"/>
              </a:spcBef>
              <a:spcAft>
                <a:spcPts val="0"/>
              </a:spcAft>
              <a:buSzPts val="2000"/>
              <a:buFont typeface="Courier New"/>
              <a:buChar char="▰"/>
            </a:pPr>
            <a:r>
              <a:rPr lang="en">
                <a:solidFill>
                  <a:schemeClr val="dk1"/>
                </a:solidFill>
                <a:latin typeface="Courier New"/>
                <a:ea typeface="Courier New"/>
                <a:cs typeface="Courier New"/>
                <a:sym typeface="Courier New"/>
              </a:rPr>
              <a:t>info(String msg)</a:t>
            </a:r>
            <a:endParaRPr>
              <a:solidFill>
                <a:schemeClr val="dk1"/>
              </a:solidFill>
              <a:latin typeface="Courier New"/>
              <a:ea typeface="Courier New"/>
              <a:cs typeface="Courier New"/>
              <a:sym typeface="Courier New"/>
            </a:endParaRPr>
          </a:p>
          <a:p>
            <a:pPr indent="-355600" lvl="0" marL="457200" rtl="0" algn="l">
              <a:spcBef>
                <a:spcPts val="0"/>
              </a:spcBef>
              <a:spcAft>
                <a:spcPts val="0"/>
              </a:spcAft>
              <a:buSzPts val="2000"/>
              <a:buFont typeface="Courier New"/>
              <a:buChar char="▰"/>
            </a:pPr>
            <a:r>
              <a:rPr lang="en">
                <a:solidFill>
                  <a:schemeClr val="dk1"/>
                </a:solidFill>
                <a:latin typeface="Courier New"/>
                <a:ea typeface="Courier New"/>
                <a:cs typeface="Courier New"/>
                <a:sym typeface="Courier New"/>
              </a:rPr>
              <a:t>warn(String msg)</a:t>
            </a:r>
            <a:endParaRPr>
              <a:solidFill>
                <a:schemeClr val="dk1"/>
              </a:solidFill>
              <a:latin typeface="Courier New"/>
              <a:ea typeface="Courier New"/>
              <a:cs typeface="Courier New"/>
              <a:sym typeface="Courier New"/>
            </a:endParaRPr>
          </a:p>
          <a:p>
            <a:pPr indent="-355600" lvl="0" marL="457200" rtl="0" algn="l">
              <a:spcBef>
                <a:spcPts val="0"/>
              </a:spcBef>
              <a:spcAft>
                <a:spcPts val="0"/>
              </a:spcAft>
              <a:buSzPts val="2000"/>
              <a:buFont typeface="Courier New"/>
              <a:buChar char="▰"/>
            </a:pPr>
            <a:r>
              <a:rPr lang="en">
                <a:solidFill>
                  <a:schemeClr val="dk1"/>
                </a:solidFill>
                <a:latin typeface="Courier New"/>
                <a:ea typeface="Courier New"/>
                <a:cs typeface="Courier New"/>
                <a:sym typeface="Courier New"/>
              </a:rPr>
              <a:t>error(String msg)</a:t>
            </a:r>
            <a:endParaRPr>
              <a:solidFill>
                <a:schemeClr val="dk1"/>
              </a:solidFill>
              <a:latin typeface="Courier New"/>
              <a:ea typeface="Courier New"/>
              <a:cs typeface="Courier New"/>
              <a:sym typeface="Courier New"/>
            </a:endParaRPr>
          </a:p>
          <a:p>
            <a:pPr indent="0" lvl="0" marL="0" rtl="0" algn="l">
              <a:spcBef>
                <a:spcPts val="1000"/>
              </a:spcBef>
              <a:spcAft>
                <a:spcPts val="0"/>
              </a:spcAft>
              <a:buNone/>
            </a:pPr>
            <a:r>
              <a:t/>
            </a:r>
            <a:endParaRPr b="1">
              <a:solidFill>
                <a:schemeClr val="dk1"/>
              </a:solidFill>
              <a:latin typeface="Roboto Condensed"/>
              <a:ea typeface="Roboto Condensed"/>
              <a:cs typeface="Roboto Condensed"/>
              <a:sym typeface="Roboto Condensed"/>
            </a:endParaRPr>
          </a:p>
          <a:p>
            <a:pPr indent="0" lvl="0" marL="0" rtl="0" algn="l">
              <a:spcBef>
                <a:spcPts val="1000"/>
              </a:spcBef>
              <a:spcAft>
                <a:spcPts val="0"/>
              </a:spcAft>
              <a:buClr>
                <a:schemeClr val="dk1"/>
              </a:buClr>
              <a:buSzPts val="1100"/>
              <a:buFont typeface="Arial"/>
              <a:buNone/>
            </a:pPr>
            <a:r>
              <a:rPr i="1" lang="en" sz="1600">
                <a:solidFill>
                  <a:srgbClr val="660E7A"/>
                </a:solidFill>
                <a:highlight>
                  <a:srgbClr val="FFFFFF"/>
                </a:highlight>
                <a:latin typeface="Courier New"/>
                <a:ea typeface="Courier New"/>
                <a:cs typeface="Courier New"/>
                <a:sym typeface="Courier New"/>
              </a:rPr>
              <a:t>LOG</a:t>
            </a:r>
            <a:r>
              <a:rPr lang="en" sz="1600">
                <a:solidFill>
                  <a:schemeClr val="dk1"/>
                </a:solidFill>
                <a:highlight>
                  <a:srgbClr val="FFFFFF"/>
                </a:highlight>
                <a:latin typeface="Courier New"/>
                <a:ea typeface="Courier New"/>
                <a:cs typeface="Courier New"/>
                <a:sym typeface="Courier New"/>
              </a:rPr>
              <a:t>.info(</a:t>
            </a:r>
            <a:r>
              <a:rPr b="1" lang="en" sz="1600">
                <a:solidFill>
                  <a:srgbClr val="008000"/>
                </a:solidFill>
                <a:highlight>
                  <a:srgbClr val="FFFFFF"/>
                </a:highlight>
                <a:latin typeface="Courier New"/>
                <a:ea typeface="Courier New"/>
                <a:cs typeface="Courier New"/>
                <a:sym typeface="Courier New"/>
              </a:rPr>
              <a:t>"mon Message"</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1000"/>
              </a:spcAft>
              <a:buNone/>
            </a:pPr>
            <a:r>
              <a:t/>
            </a:r>
            <a:endParaRPr b="1">
              <a:solidFill>
                <a:schemeClr val="dk1"/>
              </a:solidFill>
              <a:latin typeface="Roboto Condensed"/>
              <a:ea typeface="Roboto Condensed"/>
              <a:cs typeface="Roboto Condensed"/>
              <a:sym typeface="Roboto Condensed"/>
            </a:endParaRPr>
          </a:p>
        </p:txBody>
      </p:sp>
      <p:grpSp>
        <p:nvGrpSpPr>
          <p:cNvPr id="2737" name="Google Shape;2737;p131"/>
          <p:cNvGrpSpPr/>
          <p:nvPr/>
        </p:nvGrpSpPr>
        <p:grpSpPr>
          <a:xfrm>
            <a:off x="293683" y="574116"/>
            <a:ext cx="309041" cy="403123"/>
            <a:chOff x="590250" y="244200"/>
            <a:chExt cx="407975" cy="532175"/>
          </a:xfrm>
        </p:grpSpPr>
        <p:sp>
          <p:nvSpPr>
            <p:cNvPr id="2738" name="Google Shape;2738;p13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13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13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13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13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13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13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13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13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13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13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13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13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13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5" name="Shape 2755"/>
        <p:cNvGrpSpPr/>
        <p:nvPr/>
      </p:nvGrpSpPr>
      <p:grpSpPr>
        <a:xfrm>
          <a:off x="0" y="0"/>
          <a:ext cx="0" cy="0"/>
          <a:chOff x="0" y="0"/>
          <a:chExt cx="0" cy="0"/>
        </a:xfrm>
      </p:grpSpPr>
      <p:sp>
        <p:nvSpPr>
          <p:cNvPr id="2756" name="Google Shape;2756;p132"/>
          <p:cNvSpPr txBox="1"/>
          <p:nvPr>
            <p:ph idx="4294967295" type="ctrTitle"/>
          </p:nvPr>
        </p:nvSpPr>
        <p:spPr>
          <a:xfrm>
            <a:off x="685800" y="2269150"/>
            <a:ext cx="75366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solidFill>
                  <a:srgbClr val="FF9800"/>
                </a:solidFill>
              </a:rPr>
              <a:t>Il ne faut jamais logger via System.out.println(...) ni utiliser .printStackTrace()</a:t>
            </a:r>
            <a:endParaRPr sz="4200">
              <a:solidFill>
                <a:srgbClr val="FF9800"/>
              </a:solidFill>
            </a:endParaRPr>
          </a:p>
          <a:p>
            <a:pPr indent="0" lvl="0" marL="0" rtl="0" algn="l">
              <a:spcBef>
                <a:spcPts val="0"/>
              </a:spcBef>
              <a:spcAft>
                <a:spcPts val="0"/>
              </a:spcAft>
              <a:buNone/>
            </a:pPr>
            <a:r>
              <a:t/>
            </a:r>
            <a:endParaRPr sz="4200">
              <a:solidFill>
                <a:srgbClr val="FF9800"/>
              </a:solidFill>
            </a:endParaRPr>
          </a:p>
          <a:p>
            <a:pPr indent="0" lvl="0" marL="0" rtl="0" algn="l">
              <a:spcBef>
                <a:spcPts val="0"/>
              </a:spcBef>
              <a:spcAft>
                <a:spcPts val="0"/>
              </a:spcAft>
              <a:buNone/>
            </a:pPr>
            <a:r>
              <a:rPr lang="en" sz="2500">
                <a:solidFill>
                  <a:srgbClr val="FF9800"/>
                </a:solidFill>
              </a:rPr>
              <a:t>Ces méthodes ne tracent pas dans le système de log, mais dans la sortie standard.</a:t>
            </a:r>
            <a:endParaRPr sz="2500">
              <a:solidFill>
                <a:srgbClr val="FF9800"/>
              </a:solidFill>
            </a:endParaRPr>
          </a:p>
        </p:txBody>
      </p:sp>
      <p:sp>
        <p:nvSpPr>
          <p:cNvPr id="2757" name="Google Shape;2757;p13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758" name="Google Shape;2758;p132"/>
          <p:cNvSpPr/>
          <p:nvPr/>
        </p:nvSpPr>
        <p:spPr>
          <a:xfrm>
            <a:off x="6996406" y="364390"/>
            <a:ext cx="1313779" cy="1056431"/>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2" name="Shape 2762"/>
        <p:cNvGrpSpPr/>
        <p:nvPr/>
      </p:nvGrpSpPr>
      <p:grpSpPr>
        <a:xfrm>
          <a:off x="0" y="0"/>
          <a:ext cx="0" cy="0"/>
          <a:chOff x="0" y="0"/>
          <a:chExt cx="0" cy="0"/>
        </a:xfrm>
      </p:grpSpPr>
      <p:sp>
        <p:nvSpPr>
          <p:cNvPr id="2763" name="Google Shape;2763;p13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Terminologie</a:t>
            </a:r>
            <a:endParaRPr/>
          </a:p>
        </p:txBody>
      </p:sp>
      <p:sp>
        <p:nvSpPr>
          <p:cNvPr id="2764" name="Google Shape;2764;p13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765" name="Google Shape;2765;p133"/>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Appender</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solidFill>
                  <a:schemeClr val="dk1"/>
                </a:solidFill>
              </a:rPr>
              <a:t>Classe utilisée pour envoyer le message à la solution de stockage choisie.</a:t>
            </a:r>
            <a:endParaRPr>
              <a:solidFill>
                <a:schemeClr val="dk1"/>
              </a:solidFill>
            </a:endParaRPr>
          </a:p>
          <a:p>
            <a:pPr indent="0" lvl="0" marL="0" rtl="0" algn="l">
              <a:spcBef>
                <a:spcPts val="1000"/>
              </a:spcBef>
              <a:spcAft>
                <a:spcPts val="0"/>
              </a:spcAft>
              <a:buNone/>
            </a:pPr>
            <a:r>
              <a:rPr lang="en">
                <a:solidFill>
                  <a:schemeClr val="dk1"/>
                </a:solidFill>
              </a:rPr>
              <a:t>Par défaut, il s’agit d’un </a:t>
            </a:r>
            <a:r>
              <a:rPr b="1" lang="en">
                <a:solidFill>
                  <a:schemeClr val="dk1"/>
                </a:solidFill>
                <a:latin typeface="Roboto Condensed"/>
                <a:ea typeface="Roboto Condensed"/>
                <a:cs typeface="Roboto Condensed"/>
                <a:sym typeface="Roboto Condensed"/>
              </a:rPr>
              <a:t>ConsoleAppender</a:t>
            </a:r>
            <a:r>
              <a:rPr lang="en">
                <a:solidFill>
                  <a:schemeClr val="dk1"/>
                </a:solidFill>
              </a:rPr>
              <a:t> qui ajouter les traces à la console, la sortie standard.</a:t>
            </a:r>
            <a:endParaRPr>
              <a:solidFill>
                <a:schemeClr val="dk1"/>
              </a:solidFill>
            </a:endParaRPr>
          </a:p>
          <a:p>
            <a:pPr indent="0" lvl="0" marL="0" rtl="0" algn="l">
              <a:spcBef>
                <a:spcPts val="1000"/>
              </a:spcBef>
              <a:spcAft>
                <a:spcPts val="1000"/>
              </a:spcAft>
              <a:buNone/>
            </a:pPr>
            <a:r>
              <a:rPr lang="en">
                <a:solidFill>
                  <a:schemeClr val="dk1"/>
                </a:solidFill>
              </a:rPr>
              <a:t>Il en existe autant que de stockages possibles.</a:t>
            </a:r>
            <a:endParaRPr>
              <a:solidFill>
                <a:schemeClr val="dk1"/>
              </a:solidFill>
            </a:endParaRPr>
          </a:p>
        </p:txBody>
      </p:sp>
      <p:grpSp>
        <p:nvGrpSpPr>
          <p:cNvPr id="2766" name="Google Shape;2766;p133"/>
          <p:cNvGrpSpPr/>
          <p:nvPr/>
        </p:nvGrpSpPr>
        <p:grpSpPr>
          <a:xfrm>
            <a:off x="293683" y="574116"/>
            <a:ext cx="309041" cy="403123"/>
            <a:chOff x="590250" y="244200"/>
            <a:chExt cx="407975" cy="532175"/>
          </a:xfrm>
        </p:grpSpPr>
        <p:sp>
          <p:nvSpPr>
            <p:cNvPr id="2767" name="Google Shape;2767;p13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13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13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13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13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13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13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13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13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13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13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13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13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13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4" name="Shape 2784"/>
        <p:cNvGrpSpPr/>
        <p:nvPr/>
      </p:nvGrpSpPr>
      <p:grpSpPr>
        <a:xfrm>
          <a:off x="0" y="0"/>
          <a:ext cx="0" cy="0"/>
          <a:chOff x="0" y="0"/>
          <a:chExt cx="0" cy="0"/>
        </a:xfrm>
      </p:grpSpPr>
      <p:sp>
        <p:nvSpPr>
          <p:cNvPr id="2785" name="Google Shape;2785;p13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Configuration</a:t>
            </a:r>
            <a:endParaRPr/>
          </a:p>
        </p:txBody>
      </p:sp>
      <p:sp>
        <p:nvSpPr>
          <p:cNvPr id="2786" name="Google Shape;2786;p13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787" name="Google Shape;2787;p134"/>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Fichier de configuration</a:t>
            </a:r>
            <a:endParaRPr>
              <a:solidFill>
                <a:schemeClr val="dk1"/>
              </a:solidFill>
            </a:endParaRPr>
          </a:p>
          <a:p>
            <a:pPr indent="0" lvl="0" marL="0" rtl="0" algn="l">
              <a:spcBef>
                <a:spcPts val="1000"/>
              </a:spcBef>
              <a:spcAft>
                <a:spcPts val="0"/>
              </a:spcAft>
              <a:buNone/>
            </a:pPr>
            <a:r>
              <a:rPr lang="en">
                <a:solidFill>
                  <a:schemeClr val="dk1"/>
                </a:solidFill>
              </a:rPr>
              <a:t>Logback se configure au travers d’un fichier </a:t>
            </a:r>
            <a:r>
              <a:rPr b="1" lang="en">
                <a:solidFill>
                  <a:schemeClr val="dk1"/>
                </a:solidFill>
                <a:latin typeface="Roboto Condensed"/>
                <a:ea typeface="Roboto Condensed"/>
                <a:cs typeface="Roboto Condensed"/>
                <a:sym typeface="Roboto Condensed"/>
              </a:rPr>
              <a:t>xml</a:t>
            </a:r>
            <a:r>
              <a:rPr lang="en">
                <a:solidFill>
                  <a:schemeClr val="dk1"/>
                </a:solidFill>
              </a:rPr>
              <a:t> devant être dans le classpath / modulepath : </a:t>
            </a:r>
            <a:r>
              <a:rPr b="1" lang="en">
                <a:solidFill>
                  <a:schemeClr val="dk1"/>
                </a:solidFill>
                <a:latin typeface="Roboto Condensed"/>
                <a:ea typeface="Roboto Condensed"/>
                <a:cs typeface="Roboto Condensed"/>
                <a:sym typeface="Roboto Condensed"/>
              </a:rPr>
              <a:t>logback.xml </a:t>
            </a:r>
            <a:r>
              <a:rPr lang="en">
                <a:solidFill>
                  <a:schemeClr val="dk1"/>
                </a:solidFill>
              </a:rPr>
              <a:t>ou </a:t>
            </a:r>
            <a:r>
              <a:rPr b="1" lang="en">
                <a:solidFill>
                  <a:schemeClr val="dk1"/>
                </a:solidFill>
                <a:latin typeface="Roboto Condensed"/>
                <a:ea typeface="Roboto Condensed"/>
                <a:cs typeface="Roboto Condensed"/>
                <a:sym typeface="Roboto Condensed"/>
              </a:rPr>
              <a:t>logback-spring.xml</a:t>
            </a:r>
            <a:endParaRPr>
              <a:solidFill>
                <a:schemeClr val="dk1"/>
              </a:solidFill>
            </a:endParaRPr>
          </a:p>
          <a:p>
            <a:pPr indent="0" lvl="0" marL="0" rtl="0" algn="l">
              <a:spcBef>
                <a:spcPts val="1000"/>
              </a:spcBef>
              <a:spcAft>
                <a:spcPts val="0"/>
              </a:spcAft>
              <a:buNone/>
            </a:pPr>
            <a:r>
              <a:rPr lang="en">
                <a:solidFill>
                  <a:schemeClr val="dk1"/>
                </a:solidFill>
              </a:rPr>
              <a:t>Y figurent la déclaration des appenders, ainsi que leur association avec les loggers. </a:t>
            </a:r>
            <a:endParaRPr>
              <a:solidFill>
                <a:schemeClr val="dk1"/>
              </a:solidFill>
            </a:endParaRPr>
          </a:p>
          <a:p>
            <a:pPr indent="0" lvl="0" marL="0" rtl="0" algn="l">
              <a:spcBef>
                <a:spcPts val="1000"/>
              </a:spcBef>
              <a:spcAft>
                <a:spcPts val="0"/>
              </a:spcAft>
              <a:buNone/>
            </a:pPr>
            <a:r>
              <a:rPr lang="en">
                <a:solidFill>
                  <a:schemeClr val="dk1"/>
                </a:solidFill>
              </a:rPr>
              <a:t>Il commence et finit par la balise  </a:t>
            </a:r>
            <a:r>
              <a:rPr lang="en">
                <a:solidFill>
                  <a:schemeClr val="dk1"/>
                </a:solidFill>
                <a:latin typeface="Courier New"/>
                <a:ea typeface="Courier New"/>
                <a:cs typeface="Courier New"/>
                <a:sym typeface="Courier New"/>
              </a:rPr>
              <a:t>&lt;</a:t>
            </a:r>
            <a:r>
              <a:rPr b="1" lang="en">
                <a:solidFill>
                  <a:srgbClr val="000080"/>
                </a:solidFill>
                <a:latin typeface="Courier New"/>
                <a:ea typeface="Courier New"/>
                <a:cs typeface="Courier New"/>
                <a:sym typeface="Courier New"/>
              </a:rPr>
              <a:t>configuration</a:t>
            </a:r>
            <a:r>
              <a:rPr lang="en">
                <a:solidFill>
                  <a:schemeClr val="dk1"/>
                </a:solidFill>
                <a:latin typeface="Courier New"/>
                <a:ea typeface="Courier New"/>
                <a:cs typeface="Courier New"/>
                <a:sym typeface="Courier New"/>
              </a:rPr>
              <a:t>&gt;</a:t>
            </a:r>
            <a:endParaRPr>
              <a:solidFill>
                <a:schemeClr val="dk1"/>
              </a:solidFill>
              <a:latin typeface="Courier New"/>
              <a:ea typeface="Courier New"/>
              <a:cs typeface="Courier New"/>
              <a:sym typeface="Courier New"/>
            </a:endParaRPr>
          </a:p>
          <a:p>
            <a:pPr indent="0" lvl="0" marL="0" rtl="0" algn="l">
              <a:spcBef>
                <a:spcPts val="1000"/>
              </a:spcBef>
              <a:spcAft>
                <a:spcPts val="1000"/>
              </a:spcAft>
              <a:buNone/>
            </a:pPr>
            <a:r>
              <a:t/>
            </a:r>
            <a:endParaRPr>
              <a:solidFill>
                <a:schemeClr val="dk1"/>
              </a:solidFill>
            </a:endParaRPr>
          </a:p>
        </p:txBody>
      </p:sp>
      <p:grpSp>
        <p:nvGrpSpPr>
          <p:cNvPr id="2788" name="Google Shape;2788;p134"/>
          <p:cNvGrpSpPr/>
          <p:nvPr/>
        </p:nvGrpSpPr>
        <p:grpSpPr>
          <a:xfrm>
            <a:off x="293683" y="574116"/>
            <a:ext cx="309041" cy="403123"/>
            <a:chOff x="590250" y="244200"/>
            <a:chExt cx="407975" cy="532175"/>
          </a:xfrm>
        </p:grpSpPr>
        <p:sp>
          <p:nvSpPr>
            <p:cNvPr id="2789" name="Google Shape;2789;p13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13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13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13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13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13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13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13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13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13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13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13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13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13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13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Configuration</a:t>
            </a:r>
            <a:endParaRPr/>
          </a:p>
        </p:txBody>
      </p:sp>
      <p:sp>
        <p:nvSpPr>
          <p:cNvPr id="2808" name="Google Shape;2808;p13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809" name="Google Shape;2809;p135"/>
          <p:cNvSpPr txBox="1"/>
          <p:nvPr>
            <p:ph idx="1" type="body"/>
          </p:nvPr>
        </p:nvSpPr>
        <p:spPr>
          <a:xfrm>
            <a:off x="293675" y="1481350"/>
            <a:ext cx="8610900" cy="2461800"/>
          </a:xfrm>
          <a:prstGeom prst="rect">
            <a:avLst/>
          </a:prstGeom>
        </p:spPr>
        <p:txBody>
          <a:bodyPr anchorCtr="0" anchor="t" bIns="91425" lIns="91425" spcFirstLastPara="1" rIns="91425" wrap="square" tIns="0">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Création d’un appender</a:t>
            </a:r>
            <a:endParaRPr>
              <a:solidFill>
                <a:schemeClr val="dk1"/>
              </a:solidFill>
            </a:endParaRPr>
          </a:p>
          <a:p>
            <a:pPr indent="0" lvl="0" marL="0" rtl="0" algn="l">
              <a:spcBef>
                <a:spcPts val="1000"/>
              </a:spcBef>
              <a:spcAft>
                <a:spcPts val="0"/>
              </a:spcAft>
              <a:buNone/>
            </a:pPr>
            <a:r>
              <a:rPr lang="en">
                <a:solidFill>
                  <a:schemeClr val="dk1"/>
                </a:solidFill>
              </a:rPr>
              <a:t>Appender par défaut pour traçage dans la console.</a:t>
            </a:r>
            <a:endParaRPr>
              <a:solidFill>
                <a:schemeClr val="dk1"/>
              </a:solidFill>
            </a:endParaRPr>
          </a:p>
          <a:p>
            <a:pPr indent="0" lvl="0" marL="0" rtl="0" algn="l">
              <a:spcBef>
                <a:spcPts val="1000"/>
              </a:spcBef>
              <a:spcAft>
                <a:spcPts val="0"/>
              </a:spcAft>
              <a:buNone/>
            </a:pPr>
            <a:r>
              <a:rPr lang="en" sz="1600">
                <a:solidFill>
                  <a:schemeClr val="dk1"/>
                </a:solidFill>
                <a:latin typeface="Courier New"/>
                <a:ea typeface="Courier New"/>
                <a:cs typeface="Courier New"/>
                <a:sym typeface="Courier New"/>
              </a:rPr>
              <a:t>&lt;</a:t>
            </a:r>
            <a:r>
              <a:rPr b="1" lang="en" sz="1600">
                <a:solidFill>
                  <a:srgbClr val="000080"/>
                </a:solidFill>
                <a:latin typeface="Courier New"/>
                <a:ea typeface="Courier New"/>
                <a:cs typeface="Courier New"/>
                <a:sym typeface="Courier New"/>
              </a:rPr>
              <a:t>appender </a:t>
            </a:r>
            <a:r>
              <a:rPr b="1" lang="en" sz="1600">
                <a:solidFill>
                  <a:srgbClr val="0000FF"/>
                </a:solidFill>
                <a:latin typeface="Courier New"/>
                <a:ea typeface="Courier New"/>
                <a:cs typeface="Courier New"/>
                <a:sym typeface="Courier New"/>
              </a:rPr>
              <a:t>name=</a:t>
            </a:r>
            <a:r>
              <a:rPr b="1" lang="en" sz="1600">
                <a:solidFill>
                  <a:srgbClr val="008000"/>
                </a:solidFill>
                <a:latin typeface="Courier New"/>
                <a:ea typeface="Courier New"/>
                <a:cs typeface="Courier New"/>
                <a:sym typeface="Courier New"/>
              </a:rPr>
              <a:t>"STDOUT" </a:t>
            </a:r>
            <a:r>
              <a:rPr b="1" lang="en" sz="1600">
                <a:solidFill>
                  <a:srgbClr val="0000FF"/>
                </a:solidFill>
                <a:latin typeface="Courier New"/>
                <a:ea typeface="Courier New"/>
                <a:cs typeface="Courier New"/>
                <a:sym typeface="Courier New"/>
              </a:rPr>
              <a:t>class=</a:t>
            </a:r>
            <a:r>
              <a:rPr b="1" lang="en" sz="1600">
                <a:solidFill>
                  <a:srgbClr val="008000"/>
                </a:solidFill>
                <a:latin typeface="Courier New"/>
                <a:ea typeface="Courier New"/>
                <a:cs typeface="Courier New"/>
                <a:sym typeface="Courier New"/>
              </a:rPr>
              <a:t>"ch.qos.logback.core.ConsoleAppender"</a:t>
            </a:r>
            <a:r>
              <a:rPr lang="en" sz="1600">
                <a:solidFill>
                  <a:schemeClr val="dk1"/>
                </a:solidFill>
                <a:latin typeface="Courier New"/>
                <a:ea typeface="Courier New"/>
                <a:cs typeface="Courier New"/>
                <a:sym typeface="Courier New"/>
              </a:rPr>
              <a:t>&gt;</a:t>
            </a:r>
            <a:endParaRPr sz="16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 sz="1600">
                <a:solidFill>
                  <a:schemeClr val="dk1"/>
                </a:solidFill>
                <a:latin typeface="Courier New"/>
                <a:ea typeface="Courier New"/>
                <a:cs typeface="Courier New"/>
                <a:sym typeface="Courier New"/>
              </a:rPr>
              <a:t>   &lt;</a:t>
            </a:r>
            <a:r>
              <a:rPr b="1" lang="en" sz="1600">
                <a:solidFill>
                  <a:srgbClr val="000080"/>
                </a:solidFill>
                <a:latin typeface="Courier New"/>
                <a:ea typeface="Courier New"/>
                <a:cs typeface="Courier New"/>
                <a:sym typeface="Courier New"/>
              </a:rPr>
              <a:t>encoder</a:t>
            </a:r>
            <a:r>
              <a:rPr lang="en" sz="1600">
                <a:solidFill>
                  <a:schemeClr val="dk1"/>
                </a:solidFill>
                <a:latin typeface="Courier New"/>
                <a:ea typeface="Courier New"/>
                <a:cs typeface="Courier New"/>
                <a:sym typeface="Courier New"/>
              </a:rPr>
              <a:t>&gt;</a:t>
            </a:r>
            <a:endParaRPr sz="16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 sz="1600">
                <a:solidFill>
                  <a:schemeClr val="dk1"/>
                </a:solidFill>
                <a:latin typeface="Courier New"/>
                <a:ea typeface="Courier New"/>
                <a:cs typeface="Courier New"/>
                <a:sym typeface="Courier New"/>
              </a:rPr>
              <a:t>       &lt;</a:t>
            </a:r>
            <a:r>
              <a:rPr b="1" lang="en" sz="1600">
                <a:solidFill>
                  <a:srgbClr val="000080"/>
                </a:solidFill>
                <a:latin typeface="Courier New"/>
                <a:ea typeface="Courier New"/>
                <a:cs typeface="Courier New"/>
                <a:sym typeface="Courier New"/>
              </a:rPr>
              <a:t>pattern</a:t>
            </a:r>
            <a:r>
              <a:rPr lang="en" sz="1600">
                <a:solidFill>
                  <a:schemeClr val="dk1"/>
                </a:solidFill>
                <a:latin typeface="Courier New"/>
                <a:ea typeface="Courier New"/>
                <a:cs typeface="Courier New"/>
                <a:sym typeface="Courier New"/>
              </a:rPr>
              <a:t>&gt;%d [%thread] %-5level %logger{35} - %msg %n&lt;/</a:t>
            </a:r>
            <a:r>
              <a:rPr b="1" lang="en" sz="1600">
                <a:solidFill>
                  <a:srgbClr val="000080"/>
                </a:solidFill>
                <a:latin typeface="Courier New"/>
                <a:ea typeface="Courier New"/>
                <a:cs typeface="Courier New"/>
                <a:sym typeface="Courier New"/>
              </a:rPr>
              <a:t>pattern</a:t>
            </a:r>
            <a:r>
              <a:rPr lang="en" sz="1600">
                <a:solidFill>
                  <a:schemeClr val="dk1"/>
                </a:solidFill>
                <a:latin typeface="Courier New"/>
                <a:ea typeface="Courier New"/>
                <a:cs typeface="Courier New"/>
                <a:sym typeface="Courier New"/>
              </a:rPr>
              <a:t>&gt;</a:t>
            </a:r>
            <a:endParaRPr sz="16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 sz="1600">
                <a:solidFill>
                  <a:schemeClr val="dk1"/>
                </a:solidFill>
                <a:latin typeface="Courier New"/>
                <a:ea typeface="Courier New"/>
                <a:cs typeface="Courier New"/>
                <a:sym typeface="Courier New"/>
              </a:rPr>
              <a:t>   &lt;/</a:t>
            </a:r>
            <a:r>
              <a:rPr b="1" lang="en" sz="1600">
                <a:solidFill>
                  <a:srgbClr val="000080"/>
                </a:solidFill>
                <a:latin typeface="Courier New"/>
                <a:ea typeface="Courier New"/>
                <a:cs typeface="Courier New"/>
                <a:sym typeface="Courier New"/>
              </a:rPr>
              <a:t>encoder</a:t>
            </a:r>
            <a:r>
              <a:rPr lang="en" sz="1600">
                <a:solidFill>
                  <a:schemeClr val="dk1"/>
                </a:solidFill>
                <a:latin typeface="Courier New"/>
                <a:ea typeface="Courier New"/>
                <a:cs typeface="Courier New"/>
                <a:sym typeface="Courier New"/>
              </a:rPr>
              <a:t>&gt;</a:t>
            </a:r>
            <a:endParaRPr sz="16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 sz="1600">
                <a:solidFill>
                  <a:schemeClr val="dk1"/>
                </a:solidFill>
                <a:latin typeface="Courier New"/>
                <a:ea typeface="Courier New"/>
                <a:cs typeface="Courier New"/>
                <a:sym typeface="Courier New"/>
              </a:rPr>
              <a:t>&lt;/</a:t>
            </a:r>
            <a:r>
              <a:rPr b="1" lang="en" sz="1600">
                <a:solidFill>
                  <a:srgbClr val="000080"/>
                </a:solidFill>
                <a:latin typeface="Courier New"/>
                <a:ea typeface="Courier New"/>
                <a:cs typeface="Courier New"/>
                <a:sym typeface="Courier New"/>
              </a:rPr>
              <a:t>appender</a:t>
            </a:r>
            <a:r>
              <a:rPr lang="en" sz="1600">
                <a:solidFill>
                  <a:schemeClr val="dk1"/>
                </a:solidFill>
                <a:latin typeface="Courier New"/>
                <a:ea typeface="Courier New"/>
                <a:cs typeface="Courier New"/>
                <a:sym typeface="Courier New"/>
              </a:rPr>
              <a:t>&gt;</a:t>
            </a:r>
            <a:endParaRPr sz="1600">
              <a:solidFill>
                <a:schemeClr val="dk1"/>
              </a:solidFill>
              <a:latin typeface="Courier New"/>
              <a:ea typeface="Courier New"/>
              <a:cs typeface="Courier New"/>
              <a:sym typeface="Courier New"/>
            </a:endParaRPr>
          </a:p>
          <a:p>
            <a:pPr indent="0" lvl="0" marL="0" rtl="0" algn="l">
              <a:spcBef>
                <a:spcPts val="1000"/>
              </a:spcBef>
              <a:spcAft>
                <a:spcPts val="0"/>
              </a:spcAft>
              <a:buNone/>
            </a:pPr>
            <a:r>
              <a:t/>
            </a:r>
            <a:endParaRPr sz="1400">
              <a:solidFill>
                <a:schemeClr val="dk1"/>
              </a:solidFill>
              <a:latin typeface="Courier New"/>
              <a:ea typeface="Courier New"/>
              <a:cs typeface="Courier New"/>
              <a:sym typeface="Courier New"/>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1000"/>
              </a:spcAft>
              <a:buNone/>
            </a:pPr>
            <a:r>
              <a:t/>
            </a:r>
            <a:endParaRPr>
              <a:solidFill>
                <a:schemeClr val="dk1"/>
              </a:solidFill>
            </a:endParaRPr>
          </a:p>
        </p:txBody>
      </p:sp>
      <p:grpSp>
        <p:nvGrpSpPr>
          <p:cNvPr id="2810" name="Google Shape;2810;p135"/>
          <p:cNvGrpSpPr/>
          <p:nvPr/>
        </p:nvGrpSpPr>
        <p:grpSpPr>
          <a:xfrm>
            <a:off x="293683" y="574116"/>
            <a:ext cx="309041" cy="403123"/>
            <a:chOff x="590250" y="244200"/>
            <a:chExt cx="407975" cy="532175"/>
          </a:xfrm>
        </p:grpSpPr>
        <p:sp>
          <p:nvSpPr>
            <p:cNvPr id="2811" name="Google Shape;2811;p13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13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13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13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13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13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13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13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13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13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13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13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13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13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8" name="Shape 2828"/>
        <p:cNvGrpSpPr/>
        <p:nvPr/>
      </p:nvGrpSpPr>
      <p:grpSpPr>
        <a:xfrm>
          <a:off x="0" y="0"/>
          <a:ext cx="0" cy="0"/>
          <a:chOff x="0" y="0"/>
          <a:chExt cx="0" cy="0"/>
        </a:xfrm>
      </p:grpSpPr>
      <p:sp>
        <p:nvSpPr>
          <p:cNvPr id="2829" name="Google Shape;2829;p13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Configuration</a:t>
            </a:r>
            <a:endParaRPr/>
          </a:p>
        </p:txBody>
      </p:sp>
      <p:sp>
        <p:nvSpPr>
          <p:cNvPr id="2830" name="Google Shape;2830;p13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831" name="Google Shape;2831;p136"/>
          <p:cNvSpPr txBox="1"/>
          <p:nvPr>
            <p:ph idx="1" type="body"/>
          </p:nvPr>
        </p:nvSpPr>
        <p:spPr>
          <a:xfrm>
            <a:off x="293675" y="1481350"/>
            <a:ext cx="8610900" cy="2461800"/>
          </a:xfrm>
          <a:prstGeom prst="rect">
            <a:avLst/>
          </a:prstGeom>
        </p:spPr>
        <p:txBody>
          <a:bodyPr anchorCtr="0" anchor="t" bIns="91425" lIns="91425" spcFirstLastPara="1" rIns="91425" wrap="square" tIns="0">
            <a:noAutofit/>
          </a:bodyPr>
          <a:lstStyle/>
          <a:p>
            <a:pPr indent="0" lvl="0" marL="0" rtl="0" algn="l">
              <a:spcBef>
                <a:spcPts val="600"/>
              </a:spcBef>
              <a:spcAft>
                <a:spcPts val="0"/>
              </a:spcAft>
              <a:buNone/>
            </a:pPr>
            <a:r>
              <a:rPr lang="en">
                <a:solidFill>
                  <a:schemeClr val="dk1"/>
                </a:solidFill>
              </a:rPr>
              <a:t>Il existe plusieurs Appenders pour ajouter des traces à des fichiers, le principal d’entre eux est le </a:t>
            </a:r>
            <a:r>
              <a:rPr b="1" lang="en">
                <a:solidFill>
                  <a:schemeClr val="dk1"/>
                </a:solidFill>
                <a:latin typeface="Roboto Condensed"/>
                <a:ea typeface="Roboto Condensed"/>
                <a:cs typeface="Roboto Condensed"/>
                <a:sym typeface="Roboto Condensed"/>
              </a:rPr>
              <a:t>FileAppender</a:t>
            </a:r>
            <a:r>
              <a:rPr lang="en">
                <a:solidFill>
                  <a:schemeClr val="dk1"/>
                </a:solidFill>
              </a:rPr>
              <a:t>.</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&lt;</a:t>
            </a:r>
            <a:r>
              <a:rPr b="1" lang="en" sz="1400">
                <a:solidFill>
                  <a:srgbClr val="000080"/>
                </a:solidFill>
                <a:latin typeface="Courier New"/>
                <a:ea typeface="Courier New"/>
                <a:cs typeface="Courier New"/>
                <a:sym typeface="Courier New"/>
              </a:rPr>
              <a:t>appender </a:t>
            </a:r>
            <a:r>
              <a:rPr b="1" lang="en" sz="1400">
                <a:solidFill>
                  <a:srgbClr val="0000FF"/>
                </a:solidFill>
                <a:latin typeface="Courier New"/>
                <a:ea typeface="Courier New"/>
                <a:cs typeface="Courier New"/>
                <a:sym typeface="Courier New"/>
              </a:rPr>
              <a:t>name=</a:t>
            </a:r>
            <a:r>
              <a:rPr b="1" lang="en" sz="1400">
                <a:solidFill>
                  <a:srgbClr val="008000"/>
                </a:solidFill>
                <a:latin typeface="Courier New"/>
                <a:ea typeface="Courier New"/>
                <a:cs typeface="Courier New"/>
                <a:sym typeface="Courier New"/>
              </a:rPr>
              <a:t>"FileDebug" </a:t>
            </a:r>
            <a:r>
              <a:rPr b="1" lang="en" sz="1400">
                <a:solidFill>
                  <a:srgbClr val="0000FF"/>
                </a:solidFill>
                <a:latin typeface="Courier New"/>
                <a:ea typeface="Courier New"/>
                <a:cs typeface="Courier New"/>
                <a:sym typeface="Courier New"/>
              </a:rPr>
              <a:t>class=</a:t>
            </a:r>
            <a:r>
              <a:rPr b="1" lang="en" sz="1400">
                <a:solidFill>
                  <a:srgbClr val="008000"/>
                </a:solidFill>
                <a:latin typeface="Courier New"/>
                <a:ea typeface="Courier New"/>
                <a:cs typeface="Courier New"/>
                <a:sym typeface="Courier New"/>
              </a:rPr>
              <a:t>"ch.qos.logback.core.FileAppender"</a:t>
            </a:r>
            <a:r>
              <a:rPr lang="en" sz="1400">
                <a:solidFill>
                  <a:schemeClr val="dk1"/>
                </a:solidFill>
                <a:latin typeface="Courier New"/>
                <a:ea typeface="Courier New"/>
                <a:cs typeface="Courier New"/>
                <a:sym typeface="Courier New"/>
              </a:rPr>
              <a:t>&gt;</a:t>
            </a:r>
            <a:endParaRPr sz="1400">
              <a:solidFill>
                <a:schemeClr val="dk1"/>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&lt;</a:t>
            </a:r>
            <a:r>
              <a:rPr b="1" lang="en" sz="1400">
                <a:solidFill>
                  <a:srgbClr val="000080"/>
                </a:solidFill>
                <a:latin typeface="Courier New"/>
                <a:ea typeface="Courier New"/>
                <a:cs typeface="Courier New"/>
                <a:sym typeface="Courier New"/>
              </a:rPr>
              <a:t>file</a:t>
            </a:r>
            <a:r>
              <a:rPr lang="en" sz="1400">
                <a:solidFill>
                  <a:schemeClr val="dk1"/>
                </a:solidFill>
                <a:latin typeface="Courier New"/>
                <a:ea typeface="Courier New"/>
                <a:cs typeface="Courier New"/>
                <a:sym typeface="Courier New"/>
              </a:rPr>
              <a:t>&gt;&lt;Chemin vers fichier de log&gt;&lt;/</a:t>
            </a:r>
            <a:r>
              <a:rPr b="1" lang="en" sz="1400">
                <a:solidFill>
                  <a:srgbClr val="000080"/>
                </a:solidFill>
                <a:latin typeface="Courier New"/>
                <a:ea typeface="Courier New"/>
                <a:cs typeface="Courier New"/>
                <a:sym typeface="Courier New"/>
              </a:rPr>
              <a:t>file</a:t>
            </a:r>
            <a:r>
              <a:rPr lang="en" sz="1400">
                <a:solidFill>
                  <a:schemeClr val="dk1"/>
                </a:solidFill>
                <a:latin typeface="Courier New"/>
                <a:ea typeface="Courier New"/>
                <a:cs typeface="Courier New"/>
                <a:sym typeface="Courier New"/>
              </a:rPr>
              <a:t>&gt;</a:t>
            </a:r>
            <a:endParaRPr sz="1400">
              <a:solidFill>
                <a:schemeClr val="dk1"/>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&lt;</a:t>
            </a:r>
            <a:r>
              <a:rPr b="1" lang="en" sz="1400">
                <a:solidFill>
                  <a:srgbClr val="000080"/>
                </a:solidFill>
                <a:latin typeface="Courier New"/>
                <a:ea typeface="Courier New"/>
                <a:cs typeface="Courier New"/>
                <a:sym typeface="Courier New"/>
              </a:rPr>
              <a:t>append</a:t>
            </a:r>
            <a:r>
              <a:rPr lang="en" sz="1400">
                <a:solidFill>
                  <a:schemeClr val="dk1"/>
                </a:solidFill>
                <a:latin typeface="Courier New"/>
                <a:ea typeface="Courier New"/>
                <a:cs typeface="Courier New"/>
                <a:sym typeface="Courier New"/>
              </a:rPr>
              <a:t>&gt;true&lt;/</a:t>
            </a:r>
            <a:r>
              <a:rPr b="1" lang="en" sz="1400">
                <a:solidFill>
                  <a:srgbClr val="000080"/>
                </a:solidFill>
                <a:latin typeface="Courier New"/>
                <a:ea typeface="Courier New"/>
                <a:cs typeface="Courier New"/>
                <a:sym typeface="Courier New"/>
              </a:rPr>
              <a:t>append</a:t>
            </a:r>
            <a:r>
              <a:rPr lang="en" sz="1400">
                <a:solidFill>
                  <a:schemeClr val="dk1"/>
                </a:solidFill>
                <a:latin typeface="Courier New"/>
                <a:ea typeface="Courier New"/>
                <a:cs typeface="Courier New"/>
                <a:sym typeface="Courier New"/>
              </a:rPr>
              <a:t>&gt;</a:t>
            </a:r>
            <a:endParaRPr sz="1400">
              <a:solidFill>
                <a:schemeClr val="dk1"/>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&lt;</a:t>
            </a:r>
            <a:r>
              <a:rPr b="1" lang="en" sz="1400">
                <a:solidFill>
                  <a:srgbClr val="000080"/>
                </a:solidFill>
                <a:latin typeface="Courier New"/>
                <a:ea typeface="Courier New"/>
                <a:cs typeface="Courier New"/>
                <a:sym typeface="Courier New"/>
              </a:rPr>
              <a:t>encoder</a:t>
            </a:r>
            <a:r>
              <a:rPr lang="en" sz="1400">
                <a:solidFill>
                  <a:schemeClr val="dk1"/>
                </a:solidFill>
                <a:latin typeface="Courier New"/>
                <a:ea typeface="Courier New"/>
                <a:cs typeface="Courier New"/>
                <a:sym typeface="Courier New"/>
              </a:rPr>
              <a:t>&gt;</a:t>
            </a:r>
            <a:endParaRPr sz="1400">
              <a:solidFill>
                <a:schemeClr val="dk1"/>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&lt;</a:t>
            </a:r>
            <a:r>
              <a:rPr b="1" lang="en" sz="1400">
                <a:solidFill>
                  <a:srgbClr val="000080"/>
                </a:solidFill>
                <a:latin typeface="Courier New"/>
                <a:ea typeface="Courier New"/>
                <a:cs typeface="Courier New"/>
                <a:sym typeface="Courier New"/>
              </a:rPr>
              <a:t>pattern</a:t>
            </a:r>
            <a:r>
              <a:rPr lang="en" sz="1400">
                <a:solidFill>
                  <a:schemeClr val="dk1"/>
                </a:solidFill>
                <a:latin typeface="Courier New"/>
                <a:ea typeface="Courier New"/>
                <a:cs typeface="Courier New"/>
                <a:sym typeface="Courier New"/>
              </a:rPr>
              <a:t>&gt;%d{ISO8601} [%t] %-5level %logger{36} - %msg%n&lt;/</a:t>
            </a:r>
            <a:r>
              <a:rPr b="1" lang="en" sz="1400">
                <a:solidFill>
                  <a:srgbClr val="000080"/>
                </a:solidFill>
                <a:latin typeface="Courier New"/>
                <a:ea typeface="Courier New"/>
                <a:cs typeface="Courier New"/>
                <a:sym typeface="Courier New"/>
              </a:rPr>
              <a:t>pattern</a:t>
            </a:r>
            <a:r>
              <a:rPr lang="en" sz="1400">
                <a:solidFill>
                  <a:schemeClr val="dk1"/>
                </a:solidFill>
                <a:latin typeface="Courier New"/>
                <a:ea typeface="Courier New"/>
                <a:cs typeface="Courier New"/>
                <a:sym typeface="Courier New"/>
              </a:rPr>
              <a:t>&gt;</a:t>
            </a:r>
            <a:endParaRPr sz="1400">
              <a:solidFill>
                <a:schemeClr val="dk1"/>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&lt;/</a:t>
            </a:r>
            <a:r>
              <a:rPr b="1" lang="en" sz="1400">
                <a:solidFill>
                  <a:srgbClr val="000080"/>
                </a:solidFill>
                <a:latin typeface="Courier New"/>
                <a:ea typeface="Courier New"/>
                <a:cs typeface="Courier New"/>
                <a:sym typeface="Courier New"/>
              </a:rPr>
              <a:t>encoder</a:t>
            </a:r>
            <a:r>
              <a:rPr lang="en" sz="1400">
                <a:solidFill>
                  <a:schemeClr val="dk1"/>
                </a:solidFill>
                <a:latin typeface="Courier New"/>
                <a:ea typeface="Courier New"/>
                <a:cs typeface="Courier New"/>
                <a:sym typeface="Courier New"/>
              </a:rPr>
              <a:t>&gt;</a:t>
            </a:r>
            <a:endParaRPr sz="1400">
              <a:solidFill>
                <a:schemeClr val="dk1"/>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&lt;/</a:t>
            </a:r>
            <a:r>
              <a:rPr b="1" lang="en" sz="1400">
                <a:solidFill>
                  <a:srgbClr val="000080"/>
                </a:solidFill>
                <a:latin typeface="Courier New"/>
                <a:ea typeface="Courier New"/>
                <a:cs typeface="Courier New"/>
                <a:sym typeface="Courier New"/>
              </a:rPr>
              <a:t>appender</a:t>
            </a:r>
            <a:r>
              <a:rPr lang="en" sz="1400">
                <a:solidFill>
                  <a:schemeClr val="dk1"/>
                </a:solidFill>
                <a:latin typeface="Courier New"/>
                <a:ea typeface="Courier New"/>
                <a:cs typeface="Courier New"/>
                <a:sym typeface="Courier New"/>
              </a:rPr>
              <a:t>&gt;</a:t>
            </a:r>
            <a:endParaRPr sz="1400">
              <a:solidFill>
                <a:schemeClr val="dk1"/>
              </a:solidFill>
              <a:latin typeface="Courier New"/>
              <a:ea typeface="Courier New"/>
              <a:cs typeface="Courier New"/>
              <a:sym typeface="Courier New"/>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1000"/>
              </a:spcAft>
              <a:buNone/>
            </a:pPr>
            <a:r>
              <a:t/>
            </a:r>
            <a:endParaRPr>
              <a:solidFill>
                <a:schemeClr val="dk1"/>
              </a:solidFill>
            </a:endParaRPr>
          </a:p>
        </p:txBody>
      </p:sp>
      <p:grpSp>
        <p:nvGrpSpPr>
          <p:cNvPr id="2832" name="Google Shape;2832;p136"/>
          <p:cNvGrpSpPr/>
          <p:nvPr/>
        </p:nvGrpSpPr>
        <p:grpSpPr>
          <a:xfrm>
            <a:off x="293683" y="574116"/>
            <a:ext cx="309041" cy="403123"/>
            <a:chOff x="590250" y="244200"/>
            <a:chExt cx="407975" cy="532175"/>
          </a:xfrm>
        </p:grpSpPr>
        <p:sp>
          <p:nvSpPr>
            <p:cNvPr id="2833" name="Google Shape;2833;p13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13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13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13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13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13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13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13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13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13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13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13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13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13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0" name="Shape 2850"/>
        <p:cNvGrpSpPr/>
        <p:nvPr/>
      </p:nvGrpSpPr>
      <p:grpSpPr>
        <a:xfrm>
          <a:off x="0" y="0"/>
          <a:ext cx="0" cy="0"/>
          <a:chOff x="0" y="0"/>
          <a:chExt cx="0" cy="0"/>
        </a:xfrm>
      </p:grpSpPr>
      <p:sp>
        <p:nvSpPr>
          <p:cNvPr id="2851" name="Google Shape;2851;p13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Configuration</a:t>
            </a:r>
            <a:endParaRPr/>
          </a:p>
        </p:txBody>
      </p:sp>
      <p:sp>
        <p:nvSpPr>
          <p:cNvPr id="2852" name="Google Shape;2852;p13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853" name="Google Shape;2853;p137"/>
          <p:cNvSpPr txBox="1"/>
          <p:nvPr>
            <p:ph idx="1" type="body"/>
          </p:nvPr>
        </p:nvSpPr>
        <p:spPr>
          <a:xfrm>
            <a:off x="293675" y="1481350"/>
            <a:ext cx="8610900" cy="2461800"/>
          </a:xfrm>
          <a:prstGeom prst="rect">
            <a:avLst/>
          </a:prstGeom>
        </p:spPr>
        <p:txBody>
          <a:bodyPr anchorCtr="0" anchor="t" bIns="91425" lIns="91425" spcFirstLastPara="1" rIns="91425" wrap="square" tIns="0">
            <a:noAutofit/>
          </a:bodyPr>
          <a:lstStyle/>
          <a:p>
            <a:pPr indent="-355600" lvl="0" marL="457200" marR="0" rtl="0" algn="l">
              <a:lnSpc>
                <a:spcPct val="100000"/>
              </a:lnSpc>
              <a:spcBef>
                <a:spcPts val="600"/>
              </a:spcBef>
              <a:spcAft>
                <a:spcPts val="0"/>
              </a:spcAft>
              <a:buSzPts val="2000"/>
              <a:buFont typeface="Courier New"/>
              <a:buChar char="▰"/>
            </a:pPr>
            <a:r>
              <a:rPr lang="en">
                <a:solidFill>
                  <a:schemeClr val="dk1"/>
                </a:solidFill>
                <a:latin typeface="Courier New"/>
                <a:ea typeface="Courier New"/>
                <a:cs typeface="Courier New"/>
                <a:sym typeface="Courier New"/>
              </a:rPr>
              <a:t>&lt;</a:t>
            </a:r>
            <a:r>
              <a:rPr b="1" lang="en" sz="1800">
                <a:solidFill>
                  <a:srgbClr val="000080"/>
                </a:solidFill>
                <a:latin typeface="Courier New"/>
                <a:ea typeface="Courier New"/>
                <a:cs typeface="Courier New"/>
                <a:sym typeface="Courier New"/>
              </a:rPr>
              <a:t>appender</a:t>
            </a:r>
            <a:r>
              <a:rPr lang="en" sz="1800">
                <a:solidFill>
                  <a:schemeClr val="dk1"/>
                </a:solidFill>
                <a:latin typeface="Courier New"/>
                <a:ea typeface="Courier New"/>
                <a:cs typeface="Courier New"/>
                <a:sym typeface="Courier New"/>
              </a:rPr>
              <a:t>&gt;</a:t>
            </a:r>
            <a:r>
              <a:rPr b="1" lang="en" sz="1400">
                <a:solidFill>
                  <a:srgbClr val="000080"/>
                </a:solidFill>
                <a:latin typeface="Courier New"/>
                <a:ea typeface="Courier New"/>
                <a:cs typeface="Courier New"/>
                <a:sym typeface="Courier New"/>
              </a:rPr>
              <a:t> </a:t>
            </a:r>
            <a:r>
              <a:rPr lang="en">
                <a:solidFill>
                  <a:schemeClr val="dk1"/>
                </a:solidFill>
              </a:rPr>
              <a:t>démarre la déclaration d’un appender. </a:t>
            </a:r>
            <a:endParaRPr>
              <a:solidFill>
                <a:schemeClr val="dk1"/>
              </a:solidFill>
            </a:endParaRPr>
          </a:p>
          <a:p>
            <a:pPr indent="-355600" lvl="1" marL="914400" rtl="0" algn="l">
              <a:spcBef>
                <a:spcPts val="0"/>
              </a:spcBef>
              <a:spcAft>
                <a:spcPts val="0"/>
              </a:spcAft>
              <a:buSzPts val="2000"/>
              <a:buChar char="▻"/>
            </a:pPr>
            <a:r>
              <a:rPr lang="en">
                <a:solidFill>
                  <a:schemeClr val="dk1"/>
                </a:solidFill>
              </a:rPr>
              <a:t>L’attribut</a:t>
            </a:r>
            <a:r>
              <a:rPr b="1" lang="en" sz="1400">
                <a:solidFill>
                  <a:srgbClr val="000080"/>
                </a:solidFill>
                <a:latin typeface="Courier New"/>
                <a:ea typeface="Courier New"/>
                <a:cs typeface="Courier New"/>
                <a:sym typeface="Courier New"/>
              </a:rPr>
              <a:t> </a:t>
            </a:r>
            <a:r>
              <a:rPr b="1" lang="en" sz="1800">
                <a:solidFill>
                  <a:srgbClr val="000080"/>
                </a:solidFill>
                <a:latin typeface="Courier New"/>
                <a:ea typeface="Courier New"/>
                <a:cs typeface="Courier New"/>
                <a:sym typeface="Courier New"/>
              </a:rPr>
              <a:t>name </a:t>
            </a:r>
            <a:r>
              <a:rPr lang="en">
                <a:solidFill>
                  <a:schemeClr val="dk1"/>
                </a:solidFill>
              </a:rPr>
              <a:t>est l’équivalent de son identifiant. </a:t>
            </a:r>
            <a:endParaRPr>
              <a:solidFill>
                <a:schemeClr val="dk1"/>
              </a:solidFill>
            </a:endParaRPr>
          </a:p>
          <a:p>
            <a:pPr indent="-355600" lvl="1" marL="914400" rtl="0" algn="l">
              <a:spcBef>
                <a:spcPts val="0"/>
              </a:spcBef>
              <a:spcAft>
                <a:spcPts val="0"/>
              </a:spcAft>
              <a:buSzPts val="2000"/>
              <a:buChar char="▻"/>
            </a:pPr>
            <a:r>
              <a:rPr lang="en">
                <a:solidFill>
                  <a:schemeClr val="dk1"/>
                </a:solidFill>
              </a:rPr>
              <a:t>L’attribut </a:t>
            </a:r>
            <a:r>
              <a:rPr b="1" lang="en" sz="1800">
                <a:solidFill>
                  <a:srgbClr val="000080"/>
                </a:solidFill>
                <a:latin typeface="Courier New"/>
                <a:ea typeface="Courier New"/>
                <a:cs typeface="Courier New"/>
                <a:sym typeface="Courier New"/>
              </a:rPr>
              <a:t>class </a:t>
            </a:r>
            <a:r>
              <a:rPr lang="en">
                <a:solidFill>
                  <a:schemeClr val="dk1"/>
                </a:solidFill>
              </a:rPr>
              <a:t>correspond à la Classe de l’Appender.</a:t>
            </a:r>
            <a:endParaRPr>
              <a:solidFill>
                <a:schemeClr val="dk1"/>
              </a:solidFill>
            </a:endParaRPr>
          </a:p>
          <a:p>
            <a:pPr indent="0" lvl="0" marL="457200" rtl="0" algn="l">
              <a:spcBef>
                <a:spcPts val="1000"/>
              </a:spcBef>
              <a:spcAft>
                <a:spcPts val="0"/>
              </a:spcAft>
              <a:buNone/>
            </a:pPr>
            <a:r>
              <a:t/>
            </a:r>
            <a:endParaRPr>
              <a:solidFill>
                <a:schemeClr val="dk1"/>
              </a:solidFill>
            </a:endParaRPr>
          </a:p>
          <a:p>
            <a:pPr indent="-355600" lvl="0" marL="457200" rtl="0" algn="l">
              <a:spcBef>
                <a:spcPts val="1000"/>
              </a:spcBef>
              <a:spcAft>
                <a:spcPts val="0"/>
              </a:spcAft>
              <a:buSzPts val="2000"/>
              <a:buChar char="▰"/>
            </a:pPr>
            <a:r>
              <a:rPr lang="en" sz="1800">
                <a:solidFill>
                  <a:schemeClr val="dk1"/>
                </a:solidFill>
                <a:latin typeface="Courier New"/>
                <a:ea typeface="Courier New"/>
                <a:cs typeface="Courier New"/>
                <a:sym typeface="Courier New"/>
              </a:rPr>
              <a:t>&lt;</a:t>
            </a:r>
            <a:r>
              <a:rPr b="1" lang="en" sz="1800">
                <a:solidFill>
                  <a:srgbClr val="000080"/>
                </a:solidFill>
                <a:latin typeface="Courier New"/>
                <a:ea typeface="Courier New"/>
                <a:cs typeface="Courier New"/>
                <a:sym typeface="Courier New"/>
              </a:rPr>
              <a:t>file</a:t>
            </a:r>
            <a:r>
              <a:rPr lang="en" sz="1800">
                <a:solidFill>
                  <a:schemeClr val="dk1"/>
                </a:solidFill>
                <a:latin typeface="Courier New"/>
                <a:ea typeface="Courier New"/>
                <a:cs typeface="Courier New"/>
                <a:sym typeface="Courier New"/>
              </a:rPr>
              <a:t>&gt;</a:t>
            </a:r>
            <a:r>
              <a:rPr lang="en" sz="1400">
                <a:solidFill>
                  <a:schemeClr val="dk1"/>
                </a:solidFill>
                <a:latin typeface="Courier New"/>
                <a:ea typeface="Courier New"/>
                <a:cs typeface="Courier New"/>
                <a:sym typeface="Courier New"/>
              </a:rPr>
              <a:t> </a:t>
            </a:r>
            <a:r>
              <a:rPr lang="en">
                <a:solidFill>
                  <a:schemeClr val="dk1"/>
                </a:solidFill>
              </a:rPr>
              <a:t>précise le chemin vers le fichier de log.</a:t>
            </a:r>
            <a:endParaRPr>
              <a:solidFill>
                <a:schemeClr val="dk1"/>
              </a:solidFill>
            </a:endParaRPr>
          </a:p>
          <a:p>
            <a:pPr indent="0" lvl="0" marL="0" rtl="0" algn="l">
              <a:spcBef>
                <a:spcPts val="1000"/>
              </a:spcBef>
              <a:spcAft>
                <a:spcPts val="0"/>
              </a:spcAft>
              <a:buNone/>
            </a:pPr>
            <a:r>
              <a:t/>
            </a:r>
            <a:endParaRPr>
              <a:solidFill>
                <a:schemeClr val="dk1"/>
              </a:solidFill>
            </a:endParaRPr>
          </a:p>
          <a:p>
            <a:pPr indent="-355600" lvl="0" marL="457200" rtl="0" algn="l">
              <a:spcBef>
                <a:spcPts val="1000"/>
              </a:spcBef>
              <a:spcAft>
                <a:spcPts val="0"/>
              </a:spcAft>
              <a:buSzPts val="2000"/>
              <a:buChar char="▰"/>
            </a:pPr>
            <a:r>
              <a:rPr lang="en" sz="1800">
                <a:solidFill>
                  <a:schemeClr val="dk1"/>
                </a:solidFill>
                <a:latin typeface="Courier New"/>
                <a:ea typeface="Courier New"/>
                <a:cs typeface="Courier New"/>
                <a:sym typeface="Courier New"/>
              </a:rPr>
              <a:t>&lt;</a:t>
            </a:r>
            <a:r>
              <a:rPr b="1" lang="en" sz="1800">
                <a:solidFill>
                  <a:srgbClr val="000080"/>
                </a:solidFill>
                <a:latin typeface="Courier New"/>
                <a:ea typeface="Courier New"/>
                <a:cs typeface="Courier New"/>
                <a:sym typeface="Courier New"/>
              </a:rPr>
              <a:t>append</a:t>
            </a:r>
            <a:r>
              <a:rPr lang="en" sz="1800">
                <a:solidFill>
                  <a:schemeClr val="dk1"/>
                </a:solidFill>
                <a:latin typeface="Courier New"/>
                <a:ea typeface="Courier New"/>
                <a:cs typeface="Courier New"/>
                <a:sym typeface="Courier New"/>
              </a:rPr>
              <a:t>&gt;true&lt;/</a:t>
            </a:r>
            <a:r>
              <a:rPr b="1" lang="en" sz="1800">
                <a:solidFill>
                  <a:srgbClr val="000080"/>
                </a:solidFill>
                <a:latin typeface="Courier New"/>
                <a:ea typeface="Courier New"/>
                <a:cs typeface="Courier New"/>
                <a:sym typeface="Courier New"/>
              </a:rPr>
              <a:t>append</a:t>
            </a:r>
            <a:r>
              <a:rPr lang="en" sz="1800">
                <a:solidFill>
                  <a:schemeClr val="dk1"/>
                </a:solidFill>
                <a:latin typeface="Courier New"/>
                <a:ea typeface="Courier New"/>
                <a:cs typeface="Courier New"/>
                <a:sym typeface="Courier New"/>
              </a:rPr>
              <a:t>&gt; </a:t>
            </a:r>
            <a:r>
              <a:rPr lang="en">
                <a:solidFill>
                  <a:schemeClr val="dk1"/>
                </a:solidFill>
              </a:rPr>
              <a:t>spécifie que les prochains messages seront ajoutés au fichier, et qu’il ne sera pas recréé à chaque démarrage.</a:t>
            </a:r>
            <a:endParaRPr>
              <a:solidFill>
                <a:schemeClr val="dk1"/>
              </a:solidFill>
            </a:endParaRPr>
          </a:p>
          <a:p>
            <a:pPr indent="0" lvl="0" marL="0" rtl="0" algn="l">
              <a:spcBef>
                <a:spcPts val="1000"/>
              </a:spcBef>
              <a:spcAft>
                <a:spcPts val="0"/>
              </a:spcAft>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1000"/>
              </a:spcAft>
              <a:buNone/>
            </a:pPr>
            <a:r>
              <a:t/>
            </a:r>
            <a:endParaRPr>
              <a:solidFill>
                <a:schemeClr val="dk1"/>
              </a:solidFill>
            </a:endParaRPr>
          </a:p>
        </p:txBody>
      </p:sp>
      <p:grpSp>
        <p:nvGrpSpPr>
          <p:cNvPr id="2854" name="Google Shape;2854;p137"/>
          <p:cNvGrpSpPr/>
          <p:nvPr/>
        </p:nvGrpSpPr>
        <p:grpSpPr>
          <a:xfrm>
            <a:off x="293683" y="574116"/>
            <a:ext cx="309041" cy="403123"/>
            <a:chOff x="590250" y="244200"/>
            <a:chExt cx="407975" cy="532175"/>
          </a:xfrm>
        </p:grpSpPr>
        <p:sp>
          <p:nvSpPr>
            <p:cNvPr id="2855" name="Google Shape;2855;p13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13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13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13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13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13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13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13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13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13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13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13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13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13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2" name="Shape 2872"/>
        <p:cNvGrpSpPr/>
        <p:nvPr/>
      </p:nvGrpSpPr>
      <p:grpSpPr>
        <a:xfrm>
          <a:off x="0" y="0"/>
          <a:ext cx="0" cy="0"/>
          <a:chOff x="0" y="0"/>
          <a:chExt cx="0" cy="0"/>
        </a:xfrm>
      </p:grpSpPr>
      <p:sp>
        <p:nvSpPr>
          <p:cNvPr id="2873" name="Google Shape;2873;p13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Configuration</a:t>
            </a:r>
            <a:endParaRPr/>
          </a:p>
        </p:txBody>
      </p:sp>
      <p:sp>
        <p:nvSpPr>
          <p:cNvPr id="2874" name="Google Shape;2874;p13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875" name="Google Shape;2875;p138"/>
          <p:cNvSpPr txBox="1"/>
          <p:nvPr>
            <p:ph idx="1" type="body"/>
          </p:nvPr>
        </p:nvSpPr>
        <p:spPr>
          <a:xfrm>
            <a:off x="293675" y="1481350"/>
            <a:ext cx="8610900" cy="2461800"/>
          </a:xfrm>
          <a:prstGeom prst="rect">
            <a:avLst/>
          </a:prstGeom>
        </p:spPr>
        <p:txBody>
          <a:bodyPr anchorCtr="0" anchor="t" bIns="91425" lIns="91425" spcFirstLastPara="1" rIns="91425" wrap="square" tIns="0">
            <a:noAutofit/>
          </a:bodyPr>
          <a:lstStyle/>
          <a:p>
            <a:pPr indent="0" lvl="0" marL="0" rtl="0" algn="l">
              <a:spcBef>
                <a:spcPts val="600"/>
              </a:spcBef>
              <a:spcAft>
                <a:spcPts val="0"/>
              </a:spcAft>
              <a:buNone/>
            </a:pPr>
            <a:r>
              <a:rPr lang="en">
                <a:solidFill>
                  <a:schemeClr val="dk1"/>
                </a:solidFill>
              </a:rPr>
              <a:t>Le</a:t>
            </a:r>
            <a:r>
              <a:rPr lang="en" sz="1400">
                <a:solidFill>
                  <a:schemeClr val="dk1"/>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&lt;</a:t>
            </a:r>
            <a:r>
              <a:rPr b="1" lang="en" sz="1800">
                <a:solidFill>
                  <a:srgbClr val="000080"/>
                </a:solidFill>
                <a:latin typeface="Courier New"/>
                <a:ea typeface="Courier New"/>
                <a:cs typeface="Courier New"/>
                <a:sym typeface="Courier New"/>
              </a:rPr>
              <a:t>pattern</a:t>
            </a:r>
            <a:r>
              <a:rPr lang="en" sz="1800">
                <a:solidFill>
                  <a:schemeClr val="dk1"/>
                </a:solidFill>
                <a:latin typeface="Courier New"/>
                <a:ea typeface="Courier New"/>
                <a:cs typeface="Courier New"/>
                <a:sym typeface="Courier New"/>
              </a:rPr>
              <a:t>&gt;</a:t>
            </a:r>
            <a:r>
              <a:rPr lang="en" sz="1400">
                <a:solidFill>
                  <a:schemeClr val="dk1"/>
                </a:solidFill>
                <a:latin typeface="Courier New"/>
                <a:ea typeface="Courier New"/>
                <a:cs typeface="Courier New"/>
                <a:sym typeface="Courier New"/>
              </a:rPr>
              <a:t> </a:t>
            </a:r>
            <a:r>
              <a:rPr lang="en">
                <a:solidFill>
                  <a:schemeClr val="dk1"/>
                </a:solidFill>
              </a:rPr>
              <a:t>de la balise</a:t>
            </a:r>
            <a:r>
              <a:rPr lang="en" sz="1400">
                <a:solidFill>
                  <a:schemeClr val="dk1"/>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&lt;</a:t>
            </a:r>
            <a:r>
              <a:rPr b="1" lang="en" sz="1800">
                <a:solidFill>
                  <a:srgbClr val="000080"/>
                </a:solidFill>
                <a:latin typeface="Courier New"/>
                <a:ea typeface="Courier New"/>
                <a:cs typeface="Courier New"/>
                <a:sym typeface="Courier New"/>
              </a:rPr>
              <a:t>encoder</a:t>
            </a:r>
            <a:r>
              <a:rPr lang="en" sz="1800">
                <a:solidFill>
                  <a:schemeClr val="dk1"/>
                </a:solidFill>
                <a:latin typeface="Courier New"/>
                <a:ea typeface="Courier New"/>
                <a:cs typeface="Courier New"/>
                <a:sym typeface="Courier New"/>
              </a:rPr>
              <a:t>&gt;</a:t>
            </a:r>
            <a:r>
              <a:rPr lang="en">
                <a:solidFill>
                  <a:schemeClr val="dk1"/>
                </a:solidFill>
              </a:rPr>
              <a:t> spécifie le format de sortie des messages :</a:t>
            </a:r>
            <a:r>
              <a:rPr lang="en" sz="1400">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indent="-355600" lvl="0" marL="457200" marR="0" rtl="0" algn="l">
              <a:lnSpc>
                <a:spcPct val="100000"/>
              </a:lnSpc>
              <a:spcBef>
                <a:spcPts val="1000"/>
              </a:spcBef>
              <a:spcAft>
                <a:spcPts val="0"/>
              </a:spcAft>
              <a:buSzPts val="2000"/>
              <a:buFont typeface="Courier New"/>
              <a:buChar char="▰"/>
            </a:pPr>
            <a:r>
              <a:rPr lang="en" sz="1800">
                <a:solidFill>
                  <a:schemeClr val="dk1"/>
                </a:solidFill>
                <a:latin typeface="Courier New"/>
                <a:ea typeface="Courier New"/>
                <a:cs typeface="Courier New"/>
                <a:sym typeface="Courier New"/>
              </a:rPr>
              <a:t>%d{ISO8601} </a:t>
            </a:r>
            <a:r>
              <a:rPr lang="en">
                <a:solidFill>
                  <a:schemeClr val="dk1"/>
                </a:solidFill>
              </a:rPr>
              <a:t>: date au format ISO8601</a:t>
            </a:r>
            <a:endParaRPr>
              <a:solidFill>
                <a:schemeClr val="dk1"/>
              </a:solidFill>
            </a:endParaRPr>
          </a:p>
          <a:p>
            <a:pPr indent="-342900" lvl="0" marL="457200" marR="0" rtl="0" algn="l">
              <a:lnSpc>
                <a:spcPct val="100000"/>
              </a:lnSpc>
              <a:spcBef>
                <a:spcPts val="0"/>
              </a:spcBef>
              <a:spcAft>
                <a:spcPts val="0"/>
              </a:spcAft>
              <a:buSzPts val="1800"/>
              <a:buFont typeface="Courier New"/>
              <a:buChar char="▰"/>
            </a:pPr>
            <a:r>
              <a:rPr lang="en" sz="1800">
                <a:solidFill>
                  <a:schemeClr val="dk1"/>
                </a:solidFill>
                <a:latin typeface="Courier New"/>
                <a:ea typeface="Courier New"/>
                <a:cs typeface="Courier New"/>
                <a:sym typeface="Courier New"/>
              </a:rPr>
              <a:t>[%t]</a:t>
            </a:r>
            <a:r>
              <a:rPr lang="en">
                <a:solidFill>
                  <a:schemeClr val="dk1"/>
                </a:solidFill>
              </a:rPr>
              <a:t>: Thread d’exécution entre crochets</a:t>
            </a:r>
            <a:endParaRPr>
              <a:solidFill>
                <a:schemeClr val="dk1"/>
              </a:solidFill>
            </a:endParaRPr>
          </a:p>
          <a:p>
            <a:pPr indent="-342900" lvl="0" marL="457200" marR="0" rtl="0" algn="l">
              <a:lnSpc>
                <a:spcPct val="100000"/>
              </a:lnSpc>
              <a:spcBef>
                <a:spcPts val="0"/>
              </a:spcBef>
              <a:spcAft>
                <a:spcPts val="0"/>
              </a:spcAft>
              <a:buSzPts val="1800"/>
              <a:buFont typeface="Courier New"/>
              <a:buChar char="▰"/>
            </a:pPr>
            <a:r>
              <a:rPr lang="en" sz="1800">
                <a:solidFill>
                  <a:schemeClr val="dk1"/>
                </a:solidFill>
                <a:latin typeface="Courier New"/>
                <a:ea typeface="Courier New"/>
                <a:cs typeface="Courier New"/>
                <a:sym typeface="Courier New"/>
              </a:rPr>
              <a:t>%-5level </a:t>
            </a:r>
            <a:r>
              <a:rPr lang="en">
                <a:solidFill>
                  <a:schemeClr val="dk1"/>
                </a:solidFill>
              </a:rPr>
              <a:t>: level du message</a:t>
            </a:r>
            <a:endParaRPr>
              <a:solidFill>
                <a:schemeClr val="dk1"/>
              </a:solidFill>
            </a:endParaRPr>
          </a:p>
          <a:p>
            <a:pPr indent="-342900" lvl="0" marL="457200" marR="0" rtl="0" algn="l">
              <a:lnSpc>
                <a:spcPct val="100000"/>
              </a:lnSpc>
              <a:spcBef>
                <a:spcPts val="0"/>
              </a:spcBef>
              <a:spcAft>
                <a:spcPts val="0"/>
              </a:spcAft>
              <a:buSzPts val="1800"/>
              <a:buFont typeface="Courier New"/>
              <a:buChar char="▰"/>
            </a:pPr>
            <a:r>
              <a:rPr lang="en" sz="1800">
                <a:solidFill>
                  <a:schemeClr val="dk1"/>
                </a:solidFill>
                <a:latin typeface="Courier New"/>
                <a:ea typeface="Courier New"/>
                <a:cs typeface="Courier New"/>
                <a:sym typeface="Courier New"/>
              </a:rPr>
              <a:t>%logger </a:t>
            </a:r>
            <a:r>
              <a:rPr lang="en">
                <a:solidFill>
                  <a:schemeClr val="dk1"/>
                </a:solidFill>
              </a:rPr>
              <a:t>: le logger ayant émis le message. Correspond à la classe émétrice si bien configuré</a:t>
            </a:r>
            <a:endParaRPr>
              <a:solidFill>
                <a:schemeClr val="dk1"/>
              </a:solidFill>
            </a:endParaRPr>
          </a:p>
          <a:p>
            <a:pPr indent="-342900" lvl="0" marL="457200" marR="0" rtl="0" algn="l">
              <a:lnSpc>
                <a:spcPct val="100000"/>
              </a:lnSpc>
              <a:spcBef>
                <a:spcPts val="0"/>
              </a:spcBef>
              <a:spcAft>
                <a:spcPts val="0"/>
              </a:spcAft>
              <a:buSzPts val="1800"/>
              <a:buFont typeface="Courier New"/>
              <a:buChar char="▰"/>
            </a:pPr>
            <a:r>
              <a:rPr lang="en" sz="1800">
                <a:solidFill>
                  <a:schemeClr val="dk1"/>
                </a:solidFill>
                <a:latin typeface="Courier New"/>
                <a:ea typeface="Courier New"/>
                <a:cs typeface="Courier New"/>
                <a:sym typeface="Courier New"/>
              </a:rPr>
              <a:t>%msg </a:t>
            </a:r>
            <a:r>
              <a:rPr lang="en">
                <a:solidFill>
                  <a:schemeClr val="dk1"/>
                </a:solidFill>
              </a:rPr>
              <a:t>: le message émis par le logger</a:t>
            </a:r>
            <a:endParaRPr>
              <a:solidFill>
                <a:schemeClr val="dk1"/>
              </a:solidFill>
            </a:endParaRPr>
          </a:p>
          <a:p>
            <a:pPr indent="-342900" lvl="0" marL="457200" marR="0" rtl="0" algn="l">
              <a:lnSpc>
                <a:spcPct val="100000"/>
              </a:lnSpc>
              <a:spcBef>
                <a:spcPts val="0"/>
              </a:spcBef>
              <a:spcAft>
                <a:spcPts val="0"/>
              </a:spcAft>
              <a:buSzPts val="1800"/>
              <a:buFont typeface="Courier New"/>
              <a:buChar char="▰"/>
            </a:pPr>
            <a:r>
              <a:rPr lang="en" sz="1800">
                <a:solidFill>
                  <a:schemeClr val="dk1"/>
                </a:solidFill>
                <a:latin typeface="Courier New"/>
                <a:ea typeface="Courier New"/>
                <a:cs typeface="Courier New"/>
                <a:sym typeface="Courier New"/>
              </a:rPr>
              <a:t>%n </a:t>
            </a:r>
            <a:r>
              <a:rPr lang="en">
                <a:solidFill>
                  <a:schemeClr val="dk1"/>
                </a:solidFill>
              </a:rPr>
              <a:t>: un simple retour à la ligne</a:t>
            </a:r>
            <a:endParaRPr sz="1800">
              <a:solidFill>
                <a:schemeClr val="dk1"/>
              </a:solidFill>
              <a:latin typeface="Courier New"/>
              <a:ea typeface="Courier New"/>
              <a:cs typeface="Courier New"/>
              <a:sym typeface="Courier New"/>
            </a:endParaRPr>
          </a:p>
          <a:p>
            <a:pPr indent="0" lvl="0" marL="0" rtl="0" algn="l">
              <a:spcBef>
                <a:spcPts val="1000"/>
              </a:spcBef>
              <a:spcAft>
                <a:spcPts val="0"/>
              </a:spcAft>
              <a:buNone/>
            </a:pPr>
            <a:r>
              <a:rPr b="1" lang="en">
                <a:solidFill>
                  <a:schemeClr val="dk1"/>
                </a:solidFill>
                <a:latin typeface="Roboto Condensed"/>
                <a:ea typeface="Roboto Condensed"/>
                <a:cs typeface="Roboto Condensed"/>
                <a:sym typeface="Roboto Condensed"/>
              </a:rPr>
              <a:t>NB :</a:t>
            </a:r>
            <a:r>
              <a:rPr lang="en">
                <a:solidFill>
                  <a:schemeClr val="dk1"/>
                </a:solidFill>
              </a:rPr>
              <a:t> Il existe de très nombreux patterns. A consulter au besoin  : </a:t>
            </a:r>
            <a:r>
              <a:rPr lang="en" sz="1600" u="sng">
                <a:solidFill>
                  <a:schemeClr val="hlink"/>
                </a:solidFill>
                <a:latin typeface="Arial"/>
                <a:ea typeface="Arial"/>
                <a:cs typeface="Arial"/>
                <a:sym typeface="Arial"/>
                <a:hlinkClick r:id="rId3"/>
              </a:rPr>
              <a:t>https://logback.qos.ch/manual/layouts.html</a:t>
            </a:r>
            <a:endParaRPr sz="1600">
              <a:solidFill>
                <a:schemeClr val="dk1"/>
              </a:solidFill>
            </a:endParaRPr>
          </a:p>
          <a:p>
            <a:pPr indent="0" lvl="0" marL="0" rtl="0" algn="l">
              <a:spcBef>
                <a:spcPts val="1000"/>
              </a:spcBef>
              <a:spcAft>
                <a:spcPts val="0"/>
              </a:spcAft>
              <a:buNone/>
            </a:pPr>
            <a:r>
              <a:t/>
            </a:r>
            <a:endParaRPr sz="1400">
              <a:solidFill>
                <a:schemeClr val="dk1"/>
              </a:solidFill>
              <a:latin typeface="Courier New"/>
              <a:ea typeface="Courier New"/>
              <a:cs typeface="Courier New"/>
              <a:sym typeface="Courier New"/>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1000"/>
              </a:spcAft>
              <a:buNone/>
            </a:pPr>
            <a:r>
              <a:t/>
            </a:r>
            <a:endParaRPr>
              <a:solidFill>
                <a:schemeClr val="dk1"/>
              </a:solidFill>
            </a:endParaRPr>
          </a:p>
        </p:txBody>
      </p:sp>
      <p:grpSp>
        <p:nvGrpSpPr>
          <p:cNvPr id="2876" name="Google Shape;2876;p138"/>
          <p:cNvGrpSpPr/>
          <p:nvPr/>
        </p:nvGrpSpPr>
        <p:grpSpPr>
          <a:xfrm>
            <a:off x="293683" y="574116"/>
            <a:ext cx="309041" cy="403123"/>
            <a:chOff x="590250" y="244200"/>
            <a:chExt cx="407975" cy="532175"/>
          </a:xfrm>
        </p:grpSpPr>
        <p:sp>
          <p:nvSpPr>
            <p:cNvPr id="2877" name="Google Shape;2877;p13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13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13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13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13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13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13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13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13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13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13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13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13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13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4" name="Shape 2894"/>
        <p:cNvGrpSpPr/>
        <p:nvPr/>
      </p:nvGrpSpPr>
      <p:grpSpPr>
        <a:xfrm>
          <a:off x="0" y="0"/>
          <a:ext cx="0" cy="0"/>
          <a:chOff x="0" y="0"/>
          <a:chExt cx="0" cy="0"/>
        </a:xfrm>
      </p:grpSpPr>
      <p:sp>
        <p:nvSpPr>
          <p:cNvPr id="2895" name="Google Shape;2895;p13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Configuration</a:t>
            </a:r>
            <a:endParaRPr/>
          </a:p>
        </p:txBody>
      </p:sp>
      <p:sp>
        <p:nvSpPr>
          <p:cNvPr id="2896" name="Google Shape;2896;p13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897" name="Google Shape;2897;p139"/>
          <p:cNvSpPr txBox="1"/>
          <p:nvPr>
            <p:ph idx="1" type="body"/>
          </p:nvPr>
        </p:nvSpPr>
        <p:spPr>
          <a:xfrm>
            <a:off x="293675" y="1481350"/>
            <a:ext cx="8610900" cy="2461800"/>
          </a:xfrm>
          <a:prstGeom prst="rect">
            <a:avLst/>
          </a:prstGeom>
        </p:spPr>
        <p:txBody>
          <a:bodyPr anchorCtr="0" anchor="t" bIns="91425" lIns="91425" spcFirstLastPara="1" rIns="91425" wrap="square" tIns="0">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Création d’un Logger</a:t>
            </a:r>
            <a:endParaRPr>
              <a:solidFill>
                <a:schemeClr val="dk1"/>
              </a:solidFill>
            </a:endParaRPr>
          </a:p>
          <a:p>
            <a:pPr indent="0" lvl="0" marL="0" rtl="0" algn="l">
              <a:spcBef>
                <a:spcPts val="1000"/>
              </a:spcBef>
              <a:spcAft>
                <a:spcPts val="0"/>
              </a:spcAft>
              <a:buNone/>
            </a:pPr>
            <a:r>
              <a:rPr lang="en">
                <a:solidFill>
                  <a:schemeClr val="dk1"/>
                </a:solidFill>
              </a:rPr>
              <a:t>Un Logger se déclare comme suit. Sa déclaration contient également le lien avec les Appenders.</a:t>
            </a:r>
            <a:endParaRPr>
              <a:solidFill>
                <a:schemeClr val="dk1"/>
              </a:solidFill>
            </a:endParaRPr>
          </a:p>
          <a:p>
            <a:pPr indent="0" lvl="0" marL="0" rtl="0" algn="l">
              <a:spcBef>
                <a:spcPts val="10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&lt;</a:t>
            </a:r>
            <a:r>
              <a:rPr b="1" lang="en" sz="1600">
                <a:solidFill>
                  <a:srgbClr val="000080"/>
                </a:solidFill>
                <a:latin typeface="Courier New"/>
                <a:ea typeface="Courier New"/>
                <a:cs typeface="Courier New"/>
                <a:sym typeface="Courier New"/>
              </a:rPr>
              <a:t>logger </a:t>
            </a:r>
            <a:r>
              <a:rPr b="1" lang="en" sz="1600">
                <a:solidFill>
                  <a:srgbClr val="0000FF"/>
                </a:solidFill>
                <a:latin typeface="Courier New"/>
                <a:ea typeface="Courier New"/>
                <a:cs typeface="Courier New"/>
                <a:sym typeface="Courier New"/>
              </a:rPr>
              <a:t>name=</a:t>
            </a:r>
            <a:r>
              <a:rPr b="1" lang="en" sz="1600">
                <a:solidFill>
                  <a:srgbClr val="008000"/>
                </a:solidFill>
                <a:latin typeface="Courier New"/>
                <a:ea typeface="Courier New"/>
                <a:cs typeface="Courier New"/>
                <a:sym typeface="Courier New"/>
              </a:rPr>
              <a:t>"com.example.package" </a:t>
            </a:r>
            <a:r>
              <a:rPr b="1" lang="en" sz="1600">
                <a:solidFill>
                  <a:srgbClr val="0000FF"/>
                </a:solidFill>
                <a:latin typeface="Courier New"/>
                <a:ea typeface="Courier New"/>
                <a:cs typeface="Courier New"/>
                <a:sym typeface="Courier New"/>
              </a:rPr>
              <a:t>level=</a:t>
            </a:r>
            <a:r>
              <a:rPr b="1" lang="en" sz="1600">
                <a:solidFill>
                  <a:srgbClr val="008000"/>
                </a:solidFill>
                <a:latin typeface="Courier New"/>
                <a:ea typeface="Courier New"/>
                <a:cs typeface="Courier New"/>
                <a:sym typeface="Courier New"/>
              </a:rPr>
              <a:t>"info" </a:t>
            </a:r>
            <a:r>
              <a:rPr b="1" lang="en" sz="1600">
                <a:solidFill>
                  <a:srgbClr val="0000FF"/>
                </a:solidFill>
                <a:latin typeface="Courier New"/>
                <a:ea typeface="Courier New"/>
                <a:cs typeface="Courier New"/>
                <a:sym typeface="Courier New"/>
              </a:rPr>
              <a:t>additivity=</a:t>
            </a:r>
            <a:r>
              <a:rPr b="1" lang="en" sz="1600">
                <a:solidFill>
                  <a:srgbClr val="008000"/>
                </a:solidFill>
                <a:latin typeface="Courier New"/>
                <a:ea typeface="Courier New"/>
                <a:cs typeface="Courier New"/>
                <a:sym typeface="Courier New"/>
              </a:rPr>
              <a:t>"false"</a:t>
            </a:r>
            <a:r>
              <a:rPr lang="en" sz="1600">
                <a:solidFill>
                  <a:schemeClr val="dk1"/>
                </a:solidFill>
                <a:latin typeface="Courier New"/>
                <a:ea typeface="Courier New"/>
                <a:cs typeface="Courier New"/>
                <a:sym typeface="Courier New"/>
              </a:rPr>
              <a:t>&gt;</a:t>
            </a:r>
            <a:endParaRPr sz="1600">
              <a:solidFill>
                <a:schemeClr val="dk1"/>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   &lt;</a:t>
            </a:r>
            <a:r>
              <a:rPr b="1" lang="en" sz="1600">
                <a:solidFill>
                  <a:srgbClr val="000080"/>
                </a:solidFill>
                <a:latin typeface="Courier New"/>
                <a:ea typeface="Courier New"/>
                <a:cs typeface="Courier New"/>
                <a:sym typeface="Courier New"/>
              </a:rPr>
              <a:t>appender-ref </a:t>
            </a:r>
            <a:r>
              <a:rPr b="1" lang="en" sz="1600">
                <a:solidFill>
                  <a:srgbClr val="0000FF"/>
                </a:solidFill>
                <a:latin typeface="Courier New"/>
                <a:ea typeface="Courier New"/>
                <a:cs typeface="Courier New"/>
                <a:sym typeface="Courier New"/>
              </a:rPr>
              <a:t>ref=</a:t>
            </a:r>
            <a:r>
              <a:rPr b="1" lang="en" sz="1600">
                <a:solidFill>
                  <a:srgbClr val="008000"/>
                </a:solidFill>
                <a:latin typeface="Courier New"/>
                <a:ea typeface="Courier New"/>
                <a:cs typeface="Courier New"/>
                <a:sym typeface="Courier New"/>
              </a:rPr>
              <a:t>"appender1" </a:t>
            </a:r>
            <a:r>
              <a:rPr lang="en" sz="1600">
                <a:solidFill>
                  <a:schemeClr val="dk1"/>
                </a:solidFill>
                <a:latin typeface="Courier New"/>
                <a:ea typeface="Courier New"/>
                <a:cs typeface="Courier New"/>
                <a:sym typeface="Courier New"/>
              </a:rPr>
              <a:t>/&gt;</a:t>
            </a:r>
            <a:endParaRPr sz="16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 sz="1600">
                <a:solidFill>
                  <a:schemeClr val="dk1"/>
                </a:solidFill>
                <a:latin typeface="Courier New"/>
                <a:ea typeface="Courier New"/>
                <a:cs typeface="Courier New"/>
                <a:sym typeface="Courier New"/>
              </a:rPr>
              <a:t>   &lt;</a:t>
            </a:r>
            <a:r>
              <a:rPr b="1" lang="en" sz="1600">
                <a:solidFill>
                  <a:srgbClr val="000080"/>
                </a:solidFill>
                <a:latin typeface="Courier New"/>
                <a:ea typeface="Courier New"/>
                <a:cs typeface="Courier New"/>
                <a:sym typeface="Courier New"/>
              </a:rPr>
              <a:t>appender-ref </a:t>
            </a:r>
            <a:r>
              <a:rPr b="1" lang="en" sz="1600">
                <a:solidFill>
                  <a:srgbClr val="0000FF"/>
                </a:solidFill>
                <a:latin typeface="Courier New"/>
                <a:ea typeface="Courier New"/>
                <a:cs typeface="Courier New"/>
                <a:sym typeface="Courier New"/>
              </a:rPr>
              <a:t>ref=</a:t>
            </a:r>
            <a:r>
              <a:rPr b="1" lang="en" sz="1600">
                <a:solidFill>
                  <a:srgbClr val="008000"/>
                </a:solidFill>
                <a:latin typeface="Courier New"/>
                <a:ea typeface="Courier New"/>
                <a:cs typeface="Courier New"/>
                <a:sym typeface="Courier New"/>
              </a:rPr>
              <a:t>"appender2" </a:t>
            </a:r>
            <a:r>
              <a:rPr lang="en" sz="1600">
                <a:solidFill>
                  <a:schemeClr val="dk1"/>
                </a:solidFill>
                <a:latin typeface="Courier New"/>
                <a:ea typeface="Courier New"/>
                <a:cs typeface="Courier New"/>
                <a:sym typeface="Courier New"/>
              </a:rPr>
              <a:t>/&gt;</a:t>
            </a:r>
            <a:endParaRPr sz="1600">
              <a:solidFill>
                <a:schemeClr val="dk1"/>
              </a:solidFill>
              <a:latin typeface="Courier New"/>
              <a:ea typeface="Courier New"/>
              <a:cs typeface="Courier New"/>
              <a:sym typeface="Courier New"/>
            </a:endParaRPr>
          </a:p>
          <a:p>
            <a:pPr indent="457200" lvl="0" marL="0" rtl="0" algn="l">
              <a:spcBef>
                <a:spcPts val="10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&lt;/</a:t>
            </a:r>
            <a:r>
              <a:rPr b="1" lang="en" sz="1600">
                <a:solidFill>
                  <a:srgbClr val="000080"/>
                </a:solidFill>
                <a:latin typeface="Courier New"/>
                <a:ea typeface="Courier New"/>
                <a:cs typeface="Courier New"/>
                <a:sym typeface="Courier New"/>
              </a:rPr>
              <a:t>logger</a:t>
            </a:r>
            <a:r>
              <a:rPr lang="en" sz="1600">
                <a:solidFill>
                  <a:schemeClr val="dk1"/>
                </a:solidFill>
                <a:latin typeface="Courier New"/>
                <a:ea typeface="Courier New"/>
                <a:cs typeface="Courier New"/>
                <a:sym typeface="Courier New"/>
              </a:rPr>
              <a:t>&gt;</a:t>
            </a:r>
            <a:endParaRPr sz="1600">
              <a:solidFill>
                <a:schemeClr val="dk1"/>
              </a:solidFill>
              <a:latin typeface="Courier New"/>
              <a:ea typeface="Courier New"/>
              <a:cs typeface="Courier New"/>
              <a:sym typeface="Courier New"/>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1000"/>
              </a:spcAft>
              <a:buNone/>
            </a:pPr>
            <a:r>
              <a:t/>
            </a:r>
            <a:endParaRPr>
              <a:solidFill>
                <a:schemeClr val="dk1"/>
              </a:solidFill>
            </a:endParaRPr>
          </a:p>
        </p:txBody>
      </p:sp>
      <p:grpSp>
        <p:nvGrpSpPr>
          <p:cNvPr id="2898" name="Google Shape;2898;p139"/>
          <p:cNvGrpSpPr/>
          <p:nvPr/>
        </p:nvGrpSpPr>
        <p:grpSpPr>
          <a:xfrm>
            <a:off x="293683" y="574116"/>
            <a:ext cx="309041" cy="403123"/>
            <a:chOff x="590250" y="244200"/>
            <a:chExt cx="407975" cy="532175"/>
          </a:xfrm>
        </p:grpSpPr>
        <p:sp>
          <p:nvSpPr>
            <p:cNvPr id="2899" name="Google Shape;2899;p13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13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13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13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13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13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13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13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13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13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13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13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13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13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REST</a:t>
            </a:r>
            <a:endParaRPr/>
          </a:p>
        </p:txBody>
      </p:sp>
      <p:sp>
        <p:nvSpPr>
          <p:cNvPr id="403" name="Google Shape;403;p2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04" name="Google Shape;404;p23"/>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Précision sur le format</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t>Dans un Web Service idéal, le contenu sera adapté à la requête faite par le client.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Le Header Http </a:t>
            </a:r>
            <a:r>
              <a:rPr b="1" lang="en">
                <a:latin typeface="Roboto Condensed"/>
                <a:ea typeface="Roboto Condensed"/>
                <a:cs typeface="Roboto Condensed"/>
                <a:sym typeface="Roboto Condensed"/>
              </a:rPr>
              <a:t>“Accept” </a:t>
            </a:r>
            <a:r>
              <a:rPr lang="en"/>
              <a:t>permet au client de préciser le format attendu de la réponse.</a:t>
            </a:r>
            <a:endParaRPr/>
          </a:p>
          <a:p>
            <a:pPr indent="0" lvl="0" marL="0" rtl="0" algn="l">
              <a:spcBef>
                <a:spcPts val="1000"/>
              </a:spcBef>
              <a:spcAft>
                <a:spcPts val="0"/>
              </a:spcAft>
              <a:buNone/>
            </a:pPr>
            <a:r>
              <a:rPr lang="en"/>
              <a:t>Le Header Http </a:t>
            </a:r>
            <a:r>
              <a:rPr b="1" lang="en">
                <a:latin typeface="Roboto Condensed"/>
                <a:ea typeface="Roboto Condensed"/>
                <a:cs typeface="Roboto Condensed"/>
                <a:sym typeface="Roboto Condensed"/>
              </a:rPr>
              <a:t>“Content-type”</a:t>
            </a:r>
            <a:r>
              <a:rPr lang="en"/>
              <a:t> de la réponse serveur </a:t>
            </a:r>
            <a:r>
              <a:rPr i="1" lang="en"/>
              <a:t>devrait</a:t>
            </a:r>
            <a:r>
              <a:rPr lang="en"/>
              <a:t> utiliser le format attendu par la requête.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405" name="Google Shape;405;p23"/>
          <p:cNvGrpSpPr/>
          <p:nvPr/>
        </p:nvGrpSpPr>
        <p:grpSpPr>
          <a:xfrm>
            <a:off x="293683" y="574116"/>
            <a:ext cx="309041" cy="403123"/>
            <a:chOff x="590250" y="244200"/>
            <a:chExt cx="407975" cy="532175"/>
          </a:xfrm>
        </p:grpSpPr>
        <p:sp>
          <p:nvSpPr>
            <p:cNvPr id="406" name="Google Shape;406;p2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6" name="Shape 2916"/>
        <p:cNvGrpSpPr/>
        <p:nvPr/>
      </p:nvGrpSpPr>
      <p:grpSpPr>
        <a:xfrm>
          <a:off x="0" y="0"/>
          <a:ext cx="0" cy="0"/>
          <a:chOff x="0" y="0"/>
          <a:chExt cx="0" cy="0"/>
        </a:xfrm>
      </p:grpSpPr>
      <p:sp>
        <p:nvSpPr>
          <p:cNvPr id="2917" name="Google Shape;2917;p14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Configuration</a:t>
            </a:r>
            <a:endParaRPr/>
          </a:p>
        </p:txBody>
      </p:sp>
      <p:sp>
        <p:nvSpPr>
          <p:cNvPr id="2918" name="Google Shape;2918;p14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919" name="Google Shape;2919;p140"/>
          <p:cNvSpPr txBox="1"/>
          <p:nvPr>
            <p:ph idx="1" type="body"/>
          </p:nvPr>
        </p:nvSpPr>
        <p:spPr>
          <a:xfrm>
            <a:off x="293675" y="1481350"/>
            <a:ext cx="8610900" cy="2461800"/>
          </a:xfrm>
          <a:prstGeom prst="rect">
            <a:avLst/>
          </a:prstGeom>
        </p:spPr>
        <p:txBody>
          <a:bodyPr anchorCtr="0" anchor="t" bIns="91425" lIns="91425" spcFirstLastPara="1" rIns="91425" wrap="square" tIns="0">
            <a:noAutofit/>
          </a:bodyPr>
          <a:lstStyle/>
          <a:p>
            <a:pPr indent="-355600" lvl="0" marL="457200" marR="0" rtl="0" algn="l">
              <a:lnSpc>
                <a:spcPct val="100000"/>
              </a:lnSpc>
              <a:spcBef>
                <a:spcPts val="600"/>
              </a:spcBef>
              <a:spcAft>
                <a:spcPts val="0"/>
              </a:spcAft>
              <a:buSzPts val="2000"/>
              <a:buFont typeface="Courier New"/>
              <a:buChar char="▰"/>
            </a:pPr>
            <a:r>
              <a:rPr lang="en">
                <a:solidFill>
                  <a:schemeClr val="dk1"/>
                </a:solidFill>
                <a:latin typeface="Courier New"/>
                <a:ea typeface="Courier New"/>
                <a:cs typeface="Courier New"/>
                <a:sym typeface="Courier New"/>
              </a:rPr>
              <a:t>&lt;</a:t>
            </a:r>
            <a:r>
              <a:rPr b="1" lang="en" sz="1800">
                <a:solidFill>
                  <a:srgbClr val="000080"/>
                </a:solidFill>
                <a:latin typeface="Courier New"/>
                <a:ea typeface="Courier New"/>
                <a:cs typeface="Courier New"/>
                <a:sym typeface="Courier New"/>
              </a:rPr>
              <a:t>logger</a:t>
            </a:r>
            <a:r>
              <a:rPr lang="en" sz="1800">
                <a:solidFill>
                  <a:schemeClr val="dk1"/>
                </a:solidFill>
                <a:latin typeface="Courier New"/>
                <a:ea typeface="Courier New"/>
                <a:cs typeface="Courier New"/>
                <a:sym typeface="Courier New"/>
              </a:rPr>
              <a:t>&gt;</a:t>
            </a:r>
            <a:r>
              <a:rPr b="1" lang="en" sz="1400">
                <a:solidFill>
                  <a:srgbClr val="000080"/>
                </a:solidFill>
                <a:latin typeface="Courier New"/>
                <a:ea typeface="Courier New"/>
                <a:cs typeface="Courier New"/>
                <a:sym typeface="Courier New"/>
              </a:rPr>
              <a:t> </a:t>
            </a:r>
            <a:r>
              <a:rPr lang="en">
                <a:solidFill>
                  <a:schemeClr val="dk1"/>
                </a:solidFill>
              </a:rPr>
              <a:t>démarre la déclaration d’un logger. </a:t>
            </a:r>
            <a:endParaRPr>
              <a:solidFill>
                <a:schemeClr val="dk1"/>
              </a:solidFill>
            </a:endParaRPr>
          </a:p>
          <a:p>
            <a:pPr indent="-355600" lvl="1" marL="914400" rtl="0" algn="l">
              <a:spcBef>
                <a:spcPts val="0"/>
              </a:spcBef>
              <a:spcAft>
                <a:spcPts val="0"/>
              </a:spcAft>
              <a:buSzPts val="2000"/>
              <a:buChar char="▻"/>
            </a:pPr>
            <a:r>
              <a:rPr lang="en">
                <a:solidFill>
                  <a:schemeClr val="dk1"/>
                </a:solidFill>
              </a:rPr>
              <a:t>L’attribut</a:t>
            </a:r>
            <a:r>
              <a:rPr b="1" lang="en" sz="1400">
                <a:solidFill>
                  <a:srgbClr val="000080"/>
                </a:solidFill>
                <a:latin typeface="Courier New"/>
                <a:ea typeface="Courier New"/>
                <a:cs typeface="Courier New"/>
                <a:sym typeface="Courier New"/>
              </a:rPr>
              <a:t> </a:t>
            </a:r>
            <a:r>
              <a:rPr b="1" lang="en" sz="1800">
                <a:solidFill>
                  <a:srgbClr val="000080"/>
                </a:solidFill>
                <a:latin typeface="Courier New"/>
                <a:ea typeface="Courier New"/>
                <a:cs typeface="Courier New"/>
                <a:sym typeface="Courier New"/>
              </a:rPr>
              <a:t>name </a:t>
            </a:r>
            <a:r>
              <a:rPr lang="en">
                <a:solidFill>
                  <a:schemeClr val="dk1"/>
                </a:solidFill>
              </a:rPr>
              <a:t>correspond au package auquel il se rapporte</a:t>
            </a:r>
            <a:r>
              <a:rPr lang="en">
                <a:solidFill>
                  <a:schemeClr val="dk1"/>
                </a:solidFill>
              </a:rPr>
              <a:t>. </a:t>
            </a:r>
            <a:endParaRPr>
              <a:solidFill>
                <a:schemeClr val="dk1"/>
              </a:solidFill>
            </a:endParaRPr>
          </a:p>
          <a:p>
            <a:pPr indent="-355600" lvl="1" marL="914400" rtl="0" algn="l">
              <a:spcBef>
                <a:spcPts val="0"/>
              </a:spcBef>
              <a:spcAft>
                <a:spcPts val="0"/>
              </a:spcAft>
              <a:buSzPts val="2000"/>
              <a:buChar char="▻"/>
            </a:pPr>
            <a:r>
              <a:rPr lang="en">
                <a:solidFill>
                  <a:schemeClr val="dk1"/>
                </a:solidFill>
              </a:rPr>
              <a:t>L’attribut </a:t>
            </a:r>
            <a:r>
              <a:rPr b="1" lang="en" sz="1800">
                <a:solidFill>
                  <a:srgbClr val="000080"/>
                </a:solidFill>
                <a:latin typeface="Courier New"/>
                <a:ea typeface="Courier New"/>
                <a:cs typeface="Courier New"/>
                <a:sym typeface="Courier New"/>
              </a:rPr>
              <a:t>level </a:t>
            </a:r>
            <a:r>
              <a:rPr lang="en">
                <a:solidFill>
                  <a:schemeClr val="dk1"/>
                </a:solidFill>
              </a:rPr>
              <a:t>correspond au niveau de filtre du logger. </a:t>
            </a:r>
            <a:endParaRPr>
              <a:solidFill>
                <a:schemeClr val="dk1"/>
              </a:solidFill>
            </a:endParaRPr>
          </a:p>
          <a:p>
            <a:pPr indent="0" lvl="0" marL="457200" rtl="0" algn="l">
              <a:spcBef>
                <a:spcPts val="1000"/>
              </a:spcBef>
              <a:spcAft>
                <a:spcPts val="0"/>
              </a:spcAft>
              <a:buNone/>
            </a:pPr>
            <a:r>
              <a:t/>
            </a:r>
            <a:endParaRPr>
              <a:solidFill>
                <a:schemeClr val="dk1"/>
              </a:solidFill>
            </a:endParaRPr>
          </a:p>
          <a:p>
            <a:pPr indent="-355600" lvl="0" marL="457200" rtl="0" algn="l">
              <a:spcBef>
                <a:spcPts val="1000"/>
              </a:spcBef>
              <a:spcAft>
                <a:spcPts val="0"/>
              </a:spcAft>
              <a:buSzPts val="2000"/>
              <a:buChar char="▰"/>
            </a:pPr>
            <a:r>
              <a:rPr lang="en" sz="1800">
                <a:solidFill>
                  <a:schemeClr val="dk1"/>
                </a:solidFill>
                <a:latin typeface="Courier New"/>
                <a:ea typeface="Courier New"/>
                <a:cs typeface="Courier New"/>
                <a:sym typeface="Courier New"/>
              </a:rPr>
              <a:t>&lt;</a:t>
            </a:r>
            <a:r>
              <a:rPr b="1" lang="en" sz="1800">
                <a:solidFill>
                  <a:srgbClr val="000080"/>
                </a:solidFill>
                <a:latin typeface="Courier New"/>
                <a:ea typeface="Courier New"/>
                <a:cs typeface="Courier New"/>
                <a:sym typeface="Courier New"/>
              </a:rPr>
              <a:t>appender-ref</a:t>
            </a:r>
            <a:r>
              <a:rPr lang="en" sz="1800">
                <a:solidFill>
                  <a:schemeClr val="dk1"/>
                </a:solidFill>
                <a:latin typeface="Courier New"/>
                <a:ea typeface="Courier New"/>
                <a:cs typeface="Courier New"/>
                <a:sym typeface="Courier New"/>
              </a:rPr>
              <a:t>&gt;</a:t>
            </a:r>
            <a:r>
              <a:rPr lang="en" sz="1400">
                <a:solidFill>
                  <a:schemeClr val="dk1"/>
                </a:solidFill>
                <a:latin typeface="Courier New"/>
                <a:ea typeface="Courier New"/>
                <a:cs typeface="Courier New"/>
                <a:sym typeface="Courier New"/>
              </a:rPr>
              <a:t> </a:t>
            </a:r>
            <a:r>
              <a:rPr lang="en">
                <a:solidFill>
                  <a:schemeClr val="dk1"/>
                </a:solidFill>
              </a:rPr>
              <a:t>fait le lien avec un appender</a:t>
            </a:r>
            <a:endParaRPr>
              <a:solidFill>
                <a:schemeClr val="dk1"/>
              </a:solidFill>
            </a:endParaRPr>
          </a:p>
          <a:p>
            <a:pPr indent="-355600" lvl="1" marL="914400" marR="0" rtl="0" algn="l">
              <a:lnSpc>
                <a:spcPct val="100000"/>
              </a:lnSpc>
              <a:spcBef>
                <a:spcPts val="0"/>
              </a:spcBef>
              <a:spcAft>
                <a:spcPts val="0"/>
              </a:spcAft>
              <a:buSzPts val="2000"/>
              <a:buChar char="▻"/>
            </a:pPr>
            <a:r>
              <a:rPr lang="en">
                <a:solidFill>
                  <a:schemeClr val="dk1"/>
                </a:solidFill>
              </a:rPr>
              <a:t>L’attribut </a:t>
            </a:r>
            <a:r>
              <a:rPr b="1" lang="en" sz="1800">
                <a:solidFill>
                  <a:srgbClr val="000080"/>
                </a:solidFill>
                <a:latin typeface="Courier New"/>
                <a:ea typeface="Courier New"/>
                <a:cs typeface="Courier New"/>
                <a:sym typeface="Courier New"/>
              </a:rPr>
              <a:t>ref </a:t>
            </a:r>
            <a:r>
              <a:rPr lang="en">
                <a:solidFill>
                  <a:schemeClr val="dk1"/>
                </a:solidFill>
              </a:rPr>
              <a:t>prend la valeur de l’attribut</a:t>
            </a:r>
            <a:r>
              <a:rPr b="1" lang="en" sz="1800">
                <a:solidFill>
                  <a:srgbClr val="000080"/>
                </a:solidFill>
                <a:latin typeface="Courier New"/>
                <a:ea typeface="Courier New"/>
                <a:cs typeface="Courier New"/>
                <a:sym typeface="Courier New"/>
              </a:rPr>
              <a:t> name </a:t>
            </a:r>
            <a:r>
              <a:rPr lang="en">
                <a:solidFill>
                  <a:schemeClr val="dk1"/>
                </a:solidFill>
              </a:rPr>
              <a:t>d’un</a:t>
            </a:r>
            <a:r>
              <a:rPr b="1" lang="en" sz="1800">
                <a:solidFill>
                  <a:srgbClr val="000080"/>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&lt;</a:t>
            </a:r>
            <a:r>
              <a:rPr b="1" lang="en" sz="1800">
                <a:solidFill>
                  <a:srgbClr val="000080"/>
                </a:solidFill>
                <a:latin typeface="Courier New"/>
                <a:ea typeface="Courier New"/>
                <a:cs typeface="Courier New"/>
                <a:sym typeface="Courier New"/>
              </a:rPr>
              <a:t>appender</a:t>
            </a:r>
            <a:r>
              <a:rPr lang="en" sz="1800">
                <a:solidFill>
                  <a:schemeClr val="dk1"/>
                </a:solidFill>
                <a:latin typeface="Courier New"/>
                <a:ea typeface="Courier New"/>
                <a:cs typeface="Courier New"/>
                <a:sym typeface="Courier New"/>
              </a:rPr>
              <a:t>&gt;</a:t>
            </a:r>
            <a:endParaRPr>
              <a:solidFill>
                <a:schemeClr val="dk1"/>
              </a:solidFill>
            </a:endParaRPr>
          </a:p>
          <a:p>
            <a:pPr indent="0" lvl="0" marL="457200" rtl="0" algn="l">
              <a:spcBef>
                <a:spcPts val="1000"/>
              </a:spcBef>
              <a:spcAft>
                <a:spcPts val="0"/>
              </a:spcAft>
              <a:buNone/>
            </a:pPr>
            <a:r>
              <a:t/>
            </a:r>
            <a:endParaRPr>
              <a:solidFill>
                <a:schemeClr val="dk1"/>
              </a:solidFill>
            </a:endParaRPr>
          </a:p>
          <a:p>
            <a:pPr indent="0" lvl="0" marL="0" rtl="0" algn="l">
              <a:spcBef>
                <a:spcPts val="1000"/>
              </a:spcBef>
              <a:spcAft>
                <a:spcPts val="0"/>
              </a:spcAft>
              <a:buNone/>
            </a:pPr>
            <a:r>
              <a:rPr lang="en">
                <a:solidFill>
                  <a:schemeClr val="dk1"/>
                </a:solidFill>
              </a:rPr>
              <a:t>Cette mécanique d’association est assez proche de celle des beans Spring en XML.</a:t>
            </a:r>
            <a:endParaRPr sz="1400">
              <a:solidFill>
                <a:schemeClr val="dk1"/>
              </a:solidFill>
              <a:latin typeface="Courier New"/>
              <a:ea typeface="Courier New"/>
              <a:cs typeface="Courier New"/>
              <a:sym typeface="Courier New"/>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1000"/>
              </a:spcAft>
              <a:buNone/>
            </a:pPr>
            <a:r>
              <a:t/>
            </a:r>
            <a:endParaRPr>
              <a:solidFill>
                <a:schemeClr val="dk1"/>
              </a:solidFill>
            </a:endParaRPr>
          </a:p>
        </p:txBody>
      </p:sp>
      <p:grpSp>
        <p:nvGrpSpPr>
          <p:cNvPr id="2920" name="Google Shape;2920;p140"/>
          <p:cNvGrpSpPr/>
          <p:nvPr/>
        </p:nvGrpSpPr>
        <p:grpSpPr>
          <a:xfrm>
            <a:off x="293683" y="574116"/>
            <a:ext cx="309041" cy="403123"/>
            <a:chOff x="590250" y="244200"/>
            <a:chExt cx="407975" cy="532175"/>
          </a:xfrm>
        </p:grpSpPr>
        <p:sp>
          <p:nvSpPr>
            <p:cNvPr id="2921" name="Google Shape;2921;p14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14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14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14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14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14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14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14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14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14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14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14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14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14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8" name="Shape 2938"/>
        <p:cNvGrpSpPr/>
        <p:nvPr/>
      </p:nvGrpSpPr>
      <p:grpSpPr>
        <a:xfrm>
          <a:off x="0" y="0"/>
          <a:ext cx="0" cy="0"/>
          <a:chOff x="0" y="0"/>
          <a:chExt cx="0" cy="0"/>
        </a:xfrm>
      </p:grpSpPr>
      <p:sp>
        <p:nvSpPr>
          <p:cNvPr id="2939" name="Google Shape;2939;p141"/>
          <p:cNvSpPr txBox="1"/>
          <p:nvPr>
            <p:ph idx="4294967295" type="ctrTitle"/>
          </p:nvPr>
        </p:nvSpPr>
        <p:spPr>
          <a:xfrm>
            <a:off x="685800" y="2269150"/>
            <a:ext cx="75366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solidFill>
                  <a:srgbClr val="FF9800"/>
                </a:solidFill>
              </a:rPr>
              <a:t>Les niveaux supérieurs filtrent les inférieurs !</a:t>
            </a:r>
            <a:endParaRPr sz="4200">
              <a:solidFill>
                <a:srgbClr val="FF9800"/>
              </a:solidFill>
            </a:endParaRPr>
          </a:p>
          <a:p>
            <a:pPr indent="0" lvl="0" marL="0" rtl="0" algn="l">
              <a:spcBef>
                <a:spcPts val="0"/>
              </a:spcBef>
              <a:spcAft>
                <a:spcPts val="0"/>
              </a:spcAft>
              <a:buNone/>
            </a:pPr>
            <a:r>
              <a:t/>
            </a:r>
            <a:endParaRPr sz="4200">
              <a:solidFill>
                <a:srgbClr val="FF9800"/>
              </a:solidFill>
            </a:endParaRPr>
          </a:p>
          <a:p>
            <a:pPr indent="0" lvl="0" marL="0" rtl="0" algn="l">
              <a:spcBef>
                <a:spcPts val="0"/>
              </a:spcBef>
              <a:spcAft>
                <a:spcPts val="0"/>
              </a:spcAft>
              <a:buNone/>
            </a:pPr>
            <a:r>
              <a:rPr lang="en" sz="2500">
                <a:solidFill>
                  <a:srgbClr val="FF9800"/>
                </a:solidFill>
              </a:rPr>
              <a:t>Un Logger définit en level=“warn” n’affiche que les messages de niveau “warn” et “error”.</a:t>
            </a:r>
            <a:endParaRPr sz="2500">
              <a:solidFill>
                <a:srgbClr val="FF9800"/>
              </a:solidFill>
            </a:endParaRPr>
          </a:p>
        </p:txBody>
      </p:sp>
      <p:sp>
        <p:nvSpPr>
          <p:cNvPr id="2940" name="Google Shape;2940;p14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941" name="Google Shape;2941;p141"/>
          <p:cNvSpPr/>
          <p:nvPr/>
        </p:nvSpPr>
        <p:spPr>
          <a:xfrm>
            <a:off x="6996406" y="364390"/>
            <a:ext cx="1313779" cy="1056431"/>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5" name="Shape 2945"/>
        <p:cNvGrpSpPr/>
        <p:nvPr/>
      </p:nvGrpSpPr>
      <p:grpSpPr>
        <a:xfrm>
          <a:off x="0" y="0"/>
          <a:ext cx="0" cy="0"/>
          <a:chOff x="0" y="0"/>
          <a:chExt cx="0" cy="0"/>
        </a:xfrm>
      </p:grpSpPr>
      <p:sp>
        <p:nvSpPr>
          <p:cNvPr id="2946" name="Google Shape;2946;p14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Configuration V2</a:t>
            </a:r>
            <a:endParaRPr/>
          </a:p>
        </p:txBody>
      </p:sp>
      <p:sp>
        <p:nvSpPr>
          <p:cNvPr id="2947" name="Google Shape;2947;p14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948" name="Google Shape;2948;p142"/>
          <p:cNvSpPr txBox="1"/>
          <p:nvPr>
            <p:ph idx="1" type="body"/>
          </p:nvPr>
        </p:nvSpPr>
        <p:spPr>
          <a:xfrm>
            <a:off x="293675" y="1481350"/>
            <a:ext cx="8610900" cy="2461800"/>
          </a:xfrm>
          <a:prstGeom prst="rect">
            <a:avLst/>
          </a:prstGeom>
        </p:spPr>
        <p:txBody>
          <a:bodyPr anchorCtr="0" anchor="t" bIns="91425" lIns="91425" spcFirstLastPara="1" rIns="91425" wrap="square" tIns="0">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AutoConfiguration</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solidFill>
                  <a:schemeClr val="dk1"/>
                </a:solidFill>
              </a:rPr>
              <a:t>Il est possible, via le fichier de properties de configuration, de créer et préciser le niveau des loggers.</a:t>
            </a:r>
            <a:endParaRPr>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
                <a:solidFill>
                  <a:schemeClr val="dk1"/>
                </a:solidFill>
              </a:rPr>
              <a:t>L’association avec les appenders y est impossible.</a:t>
            </a:r>
            <a:endParaRPr>
              <a:solidFill>
                <a:schemeClr val="dk1"/>
              </a:solidFill>
            </a:endParaRPr>
          </a:p>
          <a:p>
            <a:pPr indent="0" lvl="0" marL="0" rtl="0" algn="l">
              <a:spcBef>
                <a:spcPts val="1000"/>
              </a:spcBef>
              <a:spcAft>
                <a:spcPts val="0"/>
              </a:spcAft>
              <a:buNone/>
            </a:pPr>
            <a:r>
              <a:rPr lang="en">
                <a:solidFill>
                  <a:schemeClr val="dk1"/>
                </a:solidFill>
              </a:rPr>
              <a:t>L’utilisation du fichier de configuration Logback reste donc quasi indispensable.</a:t>
            </a:r>
            <a:endParaRPr>
              <a:solidFill>
                <a:schemeClr val="dk1"/>
              </a:solidFill>
            </a:endParaRPr>
          </a:p>
          <a:p>
            <a:pPr indent="0" lvl="0" marL="0" rtl="0" algn="l">
              <a:spcBef>
                <a:spcPts val="100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1000"/>
              </a:spcAft>
              <a:buNone/>
            </a:pPr>
            <a:r>
              <a:t/>
            </a:r>
            <a:endParaRPr>
              <a:solidFill>
                <a:schemeClr val="dk1"/>
              </a:solidFill>
            </a:endParaRPr>
          </a:p>
        </p:txBody>
      </p:sp>
      <p:grpSp>
        <p:nvGrpSpPr>
          <p:cNvPr id="2949" name="Google Shape;2949;p142"/>
          <p:cNvGrpSpPr/>
          <p:nvPr/>
        </p:nvGrpSpPr>
        <p:grpSpPr>
          <a:xfrm>
            <a:off x="293683" y="574116"/>
            <a:ext cx="309041" cy="403123"/>
            <a:chOff x="590250" y="244200"/>
            <a:chExt cx="407975" cy="532175"/>
          </a:xfrm>
        </p:grpSpPr>
        <p:sp>
          <p:nvSpPr>
            <p:cNvPr id="2950" name="Google Shape;2950;p14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14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14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14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14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14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14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14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14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14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14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14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14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4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7" name="Shape 2967"/>
        <p:cNvGrpSpPr/>
        <p:nvPr/>
      </p:nvGrpSpPr>
      <p:grpSpPr>
        <a:xfrm>
          <a:off x="0" y="0"/>
          <a:ext cx="0" cy="0"/>
          <a:chOff x="0" y="0"/>
          <a:chExt cx="0" cy="0"/>
        </a:xfrm>
      </p:grpSpPr>
      <p:sp>
        <p:nvSpPr>
          <p:cNvPr id="2968" name="Google Shape;2968;p14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Configuration V2</a:t>
            </a:r>
            <a:endParaRPr/>
          </a:p>
        </p:txBody>
      </p:sp>
      <p:sp>
        <p:nvSpPr>
          <p:cNvPr id="2969" name="Google Shape;2969;p14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970" name="Google Shape;2970;p143"/>
          <p:cNvSpPr txBox="1"/>
          <p:nvPr>
            <p:ph idx="1" type="body"/>
          </p:nvPr>
        </p:nvSpPr>
        <p:spPr>
          <a:xfrm>
            <a:off x="293675" y="1481350"/>
            <a:ext cx="8610900" cy="2461800"/>
          </a:xfrm>
          <a:prstGeom prst="rect">
            <a:avLst/>
          </a:prstGeom>
        </p:spPr>
        <p:txBody>
          <a:bodyPr anchorCtr="0" anchor="t" bIns="91425" lIns="91425" spcFirstLastPara="1" rIns="91425" wrap="square" tIns="0">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A</a:t>
            </a:r>
            <a:r>
              <a:rPr b="1" lang="en">
                <a:solidFill>
                  <a:srgbClr val="FF9900"/>
                </a:solidFill>
                <a:latin typeface="Roboto Condensed"/>
                <a:ea typeface="Roboto Condensed"/>
                <a:cs typeface="Roboto Condensed"/>
                <a:sym typeface="Roboto Condensed"/>
              </a:rPr>
              <a:t>utoConfiguration</a:t>
            </a:r>
            <a:endParaRPr>
              <a:solidFill>
                <a:schemeClr val="dk1"/>
              </a:solidFill>
              <a:latin typeface="Courier New"/>
              <a:ea typeface="Courier New"/>
              <a:cs typeface="Courier New"/>
              <a:sym typeface="Courier New"/>
            </a:endParaRPr>
          </a:p>
          <a:p>
            <a:pPr indent="0" lvl="0" marL="0" rtl="0" algn="l">
              <a:spcBef>
                <a:spcPts val="100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
                <a:solidFill>
                  <a:schemeClr val="dk1"/>
                </a:solidFill>
              </a:rPr>
              <a:t>Cette configuration des niveaux </a:t>
            </a:r>
            <a:r>
              <a:rPr b="1" lang="en">
                <a:solidFill>
                  <a:schemeClr val="dk1"/>
                </a:solidFill>
                <a:latin typeface="Roboto Condensed"/>
                <a:ea typeface="Roboto Condensed"/>
                <a:cs typeface="Roboto Condensed"/>
                <a:sym typeface="Roboto Condensed"/>
              </a:rPr>
              <a:t>surcharge </a:t>
            </a:r>
            <a:r>
              <a:rPr lang="en">
                <a:solidFill>
                  <a:schemeClr val="dk1"/>
                </a:solidFill>
              </a:rPr>
              <a:t>celle du fichier xml.</a:t>
            </a:r>
            <a:endParaRPr>
              <a:solidFill>
                <a:schemeClr val="dk1"/>
              </a:solidFill>
            </a:endParaRPr>
          </a:p>
          <a:p>
            <a:pPr indent="0" lvl="0" marL="0" rtl="0" algn="l">
              <a:spcBef>
                <a:spcPts val="1000"/>
              </a:spcBef>
              <a:spcAft>
                <a:spcPts val="0"/>
              </a:spcAft>
              <a:buNone/>
            </a:pPr>
            <a:r>
              <a:rPr lang="en">
                <a:solidFill>
                  <a:schemeClr val="dk1"/>
                </a:solidFill>
              </a:rPr>
              <a:t>C’est parce que le fichier application.properties  (ou .yml) est </a:t>
            </a:r>
            <a:r>
              <a:rPr b="1" lang="en">
                <a:solidFill>
                  <a:schemeClr val="dk1"/>
                </a:solidFill>
                <a:latin typeface="Roboto Condensed"/>
                <a:ea typeface="Roboto Condensed"/>
                <a:cs typeface="Roboto Condensed"/>
                <a:sym typeface="Roboto Condensed"/>
              </a:rPr>
              <a:t>externalisable </a:t>
            </a:r>
            <a:r>
              <a:rPr lang="en">
                <a:solidFill>
                  <a:schemeClr val="dk1"/>
                </a:solidFill>
              </a:rPr>
              <a:t>:</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rPr lang="en">
                <a:solidFill>
                  <a:schemeClr val="dk1"/>
                </a:solidFill>
              </a:rPr>
              <a:t>Il peut </a:t>
            </a:r>
            <a:r>
              <a:rPr lang="en">
                <a:solidFill>
                  <a:schemeClr val="dk1"/>
                </a:solidFill>
              </a:rPr>
              <a:t>être</a:t>
            </a:r>
            <a:r>
              <a:rPr lang="en">
                <a:solidFill>
                  <a:schemeClr val="dk1"/>
                </a:solidFill>
              </a:rPr>
              <a:t> passé en argument au démarrage d’une application Spring Boot.</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1000"/>
              </a:spcAft>
              <a:buNone/>
            </a:pPr>
            <a:r>
              <a:t/>
            </a:r>
            <a:endParaRPr>
              <a:solidFill>
                <a:schemeClr val="dk1"/>
              </a:solidFill>
            </a:endParaRPr>
          </a:p>
        </p:txBody>
      </p:sp>
      <p:grpSp>
        <p:nvGrpSpPr>
          <p:cNvPr id="2971" name="Google Shape;2971;p143"/>
          <p:cNvGrpSpPr/>
          <p:nvPr/>
        </p:nvGrpSpPr>
        <p:grpSpPr>
          <a:xfrm>
            <a:off x="293683" y="574116"/>
            <a:ext cx="309041" cy="403123"/>
            <a:chOff x="590250" y="244200"/>
            <a:chExt cx="407975" cy="532175"/>
          </a:xfrm>
        </p:grpSpPr>
        <p:sp>
          <p:nvSpPr>
            <p:cNvPr id="2972" name="Google Shape;2972;p14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14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4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14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14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4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4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14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4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4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4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4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4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4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6" name="Google Shape;2986;p143"/>
          <p:cNvSpPr/>
          <p:nvPr/>
        </p:nvSpPr>
        <p:spPr>
          <a:xfrm>
            <a:off x="7174831" y="688243"/>
            <a:ext cx="1269374" cy="1014647"/>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0" name="Shape 2990"/>
        <p:cNvGrpSpPr/>
        <p:nvPr/>
      </p:nvGrpSpPr>
      <p:grpSpPr>
        <a:xfrm>
          <a:off x="0" y="0"/>
          <a:ext cx="0" cy="0"/>
          <a:chOff x="0" y="0"/>
          <a:chExt cx="0" cy="0"/>
        </a:xfrm>
      </p:grpSpPr>
      <p:sp>
        <p:nvSpPr>
          <p:cNvPr id="2991" name="Google Shape;2991;p14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Résumé</a:t>
            </a:r>
            <a:endParaRPr/>
          </a:p>
        </p:txBody>
      </p:sp>
      <p:sp>
        <p:nvSpPr>
          <p:cNvPr id="2992" name="Google Shape;2992;p14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2993" name="Google Shape;2993;p144"/>
          <p:cNvGrpSpPr/>
          <p:nvPr/>
        </p:nvGrpSpPr>
        <p:grpSpPr>
          <a:xfrm>
            <a:off x="293683" y="574116"/>
            <a:ext cx="309041" cy="403123"/>
            <a:chOff x="590250" y="244200"/>
            <a:chExt cx="407975" cy="532175"/>
          </a:xfrm>
        </p:grpSpPr>
        <p:sp>
          <p:nvSpPr>
            <p:cNvPr id="2994" name="Google Shape;2994;p14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4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4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14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14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4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4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4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14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4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4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4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14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14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8" name="Google Shape;3008;p144"/>
          <p:cNvSpPr/>
          <p:nvPr/>
        </p:nvSpPr>
        <p:spPr>
          <a:xfrm>
            <a:off x="562425" y="1548050"/>
            <a:ext cx="6438600" cy="3010800"/>
          </a:xfrm>
          <a:prstGeom prst="rect">
            <a:avLst/>
          </a:prstGeom>
          <a:solidFill>
            <a:srgbClr val="D9D9D9"/>
          </a:solidFill>
          <a:ln cap="flat" cmpd="sng" w="9525">
            <a:solidFill>
              <a:srgbClr val="2632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09" name="Google Shape;3009;p144"/>
          <p:cNvSpPr/>
          <p:nvPr/>
        </p:nvSpPr>
        <p:spPr>
          <a:xfrm>
            <a:off x="2157113" y="2097400"/>
            <a:ext cx="1448100" cy="403200"/>
          </a:xfrm>
          <a:prstGeom prst="roundRect">
            <a:avLst>
              <a:gd fmla="val 16667" name="adj"/>
            </a:avLst>
          </a:prstGeom>
          <a:solidFill>
            <a:srgbClr val="C7D3E6"/>
          </a:solidFill>
          <a:ln cap="flat" cmpd="sng" w="9525">
            <a:solidFill>
              <a:srgbClr val="2632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Logger1</a:t>
            </a:r>
            <a:endParaRPr/>
          </a:p>
        </p:txBody>
      </p:sp>
      <p:sp>
        <p:nvSpPr>
          <p:cNvPr id="3010" name="Google Shape;3010;p144"/>
          <p:cNvSpPr/>
          <p:nvPr/>
        </p:nvSpPr>
        <p:spPr>
          <a:xfrm>
            <a:off x="2157113" y="3285925"/>
            <a:ext cx="1448100" cy="403200"/>
          </a:xfrm>
          <a:prstGeom prst="roundRect">
            <a:avLst>
              <a:gd fmla="val 16667" name="adj"/>
            </a:avLst>
          </a:prstGeom>
          <a:solidFill>
            <a:srgbClr val="C7D3E6"/>
          </a:solidFill>
          <a:ln cap="flat" cmpd="sng" w="9525">
            <a:solidFill>
              <a:srgbClr val="2632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Logger2</a:t>
            </a:r>
            <a:endParaRPr/>
          </a:p>
        </p:txBody>
      </p:sp>
      <p:sp>
        <p:nvSpPr>
          <p:cNvPr id="3011" name="Google Shape;3011;p144"/>
          <p:cNvSpPr/>
          <p:nvPr/>
        </p:nvSpPr>
        <p:spPr>
          <a:xfrm>
            <a:off x="5146988" y="2097400"/>
            <a:ext cx="1448100" cy="403200"/>
          </a:xfrm>
          <a:prstGeom prst="roundRect">
            <a:avLst>
              <a:gd fmla="val 16667" name="adj"/>
            </a:avLst>
          </a:prstGeom>
          <a:solidFill>
            <a:srgbClr val="92A8C8"/>
          </a:solidFill>
          <a:ln cap="flat" cmpd="sng" w="9525">
            <a:solidFill>
              <a:srgbClr val="2632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Appender1</a:t>
            </a:r>
            <a:endParaRPr/>
          </a:p>
        </p:txBody>
      </p:sp>
      <p:sp>
        <p:nvSpPr>
          <p:cNvPr id="3012" name="Google Shape;3012;p144"/>
          <p:cNvSpPr/>
          <p:nvPr/>
        </p:nvSpPr>
        <p:spPr>
          <a:xfrm>
            <a:off x="5146988" y="3285925"/>
            <a:ext cx="1448100" cy="403200"/>
          </a:xfrm>
          <a:prstGeom prst="roundRect">
            <a:avLst>
              <a:gd fmla="val 16667" name="adj"/>
            </a:avLst>
          </a:prstGeom>
          <a:solidFill>
            <a:srgbClr val="92A8C8"/>
          </a:solidFill>
          <a:ln cap="flat" cmpd="sng" w="9525">
            <a:solidFill>
              <a:srgbClr val="2632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Appender2 </a:t>
            </a:r>
            <a:endParaRPr/>
          </a:p>
        </p:txBody>
      </p:sp>
      <p:sp>
        <p:nvSpPr>
          <p:cNvPr id="3013" name="Google Shape;3013;p144"/>
          <p:cNvSpPr/>
          <p:nvPr/>
        </p:nvSpPr>
        <p:spPr>
          <a:xfrm>
            <a:off x="673475" y="2568075"/>
            <a:ext cx="1090200" cy="663600"/>
          </a:xfrm>
          <a:prstGeom prst="roundRect">
            <a:avLst>
              <a:gd fmla="val 16667" name="adj"/>
            </a:avLst>
          </a:prstGeom>
          <a:solidFill>
            <a:srgbClr val="D26F00"/>
          </a:solidFill>
          <a:ln cap="flat" cmpd="sng" w="9525">
            <a:solidFill>
              <a:srgbClr val="2632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Code</a:t>
            </a:r>
            <a:endParaRPr/>
          </a:p>
          <a:p>
            <a:pPr indent="0" lvl="0" marL="0" rtl="0" algn="ctr">
              <a:spcBef>
                <a:spcPts val="0"/>
              </a:spcBef>
              <a:spcAft>
                <a:spcPts val="0"/>
              </a:spcAft>
              <a:buNone/>
            </a:pPr>
            <a:r>
              <a:rPr lang="en"/>
              <a:t>Applicatif</a:t>
            </a:r>
            <a:endParaRPr/>
          </a:p>
        </p:txBody>
      </p:sp>
      <p:grpSp>
        <p:nvGrpSpPr>
          <p:cNvPr id="3014" name="Google Shape;3014;p144"/>
          <p:cNvGrpSpPr/>
          <p:nvPr/>
        </p:nvGrpSpPr>
        <p:grpSpPr>
          <a:xfrm>
            <a:off x="7835927" y="3123962"/>
            <a:ext cx="778689" cy="727126"/>
            <a:chOff x="4556450" y="4963575"/>
            <a:chExt cx="548025" cy="498100"/>
          </a:xfrm>
        </p:grpSpPr>
        <p:sp>
          <p:nvSpPr>
            <p:cNvPr id="3015" name="Google Shape;3015;p144"/>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144"/>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144"/>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144"/>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144"/>
            <p:cNvSpPr/>
            <p:nvPr/>
          </p:nvSpPr>
          <p:spPr>
            <a:xfrm>
              <a:off x="4830450" y="5213225"/>
              <a:ext cx="25" cy="248450"/>
            </a:xfrm>
            <a:custGeom>
              <a:rect b="b" l="l" r="r" t="t"/>
              <a:pathLst>
                <a:path extrusionOk="0" fill="none" h="9938" w="1">
                  <a:moveTo>
                    <a:pt x="0" y="0"/>
                  </a:moveTo>
                  <a:lnTo>
                    <a:pt x="0" y="9937"/>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0" name="Google Shape;3020;p144"/>
          <p:cNvGrpSpPr/>
          <p:nvPr/>
        </p:nvGrpSpPr>
        <p:grpSpPr>
          <a:xfrm>
            <a:off x="7888732" y="1950248"/>
            <a:ext cx="673077" cy="697510"/>
            <a:chOff x="1268550" y="929175"/>
            <a:chExt cx="407950" cy="497475"/>
          </a:xfrm>
        </p:grpSpPr>
        <p:sp>
          <p:nvSpPr>
            <p:cNvPr id="3021" name="Google Shape;3021;p144"/>
            <p:cNvSpPr/>
            <p:nvPr/>
          </p:nvSpPr>
          <p:spPr>
            <a:xfrm>
              <a:off x="1268550" y="953550"/>
              <a:ext cx="387250" cy="473100"/>
            </a:xfrm>
            <a:custGeom>
              <a:rect b="b" l="l" r="r" t="t"/>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144"/>
            <p:cNvSpPr/>
            <p:nvPr/>
          </p:nvSpPr>
          <p:spPr>
            <a:xfrm>
              <a:off x="1298975" y="929175"/>
              <a:ext cx="377525" cy="462775"/>
            </a:xfrm>
            <a:custGeom>
              <a:rect b="b" l="l" r="r" t="t"/>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144"/>
            <p:cNvSpPr/>
            <p:nvPr/>
          </p:nvSpPr>
          <p:spPr>
            <a:xfrm>
              <a:off x="15924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4" name="Google Shape;3024;p144"/>
          <p:cNvSpPr txBox="1"/>
          <p:nvPr/>
        </p:nvSpPr>
        <p:spPr>
          <a:xfrm>
            <a:off x="7775150" y="3826075"/>
            <a:ext cx="873300" cy="22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Condensed Light"/>
                <a:ea typeface="Roboto Condensed Light"/>
                <a:cs typeface="Roboto Condensed Light"/>
                <a:sym typeface="Roboto Condensed Light"/>
              </a:rPr>
              <a:t>Stockage divers</a:t>
            </a:r>
            <a:endParaRPr>
              <a:latin typeface="Roboto Condensed Light"/>
              <a:ea typeface="Roboto Condensed Light"/>
              <a:cs typeface="Roboto Condensed Light"/>
              <a:sym typeface="Roboto Condensed Light"/>
            </a:endParaRPr>
          </a:p>
        </p:txBody>
      </p:sp>
      <p:cxnSp>
        <p:nvCxnSpPr>
          <p:cNvPr id="3025" name="Google Shape;3025;p144"/>
          <p:cNvCxnSpPr>
            <a:stCxn id="3011" idx="3"/>
          </p:cNvCxnSpPr>
          <p:nvPr/>
        </p:nvCxnSpPr>
        <p:spPr>
          <a:xfrm flipH="1" rot="10800000">
            <a:off x="6595088" y="2291200"/>
            <a:ext cx="1286700" cy="7800"/>
          </a:xfrm>
          <a:prstGeom prst="straightConnector1">
            <a:avLst/>
          </a:prstGeom>
          <a:noFill/>
          <a:ln cap="flat" cmpd="sng" w="9525">
            <a:solidFill>
              <a:schemeClr val="dk2"/>
            </a:solidFill>
            <a:prstDash val="solid"/>
            <a:round/>
            <a:headEnd len="med" w="med" type="none"/>
            <a:tailEnd len="med" w="med" type="triangle"/>
          </a:ln>
        </p:spPr>
      </p:cxnSp>
      <p:cxnSp>
        <p:nvCxnSpPr>
          <p:cNvPr id="3026" name="Google Shape;3026;p144"/>
          <p:cNvCxnSpPr>
            <a:stCxn id="3012" idx="3"/>
          </p:cNvCxnSpPr>
          <p:nvPr/>
        </p:nvCxnSpPr>
        <p:spPr>
          <a:xfrm flipH="1" rot="10800000">
            <a:off x="6595088" y="3482725"/>
            <a:ext cx="1242300" cy="4800"/>
          </a:xfrm>
          <a:prstGeom prst="straightConnector1">
            <a:avLst/>
          </a:prstGeom>
          <a:noFill/>
          <a:ln cap="flat" cmpd="sng" w="9525">
            <a:solidFill>
              <a:schemeClr val="dk2"/>
            </a:solidFill>
            <a:prstDash val="solid"/>
            <a:round/>
            <a:headEnd len="med" w="med" type="none"/>
            <a:tailEnd len="med" w="med" type="triangle"/>
          </a:ln>
        </p:spPr>
      </p:cxnSp>
      <p:cxnSp>
        <p:nvCxnSpPr>
          <p:cNvPr id="3027" name="Google Shape;3027;p144"/>
          <p:cNvCxnSpPr>
            <a:endCxn id="3012" idx="1"/>
          </p:cNvCxnSpPr>
          <p:nvPr/>
        </p:nvCxnSpPr>
        <p:spPr>
          <a:xfrm>
            <a:off x="3605288" y="2298925"/>
            <a:ext cx="1541700" cy="1188600"/>
          </a:xfrm>
          <a:prstGeom prst="straightConnector1">
            <a:avLst/>
          </a:prstGeom>
          <a:noFill/>
          <a:ln cap="flat" cmpd="sng" w="9525">
            <a:solidFill>
              <a:schemeClr val="dk2"/>
            </a:solidFill>
            <a:prstDash val="solid"/>
            <a:round/>
            <a:headEnd len="med" w="med" type="none"/>
            <a:tailEnd len="med" w="med" type="triangle"/>
          </a:ln>
        </p:spPr>
      </p:cxnSp>
      <p:cxnSp>
        <p:nvCxnSpPr>
          <p:cNvPr id="3028" name="Google Shape;3028;p144"/>
          <p:cNvCxnSpPr>
            <a:stCxn id="3009" idx="3"/>
            <a:endCxn id="3011" idx="1"/>
          </p:cNvCxnSpPr>
          <p:nvPr/>
        </p:nvCxnSpPr>
        <p:spPr>
          <a:xfrm>
            <a:off x="3605213" y="2299000"/>
            <a:ext cx="1541700" cy="0"/>
          </a:xfrm>
          <a:prstGeom prst="straightConnector1">
            <a:avLst/>
          </a:prstGeom>
          <a:noFill/>
          <a:ln cap="flat" cmpd="sng" w="9525">
            <a:solidFill>
              <a:schemeClr val="dk2"/>
            </a:solidFill>
            <a:prstDash val="solid"/>
            <a:round/>
            <a:headEnd len="med" w="med" type="none"/>
            <a:tailEnd len="med" w="med" type="triangle"/>
          </a:ln>
        </p:spPr>
      </p:cxnSp>
      <p:cxnSp>
        <p:nvCxnSpPr>
          <p:cNvPr id="3029" name="Google Shape;3029;p144"/>
          <p:cNvCxnSpPr>
            <a:stCxn id="3010" idx="3"/>
            <a:endCxn id="3012" idx="1"/>
          </p:cNvCxnSpPr>
          <p:nvPr/>
        </p:nvCxnSpPr>
        <p:spPr>
          <a:xfrm>
            <a:off x="3605213" y="3487525"/>
            <a:ext cx="1541700" cy="0"/>
          </a:xfrm>
          <a:prstGeom prst="straightConnector1">
            <a:avLst/>
          </a:prstGeom>
          <a:noFill/>
          <a:ln cap="flat" cmpd="sng" w="9525">
            <a:solidFill>
              <a:schemeClr val="dk2"/>
            </a:solidFill>
            <a:prstDash val="solid"/>
            <a:round/>
            <a:headEnd len="med" w="med" type="none"/>
            <a:tailEnd len="med" w="med" type="triangle"/>
          </a:ln>
        </p:spPr>
      </p:cxnSp>
      <p:cxnSp>
        <p:nvCxnSpPr>
          <p:cNvPr id="3030" name="Google Shape;3030;p144"/>
          <p:cNvCxnSpPr>
            <a:stCxn id="3013" idx="0"/>
            <a:endCxn id="3009" idx="1"/>
          </p:cNvCxnSpPr>
          <p:nvPr/>
        </p:nvCxnSpPr>
        <p:spPr>
          <a:xfrm rot="-5400000">
            <a:off x="1553225" y="1964325"/>
            <a:ext cx="269100" cy="938400"/>
          </a:xfrm>
          <a:prstGeom prst="bentConnector2">
            <a:avLst/>
          </a:prstGeom>
          <a:noFill/>
          <a:ln cap="flat" cmpd="sng" w="9525">
            <a:solidFill>
              <a:schemeClr val="dk2"/>
            </a:solidFill>
            <a:prstDash val="solid"/>
            <a:round/>
            <a:headEnd len="med" w="med" type="none"/>
            <a:tailEnd len="med" w="med" type="none"/>
          </a:ln>
        </p:spPr>
      </p:cxnSp>
      <p:cxnSp>
        <p:nvCxnSpPr>
          <p:cNvPr id="3031" name="Google Shape;3031;p144"/>
          <p:cNvCxnSpPr>
            <a:stCxn id="3013" idx="2"/>
            <a:endCxn id="3010" idx="1"/>
          </p:cNvCxnSpPr>
          <p:nvPr/>
        </p:nvCxnSpPr>
        <p:spPr>
          <a:xfrm flipH="1" rot="-5400000">
            <a:off x="1559825" y="2890425"/>
            <a:ext cx="255900" cy="938400"/>
          </a:xfrm>
          <a:prstGeom prst="bentConnector2">
            <a:avLst/>
          </a:prstGeom>
          <a:noFill/>
          <a:ln cap="flat" cmpd="sng" w="9525">
            <a:solidFill>
              <a:schemeClr val="dk2"/>
            </a:solidFill>
            <a:prstDash val="solid"/>
            <a:round/>
            <a:headEnd len="med" w="med" type="none"/>
            <a:tailEnd len="med" w="med" type="none"/>
          </a:ln>
        </p:spPr>
      </p:cxnSp>
      <p:sp>
        <p:nvSpPr>
          <p:cNvPr id="3032" name="Google Shape;3032;p144"/>
          <p:cNvSpPr txBox="1"/>
          <p:nvPr/>
        </p:nvSpPr>
        <p:spPr>
          <a:xfrm>
            <a:off x="1147100" y="1771675"/>
            <a:ext cx="7104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Msg + niveau</a:t>
            </a:r>
            <a:endParaRPr>
              <a:latin typeface="Roboto Condensed Light"/>
              <a:ea typeface="Roboto Condensed Light"/>
              <a:cs typeface="Roboto Condensed Light"/>
              <a:sym typeface="Roboto Condensed Light"/>
            </a:endParaRPr>
          </a:p>
        </p:txBody>
      </p:sp>
      <p:sp>
        <p:nvSpPr>
          <p:cNvPr id="3033" name="Google Shape;3033;p144"/>
          <p:cNvSpPr txBox="1"/>
          <p:nvPr/>
        </p:nvSpPr>
        <p:spPr>
          <a:xfrm>
            <a:off x="1147100" y="3367275"/>
            <a:ext cx="7104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Msg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niveau</a:t>
            </a:r>
            <a:endParaRPr>
              <a:latin typeface="Roboto Condensed Light"/>
              <a:ea typeface="Roboto Condensed Light"/>
              <a:cs typeface="Roboto Condensed Light"/>
              <a:sym typeface="Roboto Condensed Light"/>
            </a:endParaRPr>
          </a:p>
        </p:txBody>
      </p:sp>
      <p:sp>
        <p:nvSpPr>
          <p:cNvPr id="3034" name="Google Shape;3034;p144"/>
          <p:cNvSpPr txBox="1"/>
          <p:nvPr/>
        </p:nvSpPr>
        <p:spPr>
          <a:xfrm>
            <a:off x="3971150" y="1895800"/>
            <a:ext cx="873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Message</a:t>
            </a:r>
            <a:endParaRPr>
              <a:latin typeface="Roboto Condensed Light"/>
              <a:ea typeface="Roboto Condensed Light"/>
              <a:cs typeface="Roboto Condensed Light"/>
              <a:sym typeface="Roboto Condensed Light"/>
            </a:endParaRPr>
          </a:p>
        </p:txBody>
      </p:sp>
      <p:sp>
        <p:nvSpPr>
          <p:cNvPr id="3035" name="Google Shape;3035;p144"/>
          <p:cNvSpPr txBox="1"/>
          <p:nvPr/>
        </p:nvSpPr>
        <p:spPr>
          <a:xfrm>
            <a:off x="3939463" y="3617150"/>
            <a:ext cx="873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Message</a:t>
            </a:r>
            <a:endParaRPr>
              <a:latin typeface="Roboto Condensed Light"/>
              <a:ea typeface="Roboto Condensed Light"/>
              <a:cs typeface="Roboto Condensed Light"/>
              <a:sym typeface="Roboto Condensed Light"/>
            </a:endParaRPr>
          </a:p>
        </p:txBody>
      </p:sp>
      <p:sp>
        <p:nvSpPr>
          <p:cNvPr id="3036" name="Google Shape;3036;p144"/>
          <p:cNvSpPr txBox="1"/>
          <p:nvPr/>
        </p:nvSpPr>
        <p:spPr>
          <a:xfrm>
            <a:off x="3971150" y="2691663"/>
            <a:ext cx="873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Message</a:t>
            </a:r>
            <a:endParaRPr>
              <a:latin typeface="Roboto Condensed Light"/>
              <a:ea typeface="Roboto Condensed Light"/>
              <a:cs typeface="Roboto Condensed Light"/>
              <a:sym typeface="Roboto Condensed Light"/>
            </a:endParaRPr>
          </a:p>
        </p:txBody>
      </p:sp>
      <p:sp>
        <p:nvSpPr>
          <p:cNvPr id="3037" name="Google Shape;3037;p144"/>
          <p:cNvSpPr/>
          <p:nvPr/>
        </p:nvSpPr>
        <p:spPr>
          <a:xfrm>
            <a:off x="2035200" y="1787850"/>
            <a:ext cx="4884600" cy="2619900"/>
          </a:xfrm>
          <a:prstGeom prst="snip1Rect">
            <a:avLst>
              <a:gd fmla="val 16667" name="adj"/>
            </a:avLst>
          </a:prstGeom>
          <a:noFill/>
          <a:ln cap="flat" cmpd="sng" w="19050">
            <a:solidFill>
              <a:srgbClr val="2632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144"/>
          <p:cNvSpPr/>
          <p:nvPr/>
        </p:nvSpPr>
        <p:spPr>
          <a:xfrm>
            <a:off x="2035200" y="4151175"/>
            <a:ext cx="873300" cy="25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logging</a:t>
            </a:r>
            <a:endParaRPr/>
          </a:p>
        </p:txBody>
      </p:sp>
      <p:sp>
        <p:nvSpPr>
          <p:cNvPr id="3039" name="Google Shape;3039;p144"/>
          <p:cNvSpPr/>
          <p:nvPr/>
        </p:nvSpPr>
        <p:spPr>
          <a:xfrm>
            <a:off x="562425" y="4302950"/>
            <a:ext cx="1090200" cy="25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Application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REST et CRUD</a:t>
            </a:r>
            <a:endParaRPr/>
          </a:p>
        </p:txBody>
      </p:sp>
      <p:sp>
        <p:nvSpPr>
          <p:cNvPr id="425" name="Google Shape;425;p2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26" name="Google Shape;426;p24"/>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C.R.U.D.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t>Il s’agit des actions de base que l’on peut effectuer sur une entité </a:t>
            </a:r>
            <a:endParaRPr/>
          </a:p>
          <a:p>
            <a:pPr indent="-355600" lvl="0" marL="457200" rtl="0" algn="l">
              <a:spcBef>
                <a:spcPts val="1000"/>
              </a:spcBef>
              <a:spcAft>
                <a:spcPts val="0"/>
              </a:spcAft>
              <a:buSzPts val="2000"/>
              <a:buChar char="▰"/>
            </a:pPr>
            <a:r>
              <a:rPr b="1" lang="en">
                <a:latin typeface="Roboto Condensed"/>
                <a:ea typeface="Roboto Condensed"/>
                <a:cs typeface="Roboto Condensed"/>
                <a:sym typeface="Roboto Condensed"/>
              </a:rPr>
              <a:t>C</a:t>
            </a:r>
            <a:r>
              <a:rPr lang="en"/>
              <a:t>reate  : Création d’une nouvelle entité</a:t>
            </a:r>
            <a:endParaRPr b="1">
              <a:solidFill>
                <a:srgbClr val="FF9900"/>
              </a:solidFill>
              <a:latin typeface="Roboto Condensed"/>
              <a:ea typeface="Roboto Condensed"/>
              <a:cs typeface="Roboto Condensed"/>
              <a:sym typeface="Roboto Condensed"/>
            </a:endParaRPr>
          </a:p>
          <a:p>
            <a:pPr indent="-355600" lvl="0" marL="457200" rtl="0" algn="l">
              <a:spcBef>
                <a:spcPts val="0"/>
              </a:spcBef>
              <a:spcAft>
                <a:spcPts val="0"/>
              </a:spcAft>
              <a:buSzPts val="2000"/>
              <a:buFont typeface="Roboto Condensed"/>
              <a:buChar char="▰"/>
            </a:pPr>
            <a:r>
              <a:rPr b="1" lang="en">
                <a:latin typeface="Roboto Condensed"/>
                <a:ea typeface="Roboto Condensed"/>
                <a:cs typeface="Roboto Condensed"/>
                <a:sym typeface="Roboto Condensed"/>
              </a:rPr>
              <a:t>R</a:t>
            </a:r>
            <a:r>
              <a:rPr lang="en"/>
              <a:t>ead : Lecture des entités </a:t>
            </a:r>
            <a:endParaRPr/>
          </a:p>
          <a:p>
            <a:pPr indent="-355600" lvl="0" marL="457200" rtl="0" algn="l">
              <a:spcBef>
                <a:spcPts val="0"/>
              </a:spcBef>
              <a:spcAft>
                <a:spcPts val="0"/>
              </a:spcAft>
              <a:buSzPts val="2000"/>
              <a:buChar char="▰"/>
            </a:pPr>
            <a:r>
              <a:rPr b="1" lang="en">
                <a:latin typeface="Roboto Condensed"/>
                <a:ea typeface="Roboto Condensed"/>
                <a:cs typeface="Roboto Condensed"/>
                <a:sym typeface="Roboto Condensed"/>
              </a:rPr>
              <a:t>U</a:t>
            </a:r>
            <a:r>
              <a:rPr lang="en"/>
              <a:t>pdate : Mise à jour des entités</a:t>
            </a:r>
            <a:endParaRPr/>
          </a:p>
          <a:p>
            <a:pPr indent="-355600" lvl="0" marL="457200" rtl="0" algn="l">
              <a:spcBef>
                <a:spcPts val="0"/>
              </a:spcBef>
              <a:spcAft>
                <a:spcPts val="0"/>
              </a:spcAft>
              <a:buSzPts val="2000"/>
              <a:buFont typeface="Roboto Condensed"/>
              <a:buChar char="▰"/>
            </a:pPr>
            <a:r>
              <a:rPr b="1" lang="en">
                <a:latin typeface="Roboto Condensed"/>
                <a:ea typeface="Roboto Condensed"/>
                <a:cs typeface="Roboto Condensed"/>
                <a:sym typeface="Roboto Condensed"/>
              </a:rPr>
              <a:t>D</a:t>
            </a:r>
            <a:r>
              <a:rPr lang="en"/>
              <a:t>elete: Suppression des entités</a:t>
            </a:r>
            <a:endParaRPr/>
          </a:p>
          <a:p>
            <a:pPr indent="0" lvl="0" marL="0" rtl="0" algn="l">
              <a:spcBef>
                <a:spcPts val="1000"/>
              </a:spcBef>
              <a:spcAft>
                <a:spcPts val="0"/>
              </a:spcAft>
              <a:buNone/>
            </a:pPr>
            <a:r>
              <a:t/>
            </a:r>
            <a:endParaRPr/>
          </a:p>
          <a:p>
            <a:pPr indent="0" lvl="0" marL="0" rtl="0" algn="l">
              <a:spcBef>
                <a:spcPts val="1000"/>
              </a:spcBef>
              <a:spcAft>
                <a:spcPts val="1000"/>
              </a:spcAft>
              <a:buNone/>
            </a:pPr>
            <a:r>
              <a:rPr lang="en"/>
              <a:t>Dans le protocole REST, toute opération est </a:t>
            </a:r>
            <a:r>
              <a:rPr b="1" lang="en">
                <a:latin typeface="Roboto Condensed"/>
                <a:ea typeface="Roboto Condensed"/>
                <a:cs typeface="Roboto Condensed"/>
                <a:sym typeface="Roboto Condensed"/>
              </a:rPr>
              <a:t>AU PLUS</a:t>
            </a:r>
            <a:r>
              <a:rPr lang="en"/>
              <a:t> une combinaison de plusieurs de ces actions</a:t>
            </a:r>
            <a:endParaRPr/>
          </a:p>
        </p:txBody>
      </p:sp>
      <p:grpSp>
        <p:nvGrpSpPr>
          <p:cNvPr id="427" name="Google Shape;427;p24"/>
          <p:cNvGrpSpPr/>
          <p:nvPr/>
        </p:nvGrpSpPr>
        <p:grpSpPr>
          <a:xfrm>
            <a:off x="293683" y="574116"/>
            <a:ext cx="309041" cy="403123"/>
            <a:chOff x="590250" y="244200"/>
            <a:chExt cx="407975" cy="532175"/>
          </a:xfrm>
        </p:grpSpPr>
        <p:sp>
          <p:nvSpPr>
            <p:cNvPr id="428" name="Google Shape;428;p2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REST et CRUD</a:t>
            </a:r>
            <a:endParaRPr/>
          </a:p>
        </p:txBody>
      </p:sp>
      <p:sp>
        <p:nvSpPr>
          <p:cNvPr id="447" name="Google Shape;447;p2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48" name="Google Shape;448;p25"/>
          <p:cNvSpPr txBox="1"/>
          <p:nvPr>
            <p:ph idx="1" type="body"/>
          </p:nvPr>
        </p:nvSpPr>
        <p:spPr>
          <a:xfrm>
            <a:off x="741300" y="1439625"/>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1000"/>
              </a:spcAft>
              <a:buNone/>
            </a:pPr>
            <a:r>
              <a:rPr b="1" lang="en">
                <a:solidFill>
                  <a:srgbClr val="FF9900"/>
                </a:solidFill>
                <a:latin typeface="Roboto Condensed"/>
                <a:ea typeface="Roboto Condensed"/>
                <a:cs typeface="Roboto Condensed"/>
                <a:sym typeface="Roboto Condensed"/>
              </a:rPr>
              <a:t>Méthodes HTTP associées</a:t>
            </a:r>
            <a:endParaRPr/>
          </a:p>
        </p:txBody>
      </p:sp>
      <p:grpSp>
        <p:nvGrpSpPr>
          <p:cNvPr id="449" name="Google Shape;449;p25"/>
          <p:cNvGrpSpPr/>
          <p:nvPr/>
        </p:nvGrpSpPr>
        <p:grpSpPr>
          <a:xfrm>
            <a:off x="293683" y="574116"/>
            <a:ext cx="309041" cy="403123"/>
            <a:chOff x="590250" y="244200"/>
            <a:chExt cx="407975" cy="532175"/>
          </a:xfrm>
        </p:grpSpPr>
        <p:sp>
          <p:nvSpPr>
            <p:cNvPr id="450" name="Google Shape;450;p2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464" name="Google Shape;464;p25"/>
          <p:cNvGraphicFramePr/>
          <p:nvPr/>
        </p:nvGraphicFramePr>
        <p:xfrm>
          <a:off x="1265225" y="2108681"/>
          <a:ext cx="3000000" cy="3000000"/>
        </p:xfrm>
        <a:graphic>
          <a:graphicData uri="http://schemas.openxmlformats.org/drawingml/2006/table">
            <a:tbl>
              <a:tblPr>
                <a:noFill/>
                <a:tableStyleId>{27E64302-D637-415D-9055-34B715F47E26}</a:tableStyleId>
              </a:tblPr>
              <a:tblGrid>
                <a:gridCol w="2938050"/>
                <a:gridCol w="2938050"/>
              </a:tblGrid>
              <a:tr h="506250">
                <a:tc>
                  <a:txBody>
                    <a:bodyPr/>
                    <a:lstStyle/>
                    <a:p>
                      <a:pPr indent="0" lvl="0" marL="0" rtl="0" algn="l">
                        <a:spcBef>
                          <a:spcPts val="0"/>
                        </a:spcBef>
                        <a:spcAft>
                          <a:spcPts val="0"/>
                        </a:spcAft>
                        <a:buNone/>
                      </a:pPr>
                      <a:r>
                        <a:rPr lang="en" sz="1800">
                          <a:solidFill>
                            <a:srgbClr val="3F5378"/>
                          </a:solidFill>
                          <a:latin typeface="Roboto Condensed"/>
                          <a:ea typeface="Roboto Condensed"/>
                          <a:cs typeface="Roboto Condensed"/>
                          <a:sym typeface="Roboto Condensed"/>
                        </a:rPr>
                        <a:t>Création</a:t>
                      </a:r>
                      <a:endParaRPr sz="1800">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marR="0" rtl="0" algn="ctr">
                        <a:lnSpc>
                          <a:spcPct val="100000"/>
                        </a:lnSpc>
                        <a:spcBef>
                          <a:spcPts val="0"/>
                        </a:spcBef>
                        <a:spcAft>
                          <a:spcPts val="0"/>
                        </a:spcAft>
                        <a:buNone/>
                      </a:pPr>
                      <a:r>
                        <a:rPr b="1" lang="en" sz="2400">
                          <a:solidFill>
                            <a:srgbClr val="263248"/>
                          </a:solidFill>
                          <a:latin typeface="Roboto Condensed"/>
                          <a:ea typeface="Roboto Condensed"/>
                          <a:cs typeface="Roboto Condensed"/>
                          <a:sym typeface="Roboto Condensed"/>
                        </a:rPr>
                        <a:t>POST</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506250">
                <a:tc>
                  <a:txBody>
                    <a:bodyPr/>
                    <a:lstStyle/>
                    <a:p>
                      <a:pPr indent="0" lvl="0" marL="0" rtl="0" algn="l">
                        <a:spcBef>
                          <a:spcPts val="0"/>
                        </a:spcBef>
                        <a:spcAft>
                          <a:spcPts val="0"/>
                        </a:spcAft>
                        <a:buNone/>
                      </a:pPr>
                      <a:r>
                        <a:rPr lang="en" sz="1800">
                          <a:solidFill>
                            <a:srgbClr val="3F5378"/>
                          </a:solidFill>
                          <a:latin typeface="Roboto Condensed"/>
                          <a:ea typeface="Roboto Condensed"/>
                          <a:cs typeface="Roboto Condensed"/>
                          <a:sym typeface="Roboto Condensed"/>
                        </a:rPr>
                        <a:t>Mise  à jour complète</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ctr">
                        <a:spcBef>
                          <a:spcPts val="0"/>
                        </a:spcBef>
                        <a:spcAft>
                          <a:spcPts val="0"/>
                        </a:spcAft>
                        <a:buNone/>
                      </a:pPr>
                      <a:r>
                        <a:rPr b="1" lang="en" sz="2400">
                          <a:solidFill>
                            <a:srgbClr val="263248"/>
                          </a:solidFill>
                          <a:latin typeface="Roboto Condensed"/>
                          <a:ea typeface="Roboto Condensed"/>
                          <a:cs typeface="Roboto Condensed"/>
                          <a:sym typeface="Roboto Condensed"/>
                        </a:rPr>
                        <a:t>PUT</a:t>
                      </a:r>
                      <a:endParaRPr b="1" sz="2400">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506250">
                <a:tc>
                  <a:txBody>
                    <a:bodyPr/>
                    <a:lstStyle/>
                    <a:p>
                      <a:pPr indent="0" lvl="0" marL="0" rtl="0" algn="l">
                        <a:spcBef>
                          <a:spcPts val="0"/>
                        </a:spcBef>
                        <a:spcAft>
                          <a:spcPts val="0"/>
                        </a:spcAft>
                        <a:buNone/>
                      </a:pPr>
                      <a:r>
                        <a:rPr lang="en" sz="1800">
                          <a:solidFill>
                            <a:srgbClr val="3F5378"/>
                          </a:solidFill>
                          <a:latin typeface="Roboto Condensed"/>
                          <a:ea typeface="Roboto Condensed"/>
                          <a:cs typeface="Roboto Condensed"/>
                          <a:sym typeface="Roboto Condensed"/>
                        </a:rPr>
                        <a:t>Mise à jour partielle</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ctr">
                        <a:spcBef>
                          <a:spcPts val="0"/>
                        </a:spcBef>
                        <a:spcAft>
                          <a:spcPts val="0"/>
                        </a:spcAft>
                        <a:buNone/>
                      </a:pPr>
                      <a:r>
                        <a:rPr b="1" lang="en" sz="2400">
                          <a:solidFill>
                            <a:srgbClr val="263248"/>
                          </a:solidFill>
                          <a:latin typeface="Roboto Condensed"/>
                          <a:ea typeface="Roboto Condensed"/>
                          <a:cs typeface="Roboto Condensed"/>
                          <a:sym typeface="Roboto Condensed"/>
                        </a:rPr>
                        <a:t>PATCH</a:t>
                      </a:r>
                      <a:endParaRPr b="1" sz="2400">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506250">
                <a:tc>
                  <a:txBody>
                    <a:bodyPr/>
                    <a:lstStyle/>
                    <a:p>
                      <a:pPr indent="0" lvl="0" marL="0" rtl="0" algn="l">
                        <a:spcBef>
                          <a:spcPts val="0"/>
                        </a:spcBef>
                        <a:spcAft>
                          <a:spcPts val="0"/>
                        </a:spcAft>
                        <a:buNone/>
                      </a:pPr>
                      <a:r>
                        <a:rPr lang="en" sz="1800">
                          <a:solidFill>
                            <a:srgbClr val="3F5378"/>
                          </a:solidFill>
                          <a:latin typeface="Roboto Condensed"/>
                          <a:ea typeface="Roboto Condensed"/>
                          <a:cs typeface="Roboto Condensed"/>
                          <a:sym typeface="Roboto Condensed"/>
                        </a:rPr>
                        <a:t>Lecture</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ctr">
                        <a:spcBef>
                          <a:spcPts val="0"/>
                        </a:spcBef>
                        <a:spcAft>
                          <a:spcPts val="0"/>
                        </a:spcAft>
                        <a:buNone/>
                      </a:pPr>
                      <a:r>
                        <a:rPr b="1" lang="en" sz="2400">
                          <a:solidFill>
                            <a:srgbClr val="263248"/>
                          </a:solidFill>
                          <a:latin typeface="Roboto Condensed"/>
                          <a:ea typeface="Roboto Condensed"/>
                          <a:cs typeface="Roboto Condensed"/>
                          <a:sym typeface="Roboto Condensed"/>
                        </a:rPr>
                        <a:t>GET</a:t>
                      </a:r>
                      <a:endParaRPr b="1" sz="2400">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506250">
                <a:tc>
                  <a:txBody>
                    <a:bodyPr/>
                    <a:lstStyle/>
                    <a:p>
                      <a:pPr indent="0" lvl="0" marL="0" rtl="0" algn="l">
                        <a:spcBef>
                          <a:spcPts val="0"/>
                        </a:spcBef>
                        <a:spcAft>
                          <a:spcPts val="0"/>
                        </a:spcAft>
                        <a:buNone/>
                      </a:pPr>
                      <a:r>
                        <a:rPr lang="en" sz="1800">
                          <a:solidFill>
                            <a:srgbClr val="3F5378"/>
                          </a:solidFill>
                          <a:latin typeface="Roboto Condensed"/>
                          <a:ea typeface="Roboto Condensed"/>
                          <a:cs typeface="Roboto Condensed"/>
                          <a:sym typeface="Roboto Condensed"/>
                        </a:rPr>
                        <a:t>Suppression</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ctr">
                        <a:spcBef>
                          <a:spcPts val="0"/>
                        </a:spcBef>
                        <a:spcAft>
                          <a:spcPts val="0"/>
                        </a:spcAft>
                        <a:buNone/>
                      </a:pPr>
                      <a:r>
                        <a:rPr b="1" lang="en" sz="2400">
                          <a:solidFill>
                            <a:srgbClr val="263248"/>
                          </a:solidFill>
                          <a:latin typeface="Roboto Condensed"/>
                          <a:ea typeface="Roboto Condensed"/>
                          <a:cs typeface="Roboto Condensed"/>
                          <a:sym typeface="Roboto Condensed"/>
                        </a:rPr>
                        <a:t>DELETE</a:t>
                      </a:r>
                      <a:endParaRPr b="1" sz="2400">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REST et CRUD</a:t>
            </a:r>
            <a:endParaRPr/>
          </a:p>
        </p:txBody>
      </p:sp>
      <p:sp>
        <p:nvSpPr>
          <p:cNvPr id="470" name="Google Shape;470;p2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71" name="Google Shape;471;p26"/>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Exceptions</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t>Certains actions sont parfois difficiles à associer à une opération et une ressource.</a:t>
            </a:r>
            <a:endParaRPr/>
          </a:p>
          <a:p>
            <a:pPr indent="0" lvl="0" marL="0" rtl="0" algn="l">
              <a:spcBef>
                <a:spcPts val="1000"/>
              </a:spcBef>
              <a:spcAft>
                <a:spcPts val="0"/>
              </a:spcAft>
              <a:buNone/>
            </a:pPr>
            <a:r>
              <a:rPr lang="en"/>
              <a:t>Exemple : Envoi d’un mail, action métier impliquant plusieurs ressources, etc</a:t>
            </a:r>
            <a:endParaRPr/>
          </a:p>
          <a:p>
            <a:pPr indent="0" lvl="0" marL="0" rtl="0" algn="l">
              <a:spcBef>
                <a:spcPts val="1000"/>
              </a:spcBef>
              <a:spcAft>
                <a:spcPts val="0"/>
              </a:spcAft>
              <a:buNone/>
            </a:pPr>
            <a:r>
              <a:t/>
            </a:r>
            <a:endParaRPr/>
          </a:p>
          <a:p>
            <a:pPr indent="0" lvl="0" marL="0" rtl="0" algn="l">
              <a:spcBef>
                <a:spcPts val="1000"/>
              </a:spcBef>
              <a:spcAft>
                <a:spcPts val="1000"/>
              </a:spcAft>
              <a:buNone/>
            </a:pPr>
            <a:r>
              <a:rPr lang="en"/>
              <a:t>Deux approches sont possibles face à cette situation</a:t>
            </a:r>
            <a:endParaRPr/>
          </a:p>
        </p:txBody>
      </p:sp>
      <p:grpSp>
        <p:nvGrpSpPr>
          <p:cNvPr id="472" name="Google Shape;472;p26"/>
          <p:cNvGrpSpPr/>
          <p:nvPr/>
        </p:nvGrpSpPr>
        <p:grpSpPr>
          <a:xfrm>
            <a:off x="293683" y="574116"/>
            <a:ext cx="309041" cy="403123"/>
            <a:chOff x="590250" y="244200"/>
            <a:chExt cx="407975" cy="532175"/>
          </a:xfrm>
        </p:grpSpPr>
        <p:sp>
          <p:nvSpPr>
            <p:cNvPr id="473" name="Google Shape;473;p2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REST et CRUD</a:t>
            </a:r>
            <a:endParaRPr/>
          </a:p>
        </p:txBody>
      </p:sp>
      <p:sp>
        <p:nvSpPr>
          <p:cNvPr id="492" name="Google Shape;492;p2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93" name="Google Shape;493;p27"/>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Font typeface="Roboto Condensed"/>
              <a:buAutoNum type="arabicPeriod"/>
            </a:pPr>
            <a:r>
              <a:rPr b="1" lang="en">
                <a:solidFill>
                  <a:srgbClr val="FF9800"/>
                </a:solidFill>
                <a:latin typeface="Roboto Condensed"/>
                <a:ea typeface="Roboto Condensed"/>
                <a:cs typeface="Roboto Condensed"/>
                <a:sym typeface="Roboto Condensed"/>
              </a:rPr>
              <a:t>T</a:t>
            </a:r>
            <a:r>
              <a:rPr b="1" lang="en">
                <a:solidFill>
                  <a:srgbClr val="FF9900"/>
                </a:solidFill>
                <a:latin typeface="Roboto Condensed"/>
                <a:ea typeface="Roboto Condensed"/>
                <a:cs typeface="Roboto Condensed"/>
                <a:sym typeface="Roboto Condensed"/>
              </a:rPr>
              <a:t>rouver une nouvelle ressourc</a:t>
            </a:r>
            <a:r>
              <a:rPr b="1" lang="en">
                <a:solidFill>
                  <a:srgbClr val="FF9800"/>
                </a:solidFill>
                <a:latin typeface="Roboto Condensed"/>
                <a:ea typeface="Roboto Condensed"/>
                <a:cs typeface="Roboto Condensed"/>
                <a:sym typeface="Roboto Condensed"/>
              </a:rPr>
              <a:t>e</a:t>
            </a:r>
            <a:endParaRPr b="1">
              <a:solidFill>
                <a:srgbClr val="FF9800"/>
              </a:solidFill>
              <a:latin typeface="Roboto Condensed"/>
              <a:ea typeface="Roboto Condensed"/>
              <a:cs typeface="Roboto Condensed"/>
              <a:sym typeface="Roboto Condensed"/>
            </a:endParaRPr>
          </a:p>
          <a:p>
            <a:pPr indent="0" lvl="0" marL="457200" rtl="0" algn="l">
              <a:spcBef>
                <a:spcPts val="1000"/>
              </a:spcBef>
              <a:spcAft>
                <a:spcPts val="0"/>
              </a:spcAft>
              <a:buNone/>
            </a:pPr>
            <a:r>
              <a:rPr lang="en"/>
              <a:t>Les mails ne peuvent-ils pas être une ressource REST comme une autre?</a:t>
            </a:r>
            <a:endParaRPr b="1">
              <a:solidFill>
                <a:srgbClr val="FF9800"/>
              </a:solidFill>
              <a:latin typeface="Roboto Condensed"/>
              <a:ea typeface="Roboto Condensed"/>
              <a:cs typeface="Roboto Condensed"/>
              <a:sym typeface="Roboto Condensed"/>
            </a:endParaRPr>
          </a:p>
          <a:p>
            <a:pPr indent="-355600" lvl="0" marL="457200" marR="0" rtl="0" algn="l">
              <a:lnSpc>
                <a:spcPct val="100000"/>
              </a:lnSpc>
              <a:spcBef>
                <a:spcPts val="1000"/>
              </a:spcBef>
              <a:spcAft>
                <a:spcPts val="0"/>
              </a:spcAft>
              <a:buSzPts val="2000"/>
              <a:buFont typeface="Roboto Condensed"/>
              <a:buAutoNum type="arabicPeriod"/>
            </a:pPr>
            <a:r>
              <a:rPr b="1" lang="en">
                <a:solidFill>
                  <a:srgbClr val="FF9900"/>
                </a:solidFill>
                <a:latin typeface="Roboto Condensed"/>
                <a:ea typeface="Roboto Condensed"/>
                <a:cs typeface="Roboto Condensed"/>
                <a:sym typeface="Roboto Condensed"/>
              </a:rPr>
              <a:t>Tordre</a:t>
            </a:r>
            <a:r>
              <a:rPr b="1" lang="en">
                <a:latin typeface="Roboto Condensed"/>
                <a:ea typeface="Roboto Condensed"/>
                <a:cs typeface="Roboto Condensed"/>
                <a:sym typeface="Roboto Condensed"/>
              </a:rPr>
              <a:t> </a:t>
            </a:r>
            <a:r>
              <a:rPr b="1" lang="en">
                <a:solidFill>
                  <a:srgbClr val="FF9900"/>
                </a:solidFill>
                <a:latin typeface="Roboto Condensed"/>
                <a:ea typeface="Roboto Condensed"/>
                <a:cs typeface="Roboto Condensed"/>
                <a:sym typeface="Roboto Condensed"/>
              </a:rPr>
              <a:t>le</a:t>
            </a:r>
            <a:r>
              <a:rPr b="1" lang="en">
                <a:latin typeface="Roboto Condensed"/>
                <a:ea typeface="Roboto Condensed"/>
                <a:cs typeface="Roboto Condensed"/>
                <a:sym typeface="Roboto Condensed"/>
              </a:rPr>
              <a:t> </a:t>
            </a:r>
            <a:r>
              <a:rPr b="1" lang="en">
                <a:solidFill>
                  <a:srgbClr val="FF9800"/>
                </a:solidFill>
                <a:latin typeface="Roboto Condensed"/>
                <a:ea typeface="Roboto Condensed"/>
                <a:cs typeface="Roboto Condensed"/>
                <a:sym typeface="Roboto Condensed"/>
              </a:rPr>
              <a:t>protocole</a:t>
            </a:r>
            <a:endParaRPr b="1">
              <a:solidFill>
                <a:srgbClr val="FF9800"/>
              </a:solidFill>
              <a:latin typeface="Roboto Condensed"/>
              <a:ea typeface="Roboto Condensed"/>
              <a:cs typeface="Roboto Condensed"/>
              <a:sym typeface="Roboto Condensed"/>
            </a:endParaRPr>
          </a:p>
          <a:p>
            <a:pPr indent="0" lvl="0" marL="457200" marR="0" rtl="0" algn="l">
              <a:lnSpc>
                <a:spcPct val="100000"/>
              </a:lnSpc>
              <a:spcBef>
                <a:spcPts val="1000"/>
              </a:spcBef>
              <a:spcAft>
                <a:spcPts val="0"/>
              </a:spcAft>
              <a:buNone/>
            </a:pPr>
            <a:r>
              <a:rPr lang="en"/>
              <a:t>C’est la solution de facilité déconseillée mais souvent rencontrée: une ressource POST fourre tout</a:t>
            </a:r>
            <a:endParaRPr>
              <a:solidFill>
                <a:srgbClr val="FF9800"/>
              </a:solidFill>
            </a:endParaRPr>
          </a:p>
          <a:p>
            <a:pPr indent="0" lvl="0" marL="45720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1000"/>
              </a:spcAft>
              <a:buNone/>
            </a:pPr>
            <a:r>
              <a:t/>
            </a:r>
            <a:endParaRPr/>
          </a:p>
        </p:txBody>
      </p:sp>
      <p:grpSp>
        <p:nvGrpSpPr>
          <p:cNvPr id="494" name="Google Shape;494;p27"/>
          <p:cNvGrpSpPr/>
          <p:nvPr/>
        </p:nvGrpSpPr>
        <p:grpSpPr>
          <a:xfrm>
            <a:off x="293683" y="574116"/>
            <a:ext cx="309041" cy="403123"/>
            <a:chOff x="590250" y="244200"/>
            <a:chExt cx="407975" cy="532175"/>
          </a:xfrm>
        </p:grpSpPr>
        <p:sp>
          <p:nvSpPr>
            <p:cNvPr id="495" name="Google Shape;495;p2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Cas pratique</a:t>
            </a:r>
            <a:endParaRPr/>
          </a:p>
        </p:txBody>
      </p:sp>
      <p:sp>
        <p:nvSpPr>
          <p:cNvPr id="514" name="Google Shape;514;p2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515" name="Google Shape;515;p28"/>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L’exemple qui suit  est basé sur ce modèle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rPr lang="en"/>
              <a:t>Une classe contient n élèves</a:t>
            </a:r>
            <a:endParaRPr/>
          </a:p>
          <a:p>
            <a:pPr indent="0" lvl="0" marL="0" marR="0" rtl="0" algn="l">
              <a:lnSpc>
                <a:spcPct val="100000"/>
              </a:lnSpc>
              <a:spcBef>
                <a:spcPts val="1000"/>
              </a:spcBef>
              <a:spcAft>
                <a:spcPts val="0"/>
              </a:spcAft>
              <a:buNone/>
            </a:pPr>
            <a:r>
              <a:rPr lang="en"/>
              <a:t>Le nom de la classe est son identifiant</a:t>
            </a:r>
            <a:endParaRPr/>
          </a:p>
          <a:p>
            <a:pPr indent="0" lvl="0" marL="0" marR="0" rtl="0" algn="l">
              <a:lnSpc>
                <a:spcPct val="100000"/>
              </a:lnSpc>
              <a:spcBef>
                <a:spcPts val="1000"/>
              </a:spcBef>
              <a:spcAft>
                <a:spcPts val="0"/>
              </a:spcAft>
              <a:buNone/>
            </a:pPr>
            <a:r>
              <a:rPr lang="en"/>
              <a:t>Le nom de l’élève est son identifiant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1000"/>
              </a:spcAft>
              <a:buClr>
                <a:srgbClr val="000000"/>
              </a:buClr>
              <a:buSzPts val="1100"/>
              <a:buFont typeface="Arial"/>
              <a:buNone/>
            </a:pPr>
            <a:r>
              <a:t/>
            </a:r>
            <a:endParaRPr/>
          </a:p>
        </p:txBody>
      </p:sp>
      <p:grpSp>
        <p:nvGrpSpPr>
          <p:cNvPr id="516" name="Google Shape;516;p28"/>
          <p:cNvGrpSpPr/>
          <p:nvPr/>
        </p:nvGrpSpPr>
        <p:grpSpPr>
          <a:xfrm>
            <a:off x="293683" y="574116"/>
            <a:ext cx="309041" cy="403123"/>
            <a:chOff x="590250" y="244200"/>
            <a:chExt cx="407975" cy="532175"/>
          </a:xfrm>
        </p:grpSpPr>
        <p:sp>
          <p:nvSpPr>
            <p:cNvPr id="517" name="Google Shape;517;p2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31" name="Google Shape;531;p28"/>
          <p:cNvPicPr preferRelativeResize="0"/>
          <p:nvPr/>
        </p:nvPicPr>
        <p:blipFill>
          <a:blip r:embed="rId3">
            <a:alphaModFix/>
          </a:blip>
          <a:stretch>
            <a:fillRect/>
          </a:stretch>
        </p:blipFill>
        <p:spPr>
          <a:xfrm>
            <a:off x="1657350" y="2103132"/>
            <a:ext cx="5319650" cy="1427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2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Cas pratique : CRUD</a:t>
            </a:r>
            <a:endParaRPr/>
          </a:p>
        </p:txBody>
      </p:sp>
      <p:sp>
        <p:nvSpPr>
          <p:cNvPr id="537" name="Google Shape;537;p2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538" name="Google Shape;538;p29"/>
          <p:cNvGrpSpPr/>
          <p:nvPr/>
        </p:nvGrpSpPr>
        <p:grpSpPr>
          <a:xfrm>
            <a:off x="293683" y="574116"/>
            <a:ext cx="309041" cy="403123"/>
            <a:chOff x="590250" y="244200"/>
            <a:chExt cx="407975" cy="532175"/>
          </a:xfrm>
        </p:grpSpPr>
        <p:sp>
          <p:nvSpPr>
            <p:cNvPr id="539" name="Google Shape;539;p2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29"/>
          <p:cNvSpPr txBox="1"/>
          <p:nvPr>
            <p:ph idx="1" type="body"/>
          </p:nvPr>
        </p:nvSpPr>
        <p:spPr>
          <a:xfrm>
            <a:off x="814275" y="1397925"/>
            <a:ext cx="7443000" cy="2783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Font typeface="Roboto Condensed"/>
              <a:buChar char="▰"/>
            </a:pPr>
            <a:r>
              <a:rPr b="1" lang="en">
                <a:solidFill>
                  <a:srgbClr val="FF9800"/>
                </a:solidFill>
                <a:latin typeface="Roboto Condensed"/>
                <a:ea typeface="Roboto Condensed"/>
                <a:cs typeface="Roboto Condensed"/>
                <a:sym typeface="Roboto Condensed"/>
              </a:rPr>
              <a:t>Créer une classe</a:t>
            </a:r>
            <a:endParaRPr b="1">
              <a:solidFill>
                <a:srgbClr val="FF9800"/>
              </a:solidFill>
              <a:latin typeface="Roboto Condensed"/>
              <a:ea typeface="Roboto Condensed"/>
              <a:cs typeface="Roboto Condensed"/>
              <a:sym typeface="Roboto Condensed"/>
            </a:endParaRPr>
          </a:p>
          <a:p>
            <a:pPr indent="0" lvl="0" marL="457200" rtl="0" algn="l">
              <a:spcBef>
                <a:spcPts val="1000"/>
              </a:spcBef>
              <a:spcAft>
                <a:spcPts val="0"/>
              </a:spcAft>
              <a:buNone/>
            </a:pPr>
            <a:r>
              <a:rPr b="1" lang="en">
                <a:latin typeface="Roboto Condensed"/>
                <a:ea typeface="Roboto Condensed"/>
                <a:cs typeface="Roboto Condensed"/>
                <a:sym typeface="Roboto Condensed"/>
              </a:rPr>
              <a:t>URL</a:t>
            </a:r>
            <a:r>
              <a:rPr lang="en"/>
              <a:t>: /classes</a:t>
            </a:r>
            <a:endParaRPr/>
          </a:p>
          <a:p>
            <a:pPr indent="0" lvl="0" marL="457200" rtl="0" algn="l">
              <a:spcBef>
                <a:spcPts val="1000"/>
              </a:spcBef>
              <a:spcAft>
                <a:spcPts val="0"/>
              </a:spcAft>
              <a:buNone/>
            </a:pPr>
            <a:r>
              <a:rPr b="1" lang="en">
                <a:latin typeface="Roboto Condensed"/>
                <a:ea typeface="Roboto Condensed"/>
                <a:cs typeface="Roboto Condensed"/>
                <a:sym typeface="Roboto Condensed"/>
              </a:rPr>
              <a:t>Méthode HTTP</a:t>
            </a:r>
            <a:r>
              <a:rPr lang="en"/>
              <a:t> : POST</a:t>
            </a:r>
            <a:endParaRPr/>
          </a:p>
          <a:p>
            <a:pPr indent="0" lvl="0" marL="457200" rtl="0" algn="l">
              <a:spcBef>
                <a:spcPts val="1000"/>
              </a:spcBef>
              <a:spcAft>
                <a:spcPts val="0"/>
              </a:spcAft>
              <a:buNone/>
            </a:pPr>
            <a:r>
              <a:rPr b="1" lang="en">
                <a:latin typeface="Roboto Condensed"/>
                <a:ea typeface="Roboto Condensed"/>
                <a:cs typeface="Roboto Condensed"/>
                <a:sym typeface="Roboto Condensed"/>
              </a:rPr>
              <a:t>Corps: </a:t>
            </a:r>
            <a:r>
              <a:rPr lang="en"/>
              <a:t>les données de la classe en JSON</a:t>
            </a:r>
            <a:endParaRPr/>
          </a:p>
          <a:p>
            <a:pPr indent="-355600" lvl="0" marL="457200" rtl="0" algn="l">
              <a:spcBef>
                <a:spcPts val="1000"/>
              </a:spcBef>
              <a:spcAft>
                <a:spcPts val="0"/>
              </a:spcAft>
              <a:buSzPts val="2000"/>
              <a:buFont typeface="Roboto Condensed"/>
              <a:buChar char="▰"/>
            </a:pPr>
            <a:r>
              <a:rPr b="1" lang="en">
                <a:solidFill>
                  <a:srgbClr val="FF9800"/>
                </a:solidFill>
                <a:latin typeface="Roboto Condensed"/>
                <a:ea typeface="Roboto Condensed"/>
                <a:cs typeface="Roboto Condensed"/>
                <a:sym typeface="Roboto Condensed"/>
              </a:rPr>
              <a:t>Récupérer une classe</a:t>
            </a:r>
            <a:endParaRPr b="1">
              <a:solidFill>
                <a:srgbClr val="FF9800"/>
              </a:solidFill>
              <a:latin typeface="Roboto Condensed"/>
              <a:ea typeface="Roboto Condensed"/>
              <a:cs typeface="Roboto Condensed"/>
              <a:sym typeface="Roboto Condensed"/>
            </a:endParaRPr>
          </a:p>
          <a:p>
            <a:pPr indent="0" lvl="0" marL="457200" rtl="0" algn="l">
              <a:spcBef>
                <a:spcPts val="1000"/>
              </a:spcBef>
              <a:spcAft>
                <a:spcPts val="0"/>
              </a:spcAft>
              <a:buNone/>
            </a:pPr>
            <a:r>
              <a:rPr b="1" lang="en">
                <a:latin typeface="Roboto Condensed"/>
                <a:ea typeface="Roboto Condensed"/>
                <a:cs typeface="Roboto Condensed"/>
                <a:sym typeface="Roboto Condensed"/>
              </a:rPr>
              <a:t>URL</a:t>
            </a:r>
            <a:r>
              <a:rPr lang="en"/>
              <a:t>: /classes/&lt;nom de la classe&gt; (/classes/CE1)</a:t>
            </a:r>
            <a:endParaRPr/>
          </a:p>
          <a:p>
            <a:pPr indent="0" lvl="0" marL="457200" rtl="0" algn="l">
              <a:spcBef>
                <a:spcPts val="1000"/>
              </a:spcBef>
              <a:spcAft>
                <a:spcPts val="0"/>
              </a:spcAft>
              <a:buNone/>
            </a:pPr>
            <a:r>
              <a:rPr b="1" lang="en">
                <a:latin typeface="Roboto Condensed"/>
                <a:ea typeface="Roboto Condensed"/>
                <a:cs typeface="Roboto Condensed"/>
                <a:sym typeface="Roboto Condensed"/>
              </a:rPr>
              <a:t>Méthode HTTP</a:t>
            </a:r>
            <a:r>
              <a:rPr lang="en"/>
              <a:t> : GET</a:t>
            </a:r>
            <a:endParaRPr/>
          </a:p>
          <a:p>
            <a:pPr indent="0" lvl="0" marL="457200" rtl="0" algn="l">
              <a:spcBef>
                <a:spcPts val="1000"/>
              </a:spcBef>
              <a:spcAft>
                <a:spcPts val="0"/>
              </a:spcAft>
              <a:buNone/>
            </a:pPr>
            <a:r>
              <a:rPr b="1" lang="en">
                <a:latin typeface="Roboto Condensed"/>
                <a:ea typeface="Roboto Condensed"/>
                <a:cs typeface="Roboto Condensed"/>
                <a:sym typeface="Roboto Condensed"/>
              </a:rPr>
              <a:t>Corps</a:t>
            </a:r>
            <a:r>
              <a:rPr lang="en"/>
              <a:t>: rien</a:t>
            </a:r>
            <a:endParaRPr/>
          </a:p>
          <a:p>
            <a:pPr indent="0" lvl="0" marL="45720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10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Plan</a:t>
            </a:r>
            <a:endParaRPr/>
          </a:p>
        </p:txBody>
      </p:sp>
      <p:sp>
        <p:nvSpPr>
          <p:cNvPr id="191" name="Google Shape;191;p12"/>
          <p:cNvSpPr txBox="1"/>
          <p:nvPr>
            <p:ph idx="1" type="body"/>
          </p:nvPr>
        </p:nvSpPr>
        <p:spPr>
          <a:xfrm>
            <a:off x="814275" y="1534775"/>
            <a:ext cx="6132600" cy="3417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Protocole REST</a:t>
            </a:r>
            <a:endParaRPr/>
          </a:p>
          <a:p>
            <a:pPr indent="-381000" lvl="0" marL="457200" rtl="0" algn="l">
              <a:spcBef>
                <a:spcPts val="1000"/>
              </a:spcBef>
              <a:spcAft>
                <a:spcPts val="0"/>
              </a:spcAft>
              <a:buSzPts val="2400"/>
              <a:buChar char="▰"/>
            </a:pPr>
            <a:r>
              <a:rPr lang="en"/>
              <a:t>Réagir à des requêtes HTTP</a:t>
            </a:r>
            <a:endParaRPr/>
          </a:p>
          <a:p>
            <a:pPr indent="-381000" lvl="0" marL="457200" rtl="0" algn="l">
              <a:spcBef>
                <a:spcPts val="1000"/>
              </a:spcBef>
              <a:spcAft>
                <a:spcPts val="0"/>
              </a:spcAft>
              <a:buSzPts val="2400"/>
              <a:buChar char="▰"/>
            </a:pPr>
            <a:r>
              <a:rPr lang="en"/>
              <a:t>Communiquer avec d’autres WebServices</a:t>
            </a:r>
            <a:endParaRPr/>
          </a:p>
          <a:p>
            <a:pPr indent="-381000" lvl="0" marL="457200" rtl="0" algn="l">
              <a:spcBef>
                <a:spcPts val="1000"/>
              </a:spcBef>
              <a:spcAft>
                <a:spcPts val="0"/>
              </a:spcAft>
              <a:buSzPts val="2400"/>
              <a:buChar char="▰"/>
            </a:pPr>
            <a:r>
              <a:rPr lang="en"/>
              <a:t>Retour sur la programmation défensive</a:t>
            </a:r>
            <a:endParaRPr/>
          </a:p>
          <a:p>
            <a:pPr indent="-381000" lvl="0" marL="457200" rtl="0" algn="l">
              <a:spcBef>
                <a:spcPts val="1000"/>
              </a:spcBef>
              <a:spcAft>
                <a:spcPts val="0"/>
              </a:spcAft>
              <a:buSzPts val="2400"/>
              <a:buChar char="▰"/>
            </a:pPr>
            <a:r>
              <a:rPr lang="en"/>
              <a:t>Appartée sur la journalisation</a:t>
            </a:r>
            <a:endParaRPr/>
          </a:p>
          <a:p>
            <a:pPr indent="0" lvl="0" marL="457200" rtl="0" algn="l">
              <a:spcBef>
                <a:spcPts val="1000"/>
              </a:spcBef>
              <a:spcAft>
                <a:spcPts val="1000"/>
              </a:spcAft>
              <a:buNone/>
            </a:pPr>
            <a:r>
              <a:t/>
            </a:r>
            <a:endParaRPr/>
          </a:p>
        </p:txBody>
      </p:sp>
      <p:sp>
        <p:nvSpPr>
          <p:cNvPr id="192" name="Google Shape;192;p1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Cas pratique : CRUD</a:t>
            </a:r>
            <a:endParaRPr/>
          </a:p>
        </p:txBody>
      </p:sp>
      <p:sp>
        <p:nvSpPr>
          <p:cNvPr id="559" name="Google Shape;559;p3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560" name="Google Shape;560;p30"/>
          <p:cNvGrpSpPr/>
          <p:nvPr/>
        </p:nvGrpSpPr>
        <p:grpSpPr>
          <a:xfrm>
            <a:off x="293683" y="574116"/>
            <a:ext cx="309041" cy="403123"/>
            <a:chOff x="590250" y="244200"/>
            <a:chExt cx="407975" cy="532175"/>
          </a:xfrm>
        </p:grpSpPr>
        <p:sp>
          <p:nvSpPr>
            <p:cNvPr id="561" name="Google Shape;561;p3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5" name="Google Shape;575;p30"/>
          <p:cNvSpPr txBox="1"/>
          <p:nvPr>
            <p:ph idx="1" type="body"/>
          </p:nvPr>
        </p:nvSpPr>
        <p:spPr>
          <a:xfrm>
            <a:off x="814275" y="1397925"/>
            <a:ext cx="7443000" cy="2783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Font typeface="Roboto Condensed"/>
              <a:buChar char="▰"/>
            </a:pPr>
            <a:r>
              <a:rPr b="1" lang="en">
                <a:solidFill>
                  <a:srgbClr val="FF9800"/>
                </a:solidFill>
                <a:latin typeface="Roboto Condensed"/>
                <a:ea typeface="Roboto Condensed"/>
                <a:cs typeface="Roboto Condensed"/>
                <a:sym typeface="Roboto Condensed"/>
              </a:rPr>
              <a:t>Modifier </a:t>
            </a:r>
            <a:r>
              <a:rPr b="1" lang="en">
                <a:solidFill>
                  <a:srgbClr val="FF9800"/>
                </a:solidFill>
                <a:latin typeface="Roboto Condensed"/>
                <a:ea typeface="Roboto Condensed"/>
                <a:cs typeface="Roboto Condensed"/>
                <a:sym typeface="Roboto Condensed"/>
              </a:rPr>
              <a:t>une classe</a:t>
            </a:r>
            <a:endParaRPr b="1">
              <a:solidFill>
                <a:srgbClr val="FF9800"/>
              </a:solidFill>
              <a:latin typeface="Roboto Condensed"/>
              <a:ea typeface="Roboto Condensed"/>
              <a:cs typeface="Roboto Condensed"/>
              <a:sym typeface="Roboto Condensed"/>
            </a:endParaRPr>
          </a:p>
          <a:p>
            <a:pPr indent="0" lvl="0" marL="457200" rtl="0" algn="l">
              <a:spcBef>
                <a:spcPts val="1000"/>
              </a:spcBef>
              <a:spcAft>
                <a:spcPts val="0"/>
              </a:spcAft>
              <a:buNone/>
            </a:pPr>
            <a:r>
              <a:rPr b="1" lang="en">
                <a:latin typeface="Roboto Condensed"/>
                <a:ea typeface="Roboto Condensed"/>
                <a:cs typeface="Roboto Condensed"/>
                <a:sym typeface="Roboto Condensed"/>
              </a:rPr>
              <a:t>URL</a:t>
            </a:r>
            <a:r>
              <a:rPr lang="en"/>
              <a:t>: /classes/&lt;nom de la classe&gt;</a:t>
            </a:r>
            <a:endParaRPr/>
          </a:p>
          <a:p>
            <a:pPr indent="0" lvl="0" marL="457200" rtl="0" algn="l">
              <a:spcBef>
                <a:spcPts val="1000"/>
              </a:spcBef>
              <a:spcAft>
                <a:spcPts val="0"/>
              </a:spcAft>
              <a:buNone/>
            </a:pPr>
            <a:r>
              <a:rPr b="1" lang="en">
                <a:latin typeface="Roboto Condensed"/>
                <a:ea typeface="Roboto Condensed"/>
                <a:cs typeface="Roboto Condensed"/>
                <a:sym typeface="Roboto Condensed"/>
              </a:rPr>
              <a:t>Méthode HTTP</a:t>
            </a:r>
            <a:r>
              <a:rPr lang="en"/>
              <a:t> : PUT</a:t>
            </a:r>
            <a:endParaRPr/>
          </a:p>
          <a:p>
            <a:pPr indent="0" lvl="0" marL="457200" rtl="0" algn="l">
              <a:spcBef>
                <a:spcPts val="1000"/>
              </a:spcBef>
              <a:spcAft>
                <a:spcPts val="0"/>
              </a:spcAft>
              <a:buNone/>
            </a:pPr>
            <a:r>
              <a:rPr b="1" lang="en">
                <a:latin typeface="Roboto Condensed"/>
                <a:ea typeface="Roboto Condensed"/>
                <a:cs typeface="Roboto Condensed"/>
                <a:sym typeface="Roboto Condensed"/>
              </a:rPr>
              <a:t>Corps: </a:t>
            </a:r>
            <a:r>
              <a:rPr lang="en"/>
              <a:t>les données complètes de la classe en JSON</a:t>
            </a:r>
            <a:endParaRPr/>
          </a:p>
          <a:p>
            <a:pPr indent="-355600" lvl="0" marL="457200" rtl="0" algn="l">
              <a:spcBef>
                <a:spcPts val="1000"/>
              </a:spcBef>
              <a:spcAft>
                <a:spcPts val="0"/>
              </a:spcAft>
              <a:buSzPts val="2000"/>
              <a:buFont typeface="Roboto Condensed"/>
              <a:buChar char="▰"/>
            </a:pPr>
            <a:r>
              <a:rPr b="1" lang="en">
                <a:solidFill>
                  <a:srgbClr val="FF9800"/>
                </a:solidFill>
                <a:latin typeface="Roboto Condensed"/>
                <a:ea typeface="Roboto Condensed"/>
                <a:cs typeface="Roboto Condensed"/>
                <a:sym typeface="Roboto Condensed"/>
              </a:rPr>
              <a:t>Modifier partiellement une classe</a:t>
            </a:r>
            <a:endParaRPr b="1">
              <a:solidFill>
                <a:srgbClr val="FF9800"/>
              </a:solidFill>
              <a:latin typeface="Roboto Condensed"/>
              <a:ea typeface="Roboto Condensed"/>
              <a:cs typeface="Roboto Condensed"/>
              <a:sym typeface="Roboto Condensed"/>
            </a:endParaRPr>
          </a:p>
          <a:p>
            <a:pPr indent="457200" lvl="0" marL="0" rtl="0" algn="l">
              <a:spcBef>
                <a:spcPts val="1000"/>
              </a:spcBef>
              <a:spcAft>
                <a:spcPts val="0"/>
              </a:spcAft>
              <a:buNone/>
            </a:pPr>
            <a:r>
              <a:rPr b="1" lang="en">
                <a:latin typeface="Roboto Condensed"/>
                <a:ea typeface="Roboto Condensed"/>
                <a:cs typeface="Roboto Condensed"/>
                <a:sym typeface="Roboto Condensed"/>
              </a:rPr>
              <a:t>URL</a:t>
            </a:r>
            <a:r>
              <a:rPr lang="en"/>
              <a:t>: /classes/&lt;nom de la classe&gt;</a:t>
            </a:r>
            <a:endParaRPr/>
          </a:p>
          <a:p>
            <a:pPr indent="457200" lvl="0" marL="0" rtl="0" algn="l">
              <a:spcBef>
                <a:spcPts val="1000"/>
              </a:spcBef>
              <a:spcAft>
                <a:spcPts val="0"/>
              </a:spcAft>
              <a:buNone/>
            </a:pPr>
            <a:r>
              <a:rPr b="1" lang="en">
                <a:latin typeface="Roboto Condensed"/>
                <a:ea typeface="Roboto Condensed"/>
                <a:cs typeface="Roboto Condensed"/>
                <a:sym typeface="Roboto Condensed"/>
              </a:rPr>
              <a:t>Méthode HTTP</a:t>
            </a:r>
            <a:r>
              <a:rPr lang="en"/>
              <a:t> : PATCH</a:t>
            </a:r>
            <a:endParaRPr/>
          </a:p>
          <a:p>
            <a:pPr indent="0" lvl="0" marL="457200" rtl="0" algn="l">
              <a:spcBef>
                <a:spcPts val="1000"/>
              </a:spcBef>
              <a:spcAft>
                <a:spcPts val="0"/>
              </a:spcAft>
              <a:buNone/>
            </a:pPr>
            <a:r>
              <a:rPr b="1" lang="en">
                <a:latin typeface="Roboto Condensed"/>
                <a:ea typeface="Roboto Condensed"/>
                <a:cs typeface="Roboto Condensed"/>
                <a:sym typeface="Roboto Condensed"/>
              </a:rPr>
              <a:t>Corps</a:t>
            </a:r>
            <a:r>
              <a:rPr lang="en"/>
              <a:t>: les données modifiées de la classe en JSON</a:t>
            </a:r>
            <a:endParaRPr/>
          </a:p>
          <a:p>
            <a:pPr indent="0" lvl="0" marL="45720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10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Cas pratique : CRUD</a:t>
            </a:r>
            <a:endParaRPr/>
          </a:p>
        </p:txBody>
      </p:sp>
      <p:sp>
        <p:nvSpPr>
          <p:cNvPr id="581" name="Google Shape;581;p3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582" name="Google Shape;582;p31"/>
          <p:cNvGrpSpPr/>
          <p:nvPr/>
        </p:nvGrpSpPr>
        <p:grpSpPr>
          <a:xfrm>
            <a:off x="293683" y="574116"/>
            <a:ext cx="309041" cy="403123"/>
            <a:chOff x="590250" y="244200"/>
            <a:chExt cx="407975" cy="532175"/>
          </a:xfrm>
        </p:grpSpPr>
        <p:sp>
          <p:nvSpPr>
            <p:cNvPr id="583" name="Google Shape;583;p3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7" name="Google Shape;597;p31"/>
          <p:cNvSpPr txBox="1"/>
          <p:nvPr>
            <p:ph idx="1" type="body"/>
          </p:nvPr>
        </p:nvSpPr>
        <p:spPr>
          <a:xfrm>
            <a:off x="814275" y="1397925"/>
            <a:ext cx="7443000" cy="2783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Font typeface="Roboto Condensed"/>
              <a:buChar char="▰"/>
            </a:pPr>
            <a:r>
              <a:rPr b="1" lang="en">
                <a:solidFill>
                  <a:srgbClr val="FF9800"/>
                </a:solidFill>
                <a:latin typeface="Roboto Condensed"/>
                <a:ea typeface="Roboto Condensed"/>
                <a:cs typeface="Roboto Condensed"/>
                <a:sym typeface="Roboto Condensed"/>
              </a:rPr>
              <a:t>Supprimer une classe</a:t>
            </a:r>
            <a:endParaRPr b="1">
              <a:solidFill>
                <a:srgbClr val="FF9800"/>
              </a:solidFill>
              <a:latin typeface="Roboto Condensed"/>
              <a:ea typeface="Roboto Condensed"/>
              <a:cs typeface="Roboto Condensed"/>
              <a:sym typeface="Roboto Condensed"/>
            </a:endParaRPr>
          </a:p>
          <a:p>
            <a:pPr indent="0" lvl="0" marL="457200" rtl="0" algn="l">
              <a:spcBef>
                <a:spcPts val="1000"/>
              </a:spcBef>
              <a:spcAft>
                <a:spcPts val="0"/>
              </a:spcAft>
              <a:buNone/>
            </a:pPr>
            <a:r>
              <a:rPr b="1" lang="en">
                <a:latin typeface="Roboto Condensed"/>
                <a:ea typeface="Roboto Condensed"/>
                <a:cs typeface="Roboto Condensed"/>
                <a:sym typeface="Roboto Condensed"/>
              </a:rPr>
              <a:t>URL</a:t>
            </a:r>
            <a:r>
              <a:rPr lang="en"/>
              <a:t>: /classes/&lt;nom de la classe&gt;</a:t>
            </a:r>
            <a:endParaRPr/>
          </a:p>
          <a:p>
            <a:pPr indent="0" lvl="0" marL="457200" rtl="0" algn="l">
              <a:spcBef>
                <a:spcPts val="1000"/>
              </a:spcBef>
              <a:spcAft>
                <a:spcPts val="0"/>
              </a:spcAft>
              <a:buNone/>
            </a:pPr>
            <a:r>
              <a:rPr b="1" lang="en">
                <a:latin typeface="Roboto Condensed"/>
                <a:ea typeface="Roboto Condensed"/>
                <a:cs typeface="Roboto Condensed"/>
                <a:sym typeface="Roboto Condensed"/>
              </a:rPr>
              <a:t>Méthode HTTP</a:t>
            </a:r>
            <a:r>
              <a:rPr lang="en"/>
              <a:t> : DELETE</a:t>
            </a:r>
            <a:endParaRPr/>
          </a:p>
          <a:p>
            <a:pPr indent="0" lvl="0" marL="457200" rtl="0" algn="l">
              <a:spcBef>
                <a:spcPts val="1000"/>
              </a:spcBef>
              <a:spcAft>
                <a:spcPts val="0"/>
              </a:spcAft>
              <a:buNone/>
            </a:pPr>
            <a:r>
              <a:rPr b="1" lang="en">
                <a:latin typeface="Roboto Condensed"/>
                <a:ea typeface="Roboto Condensed"/>
                <a:cs typeface="Roboto Condensed"/>
                <a:sym typeface="Roboto Condensed"/>
              </a:rPr>
              <a:t>Corps: </a:t>
            </a:r>
            <a:r>
              <a:rPr lang="en"/>
              <a:t>rien</a:t>
            </a:r>
            <a:endParaRPr/>
          </a:p>
          <a:p>
            <a:pPr indent="-355600" lvl="0" marL="457200" rtl="0" algn="l">
              <a:spcBef>
                <a:spcPts val="1000"/>
              </a:spcBef>
              <a:spcAft>
                <a:spcPts val="0"/>
              </a:spcAft>
              <a:buSzPts val="2000"/>
              <a:buFont typeface="Roboto Condensed"/>
              <a:buChar char="▰"/>
            </a:pPr>
            <a:r>
              <a:rPr b="1" lang="en">
                <a:solidFill>
                  <a:srgbClr val="FF9800"/>
                </a:solidFill>
                <a:latin typeface="Roboto Condensed"/>
                <a:ea typeface="Roboto Condensed"/>
                <a:cs typeface="Roboto Condensed"/>
                <a:sym typeface="Roboto Condensed"/>
              </a:rPr>
              <a:t>Récupérer la liste de toutes les classes</a:t>
            </a:r>
            <a:endParaRPr b="1">
              <a:solidFill>
                <a:srgbClr val="FF9800"/>
              </a:solidFill>
              <a:latin typeface="Roboto Condensed"/>
              <a:ea typeface="Roboto Condensed"/>
              <a:cs typeface="Roboto Condensed"/>
              <a:sym typeface="Roboto Condensed"/>
            </a:endParaRPr>
          </a:p>
          <a:p>
            <a:pPr indent="457200" lvl="0" marL="0" rtl="0" algn="l">
              <a:spcBef>
                <a:spcPts val="1000"/>
              </a:spcBef>
              <a:spcAft>
                <a:spcPts val="0"/>
              </a:spcAft>
              <a:buNone/>
            </a:pPr>
            <a:r>
              <a:rPr b="1" lang="en">
                <a:latin typeface="Roboto Condensed"/>
                <a:ea typeface="Roboto Condensed"/>
                <a:cs typeface="Roboto Condensed"/>
                <a:sym typeface="Roboto Condensed"/>
              </a:rPr>
              <a:t>URL</a:t>
            </a:r>
            <a:r>
              <a:rPr lang="en"/>
              <a:t>: /classes</a:t>
            </a:r>
            <a:endParaRPr/>
          </a:p>
          <a:p>
            <a:pPr indent="457200" lvl="0" marL="0" rtl="0" algn="l">
              <a:spcBef>
                <a:spcPts val="1000"/>
              </a:spcBef>
              <a:spcAft>
                <a:spcPts val="0"/>
              </a:spcAft>
              <a:buNone/>
            </a:pPr>
            <a:r>
              <a:rPr b="1" lang="en">
                <a:latin typeface="Roboto Condensed"/>
                <a:ea typeface="Roboto Condensed"/>
                <a:cs typeface="Roboto Condensed"/>
                <a:sym typeface="Roboto Condensed"/>
              </a:rPr>
              <a:t>Méthode HTTP</a:t>
            </a:r>
            <a:r>
              <a:rPr lang="en"/>
              <a:t> : GET</a:t>
            </a:r>
            <a:endParaRPr/>
          </a:p>
          <a:p>
            <a:pPr indent="0" lvl="0" marL="457200" rtl="0" algn="l">
              <a:spcBef>
                <a:spcPts val="1000"/>
              </a:spcBef>
              <a:spcAft>
                <a:spcPts val="0"/>
              </a:spcAft>
              <a:buNone/>
            </a:pPr>
            <a:r>
              <a:rPr b="1" lang="en">
                <a:latin typeface="Roboto Condensed"/>
                <a:ea typeface="Roboto Condensed"/>
                <a:cs typeface="Roboto Condensed"/>
                <a:sym typeface="Roboto Condensed"/>
              </a:rPr>
              <a:t>Corps</a:t>
            </a:r>
            <a:r>
              <a:rPr lang="en"/>
              <a:t>: rien</a:t>
            </a:r>
            <a:endParaRPr/>
          </a:p>
          <a:p>
            <a:pPr indent="0" lvl="0" marL="45720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10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3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Cas pratique : CRUD</a:t>
            </a:r>
            <a:endParaRPr/>
          </a:p>
        </p:txBody>
      </p:sp>
      <p:sp>
        <p:nvSpPr>
          <p:cNvPr id="603" name="Google Shape;603;p3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604" name="Google Shape;604;p32"/>
          <p:cNvGrpSpPr/>
          <p:nvPr/>
        </p:nvGrpSpPr>
        <p:grpSpPr>
          <a:xfrm>
            <a:off x="293683" y="574116"/>
            <a:ext cx="309041" cy="403123"/>
            <a:chOff x="590250" y="244200"/>
            <a:chExt cx="407975" cy="532175"/>
          </a:xfrm>
        </p:grpSpPr>
        <p:sp>
          <p:nvSpPr>
            <p:cNvPr id="605" name="Google Shape;605;p3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9" name="Google Shape;619;p32"/>
          <p:cNvSpPr txBox="1"/>
          <p:nvPr>
            <p:ph idx="1" type="body"/>
          </p:nvPr>
        </p:nvSpPr>
        <p:spPr>
          <a:xfrm>
            <a:off x="814275" y="1397925"/>
            <a:ext cx="7443000" cy="2783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Font typeface="Roboto Condensed"/>
              <a:buChar char="▰"/>
            </a:pPr>
            <a:r>
              <a:rPr b="1" lang="en">
                <a:solidFill>
                  <a:srgbClr val="FF9800"/>
                </a:solidFill>
                <a:latin typeface="Roboto Condensed"/>
                <a:ea typeface="Roboto Condensed"/>
                <a:cs typeface="Roboto Condensed"/>
                <a:sym typeface="Roboto Condensed"/>
              </a:rPr>
              <a:t>Récupérer les élèves d’une classe</a:t>
            </a:r>
            <a:endParaRPr b="1">
              <a:solidFill>
                <a:srgbClr val="FF9800"/>
              </a:solidFill>
              <a:latin typeface="Roboto Condensed"/>
              <a:ea typeface="Roboto Condensed"/>
              <a:cs typeface="Roboto Condensed"/>
              <a:sym typeface="Roboto Condensed"/>
            </a:endParaRPr>
          </a:p>
          <a:p>
            <a:pPr indent="0" lvl="0" marL="457200" rtl="0" algn="l">
              <a:spcBef>
                <a:spcPts val="1000"/>
              </a:spcBef>
              <a:spcAft>
                <a:spcPts val="0"/>
              </a:spcAft>
              <a:buNone/>
            </a:pPr>
            <a:r>
              <a:rPr b="1" lang="en">
                <a:latin typeface="Roboto Condensed"/>
                <a:ea typeface="Roboto Condensed"/>
                <a:cs typeface="Roboto Condensed"/>
                <a:sym typeface="Roboto Condensed"/>
              </a:rPr>
              <a:t>URL</a:t>
            </a:r>
            <a:r>
              <a:rPr lang="en"/>
              <a:t>: /classes/&lt;nom de la classe&gt;/eleves</a:t>
            </a:r>
            <a:endParaRPr/>
          </a:p>
          <a:p>
            <a:pPr indent="0" lvl="0" marL="457200" rtl="0" algn="l">
              <a:spcBef>
                <a:spcPts val="1000"/>
              </a:spcBef>
              <a:spcAft>
                <a:spcPts val="0"/>
              </a:spcAft>
              <a:buNone/>
            </a:pPr>
            <a:r>
              <a:rPr b="1" lang="en">
                <a:latin typeface="Roboto Condensed"/>
                <a:ea typeface="Roboto Condensed"/>
                <a:cs typeface="Roboto Condensed"/>
                <a:sym typeface="Roboto Condensed"/>
              </a:rPr>
              <a:t>Méthode HTTP</a:t>
            </a:r>
            <a:r>
              <a:rPr lang="en"/>
              <a:t> : GET</a:t>
            </a:r>
            <a:endParaRPr/>
          </a:p>
          <a:p>
            <a:pPr indent="0" lvl="0" marL="457200" rtl="0" algn="l">
              <a:spcBef>
                <a:spcPts val="1000"/>
              </a:spcBef>
              <a:spcAft>
                <a:spcPts val="0"/>
              </a:spcAft>
              <a:buNone/>
            </a:pPr>
            <a:r>
              <a:rPr b="1" lang="en">
                <a:latin typeface="Roboto Condensed"/>
                <a:ea typeface="Roboto Condensed"/>
                <a:cs typeface="Roboto Condensed"/>
                <a:sym typeface="Roboto Condensed"/>
              </a:rPr>
              <a:t>Corps: </a:t>
            </a:r>
            <a:r>
              <a:rPr lang="en"/>
              <a:t>rien</a:t>
            </a:r>
            <a:endParaRPr/>
          </a:p>
          <a:p>
            <a:pPr indent="0" lvl="0" marL="457200" rtl="0" algn="l">
              <a:spcBef>
                <a:spcPts val="1000"/>
              </a:spcBef>
              <a:spcAft>
                <a:spcPts val="0"/>
              </a:spcAft>
              <a:buNone/>
            </a:pPr>
            <a:r>
              <a:t/>
            </a:r>
            <a:endParaRPr b="1">
              <a:solidFill>
                <a:srgbClr val="FF9800"/>
              </a:solidFill>
              <a:latin typeface="Roboto Condensed"/>
              <a:ea typeface="Roboto Condensed"/>
              <a:cs typeface="Roboto Condensed"/>
              <a:sym typeface="Roboto Condensed"/>
            </a:endParaRPr>
          </a:p>
          <a:p>
            <a:pPr indent="0" lvl="0" marL="0" rtl="0" algn="l">
              <a:spcBef>
                <a:spcPts val="1000"/>
              </a:spcBef>
              <a:spcAft>
                <a:spcPts val="0"/>
              </a:spcAft>
              <a:buNone/>
            </a:pPr>
            <a:r>
              <a:rPr lang="en">
                <a:solidFill>
                  <a:srgbClr val="000000"/>
                </a:solidFill>
              </a:rPr>
              <a:t>Les élèves sont ici une sous ressource de la classe. Cela illustre le lien entre ces deux entités.</a:t>
            </a:r>
            <a:endParaRPr>
              <a:solidFill>
                <a:srgbClr val="000000"/>
              </a:solidFill>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10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3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Cas pratique : CRUD</a:t>
            </a:r>
            <a:endParaRPr/>
          </a:p>
        </p:txBody>
      </p:sp>
      <p:sp>
        <p:nvSpPr>
          <p:cNvPr id="625" name="Google Shape;625;p3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626" name="Google Shape;626;p33"/>
          <p:cNvGrpSpPr/>
          <p:nvPr/>
        </p:nvGrpSpPr>
        <p:grpSpPr>
          <a:xfrm>
            <a:off x="293683" y="574116"/>
            <a:ext cx="309041" cy="403123"/>
            <a:chOff x="590250" y="244200"/>
            <a:chExt cx="407975" cy="532175"/>
          </a:xfrm>
        </p:grpSpPr>
        <p:sp>
          <p:nvSpPr>
            <p:cNvPr id="627" name="Google Shape;627;p3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33"/>
          <p:cNvSpPr txBox="1"/>
          <p:nvPr>
            <p:ph idx="1" type="body"/>
          </p:nvPr>
        </p:nvSpPr>
        <p:spPr>
          <a:xfrm>
            <a:off x="814275" y="1397925"/>
            <a:ext cx="7443000" cy="2783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Font typeface="Roboto Condensed"/>
              <a:buChar char="▰"/>
            </a:pPr>
            <a:r>
              <a:rPr b="1" lang="en">
                <a:solidFill>
                  <a:srgbClr val="FF9800"/>
                </a:solidFill>
                <a:latin typeface="Roboto Condensed"/>
                <a:ea typeface="Roboto Condensed"/>
                <a:cs typeface="Roboto Condensed"/>
                <a:sym typeface="Roboto Condensed"/>
              </a:rPr>
              <a:t>Lier une classe à des élèves</a:t>
            </a:r>
            <a:endParaRPr b="1">
              <a:solidFill>
                <a:srgbClr val="FF9800"/>
              </a:solidFill>
              <a:latin typeface="Roboto Condensed"/>
              <a:ea typeface="Roboto Condensed"/>
              <a:cs typeface="Roboto Condensed"/>
              <a:sym typeface="Roboto Condensed"/>
            </a:endParaRPr>
          </a:p>
          <a:p>
            <a:pPr indent="0" lvl="0" marL="457200" rtl="0" algn="l">
              <a:spcBef>
                <a:spcPts val="1000"/>
              </a:spcBef>
              <a:spcAft>
                <a:spcPts val="0"/>
              </a:spcAft>
              <a:buNone/>
            </a:pPr>
            <a:r>
              <a:rPr b="1" lang="en">
                <a:latin typeface="Roboto Condensed"/>
                <a:ea typeface="Roboto Condensed"/>
                <a:cs typeface="Roboto Condensed"/>
                <a:sym typeface="Roboto Condensed"/>
              </a:rPr>
              <a:t>URL</a:t>
            </a:r>
            <a:r>
              <a:rPr lang="en"/>
              <a:t>: /classes/&lt;nom de la classe&gt;</a:t>
            </a:r>
            <a:endParaRPr/>
          </a:p>
          <a:p>
            <a:pPr indent="0" lvl="0" marL="457200" rtl="0" algn="l">
              <a:spcBef>
                <a:spcPts val="1000"/>
              </a:spcBef>
              <a:spcAft>
                <a:spcPts val="0"/>
              </a:spcAft>
              <a:buNone/>
            </a:pPr>
            <a:r>
              <a:rPr b="1" lang="en">
                <a:latin typeface="Roboto Condensed"/>
                <a:ea typeface="Roboto Condensed"/>
                <a:cs typeface="Roboto Condensed"/>
                <a:sym typeface="Roboto Condensed"/>
              </a:rPr>
              <a:t>Méthode HTTP</a:t>
            </a:r>
            <a:r>
              <a:rPr lang="en"/>
              <a:t> : PUT ou PATCH </a:t>
            </a:r>
            <a:endParaRPr/>
          </a:p>
          <a:p>
            <a:pPr indent="0" lvl="0" marL="457200" rtl="0" algn="l">
              <a:spcBef>
                <a:spcPts val="1000"/>
              </a:spcBef>
              <a:spcAft>
                <a:spcPts val="0"/>
              </a:spcAft>
              <a:buNone/>
            </a:pPr>
            <a:r>
              <a:rPr b="1" lang="en">
                <a:latin typeface="Roboto Condensed"/>
                <a:ea typeface="Roboto Condensed"/>
                <a:cs typeface="Roboto Condensed"/>
                <a:sym typeface="Roboto Condensed"/>
              </a:rPr>
              <a:t>Corps: </a:t>
            </a:r>
            <a:r>
              <a:rPr lang="en"/>
              <a:t>La classe complète ou partielle en JSON, avec au moins la liste des élèves</a:t>
            </a:r>
            <a:endParaRPr/>
          </a:p>
          <a:p>
            <a:pPr indent="0" lvl="0" marL="457200" rtl="0" algn="l">
              <a:spcBef>
                <a:spcPts val="1000"/>
              </a:spcBef>
              <a:spcAft>
                <a:spcPts val="0"/>
              </a:spcAft>
              <a:buNone/>
            </a:pPr>
            <a:r>
              <a:t/>
            </a:r>
            <a:endParaRPr b="1">
              <a:solidFill>
                <a:srgbClr val="FF98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a:solidFill>
                <a:srgbClr val="000000"/>
              </a:solidFill>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10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REST</a:t>
            </a:r>
            <a:endParaRPr/>
          </a:p>
        </p:txBody>
      </p:sp>
      <p:sp>
        <p:nvSpPr>
          <p:cNvPr id="647" name="Google Shape;647;p3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648" name="Google Shape;648;p34"/>
          <p:cNvGrpSpPr/>
          <p:nvPr/>
        </p:nvGrpSpPr>
        <p:grpSpPr>
          <a:xfrm>
            <a:off x="293683" y="574116"/>
            <a:ext cx="309041" cy="403123"/>
            <a:chOff x="590250" y="244200"/>
            <a:chExt cx="407975" cy="532175"/>
          </a:xfrm>
        </p:grpSpPr>
        <p:sp>
          <p:nvSpPr>
            <p:cNvPr id="649" name="Google Shape;649;p3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3" name="Google Shape;663;p34"/>
          <p:cNvSpPr txBox="1"/>
          <p:nvPr>
            <p:ph idx="1" type="body"/>
          </p:nvPr>
        </p:nvSpPr>
        <p:spPr>
          <a:xfrm>
            <a:off x="814275" y="1397925"/>
            <a:ext cx="7443000" cy="278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800"/>
                </a:solidFill>
                <a:latin typeface="Roboto Condensed"/>
                <a:ea typeface="Roboto Condensed"/>
                <a:cs typeface="Roboto Condensed"/>
                <a:sym typeface="Roboto Condensed"/>
              </a:rPr>
              <a:t>Remarques sur les URLs: </a:t>
            </a:r>
            <a:endParaRPr b="1">
              <a:solidFill>
                <a:srgbClr val="FF9800"/>
              </a:solidFill>
              <a:latin typeface="Roboto Condensed"/>
              <a:ea typeface="Roboto Condensed"/>
              <a:cs typeface="Roboto Condensed"/>
              <a:sym typeface="Roboto Condensed"/>
            </a:endParaRPr>
          </a:p>
          <a:p>
            <a:pPr indent="-355600" lvl="0" marL="457200" marR="0" rtl="0" algn="l">
              <a:lnSpc>
                <a:spcPct val="100000"/>
              </a:lnSpc>
              <a:spcBef>
                <a:spcPts val="1000"/>
              </a:spcBef>
              <a:spcAft>
                <a:spcPts val="0"/>
              </a:spcAft>
              <a:buSzPts val="2000"/>
              <a:buFont typeface="Roboto Condensed"/>
              <a:buChar char="▰"/>
            </a:pPr>
            <a:r>
              <a:rPr lang="en">
                <a:solidFill>
                  <a:srgbClr val="000000"/>
                </a:solidFill>
              </a:rPr>
              <a:t>Le dernier fragment d’une URL doit toujours être une ressource ou un identifiant</a:t>
            </a:r>
            <a:endParaRPr>
              <a:solidFill>
                <a:srgbClr val="000000"/>
              </a:solidFill>
            </a:endParaRPr>
          </a:p>
          <a:p>
            <a:pPr indent="-355600" lvl="0" marL="457200" marR="0" rtl="0" algn="l">
              <a:lnSpc>
                <a:spcPct val="100000"/>
              </a:lnSpc>
              <a:spcBef>
                <a:spcPts val="0"/>
              </a:spcBef>
              <a:spcAft>
                <a:spcPts val="0"/>
              </a:spcAft>
              <a:buSzPts val="2000"/>
              <a:buFont typeface="Roboto Condensed"/>
              <a:buChar char="▰"/>
            </a:pPr>
            <a:r>
              <a:rPr lang="en">
                <a:solidFill>
                  <a:srgbClr val="000000"/>
                </a:solidFill>
              </a:rPr>
              <a:t>L’entité retournée retournée doit toujours être de même type que la dernière ressource présente dans l’URL</a:t>
            </a:r>
            <a:endParaRPr>
              <a:solidFill>
                <a:srgbClr val="000000"/>
              </a:solidFill>
            </a:endParaRPr>
          </a:p>
          <a:p>
            <a:pPr indent="0" lvl="0" marL="0" marR="0" rtl="0" algn="l">
              <a:lnSpc>
                <a:spcPct val="100000"/>
              </a:lnSpc>
              <a:spcBef>
                <a:spcPts val="1000"/>
              </a:spcBef>
              <a:spcAft>
                <a:spcPts val="0"/>
              </a:spcAft>
              <a:buNone/>
            </a:pPr>
            <a:r>
              <a:rPr lang="en">
                <a:solidFill>
                  <a:srgbClr val="000000"/>
                </a:solidFill>
              </a:rPr>
              <a:t>	“/ressource/1/sousressource/2” doit retourner une “sousressource” et pas une “ressource”</a:t>
            </a:r>
            <a:endParaRPr>
              <a:solidFill>
                <a:srgbClr val="000000"/>
              </a:solidFill>
            </a:endParaRPr>
          </a:p>
          <a:p>
            <a:pPr indent="-355600" lvl="0" marL="457200" marR="0" rtl="0" algn="l">
              <a:lnSpc>
                <a:spcPct val="100000"/>
              </a:lnSpc>
              <a:spcBef>
                <a:spcPts val="1000"/>
              </a:spcBef>
              <a:spcAft>
                <a:spcPts val="0"/>
              </a:spcAft>
              <a:buSzPts val="2000"/>
              <a:buFont typeface="Roboto Condensed"/>
              <a:buChar char="▰"/>
            </a:pPr>
            <a:r>
              <a:rPr lang="en">
                <a:solidFill>
                  <a:srgbClr val="000000"/>
                </a:solidFill>
              </a:rPr>
              <a:t>Il est possible d’accéder à la même ressource via plusieurs URLs. </a:t>
            </a:r>
            <a:endParaRPr>
              <a:solidFill>
                <a:srgbClr val="000000"/>
              </a:solidFill>
            </a:endParaRPr>
          </a:p>
          <a:p>
            <a:pPr indent="0" lvl="0" marL="457200" rtl="0" algn="l">
              <a:spcBef>
                <a:spcPts val="1000"/>
              </a:spcBef>
              <a:spcAft>
                <a:spcPts val="0"/>
              </a:spcAft>
              <a:buNone/>
            </a:pPr>
            <a:r>
              <a:t/>
            </a:r>
            <a:endParaRPr b="1">
              <a:solidFill>
                <a:srgbClr val="FF98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a:solidFill>
                <a:srgbClr val="000000"/>
              </a:solidFill>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1000"/>
              </a:spcAft>
              <a:buNone/>
            </a:pPr>
            <a:r>
              <a:t/>
            </a:r>
            <a:endParaRPr/>
          </a:p>
        </p:txBody>
      </p:sp>
      <p:sp>
        <p:nvSpPr>
          <p:cNvPr id="664" name="Google Shape;664;p34"/>
          <p:cNvSpPr/>
          <p:nvPr/>
        </p:nvSpPr>
        <p:spPr>
          <a:xfrm>
            <a:off x="7011675" y="138075"/>
            <a:ext cx="1320633" cy="1275238"/>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3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Importance du statut HTTP</a:t>
            </a:r>
            <a:endParaRPr/>
          </a:p>
        </p:txBody>
      </p:sp>
      <p:sp>
        <p:nvSpPr>
          <p:cNvPr id="670" name="Google Shape;670;p3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671" name="Google Shape;671;p35"/>
          <p:cNvGrpSpPr/>
          <p:nvPr/>
        </p:nvGrpSpPr>
        <p:grpSpPr>
          <a:xfrm>
            <a:off x="293683" y="574116"/>
            <a:ext cx="309041" cy="403123"/>
            <a:chOff x="590250" y="244200"/>
            <a:chExt cx="407975" cy="532175"/>
          </a:xfrm>
        </p:grpSpPr>
        <p:sp>
          <p:nvSpPr>
            <p:cNvPr id="672" name="Google Shape;672;p3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35"/>
          <p:cNvSpPr txBox="1"/>
          <p:nvPr>
            <p:ph idx="1" type="body"/>
          </p:nvPr>
        </p:nvSpPr>
        <p:spPr>
          <a:xfrm>
            <a:off x="814275" y="1397925"/>
            <a:ext cx="7443000" cy="278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800"/>
                </a:solidFill>
                <a:latin typeface="Roboto Condensed"/>
                <a:ea typeface="Roboto Condensed"/>
                <a:cs typeface="Roboto Condensed"/>
                <a:sym typeface="Roboto Condensed"/>
              </a:rPr>
              <a:t>Une information complémentaire</a:t>
            </a:r>
            <a:endParaRPr b="1">
              <a:solidFill>
                <a:srgbClr val="FF9800"/>
              </a:solidFill>
              <a:latin typeface="Roboto Condensed"/>
              <a:ea typeface="Roboto Condensed"/>
              <a:cs typeface="Roboto Condensed"/>
              <a:sym typeface="Roboto Condensed"/>
            </a:endParaRPr>
          </a:p>
          <a:p>
            <a:pPr indent="0" lvl="0" marL="0" rtl="0" algn="l">
              <a:spcBef>
                <a:spcPts val="1000"/>
              </a:spcBef>
              <a:spcAft>
                <a:spcPts val="0"/>
              </a:spcAft>
              <a:buNone/>
            </a:pPr>
            <a:r>
              <a:rPr lang="en">
                <a:solidFill>
                  <a:srgbClr val="000000"/>
                </a:solidFill>
              </a:rPr>
              <a:t>En plus des headers et du corps, une réponse HTTP comporte un statut.</a:t>
            </a:r>
            <a:endParaRPr>
              <a:solidFill>
                <a:srgbClr val="0000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rPr lang="en">
                <a:solidFill>
                  <a:srgbClr val="000000"/>
                </a:solidFill>
              </a:rPr>
              <a:t>Il s’agit d’un nombre normalement compris entre 100 et 527.</a:t>
            </a:r>
            <a:endParaRPr>
              <a:solidFill>
                <a:srgbClr val="000000"/>
              </a:solidFill>
            </a:endParaRPr>
          </a:p>
          <a:p>
            <a:pPr indent="0" lvl="0" marL="0" rtl="0" algn="l">
              <a:spcBef>
                <a:spcPts val="1000"/>
              </a:spcBef>
              <a:spcAft>
                <a:spcPts val="0"/>
              </a:spcAft>
              <a:buNone/>
            </a:pPr>
            <a:r>
              <a:rPr lang="en">
                <a:solidFill>
                  <a:srgbClr val="000000"/>
                </a:solidFill>
              </a:rPr>
              <a:t>Il donne une indication sur la validité de la réponse, de la requête ou même d’une erreur.</a:t>
            </a:r>
            <a:endParaRPr>
              <a:solidFill>
                <a:srgbClr val="000000"/>
              </a:solidFill>
            </a:endParaRPr>
          </a:p>
          <a:p>
            <a:pPr indent="0" lvl="0" marL="0" rtl="0" algn="l">
              <a:spcBef>
                <a:spcPts val="1000"/>
              </a:spcBef>
              <a:spcAft>
                <a:spcPts val="0"/>
              </a:spcAft>
              <a:buNone/>
            </a:pPr>
            <a:r>
              <a:t/>
            </a:r>
            <a:endParaRPr b="1">
              <a:solidFill>
                <a:srgbClr val="FF9800"/>
              </a:solidFill>
              <a:latin typeface="Roboto Condensed"/>
              <a:ea typeface="Roboto Condensed"/>
              <a:cs typeface="Roboto Condensed"/>
              <a:sym typeface="Roboto Condensed"/>
            </a:endParaRPr>
          </a:p>
          <a:p>
            <a:pPr indent="0" lvl="0" marL="457200" rtl="0" algn="l">
              <a:spcBef>
                <a:spcPts val="1000"/>
              </a:spcBef>
              <a:spcAft>
                <a:spcPts val="0"/>
              </a:spcAft>
              <a:buNone/>
            </a:pPr>
            <a:r>
              <a:t/>
            </a:r>
            <a:endParaRPr b="1">
              <a:solidFill>
                <a:srgbClr val="FF98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a:solidFill>
                <a:srgbClr val="000000"/>
              </a:solidFill>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10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3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Importance du statut HTTP</a:t>
            </a:r>
            <a:endParaRPr/>
          </a:p>
        </p:txBody>
      </p:sp>
      <p:sp>
        <p:nvSpPr>
          <p:cNvPr id="692" name="Google Shape;692;p3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693" name="Google Shape;693;p36"/>
          <p:cNvGrpSpPr/>
          <p:nvPr/>
        </p:nvGrpSpPr>
        <p:grpSpPr>
          <a:xfrm>
            <a:off x="293683" y="574116"/>
            <a:ext cx="309041" cy="403123"/>
            <a:chOff x="590250" y="244200"/>
            <a:chExt cx="407975" cy="532175"/>
          </a:xfrm>
        </p:grpSpPr>
        <p:sp>
          <p:nvSpPr>
            <p:cNvPr id="694" name="Google Shape;694;p3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8" name="Google Shape;708;p36"/>
          <p:cNvSpPr txBox="1"/>
          <p:nvPr>
            <p:ph idx="1" type="body"/>
          </p:nvPr>
        </p:nvSpPr>
        <p:spPr>
          <a:xfrm>
            <a:off x="814275" y="1397925"/>
            <a:ext cx="7443000" cy="278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800"/>
              </a:solidFill>
              <a:latin typeface="Roboto Condensed"/>
              <a:ea typeface="Roboto Condensed"/>
              <a:cs typeface="Roboto Condensed"/>
              <a:sym typeface="Roboto Condensed"/>
            </a:endParaRPr>
          </a:p>
          <a:p>
            <a:pPr indent="0" lvl="0" marL="457200" rtl="0" algn="l">
              <a:spcBef>
                <a:spcPts val="1000"/>
              </a:spcBef>
              <a:spcAft>
                <a:spcPts val="0"/>
              </a:spcAft>
              <a:buNone/>
            </a:pPr>
            <a:r>
              <a:t/>
            </a:r>
            <a:endParaRPr b="1">
              <a:solidFill>
                <a:srgbClr val="FF98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a:solidFill>
                <a:srgbClr val="000000"/>
              </a:solidFill>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1000"/>
              </a:spcAft>
              <a:buNone/>
            </a:pPr>
            <a:r>
              <a:t/>
            </a:r>
            <a:endParaRPr/>
          </a:p>
        </p:txBody>
      </p:sp>
      <p:graphicFrame>
        <p:nvGraphicFramePr>
          <p:cNvPr id="709" name="Google Shape;709;p36"/>
          <p:cNvGraphicFramePr/>
          <p:nvPr/>
        </p:nvGraphicFramePr>
        <p:xfrm>
          <a:off x="1098400" y="1802856"/>
          <a:ext cx="3000000" cy="3000000"/>
        </p:xfrm>
        <a:graphic>
          <a:graphicData uri="http://schemas.openxmlformats.org/drawingml/2006/table">
            <a:tbl>
              <a:tblPr>
                <a:noFill/>
                <a:tableStyleId>{27E64302-D637-415D-9055-34B715F47E26}</a:tableStyleId>
              </a:tblPr>
              <a:tblGrid>
                <a:gridCol w="2938050"/>
                <a:gridCol w="2938050"/>
              </a:tblGrid>
              <a:tr h="506250">
                <a:tc>
                  <a:txBody>
                    <a:bodyPr/>
                    <a:lstStyle/>
                    <a:p>
                      <a:pPr indent="0" lvl="0" marL="0" rtl="0" algn="l">
                        <a:spcBef>
                          <a:spcPts val="0"/>
                        </a:spcBef>
                        <a:spcAft>
                          <a:spcPts val="0"/>
                        </a:spcAft>
                        <a:buNone/>
                      </a:pPr>
                      <a:r>
                        <a:rPr lang="en" sz="1800">
                          <a:solidFill>
                            <a:srgbClr val="3F5378"/>
                          </a:solidFill>
                          <a:latin typeface="Roboto Condensed"/>
                          <a:ea typeface="Roboto Condensed"/>
                          <a:cs typeface="Roboto Condensed"/>
                          <a:sym typeface="Roboto Condensed"/>
                        </a:rPr>
                        <a:t>1xx</a:t>
                      </a:r>
                      <a:endParaRPr sz="1800">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marR="0" rtl="0" algn="l">
                        <a:lnSpc>
                          <a:spcPct val="100000"/>
                        </a:lnSpc>
                        <a:spcBef>
                          <a:spcPts val="0"/>
                        </a:spcBef>
                        <a:spcAft>
                          <a:spcPts val="0"/>
                        </a:spcAft>
                        <a:buNone/>
                      </a:pPr>
                      <a:r>
                        <a:rPr b="1" lang="en" sz="1800">
                          <a:solidFill>
                            <a:srgbClr val="263248"/>
                          </a:solidFill>
                          <a:latin typeface="Roboto Condensed"/>
                          <a:ea typeface="Roboto Condensed"/>
                          <a:cs typeface="Roboto Condensed"/>
                          <a:sym typeface="Roboto Condensed"/>
                        </a:rPr>
                        <a:t>Informations</a:t>
                      </a:r>
                      <a:endParaRPr sz="1800">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506250">
                <a:tc>
                  <a:txBody>
                    <a:bodyPr/>
                    <a:lstStyle/>
                    <a:p>
                      <a:pPr indent="0" lvl="0" marL="0" rtl="0" algn="l">
                        <a:spcBef>
                          <a:spcPts val="0"/>
                        </a:spcBef>
                        <a:spcAft>
                          <a:spcPts val="0"/>
                        </a:spcAft>
                        <a:buNone/>
                      </a:pPr>
                      <a:r>
                        <a:rPr lang="en" sz="1800">
                          <a:solidFill>
                            <a:srgbClr val="3F5378"/>
                          </a:solidFill>
                          <a:latin typeface="Roboto Condensed"/>
                          <a:ea typeface="Roboto Condensed"/>
                          <a:cs typeface="Roboto Condensed"/>
                          <a:sym typeface="Roboto Condensed"/>
                        </a:rPr>
                        <a:t>2xx</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l">
                        <a:spcBef>
                          <a:spcPts val="0"/>
                        </a:spcBef>
                        <a:spcAft>
                          <a:spcPts val="0"/>
                        </a:spcAft>
                        <a:buNone/>
                      </a:pPr>
                      <a:r>
                        <a:rPr b="1" lang="en" sz="1800">
                          <a:solidFill>
                            <a:srgbClr val="263248"/>
                          </a:solidFill>
                          <a:latin typeface="Roboto Condensed"/>
                          <a:ea typeface="Roboto Condensed"/>
                          <a:cs typeface="Roboto Condensed"/>
                          <a:sym typeface="Roboto Condensed"/>
                        </a:rPr>
                        <a:t>Succès</a:t>
                      </a:r>
                      <a:endParaRPr b="1" sz="1800">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506250">
                <a:tc>
                  <a:txBody>
                    <a:bodyPr/>
                    <a:lstStyle/>
                    <a:p>
                      <a:pPr indent="0" lvl="0" marL="0" rtl="0" algn="l">
                        <a:spcBef>
                          <a:spcPts val="0"/>
                        </a:spcBef>
                        <a:spcAft>
                          <a:spcPts val="0"/>
                        </a:spcAft>
                        <a:buNone/>
                      </a:pPr>
                      <a:r>
                        <a:rPr lang="en" sz="1800">
                          <a:solidFill>
                            <a:srgbClr val="3F5378"/>
                          </a:solidFill>
                          <a:latin typeface="Roboto Condensed"/>
                          <a:ea typeface="Roboto Condensed"/>
                          <a:cs typeface="Roboto Condensed"/>
                          <a:sym typeface="Roboto Condensed"/>
                        </a:rPr>
                        <a:t>3xx</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l">
                        <a:spcBef>
                          <a:spcPts val="0"/>
                        </a:spcBef>
                        <a:spcAft>
                          <a:spcPts val="0"/>
                        </a:spcAft>
                        <a:buNone/>
                      </a:pPr>
                      <a:r>
                        <a:rPr b="1" lang="en" sz="1800">
                          <a:solidFill>
                            <a:srgbClr val="263248"/>
                          </a:solidFill>
                          <a:latin typeface="Roboto Condensed"/>
                          <a:ea typeface="Roboto Condensed"/>
                          <a:cs typeface="Roboto Condensed"/>
                          <a:sym typeface="Roboto Condensed"/>
                        </a:rPr>
                        <a:t>Redirection</a:t>
                      </a:r>
                      <a:endParaRPr b="1" sz="1800">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506250">
                <a:tc>
                  <a:txBody>
                    <a:bodyPr/>
                    <a:lstStyle/>
                    <a:p>
                      <a:pPr indent="0" lvl="0" marL="0" rtl="0" algn="l">
                        <a:spcBef>
                          <a:spcPts val="0"/>
                        </a:spcBef>
                        <a:spcAft>
                          <a:spcPts val="0"/>
                        </a:spcAft>
                        <a:buNone/>
                      </a:pPr>
                      <a:r>
                        <a:rPr lang="en" sz="1800">
                          <a:solidFill>
                            <a:srgbClr val="3F5378"/>
                          </a:solidFill>
                          <a:latin typeface="Roboto Condensed"/>
                          <a:ea typeface="Roboto Condensed"/>
                          <a:cs typeface="Roboto Condensed"/>
                          <a:sym typeface="Roboto Condensed"/>
                        </a:rPr>
                        <a:t>4xx</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l">
                        <a:spcBef>
                          <a:spcPts val="0"/>
                        </a:spcBef>
                        <a:spcAft>
                          <a:spcPts val="0"/>
                        </a:spcAft>
                        <a:buNone/>
                      </a:pPr>
                      <a:r>
                        <a:rPr b="1" lang="en" sz="1800">
                          <a:solidFill>
                            <a:srgbClr val="263248"/>
                          </a:solidFill>
                          <a:latin typeface="Roboto Condensed"/>
                          <a:ea typeface="Roboto Condensed"/>
                          <a:cs typeface="Roboto Condensed"/>
                          <a:sym typeface="Roboto Condensed"/>
                        </a:rPr>
                        <a:t>Erreur du client</a:t>
                      </a:r>
                      <a:endParaRPr b="1" sz="1800">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506250">
                <a:tc>
                  <a:txBody>
                    <a:bodyPr/>
                    <a:lstStyle/>
                    <a:p>
                      <a:pPr indent="0" lvl="0" marL="0" rtl="0" algn="l">
                        <a:spcBef>
                          <a:spcPts val="0"/>
                        </a:spcBef>
                        <a:spcAft>
                          <a:spcPts val="0"/>
                        </a:spcAft>
                        <a:buNone/>
                      </a:pPr>
                      <a:r>
                        <a:rPr lang="en" sz="1800">
                          <a:solidFill>
                            <a:srgbClr val="3F5378"/>
                          </a:solidFill>
                          <a:latin typeface="Roboto Condensed"/>
                          <a:ea typeface="Roboto Condensed"/>
                          <a:cs typeface="Roboto Condensed"/>
                          <a:sym typeface="Roboto Condensed"/>
                        </a:rPr>
                        <a:t>5xx</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l">
                        <a:spcBef>
                          <a:spcPts val="0"/>
                        </a:spcBef>
                        <a:spcAft>
                          <a:spcPts val="0"/>
                        </a:spcAft>
                        <a:buNone/>
                      </a:pPr>
                      <a:r>
                        <a:rPr b="1" lang="en" sz="1800">
                          <a:solidFill>
                            <a:srgbClr val="263248"/>
                          </a:solidFill>
                          <a:latin typeface="Roboto Condensed"/>
                          <a:ea typeface="Roboto Condensed"/>
                          <a:cs typeface="Roboto Condensed"/>
                          <a:sym typeface="Roboto Condensed"/>
                        </a:rPr>
                        <a:t>Erreur du serveur</a:t>
                      </a:r>
                      <a:endParaRPr b="1" sz="1800">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3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Importance du statut HTTP</a:t>
            </a:r>
            <a:endParaRPr/>
          </a:p>
        </p:txBody>
      </p:sp>
      <p:sp>
        <p:nvSpPr>
          <p:cNvPr id="715" name="Google Shape;715;p3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716" name="Google Shape;716;p37"/>
          <p:cNvGrpSpPr/>
          <p:nvPr/>
        </p:nvGrpSpPr>
        <p:grpSpPr>
          <a:xfrm>
            <a:off x="293683" y="574116"/>
            <a:ext cx="309041" cy="403123"/>
            <a:chOff x="590250" y="244200"/>
            <a:chExt cx="407975" cy="532175"/>
          </a:xfrm>
        </p:grpSpPr>
        <p:sp>
          <p:nvSpPr>
            <p:cNvPr id="717" name="Google Shape;717;p3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1" name="Google Shape;731;p37"/>
          <p:cNvSpPr txBox="1"/>
          <p:nvPr>
            <p:ph idx="1" type="body"/>
          </p:nvPr>
        </p:nvSpPr>
        <p:spPr>
          <a:xfrm>
            <a:off x="814275" y="1397925"/>
            <a:ext cx="7443000" cy="278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800"/>
                </a:solidFill>
                <a:latin typeface="Roboto Condensed"/>
                <a:ea typeface="Roboto Condensed"/>
                <a:cs typeface="Roboto Condensed"/>
                <a:sym typeface="Roboto Condensed"/>
              </a:rPr>
              <a:t>Status les plus courants</a:t>
            </a:r>
            <a:endParaRPr b="1">
              <a:solidFill>
                <a:srgbClr val="FF98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a:solidFill>
                <a:srgbClr val="FF9800"/>
              </a:solidFill>
              <a:latin typeface="Roboto Condensed"/>
              <a:ea typeface="Roboto Condensed"/>
              <a:cs typeface="Roboto Condensed"/>
              <a:sym typeface="Roboto Condensed"/>
            </a:endParaRPr>
          </a:p>
          <a:p>
            <a:pPr indent="0" lvl="0" marL="0" marR="0" rtl="0" algn="l">
              <a:lnSpc>
                <a:spcPct val="100000"/>
              </a:lnSpc>
              <a:spcBef>
                <a:spcPts val="1000"/>
              </a:spcBef>
              <a:spcAft>
                <a:spcPts val="1000"/>
              </a:spcAft>
              <a:buNone/>
            </a:pPr>
            <a:r>
              <a:t/>
            </a:r>
            <a:endParaRPr/>
          </a:p>
        </p:txBody>
      </p:sp>
      <p:graphicFrame>
        <p:nvGraphicFramePr>
          <p:cNvPr id="732" name="Google Shape;732;p37"/>
          <p:cNvGraphicFramePr/>
          <p:nvPr/>
        </p:nvGraphicFramePr>
        <p:xfrm>
          <a:off x="293675" y="1897656"/>
          <a:ext cx="3000000" cy="3000000"/>
        </p:xfrm>
        <a:graphic>
          <a:graphicData uri="http://schemas.openxmlformats.org/drawingml/2006/table">
            <a:tbl>
              <a:tblPr>
                <a:noFill/>
                <a:tableStyleId>{27E64302-D637-415D-9055-34B715F47E26}</a:tableStyleId>
              </a:tblPr>
              <a:tblGrid>
                <a:gridCol w="1630350"/>
                <a:gridCol w="6551400"/>
              </a:tblGrid>
              <a:tr h="432700">
                <a:tc>
                  <a:txBody>
                    <a:bodyPr/>
                    <a:lstStyle/>
                    <a:p>
                      <a:pPr indent="0" lvl="0" marL="0" rtl="0" algn="l">
                        <a:spcBef>
                          <a:spcPts val="0"/>
                        </a:spcBef>
                        <a:spcAft>
                          <a:spcPts val="0"/>
                        </a:spcAft>
                        <a:buNone/>
                      </a:pPr>
                      <a:r>
                        <a:rPr lang="en" sz="1800">
                          <a:solidFill>
                            <a:srgbClr val="3F5378"/>
                          </a:solidFill>
                          <a:latin typeface="Roboto Condensed"/>
                          <a:ea typeface="Roboto Condensed"/>
                          <a:cs typeface="Roboto Condensed"/>
                          <a:sym typeface="Roboto Condensed"/>
                        </a:rPr>
                        <a:t>200</a:t>
                      </a:r>
                      <a:endParaRPr sz="1800">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l">
                        <a:spcBef>
                          <a:spcPts val="600"/>
                        </a:spcBef>
                        <a:spcAft>
                          <a:spcPts val="1000"/>
                        </a:spcAft>
                        <a:buClr>
                          <a:schemeClr val="dk1"/>
                        </a:buClr>
                        <a:buSzPts val="1100"/>
                        <a:buFont typeface="Arial"/>
                        <a:buNone/>
                      </a:pPr>
                      <a:r>
                        <a:rPr lang="en">
                          <a:solidFill>
                            <a:schemeClr val="dk1"/>
                          </a:solidFill>
                          <a:latin typeface="Roboto Condensed Light"/>
                          <a:ea typeface="Roboto Condensed Light"/>
                          <a:cs typeface="Roboto Condensed Light"/>
                          <a:sym typeface="Roboto Condensed Light"/>
                        </a:rPr>
                        <a:t>La requête a été traitée avec succès</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432700">
                <a:tc>
                  <a:txBody>
                    <a:bodyPr/>
                    <a:lstStyle/>
                    <a:p>
                      <a:pPr indent="0" lvl="0" marL="0" rtl="0" algn="l">
                        <a:spcBef>
                          <a:spcPts val="0"/>
                        </a:spcBef>
                        <a:spcAft>
                          <a:spcPts val="0"/>
                        </a:spcAft>
                        <a:buNone/>
                      </a:pPr>
                      <a:r>
                        <a:rPr lang="en" sz="1800">
                          <a:solidFill>
                            <a:srgbClr val="3F5378"/>
                          </a:solidFill>
                          <a:latin typeface="Roboto Condensed"/>
                          <a:ea typeface="Roboto Condensed"/>
                          <a:cs typeface="Roboto Condensed"/>
                          <a:sym typeface="Roboto Condensed"/>
                        </a:rPr>
                        <a:t>404</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l">
                        <a:spcBef>
                          <a:spcPts val="600"/>
                        </a:spcBef>
                        <a:spcAft>
                          <a:spcPts val="1000"/>
                        </a:spcAft>
                        <a:buClr>
                          <a:schemeClr val="dk1"/>
                        </a:buClr>
                        <a:buSzPts val="1100"/>
                        <a:buFont typeface="Arial"/>
                        <a:buNone/>
                      </a:pPr>
                      <a:r>
                        <a:rPr lang="en">
                          <a:solidFill>
                            <a:schemeClr val="dk1"/>
                          </a:solidFill>
                          <a:latin typeface="Roboto Condensed Light"/>
                          <a:ea typeface="Roboto Condensed Light"/>
                          <a:cs typeface="Roboto Condensed Light"/>
                          <a:sym typeface="Roboto Condensed Light"/>
                        </a:rPr>
                        <a:t>La ressource demandée n’existe pas</a:t>
                      </a:r>
                      <a:endParaRPr b="1">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513725">
                <a:tc>
                  <a:txBody>
                    <a:bodyPr/>
                    <a:lstStyle/>
                    <a:p>
                      <a:pPr indent="0" lvl="0" marL="0" rtl="0" algn="l">
                        <a:spcBef>
                          <a:spcPts val="0"/>
                        </a:spcBef>
                        <a:spcAft>
                          <a:spcPts val="0"/>
                        </a:spcAft>
                        <a:buNone/>
                      </a:pPr>
                      <a:r>
                        <a:rPr lang="en" sz="1800">
                          <a:solidFill>
                            <a:srgbClr val="3F5378"/>
                          </a:solidFill>
                          <a:latin typeface="Roboto Condensed"/>
                          <a:ea typeface="Roboto Condensed"/>
                          <a:cs typeface="Roboto Condensed"/>
                          <a:sym typeface="Roboto Condensed"/>
                        </a:rPr>
                        <a:t>401</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l">
                        <a:spcBef>
                          <a:spcPts val="600"/>
                        </a:spcBef>
                        <a:spcAft>
                          <a:spcPts val="1000"/>
                        </a:spcAft>
                        <a:buClr>
                          <a:schemeClr val="dk1"/>
                        </a:buClr>
                        <a:buSzPts val="1100"/>
                        <a:buFont typeface="Arial"/>
                        <a:buNone/>
                      </a:pPr>
                      <a:r>
                        <a:rPr lang="en">
                          <a:solidFill>
                            <a:schemeClr val="dk1"/>
                          </a:solidFill>
                          <a:latin typeface="Roboto Condensed Light"/>
                          <a:ea typeface="Roboto Condensed Light"/>
                          <a:cs typeface="Roboto Condensed Light"/>
                          <a:sym typeface="Roboto Condensed Light"/>
                        </a:rPr>
                        <a:t>L</a:t>
                      </a:r>
                      <a:r>
                        <a:rPr lang="en">
                          <a:solidFill>
                            <a:schemeClr val="dk1"/>
                          </a:solidFill>
                          <a:latin typeface="Roboto Condensed Light"/>
                          <a:ea typeface="Roboto Condensed Light"/>
                          <a:cs typeface="Roboto Condensed Light"/>
                          <a:sym typeface="Roboto Condensed Light"/>
                        </a:rPr>
                        <a:t>e client n’est pas autorisé à accéder à cette ressource</a:t>
                      </a:r>
                      <a:endParaRPr b="1">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432700">
                <a:tc>
                  <a:txBody>
                    <a:bodyPr/>
                    <a:lstStyle/>
                    <a:p>
                      <a:pPr indent="0" lvl="0" marL="0" rtl="0" algn="l">
                        <a:spcBef>
                          <a:spcPts val="0"/>
                        </a:spcBef>
                        <a:spcAft>
                          <a:spcPts val="0"/>
                        </a:spcAft>
                        <a:buNone/>
                      </a:pPr>
                      <a:r>
                        <a:rPr lang="en" sz="1800">
                          <a:solidFill>
                            <a:srgbClr val="3F5378"/>
                          </a:solidFill>
                          <a:latin typeface="Roboto Condensed"/>
                          <a:ea typeface="Roboto Condensed"/>
                          <a:cs typeface="Roboto Condensed"/>
                          <a:sym typeface="Roboto Condensed"/>
                        </a:rPr>
                        <a:t>204 </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l">
                        <a:spcBef>
                          <a:spcPts val="600"/>
                        </a:spcBef>
                        <a:spcAft>
                          <a:spcPts val="1000"/>
                        </a:spcAft>
                        <a:buClr>
                          <a:schemeClr val="dk1"/>
                        </a:buClr>
                        <a:buSzPts val="1100"/>
                        <a:buFont typeface="Arial"/>
                        <a:buNone/>
                      </a:pPr>
                      <a:r>
                        <a:rPr lang="en">
                          <a:solidFill>
                            <a:schemeClr val="dk1"/>
                          </a:solidFill>
                          <a:latin typeface="Roboto Condensed Light"/>
                          <a:ea typeface="Roboto Condensed Light"/>
                          <a:cs typeface="Roboto Condensed Light"/>
                          <a:sym typeface="Roboto Condensed Light"/>
                        </a:rPr>
                        <a:t>La réponse ne contient rien (body vide)</a:t>
                      </a:r>
                      <a:endParaRPr b="1">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698250">
                <a:tc>
                  <a:txBody>
                    <a:bodyPr/>
                    <a:lstStyle/>
                    <a:p>
                      <a:pPr indent="0" lvl="0" marL="0" rtl="0" algn="l">
                        <a:spcBef>
                          <a:spcPts val="0"/>
                        </a:spcBef>
                        <a:spcAft>
                          <a:spcPts val="0"/>
                        </a:spcAft>
                        <a:buNone/>
                      </a:pPr>
                      <a:r>
                        <a:rPr lang="en" sz="1800">
                          <a:solidFill>
                            <a:srgbClr val="3F5378"/>
                          </a:solidFill>
                          <a:latin typeface="Roboto Condensed"/>
                          <a:ea typeface="Roboto Condensed"/>
                          <a:cs typeface="Roboto Condensed"/>
                          <a:sym typeface="Roboto Condensed"/>
                        </a:rPr>
                        <a:t>500</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l">
                        <a:spcBef>
                          <a:spcPts val="600"/>
                        </a:spcBef>
                        <a:spcAft>
                          <a:spcPts val="1000"/>
                        </a:spcAft>
                        <a:buNone/>
                      </a:pPr>
                      <a:r>
                        <a:rPr lang="en">
                          <a:solidFill>
                            <a:schemeClr val="dk1"/>
                          </a:solidFill>
                          <a:latin typeface="Roboto Condensed Light"/>
                          <a:ea typeface="Roboto Condensed Light"/>
                          <a:cs typeface="Roboto Condensed Light"/>
                          <a:sym typeface="Roboto Condensed Light"/>
                        </a:rPr>
                        <a:t>L</a:t>
                      </a:r>
                      <a:r>
                        <a:rPr lang="en">
                          <a:solidFill>
                            <a:schemeClr val="dk1"/>
                          </a:solidFill>
                          <a:latin typeface="Roboto Condensed Light"/>
                          <a:ea typeface="Roboto Condensed Light"/>
                          <a:cs typeface="Roboto Condensed Light"/>
                          <a:sym typeface="Roboto Condensed Light"/>
                        </a:rPr>
                        <a:t>e serveur a rencontré une erreur qui l’a empêché de répondre</a:t>
                      </a:r>
                      <a:endParaRPr b="1">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3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Résumé</a:t>
            </a:r>
            <a:endParaRPr/>
          </a:p>
        </p:txBody>
      </p:sp>
      <p:sp>
        <p:nvSpPr>
          <p:cNvPr id="738" name="Google Shape;738;p3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739" name="Google Shape;739;p38"/>
          <p:cNvGrpSpPr/>
          <p:nvPr/>
        </p:nvGrpSpPr>
        <p:grpSpPr>
          <a:xfrm>
            <a:off x="293683" y="574116"/>
            <a:ext cx="309041" cy="403123"/>
            <a:chOff x="590250" y="244200"/>
            <a:chExt cx="407975" cy="532175"/>
          </a:xfrm>
        </p:grpSpPr>
        <p:sp>
          <p:nvSpPr>
            <p:cNvPr id="740" name="Google Shape;740;p3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38"/>
          <p:cNvSpPr txBox="1"/>
          <p:nvPr>
            <p:ph idx="1" type="body"/>
          </p:nvPr>
        </p:nvSpPr>
        <p:spPr>
          <a:xfrm>
            <a:off x="933600" y="1421800"/>
            <a:ext cx="7443000" cy="278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800"/>
                </a:solidFill>
                <a:latin typeface="Roboto Condensed"/>
                <a:ea typeface="Roboto Condensed"/>
                <a:cs typeface="Roboto Condensed"/>
                <a:sym typeface="Roboto Condensed"/>
              </a:rPr>
              <a:t>Condensé des bonnes pratiques</a:t>
            </a:r>
            <a:endParaRPr b="1">
              <a:solidFill>
                <a:srgbClr val="FF98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a:solidFill>
                <a:srgbClr val="FF98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a:solidFill>
                <a:srgbClr val="FF9800"/>
              </a:solidFill>
              <a:latin typeface="Roboto Condensed"/>
              <a:ea typeface="Roboto Condensed"/>
              <a:cs typeface="Roboto Condensed"/>
              <a:sym typeface="Roboto Condensed"/>
            </a:endParaRPr>
          </a:p>
          <a:p>
            <a:pPr indent="0" lvl="0" marL="0" rtl="0" algn="l">
              <a:spcBef>
                <a:spcPts val="1000"/>
              </a:spcBef>
              <a:spcAft>
                <a:spcPts val="0"/>
              </a:spcAft>
              <a:buNone/>
            </a:pPr>
            <a:r>
              <a:rPr b="1" lang="en" u="sng">
                <a:solidFill>
                  <a:schemeClr val="hlink"/>
                </a:solidFill>
                <a:latin typeface="Roboto Condensed"/>
                <a:ea typeface="Roboto Condensed"/>
                <a:cs typeface="Roboto Condensed"/>
                <a:sym typeface="Roboto Condensed"/>
                <a:hlinkClick r:id="rId3"/>
              </a:rPr>
              <a:t>https://www.restapitutorial.com/lessons/httpmethods.html</a:t>
            </a:r>
            <a:endParaRPr b="1">
              <a:solidFill>
                <a:srgbClr val="FF98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a:solidFill>
                <a:srgbClr val="FF98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a:solidFill>
                <a:srgbClr val="FF98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a:solidFill>
                <a:srgbClr val="FF9800"/>
              </a:solidFill>
              <a:latin typeface="Roboto Condensed"/>
              <a:ea typeface="Roboto Condensed"/>
              <a:cs typeface="Roboto Condensed"/>
              <a:sym typeface="Roboto Condensed"/>
            </a:endParaRPr>
          </a:p>
          <a:p>
            <a:pPr indent="0" lvl="0" marL="0" marR="0" rtl="0" algn="l">
              <a:lnSpc>
                <a:spcPct val="100000"/>
              </a:lnSpc>
              <a:spcBef>
                <a:spcPts val="1000"/>
              </a:spcBef>
              <a:spcAft>
                <a:spcPts val="10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39"/>
          <p:cNvSpPr txBox="1"/>
          <p:nvPr>
            <p:ph type="ctrTitle"/>
          </p:nvPr>
        </p:nvSpPr>
        <p:spPr>
          <a:xfrm>
            <a:off x="463525" y="2871150"/>
            <a:ext cx="4094400" cy="164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Réagir à des requêtes HTTP</a:t>
            </a:r>
            <a:endParaRPr/>
          </a:p>
        </p:txBody>
      </p:sp>
      <p:sp>
        <p:nvSpPr>
          <p:cNvPr id="760" name="Google Shape;760;p3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761" name="Google Shape;761;p39"/>
          <p:cNvSpPr txBox="1"/>
          <p:nvPr/>
        </p:nvSpPr>
        <p:spPr>
          <a:xfrm>
            <a:off x="463525" y="0"/>
            <a:ext cx="46428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7200">
                <a:solidFill>
                  <a:srgbClr val="3F5378"/>
                </a:solidFill>
                <a:latin typeface="Roboto Condensed"/>
                <a:ea typeface="Roboto Condensed"/>
                <a:cs typeface="Roboto Condensed"/>
                <a:sym typeface="Roboto Condensed"/>
              </a:rPr>
              <a:t>Spring Boot &amp; REST</a:t>
            </a:r>
            <a:endParaRPr b="1" sz="7200">
              <a:solidFill>
                <a:srgbClr val="3F5378"/>
              </a:solidFill>
              <a:latin typeface="Roboto Condensed"/>
              <a:ea typeface="Roboto Condensed"/>
              <a:cs typeface="Roboto Condensed"/>
              <a:sym typeface="Roboto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ctrTitle"/>
          </p:nvPr>
        </p:nvSpPr>
        <p:spPr>
          <a:xfrm>
            <a:off x="463525" y="2871150"/>
            <a:ext cx="4094400" cy="164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Protocole REST</a:t>
            </a:r>
            <a:endParaRPr/>
          </a:p>
        </p:txBody>
      </p:sp>
      <p:sp>
        <p:nvSpPr>
          <p:cNvPr id="198" name="Google Shape;198;p1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99" name="Google Shape;199;p13"/>
          <p:cNvSpPr txBox="1"/>
          <p:nvPr/>
        </p:nvSpPr>
        <p:spPr>
          <a:xfrm>
            <a:off x="463525" y="0"/>
            <a:ext cx="46428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7200">
                <a:solidFill>
                  <a:srgbClr val="3F5378"/>
                </a:solidFill>
                <a:latin typeface="Roboto Condensed"/>
                <a:ea typeface="Roboto Condensed"/>
                <a:cs typeface="Roboto Condensed"/>
                <a:sym typeface="Roboto Condensed"/>
              </a:rPr>
              <a:t>Spring Boot &amp; REST</a:t>
            </a:r>
            <a:endParaRPr b="1" sz="7200">
              <a:solidFill>
                <a:srgbClr val="3F5378"/>
              </a:solidFill>
              <a:latin typeface="Roboto Condensed"/>
              <a:ea typeface="Roboto Condensed"/>
              <a:cs typeface="Roboto Condensed"/>
              <a:sym typeface="Roboto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4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Servlets</a:t>
            </a:r>
            <a:endParaRPr/>
          </a:p>
        </p:txBody>
      </p:sp>
      <p:sp>
        <p:nvSpPr>
          <p:cNvPr id="767" name="Google Shape;767;p4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768" name="Google Shape;768;p40"/>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Des bases dans JEE</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solidFill>
                  <a:schemeClr val="dk1"/>
                </a:solidFill>
              </a:rPr>
              <a:t>JEE fournit l’API des </a:t>
            </a:r>
            <a:r>
              <a:rPr b="1" lang="en">
                <a:solidFill>
                  <a:schemeClr val="dk1"/>
                </a:solidFill>
                <a:latin typeface="Roboto Condensed"/>
                <a:ea typeface="Roboto Condensed"/>
                <a:cs typeface="Roboto Condensed"/>
                <a:sym typeface="Roboto Condensed"/>
              </a:rPr>
              <a:t>Servlets </a:t>
            </a:r>
            <a:r>
              <a:rPr lang="en">
                <a:solidFill>
                  <a:schemeClr val="dk1"/>
                </a:solidFill>
              </a:rPr>
              <a:t>: des classes qui interagissent avec des requêtes HTTP.</a:t>
            </a:r>
            <a:endParaRPr>
              <a:solidFill>
                <a:schemeClr val="dk1"/>
              </a:solidFill>
            </a:endParaRPr>
          </a:p>
          <a:p>
            <a:pPr indent="0" lvl="0" marL="0" rtl="0" algn="l">
              <a:spcBef>
                <a:spcPts val="1000"/>
              </a:spcBef>
              <a:spcAft>
                <a:spcPts val="0"/>
              </a:spcAft>
              <a:buNone/>
            </a:pPr>
            <a:r>
              <a:rPr lang="en">
                <a:solidFill>
                  <a:schemeClr val="dk1"/>
                </a:solidFill>
              </a:rPr>
              <a:t>Spring définit une ou plusieurs Servlets pour être capable de “servir” les requêtes qui parviennent à l’application dans laquelle il est intégrée.</a:t>
            </a:r>
            <a:endParaRPr>
              <a:solidFill>
                <a:schemeClr val="dk1"/>
              </a:solidFill>
            </a:endParaRPr>
          </a:p>
          <a:p>
            <a:pPr indent="0" lvl="0" marL="0" rtl="0" algn="l">
              <a:spcBef>
                <a:spcPts val="1000"/>
              </a:spcBef>
              <a:spcAft>
                <a:spcPts val="0"/>
              </a:spcAft>
              <a:buNone/>
            </a:pPr>
            <a:r>
              <a:rPr lang="en">
                <a:solidFill>
                  <a:schemeClr val="dk1"/>
                </a:solidFill>
              </a:rPr>
              <a:t>Contrairement à JEE classique ou même à d’autres libraires (CXF, axis), Spring Boot va masquer cette mécanique : elle ne présente que peu d’intérêts à configurer.</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Clr>
                <a:schemeClr val="dk1"/>
              </a:buClr>
              <a:buSzPts val="1100"/>
              <a:buFont typeface="Arial"/>
              <a:buNone/>
            </a:pPr>
            <a:r>
              <a:t/>
            </a:r>
            <a:endParaRPr>
              <a:solidFill>
                <a:schemeClr val="dk1"/>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769" name="Google Shape;769;p40"/>
          <p:cNvGrpSpPr/>
          <p:nvPr/>
        </p:nvGrpSpPr>
        <p:grpSpPr>
          <a:xfrm>
            <a:off x="293683" y="574116"/>
            <a:ext cx="309041" cy="403123"/>
            <a:chOff x="590250" y="244200"/>
            <a:chExt cx="407975" cy="532175"/>
          </a:xfrm>
        </p:grpSpPr>
        <p:sp>
          <p:nvSpPr>
            <p:cNvPr id="770" name="Google Shape;770;p4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4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Auto Configuration</a:t>
            </a:r>
            <a:endParaRPr/>
          </a:p>
        </p:txBody>
      </p:sp>
      <p:sp>
        <p:nvSpPr>
          <p:cNvPr id="789" name="Google Shape;789;p4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790" name="Google Shape;790;p41"/>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S</a:t>
            </a:r>
            <a:r>
              <a:rPr b="1" lang="en">
                <a:solidFill>
                  <a:srgbClr val="FF9900"/>
                </a:solidFill>
                <a:latin typeface="Roboto Condensed"/>
                <a:ea typeface="Roboto Condensed"/>
                <a:cs typeface="Roboto Condensed"/>
                <a:sym typeface="Roboto Condensed"/>
              </a:rPr>
              <a:t>pring-boot-starter-web</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&lt;</a:t>
            </a:r>
            <a:r>
              <a:rPr b="1" lang="en" sz="1400">
                <a:solidFill>
                  <a:srgbClr val="000080"/>
                </a:solidFill>
                <a:latin typeface="Courier New"/>
                <a:ea typeface="Courier New"/>
                <a:cs typeface="Courier New"/>
                <a:sym typeface="Courier New"/>
              </a:rPr>
              <a:t>dependencies</a:t>
            </a:r>
            <a:r>
              <a:rPr lang="en" sz="1400">
                <a:solidFill>
                  <a:schemeClr val="dk1"/>
                </a:solidFill>
                <a:latin typeface="Courier New"/>
                <a:ea typeface="Courier New"/>
                <a:cs typeface="Courier New"/>
                <a:sym typeface="Courier New"/>
              </a:rPr>
              <a:t>&gt;</a:t>
            </a:r>
            <a:endParaRPr sz="1400">
              <a:solidFill>
                <a:schemeClr val="dk1"/>
              </a:solidFill>
              <a:latin typeface="Courier New"/>
              <a:ea typeface="Courier New"/>
              <a:cs typeface="Courier New"/>
              <a:sym typeface="Courier New"/>
            </a:endParaRPr>
          </a:p>
          <a:p>
            <a:pPr indent="0" lvl="0" marL="457200" rtl="0" algn="l">
              <a:spcBef>
                <a:spcPts val="10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&lt;</a:t>
            </a:r>
            <a:r>
              <a:rPr b="1" lang="en" sz="1400">
                <a:solidFill>
                  <a:srgbClr val="000080"/>
                </a:solidFill>
                <a:latin typeface="Courier New"/>
                <a:ea typeface="Courier New"/>
                <a:cs typeface="Courier New"/>
                <a:sym typeface="Courier New"/>
              </a:rPr>
              <a:t>dependency</a:t>
            </a:r>
            <a:r>
              <a:rPr lang="en" sz="1400">
                <a:solidFill>
                  <a:schemeClr val="dk1"/>
                </a:solidFill>
                <a:latin typeface="Courier New"/>
                <a:ea typeface="Courier New"/>
                <a:cs typeface="Courier New"/>
                <a:sym typeface="Courier New"/>
              </a:rPr>
              <a:t>&gt;</a:t>
            </a:r>
            <a:endParaRPr sz="1400">
              <a:solidFill>
                <a:schemeClr val="dk1"/>
              </a:solidFill>
              <a:latin typeface="Courier New"/>
              <a:ea typeface="Courier New"/>
              <a:cs typeface="Courier New"/>
              <a:sym typeface="Courier New"/>
            </a:endParaRPr>
          </a:p>
          <a:p>
            <a:pPr indent="0" lvl="0" marL="914400" rtl="0" algn="l">
              <a:spcBef>
                <a:spcPts val="10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&lt;</a:t>
            </a:r>
            <a:r>
              <a:rPr b="1" lang="en" sz="1400">
                <a:solidFill>
                  <a:srgbClr val="000080"/>
                </a:solidFill>
                <a:latin typeface="Courier New"/>
                <a:ea typeface="Courier New"/>
                <a:cs typeface="Courier New"/>
                <a:sym typeface="Courier New"/>
              </a:rPr>
              <a:t>groupId</a:t>
            </a:r>
            <a:r>
              <a:rPr lang="en" sz="1400">
                <a:solidFill>
                  <a:schemeClr val="dk1"/>
                </a:solidFill>
                <a:latin typeface="Courier New"/>
                <a:ea typeface="Courier New"/>
                <a:cs typeface="Courier New"/>
                <a:sym typeface="Courier New"/>
              </a:rPr>
              <a:t>&gt;org.springframework.boot&lt;/</a:t>
            </a:r>
            <a:r>
              <a:rPr b="1" lang="en" sz="1400">
                <a:solidFill>
                  <a:srgbClr val="000080"/>
                </a:solidFill>
                <a:latin typeface="Courier New"/>
                <a:ea typeface="Courier New"/>
                <a:cs typeface="Courier New"/>
                <a:sym typeface="Courier New"/>
              </a:rPr>
              <a:t>groupId</a:t>
            </a:r>
            <a:r>
              <a:rPr lang="en" sz="1400">
                <a:solidFill>
                  <a:schemeClr val="dk1"/>
                </a:solidFill>
                <a:latin typeface="Courier New"/>
                <a:ea typeface="Courier New"/>
                <a:cs typeface="Courier New"/>
                <a:sym typeface="Courier New"/>
              </a:rPr>
              <a:t>&gt;</a:t>
            </a:r>
            <a:endParaRPr sz="1400">
              <a:solidFill>
                <a:schemeClr val="dk1"/>
              </a:solidFill>
              <a:latin typeface="Courier New"/>
              <a:ea typeface="Courier New"/>
              <a:cs typeface="Courier New"/>
              <a:sym typeface="Courier New"/>
            </a:endParaRPr>
          </a:p>
          <a:p>
            <a:pPr indent="0" lvl="0" marL="914400" rtl="0" algn="l">
              <a:spcBef>
                <a:spcPts val="10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&lt;</a:t>
            </a:r>
            <a:r>
              <a:rPr b="1" lang="en" sz="1400">
                <a:solidFill>
                  <a:srgbClr val="000080"/>
                </a:solidFill>
                <a:latin typeface="Courier New"/>
                <a:ea typeface="Courier New"/>
                <a:cs typeface="Courier New"/>
                <a:sym typeface="Courier New"/>
              </a:rPr>
              <a:t>artifactId</a:t>
            </a:r>
            <a:r>
              <a:rPr lang="en" sz="1400">
                <a:solidFill>
                  <a:schemeClr val="dk1"/>
                </a:solidFill>
                <a:latin typeface="Courier New"/>
                <a:ea typeface="Courier New"/>
                <a:cs typeface="Courier New"/>
                <a:sym typeface="Courier New"/>
              </a:rPr>
              <a:t>&gt;spring-boot-starter-web&lt;/</a:t>
            </a:r>
            <a:r>
              <a:rPr b="1" lang="en" sz="1400">
                <a:solidFill>
                  <a:srgbClr val="000080"/>
                </a:solidFill>
                <a:latin typeface="Courier New"/>
                <a:ea typeface="Courier New"/>
                <a:cs typeface="Courier New"/>
                <a:sym typeface="Courier New"/>
              </a:rPr>
              <a:t>artifactId</a:t>
            </a:r>
            <a:r>
              <a:rPr lang="en" sz="1400">
                <a:solidFill>
                  <a:schemeClr val="dk1"/>
                </a:solidFill>
                <a:latin typeface="Courier New"/>
                <a:ea typeface="Courier New"/>
                <a:cs typeface="Courier New"/>
                <a:sym typeface="Courier New"/>
              </a:rPr>
              <a:t>&gt;</a:t>
            </a:r>
            <a:endParaRPr sz="1400">
              <a:solidFill>
                <a:schemeClr val="dk1"/>
              </a:solidFill>
              <a:latin typeface="Courier New"/>
              <a:ea typeface="Courier New"/>
              <a:cs typeface="Courier New"/>
              <a:sym typeface="Courier New"/>
            </a:endParaRPr>
          </a:p>
          <a:p>
            <a:pPr indent="0" lvl="0" marL="914400" rtl="0" algn="l">
              <a:spcBef>
                <a:spcPts val="10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&lt;</a:t>
            </a:r>
            <a:r>
              <a:rPr b="1" lang="en" sz="1400">
                <a:solidFill>
                  <a:srgbClr val="000080"/>
                </a:solidFill>
                <a:latin typeface="Courier New"/>
                <a:ea typeface="Courier New"/>
                <a:cs typeface="Courier New"/>
                <a:sym typeface="Courier New"/>
              </a:rPr>
              <a:t>version</a:t>
            </a:r>
            <a:r>
              <a:rPr lang="en" sz="1400">
                <a:solidFill>
                  <a:schemeClr val="dk1"/>
                </a:solidFill>
                <a:latin typeface="Courier New"/>
                <a:ea typeface="Courier New"/>
                <a:cs typeface="Courier New"/>
                <a:sym typeface="Courier New"/>
              </a:rPr>
              <a:t>&gt;2.0.5&lt;/</a:t>
            </a:r>
            <a:r>
              <a:rPr b="1" lang="en" sz="1400">
                <a:solidFill>
                  <a:srgbClr val="000080"/>
                </a:solidFill>
                <a:latin typeface="Courier New"/>
                <a:ea typeface="Courier New"/>
                <a:cs typeface="Courier New"/>
                <a:sym typeface="Courier New"/>
              </a:rPr>
              <a:t>version</a:t>
            </a:r>
            <a:r>
              <a:rPr lang="en" sz="1400">
                <a:solidFill>
                  <a:schemeClr val="dk1"/>
                </a:solidFill>
                <a:latin typeface="Courier New"/>
                <a:ea typeface="Courier New"/>
                <a:cs typeface="Courier New"/>
                <a:sym typeface="Courier New"/>
              </a:rPr>
              <a:t>&gt;</a:t>
            </a:r>
            <a:endParaRPr sz="1400">
              <a:solidFill>
                <a:schemeClr val="dk1"/>
              </a:solidFill>
              <a:latin typeface="Courier New"/>
              <a:ea typeface="Courier New"/>
              <a:cs typeface="Courier New"/>
              <a:sym typeface="Courier New"/>
            </a:endParaRPr>
          </a:p>
          <a:p>
            <a:pPr indent="0" lvl="0" marL="457200" rtl="0" algn="l">
              <a:spcBef>
                <a:spcPts val="10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&lt;/</a:t>
            </a:r>
            <a:r>
              <a:rPr b="1" lang="en" sz="1400">
                <a:solidFill>
                  <a:srgbClr val="000080"/>
                </a:solidFill>
                <a:latin typeface="Courier New"/>
                <a:ea typeface="Courier New"/>
                <a:cs typeface="Courier New"/>
                <a:sym typeface="Courier New"/>
              </a:rPr>
              <a:t>dependency</a:t>
            </a:r>
            <a:r>
              <a:rPr lang="en" sz="1400">
                <a:solidFill>
                  <a:schemeClr val="dk1"/>
                </a:solidFill>
                <a:latin typeface="Courier New"/>
                <a:ea typeface="Courier New"/>
                <a:cs typeface="Courier New"/>
                <a:sym typeface="Courier New"/>
              </a:rPr>
              <a:t>&gt;</a:t>
            </a:r>
            <a:endParaRPr sz="14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 sz="1400">
                <a:solidFill>
                  <a:schemeClr val="dk1"/>
                </a:solidFill>
                <a:latin typeface="Courier New"/>
                <a:ea typeface="Courier New"/>
                <a:cs typeface="Courier New"/>
                <a:sym typeface="Courier New"/>
              </a:rPr>
              <a:t>&lt;/</a:t>
            </a:r>
            <a:r>
              <a:rPr b="1" lang="en" sz="1400">
                <a:solidFill>
                  <a:srgbClr val="000080"/>
                </a:solidFill>
                <a:latin typeface="Courier New"/>
                <a:ea typeface="Courier New"/>
                <a:cs typeface="Courier New"/>
                <a:sym typeface="Courier New"/>
              </a:rPr>
              <a:t>dependencies</a:t>
            </a:r>
            <a:r>
              <a:rPr lang="en" sz="1400">
                <a:solidFill>
                  <a:schemeClr val="dk1"/>
                </a:solidFill>
                <a:latin typeface="Courier New"/>
                <a:ea typeface="Courier New"/>
                <a:cs typeface="Courier New"/>
                <a:sym typeface="Courier New"/>
              </a:rPr>
              <a:t>&gt;</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791" name="Google Shape;791;p41"/>
          <p:cNvGrpSpPr/>
          <p:nvPr/>
        </p:nvGrpSpPr>
        <p:grpSpPr>
          <a:xfrm>
            <a:off x="293683" y="574116"/>
            <a:ext cx="309041" cy="403123"/>
            <a:chOff x="590250" y="244200"/>
            <a:chExt cx="407975" cy="532175"/>
          </a:xfrm>
        </p:grpSpPr>
        <p:sp>
          <p:nvSpPr>
            <p:cNvPr id="792" name="Google Shape;792;p4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4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Auto Configuration</a:t>
            </a:r>
            <a:endParaRPr/>
          </a:p>
        </p:txBody>
      </p:sp>
      <p:sp>
        <p:nvSpPr>
          <p:cNvPr id="811" name="Google Shape;811;p4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812" name="Google Shape;812;p42"/>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Spring-boot-starter-web</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solidFill>
                  <a:srgbClr val="000000"/>
                </a:solidFill>
              </a:rPr>
              <a:t>Via la mécanique d’Auto Configuration,</a:t>
            </a:r>
            <a:r>
              <a:rPr lang="en">
                <a:solidFill>
                  <a:schemeClr val="dk1"/>
                </a:solidFill>
              </a:rPr>
              <a:t> la présence des classes de la dépendance  </a:t>
            </a:r>
            <a:r>
              <a:rPr b="1" lang="en">
                <a:solidFill>
                  <a:schemeClr val="dk1"/>
                </a:solidFill>
                <a:latin typeface="Roboto Condensed"/>
                <a:ea typeface="Roboto Condensed"/>
                <a:cs typeface="Roboto Condensed"/>
                <a:sym typeface="Roboto Condensed"/>
              </a:rPr>
              <a:t>spring-boot-starter-web</a:t>
            </a:r>
            <a:r>
              <a:rPr lang="en">
                <a:solidFill>
                  <a:schemeClr val="dk1"/>
                </a:solidFill>
              </a:rPr>
              <a:t> dans le classpath de l’application va entraîner la création de plusieurs beans dans le contexte Spring.</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rPr lang="en">
                <a:solidFill>
                  <a:schemeClr val="dk1"/>
                </a:solidFill>
              </a:rPr>
              <a:t>Parmis ces éléments se trouvera une instance DispatcherServlet, servlet Spring qui sert à intercepter les requêtes parvenant à l’application.</a:t>
            </a:r>
            <a:endParaRPr>
              <a:solidFill>
                <a:schemeClr val="dk1"/>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813" name="Google Shape;813;p42"/>
          <p:cNvGrpSpPr/>
          <p:nvPr/>
        </p:nvGrpSpPr>
        <p:grpSpPr>
          <a:xfrm>
            <a:off x="293683" y="574116"/>
            <a:ext cx="309041" cy="403123"/>
            <a:chOff x="590250" y="244200"/>
            <a:chExt cx="407975" cy="532175"/>
          </a:xfrm>
        </p:grpSpPr>
        <p:sp>
          <p:nvSpPr>
            <p:cNvPr id="814" name="Google Shape;814;p4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4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Auto Configuration</a:t>
            </a:r>
            <a:endParaRPr/>
          </a:p>
        </p:txBody>
      </p:sp>
      <p:sp>
        <p:nvSpPr>
          <p:cNvPr id="833" name="Google Shape;833;p4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834" name="Google Shape;834;p43"/>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Comment l’activer?</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solidFill>
                  <a:srgbClr val="000000"/>
                </a:solidFill>
              </a:rPr>
              <a:t>Par défaut, l’auto configuration est inactive. Elle peut être activée par le biais d’annotations à ajouter sur la Main Class de l’application Spring Boot.</a:t>
            </a:r>
            <a:endParaRPr>
              <a:solidFill>
                <a:srgbClr val="FF9900"/>
              </a:solidFill>
            </a:endParaRPr>
          </a:p>
          <a:p>
            <a:pPr indent="0" lvl="0" marL="0" rtl="0" algn="l">
              <a:spcBef>
                <a:spcPts val="1000"/>
              </a:spcBef>
              <a:spcAft>
                <a:spcPts val="0"/>
              </a:spcAft>
              <a:buNone/>
            </a:pPr>
            <a:r>
              <a:rPr lang="en" sz="1800">
                <a:solidFill>
                  <a:srgbClr val="808000"/>
                </a:solidFill>
                <a:highlight>
                  <a:srgbClr val="FFFFFF"/>
                </a:highlight>
                <a:latin typeface="Courier New"/>
                <a:ea typeface="Courier New"/>
                <a:cs typeface="Courier New"/>
                <a:sym typeface="Courier New"/>
              </a:rPr>
              <a:t>@SpringBootApplication</a:t>
            </a:r>
            <a:endParaRPr sz="18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a:solidFill>
                  <a:srgbClr val="000000"/>
                </a:solidFill>
              </a:rPr>
              <a:t>OU</a:t>
            </a:r>
            <a:endParaRPr>
              <a:solidFill>
                <a:srgbClr val="000000"/>
              </a:solidFill>
            </a:endParaRPr>
          </a:p>
          <a:p>
            <a:pPr indent="0" lvl="0" marL="0" rtl="0" algn="l">
              <a:spcBef>
                <a:spcPts val="1000"/>
              </a:spcBef>
              <a:spcAft>
                <a:spcPts val="0"/>
              </a:spcAft>
              <a:buNone/>
            </a:pPr>
            <a:r>
              <a:rPr lang="en" sz="1800">
                <a:solidFill>
                  <a:srgbClr val="808000"/>
                </a:solidFill>
                <a:highlight>
                  <a:srgbClr val="FFFFFF"/>
                </a:highlight>
                <a:latin typeface="Courier New"/>
                <a:ea typeface="Courier New"/>
                <a:cs typeface="Courier New"/>
                <a:sym typeface="Courier New"/>
              </a:rPr>
              <a:t>@EnableAutoConfiguration</a:t>
            </a:r>
            <a:endParaRPr sz="18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a:solidFill>
                  <a:srgbClr val="000000"/>
                </a:solidFill>
              </a:rPr>
              <a:t>Il s’agit d’annotations “class-level” : elles se posent sur la définition de classe </a:t>
            </a:r>
            <a:endParaRPr sz="18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835" name="Google Shape;835;p43"/>
          <p:cNvGrpSpPr/>
          <p:nvPr/>
        </p:nvGrpSpPr>
        <p:grpSpPr>
          <a:xfrm>
            <a:off x="293683" y="574116"/>
            <a:ext cx="309041" cy="403123"/>
            <a:chOff x="590250" y="244200"/>
            <a:chExt cx="407975" cy="532175"/>
          </a:xfrm>
        </p:grpSpPr>
        <p:sp>
          <p:nvSpPr>
            <p:cNvPr id="836" name="Google Shape;836;p4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4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Configuration Manuelle</a:t>
            </a:r>
            <a:endParaRPr/>
          </a:p>
        </p:txBody>
      </p:sp>
      <p:sp>
        <p:nvSpPr>
          <p:cNvPr id="855" name="Google Shape;855;p4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856" name="Google Shape;856;p44"/>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Configuration Java</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solidFill>
                  <a:srgbClr val="000000"/>
                </a:solidFill>
              </a:rPr>
              <a:t>L’auto configuration peut être </a:t>
            </a:r>
            <a:r>
              <a:rPr lang="en">
                <a:solidFill>
                  <a:srgbClr val="000000"/>
                </a:solidFill>
              </a:rPr>
              <a:t>désactivée, ou absente</a:t>
            </a:r>
            <a:r>
              <a:rPr lang="en">
                <a:solidFill>
                  <a:srgbClr val="000000"/>
                </a:solidFill>
              </a:rPr>
              <a:t>. La configuration en Java de la servlet se ferait comme suit :</a:t>
            </a:r>
            <a:endParaRPr>
              <a:solidFill>
                <a:srgbClr val="000000"/>
              </a:solidFill>
            </a:endParaRPr>
          </a:p>
          <a:p>
            <a:pPr indent="0" lvl="0" marL="0" rtl="0" algn="l">
              <a:spcBef>
                <a:spcPts val="1000"/>
              </a:spcBef>
              <a:spcAft>
                <a:spcPts val="0"/>
              </a:spcAft>
              <a:buNone/>
            </a:pPr>
            <a:r>
              <a:rPr lang="en" sz="1400">
                <a:solidFill>
                  <a:srgbClr val="808000"/>
                </a:solidFill>
                <a:highlight>
                  <a:srgbClr val="FFFFFF"/>
                </a:highlight>
                <a:latin typeface="Courier New"/>
                <a:ea typeface="Courier New"/>
                <a:cs typeface="Courier New"/>
                <a:sym typeface="Courier New"/>
              </a:rPr>
              <a:t>@Bean</a:t>
            </a:r>
            <a:endParaRPr sz="14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n" sz="1400">
                <a:solidFill>
                  <a:srgbClr val="000080"/>
                </a:solidFill>
                <a:highlight>
                  <a:srgbClr val="FFFFFF"/>
                </a:highlight>
                <a:latin typeface="Courier New"/>
                <a:ea typeface="Courier New"/>
                <a:cs typeface="Courier New"/>
                <a:sym typeface="Courier New"/>
              </a:rPr>
              <a:t>public </a:t>
            </a:r>
            <a:r>
              <a:rPr lang="en" sz="1400">
                <a:solidFill>
                  <a:schemeClr val="dk1"/>
                </a:solidFill>
                <a:highlight>
                  <a:srgbClr val="FFFFFF"/>
                </a:highlight>
                <a:latin typeface="Courier New"/>
                <a:ea typeface="Courier New"/>
                <a:cs typeface="Courier New"/>
                <a:sym typeface="Courier New"/>
              </a:rPr>
              <a:t>ServletRegistrationBean exampleServletBean()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chemeClr val="dk1"/>
                </a:solidFill>
                <a:highlight>
                  <a:srgbClr val="FFFFFF"/>
                </a:highlight>
                <a:latin typeface="Courier New"/>
                <a:ea typeface="Courier New"/>
                <a:cs typeface="Courier New"/>
                <a:sym typeface="Courier New"/>
              </a:rPr>
              <a:t>   ServletRegistrationBean bean = </a:t>
            </a:r>
            <a:r>
              <a:rPr b="1" lang="en" sz="1400">
                <a:solidFill>
                  <a:srgbClr val="000080"/>
                </a:solidFill>
                <a:highlight>
                  <a:srgbClr val="FFFFFF"/>
                </a:highlight>
                <a:latin typeface="Courier New"/>
                <a:ea typeface="Courier New"/>
                <a:cs typeface="Courier New"/>
                <a:sym typeface="Courier New"/>
              </a:rPr>
              <a:t>new </a:t>
            </a:r>
            <a:r>
              <a:rPr lang="en" sz="1400">
                <a:solidFill>
                  <a:schemeClr val="dk1"/>
                </a:solidFill>
                <a:highlight>
                  <a:srgbClr val="FFFFFF"/>
                </a:highlight>
                <a:latin typeface="Courier New"/>
                <a:ea typeface="Courier New"/>
                <a:cs typeface="Courier New"/>
                <a:sym typeface="Courier New"/>
              </a:rPr>
              <a:t>ServletRegistrationBean(</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chemeClr val="dk1"/>
                </a:solidFill>
                <a:highlight>
                  <a:srgbClr val="FFFFFF"/>
                </a:highlight>
                <a:latin typeface="Courier New"/>
                <a:ea typeface="Courier New"/>
                <a:cs typeface="Courier New"/>
                <a:sym typeface="Courier New"/>
              </a:rPr>
              <a:t>           </a:t>
            </a:r>
            <a:r>
              <a:rPr b="1" lang="en" sz="1400">
                <a:solidFill>
                  <a:srgbClr val="000080"/>
                </a:solidFill>
                <a:highlight>
                  <a:srgbClr val="FFFFFF"/>
                </a:highlight>
                <a:latin typeface="Courier New"/>
                <a:ea typeface="Courier New"/>
                <a:cs typeface="Courier New"/>
                <a:sym typeface="Courier New"/>
              </a:rPr>
              <a:t>new </a:t>
            </a:r>
            <a:r>
              <a:rPr lang="en" sz="1400">
                <a:solidFill>
                  <a:schemeClr val="dk1"/>
                </a:solidFill>
                <a:highlight>
                  <a:srgbClr val="FFFFFF"/>
                </a:highlight>
                <a:latin typeface="Courier New"/>
                <a:ea typeface="Courier New"/>
                <a:cs typeface="Courier New"/>
                <a:sym typeface="Courier New"/>
              </a:rPr>
              <a:t>DispatcherServlet(), </a:t>
            </a:r>
            <a:r>
              <a:rPr b="1" lang="en" sz="1400">
                <a:solidFill>
                  <a:srgbClr val="008000"/>
                </a:solidFill>
                <a:highlight>
                  <a:srgbClr val="FFFFFF"/>
                </a:highlight>
                <a:latin typeface="Courier New"/>
                <a:ea typeface="Courier New"/>
                <a:cs typeface="Courier New"/>
                <a:sym typeface="Courier New"/>
              </a:rPr>
              <a:t>"**"</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chemeClr val="dk1"/>
                </a:solidFill>
                <a:highlight>
                  <a:srgbClr val="FFFFFF"/>
                </a:highlight>
                <a:latin typeface="Courier New"/>
                <a:ea typeface="Courier New"/>
                <a:cs typeface="Courier New"/>
                <a:sym typeface="Courier New"/>
              </a:rPr>
              <a:t>   bean.setLoadOnStartup(</a:t>
            </a:r>
            <a:r>
              <a:rPr lang="en" sz="1400">
                <a:solidFill>
                  <a:srgbClr val="0000FF"/>
                </a:solidFill>
                <a:highlight>
                  <a:srgbClr val="FFFFFF"/>
                </a:highlight>
                <a:latin typeface="Courier New"/>
                <a:ea typeface="Courier New"/>
                <a:cs typeface="Courier New"/>
                <a:sym typeface="Courier New"/>
              </a:rPr>
              <a:t>1</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chemeClr val="dk1"/>
                </a:solidFill>
                <a:highlight>
                  <a:srgbClr val="FFFFFF"/>
                </a:highlight>
                <a:latin typeface="Courier New"/>
                <a:ea typeface="Courier New"/>
                <a:cs typeface="Courier New"/>
                <a:sym typeface="Courier New"/>
              </a:rPr>
              <a:t>   </a:t>
            </a:r>
            <a:r>
              <a:rPr b="1" lang="en" sz="1400">
                <a:solidFill>
                  <a:srgbClr val="000080"/>
                </a:solidFill>
                <a:highlight>
                  <a:srgbClr val="FFFFFF"/>
                </a:highlight>
                <a:latin typeface="Courier New"/>
                <a:ea typeface="Courier New"/>
                <a:cs typeface="Courier New"/>
                <a:sym typeface="Courier New"/>
              </a:rPr>
              <a:t>return </a:t>
            </a:r>
            <a:r>
              <a:rPr lang="en" sz="1400">
                <a:solidFill>
                  <a:schemeClr val="dk1"/>
                </a:solidFill>
                <a:highlight>
                  <a:srgbClr val="FFFFFF"/>
                </a:highlight>
                <a:latin typeface="Courier New"/>
                <a:ea typeface="Courier New"/>
                <a:cs typeface="Courier New"/>
                <a:sym typeface="Courier New"/>
              </a:rPr>
              <a:t>bean;</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857" name="Google Shape;857;p44"/>
          <p:cNvGrpSpPr/>
          <p:nvPr/>
        </p:nvGrpSpPr>
        <p:grpSpPr>
          <a:xfrm>
            <a:off x="293683" y="574116"/>
            <a:ext cx="309041" cy="403123"/>
            <a:chOff x="590250" y="244200"/>
            <a:chExt cx="407975" cy="532175"/>
          </a:xfrm>
        </p:grpSpPr>
        <p:sp>
          <p:nvSpPr>
            <p:cNvPr id="858" name="Google Shape;858;p4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4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Configuration Manuelle (web.xml, hors Spring Boot)</a:t>
            </a:r>
            <a:endParaRPr/>
          </a:p>
        </p:txBody>
      </p:sp>
      <p:sp>
        <p:nvSpPr>
          <p:cNvPr id="877" name="Google Shape;877;p4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878" name="Google Shape;878;p45"/>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dk1"/>
                </a:solidFill>
                <a:latin typeface="Courier New"/>
                <a:ea typeface="Courier New"/>
                <a:cs typeface="Courier New"/>
                <a:sym typeface="Courier New"/>
              </a:rPr>
              <a:t>&lt;</a:t>
            </a:r>
            <a:r>
              <a:rPr b="1" lang="en" sz="1200">
                <a:solidFill>
                  <a:srgbClr val="000080"/>
                </a:solidFill>
                <a:latin typeface="Courier New"/>
                <a:ea typeface="Courier New"/>
                <a:cs typeface="Courier New"/>
                <a:sym typeface="Courier New"/>
              </a:rPr>
              <a:t>servlet</a:t>
            </a:r>
            <a:r>
              <a:rPr lang="en" sz="1200">
                <a:solidFill>
                  <a:schemeClr val="dk1"/>
                </a:solidFill>
                <a:latin typeface="Courier New"/>
                <a:ea typeface="Courier New"/>
                <a:cs typeface="Courier New"/>
                <a:sym typeface="Courier New"/>
              </a:rPr>
              <a:t>&gt;</a:t>
            </a:r>
            <a:endParaRPr sz="12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 sz="1200">
                <a:solidFill>
                  <a:schemeClr val="dk1"/>
                </a:solidFill>
                <a:latin typeface="Courier New"/>
                <a:ea typeface="Courier New"/>
                <a:cs typeface="Courier New"/>
                <a:sym typeface="Courier New"/>
              </a:rPr>
              <a:t>   &lt;</a:t>
            </a:r>
            <a:r>
              <a:rPr b="1" lang="en" sz="1200">
                <a:solidFill>
                  <a:srgbClr val="000080"/>
                </a:solidFill>
                <a:latin typeface="Courier New"/>
                <a:ea typeface="Courier New"/>
                <a:cs typeface="Courier New"/>
                <a:sym typeface="Courier New"/>
              </a:rPr>
              <a:t>servlet-name</a:t>
            </a:r>
            <a:r>
              <a:rPr lang="en" sz="1200">
                <a:solidFill>
                  <a:schemeClr val="dk1"/>
                </a:solidFill>
                <a:latin typeface="Courier New"/>
                <a:ea typeface="Courier New"/>
                <a:cs typeface="Courier New"/>
                <a:sym typeface="Courier New"/>
              </a:rPr>
              <a:t>&gt;dispatcher&lt;/</a:t>
            </a:r>
            <a:r>
              <a:rPr b="1" lang="en" sz="1200">
                <a:solidFill>
                  <a:srgbClr val="000080"/>
                </a:solidFill>
                <a:latin typeface="Courier New"/>
                <a:ea typeface="Courier New"/>
                <a:cs typeface="Courier New"/>
                <a:sym typeface="Courier New"/>
              </a:rPr>
              <a:t>servlet-name</a:t>
            </a:r>
            <a:r>
              <a:rPr lang="en" sz="1200">
                <a:solidFill>
                  <a:schemeClr val="dk1"/>
                </a:solidFill>
                <a:latin typeface="Courier New"/>
                <a:ea typeface="Courier New"/>
                <a:cs typeface="Courier New"/>
                <a:sym typeface="Courier New"/>
              </a:rPr>
              <a:t>&gt;</a:t>
            </a:r>
            <a:endParaRPr sz="12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 sz="1200">
                <a:solidFill>
                  <a:schemeClr val="dk1"/>
                </a:solidFill>
                <a:latin typeface="Courier New"/>
                <a:ea typeface="Courier New"/>
                <a:cs typeface="Courier New"/>
                <a:sym typeface="Courier New"/>
              </a:rPr>
              <a:t>   &lt;</a:t>
            </a:r>
            <a:r>
              <a:rPr b="1" lang="en" sz="1200">
                <a:solidFill>
                  <a:srgbClr val="000080"/>
                </a:solidFill>
                <a:latin typeface="Courier New"/>
                <a:ea typeface="Courier New"/>
                <a:cs typeface="Courier New"/>
                <a:sym typeface="Courier New"/>
              </a:rPr>
              <a:t>servlet-class</a:t>
            </a:r>
            <a:r>
              <a:rPr lang="en" sz="1200">
                <a:solidFill>
                  <a:schemeClr val="dk1"/>
                </a:solidFill>
                <a:latin typeface="Courier New"/>
                <a:ea typeface="Courier New"/>
                <a:cs typeface="Courier New"/>
                <a:sym typeface="Courier New"/>
              </a:rPr>
              <a:t>&gt;</a:t>
            </a:r>
            <a:endParaRPr sz="12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 sz="1200">
                <a:solidFill>
                  <a:schemeClr val="dk1"/>
                </a:solidFill>
                <a:latin typeface="Courier New"/>
                <a:ea typeface="Courier New"/>
                <a:cs typeface="Courier New"/>
                <a:sym typeface="Courier New"/>
              </a:rPr>
              <a:t>       org.springframework.web.servlet.DispatcherServlet</a:t>
            </a:r>
            <a:endParaRPr sz="12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 sz="1200">
                <a:solidFill>
                  <a:schemeClr val="dk1"/>
                </a:solidFill>
                <a:latin typeface="Courier New"/>
                <a:ea typeface="Courier New"/>
                <a:cs typeface="Courier New"/>
                <a:sym typeface="Courier New"/>
              </a:rPr>
              <a:t>   &lt;/</a:t>
            </a:r>
            <a:r>
              <a:rPr b="1" lang="en" sz="1200">
                <a:solidFill>
                  <a:srgbClr val="000080"/>
                </a:solidFill>
                <a:latin typeface="Courier New"/>
                <a:ea typeface="Courier New"/>
                <a:cs typeface="Courier New"/>
                <a:sym typeface="Courier New"/>
              </a:rPr>
              <a:t>servlet-class</a:t>
            </a:r>
            <a:r>
              <a:rPr lang="en" sz="1200">
                <a:solidFill>
                  <a:schemeClr val="dk1"/>
                </a:solidFill>
                <a:latin typeface="Courier New"/>
                <a:ea typeface="Courier New"/>
                <a:cs typeface="Courier New"/>
                <a:sym typeface="Courier New"/>
              </a:rPr>
              <a:t>&gt;</a:t>
            </a:r>
            <a:endParaRPr sz="12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 sz="1200">
                <a:solidFill>
                  <a:schemeClr val="dk1"/>
                </a:solidFill>
                <a:latin typeface="Courier New"/>
                <a:ea typeface="Courier New"/>
                <a:cs typeface="Courier New"/>
                <a:sym typeface="Courier New"/>
              </a:rPr>
              <a:t>   &lt;</a:t>
            </a:r>
            <a:r>
              <a:rPr b="1" lang="en" sz="1200">
                <a:solidFill>
                  <a:srgbClr val="000080"/>
                </a:solidFill>
                <a:latin typeface="Courier New"/>
                <a:ea typeface="Courier New"/>
                <a:cs typeface="Courier New"/>
                <a:sym typeface="Courier New"/>
              </a:rPr>
              <a:t>init-param</a:t>
            </a:r>
            <a:r>
              <a:rPr lang="en" sz="1200">
                <a:solidFill>
                  <a:schemeClr val="dk1"/>
                </a:solidFill>
                <a:latin typeface="Courier New"/>
                <a:ea typeface="Courier New"/>
                <a:cs typeface="Courier New"/>
                <a:sym typeface="Courier New"/>
              </a:rPr>
              <a:t>&gt;</a:t>
            </a:r>
            <a:endParaRPr sz="12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 sz="1200">
                <a:solidFill>
                  <a:schemeClr val="dk1"/>
                </a:solidFill>
                <a:latin typeface="Courier New"/>
                <a:ea typeface="Courier New"/>
                <a:cs typeface="Courier New"/>
                <a:sym typeface="Courier New"/>
              </a:rPr>
              <a:t>       &lt;</a:t>
            </a:r>
            <a:r>
              <a:rPr b="1" lang="en" sz="1200">
                <a:solidFill>
                  <a:srgbClr val="000080"/>
                </a:solidFill>
                <a:latin typeface="Courier New"/>
                <a:ea typeface="Courier New"/>
                <a:cs typeface="Courier New"/>
                <a:sym typeface="Courier New"/>
              </a:rPr>
              <a:t>param-name</a:t>
            </a:r>
            <a:r>
              <a:rPr lang="en" sz="1200">
                <a:solidFill>
                  <a:schemeClr val="dk1"/>
                </a:solidFill>
                <a:latin typeface="Courier New"/>
                <a:ea typeface="Courier New"/>
                <a:cs typeface="Courier New"/>
                <a:sym typeface="Courier New"/>
              </a:rPr>
              <a:t>&gt;contextConfigLocation&lt;/</a:t>
            </a:r>
            <a:r>
              <a:rPr b="1" lang="en" sz="1200">
                <a:solidFill>
                  <a:srgbClr val="000080"/>
                </a:solidFill>
                <a:latin typeface="Courier New"/>
                <a:ea typeface="Courier New"/>
                <a:cs typeface="Courier New"/>
                <a:sym typeface="Courier New"/>
              </a:rPr>
              <a:t>param-name</a:t>
            </a:r>
            <a:r>
              <a:rPr lang="en" sz="1200">
                <a:solidFill>
                  <a:schemeClr val="dk1"/>
                </a:solidFill>
                <a:latin typeface="Courier New"/>
                <a:ea typeface="Courier New"/>
                <a:cs typeface="Courier New"/>
                <a:sym typeface="Courier New"/>
              </a:rPr>
              <a:t>&gt;</a:t>
            </a:r>
            <a:endParaRPr sz="12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 sz="1200">
                <a:solidFill>
                  <a:schemeClr val="dk1"/>
                </a:solidFill>
                <a:latin typeface="Courier New"/>
                <a:ea typeface="Courier New"/>
                <a:cs typeface="Courier New"/>
                <a:sym typeface="Courier New"/>
              </a:rPr>
              <a:t>       &lt;</a:t>
            </a:r>
            <a:r>
              <a:rPr b="1" lang="en" sz="1200">
                <a:solidFill>
                  <a:srgbClr val="000080"/>
                </a:solidFill>
                <a:latin typeface="Courier New"/>
                <a:ea typeface="Courier New"/>
                <a:cs typeface="Courier New"/>
                <a:sym typeface="Courier New"/>
              </a:rPr>
              <a:t>param-value</a:t>
            </a:r>
            <a:r>
              <a:rPr lang="en" sz="1200">
                <a:solidFill>
                  <a:schemeClr val="dk1"/>
                </a:solidFill>
                <a:latin typeface="Courier New"/>
                <a:ea typeface="Courier New"/>
                <a:cs typeface="Courier New"/>
                <a:sym typeface="Courier New"/>
              </a:rPr>
              <a:t>&gt;/WEB-INF/spring/dispatcher-config.xml&lt;/</a:t>
            </a:r>
            <a:r>
              <a:rPr b="1" lang="en" sz="1200">
                <a:solidFill>
                  <a:srgbClr val="000080"/>
                </a:solidFill>
                <a:latin typeface="Courier New"/>
                <a:ea typeface="Courier New"/>
                <a:cs typeface="Courier New"/>
                <a:sym typeface="Courier New"/>
              </a:rPr>
              <a:t>param-value</a:t>
            </a:r>
            <a:r>
              <a:rPr lang="en" sz="1200">
                <a:solidFill>
                  <a:schemeClr val="dk1"/>
                </a:solidFill>
                <a:latin typeface="Courier New"/>
                <a:ea typeface="Courier New"/>
                <a:cs typeface="Courier New"/>
                <a:sym typeface="Courier New"/>
              </a:rPr>
              <a:t>&gt;</a:t>
            </a:r>
            <a:endParaRPr sz="12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 sz="1200">
                <a:solidFill>
                  <a:schemeClr val="dk1"/>
                </a:solidFill>
                <a:latin typeface="Courier New"/>
                <a:ea typeface="Courier New"/>
                <a:cs typeface="Courier New"/>
                <a:sym typeface="Courier New"/>
              </a:rPr>
              <a:t>   &lt;/</a:t>
            </a:r>
            <a:r>
              <a:rPr b="1" lang="en" sz="1200">
                <a:solidFill>
                  <a:srgbClr val="000080"/>
                </a:solidFill>
                <a:latin typeface="Courier New"/>
                <a:ea typeface="Courier New"/>
                <a:cs typeface="Courier New"/>
                <a:sym typeface="Courier New"/>
              </a:rPr>
              <a:t>init-param</a:t>
            </a:r>
            <a:r>
              <a:rPr lang="en" sz="1200">
                <a:solidFill>
                  <a:schemeClr val="dk1"/>
                </a:solidFill>
                <a:latin typeface="Courier New"/>
                <a:ea typeface="Courier New"/>
                <a:cs typeface="Courier New"/>
                <a:sym typeface="Courier New"/>
              </a:rPr>
              <a:t>&gt;</a:t>
            </a:r>
            <a:endParaRPr sz="12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 sz="1200">
                <a:solidFill>
                  <a:schemeClr val="dk1"/>
                </a:solidFill>
                <a:latin typeface="Courier New"/>
                <a:ea typeface="Courier New"/>
                <a:cs typeface="Courier New"/>
                <a:sym typeface="Courier New"/>
              </a:rPr>
              <a:t>   &lt;</a:t>
            </a:r>
            <a:r>
              <a:rPr b="1" lang="en" sz="1200">
                <a:solidFill>
                  <a:srgbClr val="000080"/>
                </a:solidFill>
                <a:latin typeface="Courier New"/>
                <a:ea typeface="Courier New"/>
                <a:cs typeface="Courier New"/>
                <a:sym typeface="Courier New"/>
              </a:rPr>
              <a:t>load-on-startup</a:t>
            </a:r>
            <a:r>
              <a:rPr lang="en" sz="1200">
                <a:solidFill>
                  <a:schemeClr val="dk1"/>
                </a:solidFill>
                <a:latin typeface="Courier New"/>
                <a:ea typeface="Courier New"/>
                <a:cs typeface="Courier New"/>
                <a:sym typeface="Courier New"/>
              </a:rPr>
              <a:t>&gt;1&lt;/</a:t>
            </a:r>
            <a:r>
              <a:rPr b="1" lang="en" sz="1200">
                <a:solidFill>
                  <a:srgbClr val="000080"/>
                </a:solidFill>
                <a:latin typeface="Courier New"/>
                <a:ea typeface="Courier New"/>
                <a:cs typeface="Courier New"/>
                <a:sym typeface="Courier New"/>
              </a:rPr>
              <a:t>load-on-startup</a:t>
            </a:r>
            <a:r>
              <a:rPr lang="en" sz="1200">
                <a:solidFill>
                  <a:schemeClr val="dk1"/>
                </a:solidFill>
                <a:latin typeface="Courier New"/>
                <a:ea typeface="Courier New"/>
                <a:cs typeface="Courier New"/>
                <a:sym typeface="Courier New"/>
              </a:rPr>
              <a:t>&gt;</a:t>
            </a:r>
            <a:endParaRPr sz="12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 sz="1200">
                <a:solidFill>
                  <a:schemeClr val="dk1"/>
                </a:solidFill>
                <a:latin typeface="Courier New"/>
                <a:ea typeface="Courier New"/>
                <a:cs typeface="Courier New"/>
                <a:sym typeface="Courier New"/>
              </a:rPr>
              <a:t>&lt;/</a:t>
            </a:r>
            <a:r>
              <a:rPr b="1" lang="en" sz="1200">
                <a:solidFill>
                  <a:srgbClr val="000080"/>
                </a:solidFill>
                <a:latin typeface="Courier New"/>
                <a:ea typeface="Courier New"/>
                <a:cs typeface="Courier New"/>
                <a:sym typeface="Courier New"/>
              </a:rPr>
              <a:t>servlet</a:t>
            </a:r>
            <a:r>
              <a:rPr lang="en" sz="1200">
                <a:solidFill>
                  <a:schemeClr val="dk1"/>
                </a:solidFill>
                <a:latin typeface="Courier New"/>
                <a:ea typeface="Courier New"/>
                <a:cs typeface="Courier New"/>
                <a:sym typeface="Courier New"/>
              </a:rPr>
              <a:t>&gt;</a:t>
            </a:r>
            <a:endParaRPr sz="1200">
              <a:solidFill>
                <a:schemeClr val="dk1"/>
              </a:solidFill>
              <a:latin typeface="Courier New"/>
              <a:ea typeface="Courier New"/>
              <a:cs typeface="Courier New"/>
              <a:sym typeface="Courier New"/>
            </a:endParaRPr>
          </a:p>
          <a:p>
            <a:pPr indent="0" lvl="0" marL="0" rtl="0" algn="l">
              <a:spcBef>
                <a:spcPts val="1000"/>
              </a:spcBef>
              <a:spcAft>
                <a:spcPts val="0"/>
              </a:spcAft>
              <a:buNone/>
            </a:pPr>
            <a:r>
              <a:t/>
            </a:r>
            <a:endParaRPr sz="14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879" name="Google Shape;879;p45"/>
          <p:cNvGrpSpPr/>
          <p:nvPr/>
        </p:nvGrpSpPr>
        <p:grpSpPr>
          <a:xfrm>
            <a:off x="293683" y="574116"/>
            <a:ext cx="309041" cy="403123"/>
            <a:chOff x="590250" y="244200"/>
            <a:chExt cx="407975" cy="532175"/>
          </a:xfrm>
        </p:grpSpPr>
        <p:sp>
          <p:nvSpPr>
            <p:cNvPr id="880" name="Google Shape;880;p4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4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899" name="Google Shape;899;p46"/>
          <p:cNvSpPr/>
          <p:nvPr/>
        </p:nvSpPr>
        <p:spPr>
          <a:xfrm>
            <a:off x="2404925" y="715150"/>
            <a:ext cx="5421600" cy="625500"/>
          </a:xfrm>
          <a:prstGeom prst="rect">
            <a:avLst/>
          </a:prstGeom>
          <a:solidFill>
            <a:srgbClr val="85A05B"/>
          </a:solidFill>
          <a:ln cap="flat" cmpd="sng" w="38100">
            <a:solidFill>
              <a:srgbClr val="728A4E"/>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sz="1800">
                <a:latin typeface="Roboto Condensed"/>
                <a:ea typeface="Roboto Condensed"/>
                <a:cs typeface="Roboto Condensed"/>
                <a:sym typeface="Roboto Condensed"/>
              </a:rPr>
              <a:t>DispatcherServlet</a:t>
            </a:r>
            <a:endParaRPr b="1"/>
          </a:p>
        </p:txBody>
      </p:sp>
      <p:sp>
        <p:nvSpPr>
          <p:cNvPr id="900" name="Google Shape;900;p46"/>
          <p:cNvSpPr/>
          <p:nvPr/>
        </p:nvSpPr>
        <p:spPr>
          <a:xfrm>
            <a:off x="1098200" y="1868450"/>
            <a:ext cx="1487400" cy="486600"/>
          </a:xfrm>
          <a:prstGeom prst="rect">
            <a:avLst/>
          </a:prstGeom>
          <a:solidFill>
            <a:srgbClr val="FF9800"/>
          </a:solidFill>
          <a:ln cap="flat" cmpd="sng" w="38100">
            <a:solidFill>
              <a:srgbClr val="D26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Handler Mapping</a:t>
            </a:r>
            <a:endParaRPr>
              <a:latin typeface="Roboto Condensed"/>
              <a:ea typeface="Roboto Condensed"/>
              <a:cs typeface="Roboto Condensed"/>
              <a:sym typeface="Roboto Condensed"/>
            </a:endParaRPr>
          </a:p>
        </p:txBody>
      </p:sp>
      <p:sp>
        <p:nvSpPr>
          <p:cNvPr id="901" name="Google Shape;901;p46"/>
          <p:cNvSpPr/>
          <p:nvPr/>
        </p:nvSpPr>
        <p:spPr>
          <a:xfrm>
            <a:off x="3099500" y="1868450"/>
            <a:ext cx="1487400" cy="486600"/>
          </a:xfrm>
          <a:prstGeom prst="rect">
            <a:avLst/>
          </a:prstGeom>
          <a:solidFill>
            <a:srgbClr val="FF9800"/>
          </a:solidFill>
          <a:ln cap="flat" cmpd="sng" w="38100">
            <a:solidFill>
              <a:srgbClr val="D26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Handler Adapter</a:t>
            </a:r>
            <a:endParaRPr>
              <a:latin typeface="Roboto Condensed"/>
              <a:ea typeface="Roboto Condensed"/>
              <a:cs typeface="Roboto Condensed"/>
              <a:sym typeface="Roboto Condensed"/>
            </a:endParaRPr>
          </a:p>
        </p:txBody>
      </p:sp>
      <p:sp>
        <p:nvSpPr>
          <p:cNvPr id="902" name="Google Shape;902;p46"/>
          <p:cNvSpPr/>
          <p:nvPr/>
        </p:nvSpPr>
        <p:spPr>
          <a:xfrm>
            <a:off x="1174400" y="2737525"/>
            <a:ext cx="5790300" cy="1967400"/>
          </a:xfrm>
          <a:prstGeom prst="rect">
            <a:avLst/>
          </a:prstGeom>
          <a:noFill/>
          <a:ln cap="flat" cmpd="sng" w="3810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6"/>
          <p:cNvSpPr/>
          <p:nvPr/>
        </p:nvSpPr>
        <p:spPr>
          <a:xfrm>
            <a:off x="1362325" y="3300800"/>
            <a:ext cx="1487400" cy="764700"/>
          </a:xfrm>
          <a:prstGeom prst="rect">
            <a:avLst/>
          </a:prstGeom>
          <a:solidFill>
            <a:srgbClr val="92A8C8"/>
          </a:solidFill>
          <a:ln cap="flat" cmpd="sng" w="28575">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Interceptor</a:t>
            </a:r>
            <a:endParaRPr>
              <a:latin typeface="Roboto Condensed"/>
              <a:ea typeface="Roboto Condensed"/>
              <a:cs typeface="Roboto Condensed"/>
              <a:sym typeface="Roboto Condensed"/>
            </a:endParaRPr>
          </a:p>
          <a:p>
            <a:pPr indent="0" lvl="0" marL="0" rtl="0" algn="ctr">
              <a:spcBef>
                <a:spcPts val="0"/>
              </a:spcBef>
              <a:spcAft>
                <a:spcPts val="0"/>
              </a:spcAft>
              <a:buNone/>
            </a:pPr>
            <a:r>
              <a:rPr lang="en">
                <a:latin typeface="Roboto Condensed"/>
                <a:ea typeface="Roboto Condensed"/>
                <a:cs typeface="Roboto Condensed"/>
                <a:sym typeface="Roboto Condensed"/>
              </a:rPr>
              <a:t>Pré traitement</a:t>
            </a:r>
            <a:endParaRPr>
              <a:latin typeface="Roboto Condensed"/>
              <a:ea typeface="Roboto Condensed"/>
              <a:cs typeface="Roboto Condensed"/>
              <a:sym typeface="Roboto Condensed"/>
            </a:endParaRPr>
          </a:p>
        </p:txBody>
      </p:sp>
      <p:sp>
        <p:nvSpPr>
          <p:cNvPr id="904" name="Google Shape;904;p46"/>
          <p:cNvSpPr/>
          <p:nvPr/>
        </p:nvSpPr>
        <p:spPr>
          <a:xfrm>
            <a:off x="3235250" y="3300800"/>
            <a:ext cx="1487400" cy="764700"/>
          </a:xfrm>
          <a:prstGeom prst="rect">
            <a:avLst/>
          </a:prstGeom>
          <a:solidFill>
            <a:srgbClr val="C7D3E6"/>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Controller</a:t>
            </a:r>
            <a:endParaRPr sz="1800">
              <a:latin typeface="Roboto Condensed"/>
              <a:ea typeface="Roboto Condensed"/>
              <a:cs typeface="Roboto Condensed"/>
              <a:sym typeface="Roboto Condensed"/>
            </a:endParaRPr>
          </a:p>
        </p:txBody>
      </p:sp>
      <p:sp>
        <p:nvSpPr>
          <p:cNvPr id="905" name="Google Shape;905;p46"/>
          <p:cNvSpPr/>
          <p:nvPr/>
        </p:nvSpPr>
        <p:spPr>
          <a:xfrm>
            <a:off x="5107975" y="3300800"/>
            <a:ext cx="1487400" cy="764700"/>
          </a:xfrm>
          <a:prstGeom prst="rect">
            <a:avLst/>
          </a:prstGeom>
          <a:solidFill>
            <a:srgbClr val="92A8C8"/>
          </a:solidFill>
          <a:ln cap="flat" cmpd="sng" w="28575">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Interceptor</a:t>
            </a:r>
            <a:endParaRPr/>
          </a:p>
          <a:p>
            <a:pPr indent="0" lvl="0" marL="0" rtl="0" algn="l">
              <a:spcBef>
                <a:spcPts val="0"/>
              </a:spcBef>
              <a:spcAft>
                <a:spcPts val="0"/>
              </a:spcAft>
              <a:buNone/>
            </a:pPr>
            <a:r>
              <a:rPr lang="en"/>
              <a:t>Post traitement</a:t>
            </a:r>
            <a:endParaRPr/>
          </a:p>
        </p:txBody>
      </p:sp>
      <p:cxnSp>
        <p:nvCxnSpPr>
          <p:cNvPr id="906" name="Google Shape;906;p46"/>
          <p:cNvCxnSpPr>
            <a:endCxn id="900" idx="0"/>
          </p:cNvCxnSpPr>
          <p:nvPr/>
        </p:nvCxnSpPr>
        <p:spPr>
          <a:xfrm flipH="1">
            <a:off x="1841900" y="1368350"/>
            <a:ext cx="1077300" cy="500100"/>
          </a:xfrm>
          <a:prstGeom prst="straightConnector1">
            <a:avLst/>
          </a:prstGeom>
          <a:noFill/>
          <a:ln cap="flat" cmpd="sng" w="9525">
            <a:solidFill>
              <a:schemeClr val="dk2"/>
            </a:solidFill>
            <a:prstDash val="solid"/>
            <a:round/>
            <a:headEnd len="med" w="med" type="none"/>
            <a:tailEnd len="med" w="med" type="triangle"/>
          </a:ln>
        </p:spPr>
      </p:cxnSp>
      <p:cxnSp>
        <p:nvCxnSpPr>
          <p:cNvPr id="907" name="Google Shape;907;p46"/>
          <p:cNvCxnSpPr>
            <a:endCxn id="901" idx="0"/>
          </p:cNvCxnSpPr>
          <p:nvPr/>
        </p:nvCxnSpPr>
        <p:spPr>
          <a:xfrm flipH="1">
            <a:off x="3843200" y="1354550"/>
            <a:ext cx="271500" cy="513900"/>
          </a:xfrm>
          <a:prstGeom prst="straightConnector1">
            <a:avLst/>
          </a:prstGeom>
          <a:noFill/>
          <a:ln cap="flat" cmpd="sng" w="9525">
            <a:solidFill>
              <a:schemeClr val="dk2"/>
            </a:solidFill>
            <a:prstDash val="solid"/>
            <a:round/>
            <a:headEnd len="med" w="med" type="none"/>
            <a:tailEnd len="med" w="med" type="triangle"/>
          </a:ln>
        </p:spPr>
      </p:cxnSp>
      <p:cxnSp>
        <p:nvCxnSpPr>
          <p:cNvPr id="908" name="Google Shape;908;p46"/>
          <p:cNvCxnSpPr>
            <a:stCxn id="900" idx="2"/>
          </p:cNvCxnSpPr>
          <p:nvPr/>
        </p:nvCxnSpPr>
        <p:spPr>
          <a:xfrm>
            <a:off x="1841900" y="2355050"/>
            <a:ext cx="6900" cy="348000"/>
          </a:xfrm>
          <a:prstGeom prst="straightConnector1">
            <a:avLst/>
          </a:prstGeom>
          <a:noFill/>
          <a:ln cap="flat" cmpd="sng" w="9525">
            <a:solidFill>
              <a:schemeClr val="dk2"/>
            </a:solidFill>
            <a:prstDash val="solid"/>
            <a:round/>
            <a:headEnd len="med" w="med" type="none"/>
            <a:tailEnd len="med" w="med" type="triangle"/>
          </a:ln>
        </p:spPr>
      </p:cxnSp>
      <p:cxnSp>
        <p:nvCxnSpPr>
          <p:cNvPr id="909" name="Google Shape;909;p46"/>
          <p:cNvCxnSpPr>
            <a:stCxn id="901" idx="2"/>
          </p:cNvCxnSpPr>
          <p:nvPr/>
        </p:nvCxnSpPr>
        <p:spPr>
          <a:xfrm flipH="1">
            <a:off x="3836900" y="2355050"/>
            <a:ext cx="6300" cy="348000"/>
          </a:xfrm>
          <a:prstGeom prst="straightConnector1">
            <a:avLst/>
          </a:prstGeom>
          <a:noFill/>
          <a:ln cap="flat" cmpd="sng" w="9525">
            <a:solidFill>
              <a:schemeClr val="dk2"/>
            </a:solidFill>
            <a:prstDash val="solid"/>
            <a:round/>
            <a:headEnd len="med" w="med" type="none"/>
            <a:tailEnd len="med" w="med" type="triangle"/>
          </a:ln>
        </p:spPr>
      </p:cxnSp>
      <p:sp>
        <p:nvSpPr>
          <p:cNvPr id="910" name="Google Shape;910;p46"/>
          <p:cNvSpPr/>
          <p:nvPr/>
        </p:nvSpPr>
        <p:spPr>
          <a:xfrm>
            <a:off x="3072200" y="166825"/>
            <a:ext cx="250200" cy="500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6"/>
          <p:cNvSpPr txBox="1"/>
          <p:nvPr/>
        </p:nvSpPr>
        <p:spPr>
          <a:xfrm>
            <a:off x="2391025" y="4351125"/>
            <a:ext cx="2331600" cy="1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Condensed Light"/>
                <a:ea typeface="Roboto Condensed Light"/>
                <a:cs typeface="Roboto Condensed Light"/>
                <a:sym typeface="Roboto Condensed Light"/>
              </a:rPr>
              <a:t>Châine des handlers</a:t>
            </a:r>
            <a:endParaRPr sz="1800">
              <a:latin typeface="Roboto Condensed Light"/>
              <a:ea typeface="Roboto Condensed Light"/>
              <a:cs typeface="Roboto Condensed Light"/>
              <a:sym typeface="Roboto Condensed Light"/>
            </a:endParaRPr>
          </a:p>
        </p:txBody>
      </p:sp>
      <p:cxnSp>
        <p:nvCxnSpPr>
          <p:cNvPr id="912" name="Google Shape;912;p46"/>
          <p:cNvCxnSpPr>
            <a:stCxn id="903" idx="3"/>
            <a:endCxn id="904" idx="1"/>
          </p:cNvCxnSpPr>
          <p:nvPr/>
        </p:nvCxnSpPr>
        <p:spPr>
          <a:xfrm>
            <a:off x="2849725" y="3683150"/>
            <a:ext cx="385500" cy="0"/>
          </a:xfrm>
          <a:prstGeom prst="straightConnector1">
            <a:avLst/>
          </a:prstGeom>
          <a:noFill/>
          <a:ln cap="flat" cmpd="sng" w="9525">
            <a:solidFill>
              <a:schemeClr val="dk2"/>
            </a:solidFill>
            <a:prstDash val="solid"/>
            <a:round/>
            <a:headEnd len="med" w="med" type="none"/>
            <a:tailEnd len="med" w="med" type="triangle"/>
          </a:ln>
        </p:spPr>
      </p:cxnSp>
      <p:cxnSp>
        <p:nvCxnSpPr>
          <p:cNvPr id="913" name="Google Shape;913;p46"/>
          <p:cNvCxnSpPr>
            <a:stCxn id="904" idx="3"/>
            <a:endCxn id="905" idx="1"/>
          </p:cNvCxnSpPr>
          <p:nvPr/>
        </p:nvCxnSpPr>
        <p:spPr>
          <a:xfrm>
            <a:off x="4722650" y="3683150"/>
            <a:ext cx="385200" cy="0"/>
          </a:xfrm>
          <a:prstGeom prst="straightConnector1">
            <a:avLst/>
          </a:prstGeom>
          <a:noFill/>
          <a:ln cap="flat" cmpd="sng" w="9525">
            <a:solidFill>
              <a:schemeClr val="dk2"/>
            </a:solidFill>
            <a:prstDash val="solid"/>
            <a:round/>
            <a:headEnd len="med" w="med" type="none"/>
            <a:tailEnd len="med" w="med" type="triangle"/>
          </a:ln>
        </p:spPr>
      </p:cxnSp>
      <p:cxnSp>
        <p:nvCxnSpPr>
          <p:cNvPr id="914" name="Google Shape;914;p46"/>
          <p:cNvCxnSpPr/>
          <p:nvPr/>
        </p:nvCxnSpPr>
        <p:spPr>
          <a:xfrm rot="10800000">
            <a:off x="6408425" y="1415125"/>
            <a:ext cx="27900" cy="1320600"/>
          </a:xfrm>
          <a:prstGeom prst="straightConnector1">
            <a:avLst/>
          </a:prstGeom>
          <a:noFill/>
          <a:ln cap="flat" cmpd="sng" w="9525">
            <a:solidFill>
              <a:schemeClr val="dk2"/>
            </a:solidFill>
            <a:prstDash val="solid"/>
            <a:round/>
            <a:headEnd len="med" w="med" type="none"/>
            <a:tailEnd len="med" w="med" type="triangle"/>
          </a:ln>
        </p:spPr>
      </p:cxnSp>
      <p:sp>
        <p:nvSpPr>
          <p:cNvPr id="915" name="Google Shape;915;p46"/>
          <p:cNvSpPr txBox="1"/>
          <p:nvPr/>
        </p:nvSpPr>
        <p:spPr>
          <a:xfrm>
            <a:off x="2696850" y="233475"/>
            <a:ext cx="12372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Requête HTTP</a:t>
            </a:r>
            <a:endParaRPr b="1">
              <a:latin typeface="Roboto Condensed"/>
              <a:ea typeface="Roboto Condensed"/>
              <a:cs typeface="Roboto Condensed"/>
              <a:sym typeface="Roboto Condensed"/>
            </a:endParaRPr>
          </a:p>
        </p:txBody>
      </p:sp>
      <p:sp>
        <p:nvSpPr>
          <p:cNvPr id="916" name="Google Shape;916;p46"/>
          <p:cNvSpPr/>
          <p:nvPr/>
        </p:nvSpPr>
        <p:spPr>
          <a:xfrm flipH="1" rot="10800000">
            <a:off x="6425000" y="166825"/>
            <a:ext cx="250200" cy="500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6"/>
          <p:cNvSpPr txBox="1"/>
          <p:nvPr/>
        </p:nvSpPr>
        <p:spPr>
          <a:xfrm>
            <a:off x="5897250" y="233475"/>
            <a:ext cx="14874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Réponse </a:t>
            </a:r>
            <a:r>
              <a:rPr b="1" lang="en">
                <a:latin typeface="Roboto Condensed"/>
                <a:ea typeface="Roboto Condensed"/>
                <a:cs typeface="Roboto Condensed"/>
                <a:sym typeface="Roboto Condensed"/>
              </a:rPr>
              <a:t>HTTP</a:t>
            </a:r>
            <a:endParaRPr b="1">
              <a:latin typeface="Roboto Condensed"/>
              <a:ea typeface="Roboto Condensed"/>
              <a:cs typeface="Roboto Condensed"/>
              <a:sym typeface="Roboto Condense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4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Controller</a:t>
            </a:r>
            <a:endParaRPr/>
          </a:p>
        </p:txBody>
      </p:sp>
      <p:sp>
        <p:nvSpPr>
          <p:cNvPr id="923" name="Google Shape;923;p4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924" name="Google Shape;924;p47"/>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Définition</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solidFill>
                  <a:srgbClr val="000000"/>
                </a:solidFill>
              </a:rPr>
              <a:t>Les </a:t>
            </a:r>
            <a:r>
              <a:rPr b="1" lang="en">
                <a:solidFill>
                  <a:srgbClr val="000000"/>
                </a:solidFill>
                <a:latin typeface="Roboto Condensed"/>
                <a:ea typeface="Roboto Condensed"/>
                <a:cs typeface="Roboto Condensed"/>
                <a:sym typeface="Roboto Condensed"/>
              </a:rPr>
              <a:t>Controllers </a:t>
            </a:r>
            <a:r>
              <a:rPr lang="en">
                <a:solidFill>
                  <a:srgbClr val="000000"/>
                </a:solidFill>
              </a:rPr>
              <a:t>sont les classes en charge de réagir à une requête spécifique, en fonction de son URL, de sa méthode HTTP et éventuellement d’autres paramètres.</a:t>
            </a:r>
            <a:endParaRPr>
              <a:solidFill>
                <a:srgbClr val="0000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rPr lang="en">
                <a:solidFill>
                  <a:srgbClr val="000000"/>
                </a:solidFill>
              </a:rPr>
              <a:t>Il s’agit de classes Java identifiées par des annotations spécifiques.</a:t>
            </a:r>
            <a:endParaRPr>
              <a:solidFill>
                <a:srgbClr val="000000"/>
              </a:solidFill>
            </a:endParaRPr>
          </a:p>
          <a:p>
            <a:pPr indent="0" lvl="0" marL="0" rtl="0" algn="l">
              <a:spcBef>
                <a:spcPts val="1000"/>
              </a:spcBef>
              <a:spcAft>
                <a:spcPts val="0"/>
              </a:spcAft>
              <a:buNone/>
            </a:pPr>
            <a:r>
              <a:rPr lang="en">
                <a:solidFill>
                  <a:srgbClr val="000000"/>
                </a:solidFill>
              </a:rPr>
              <a:t>Ils sont en charge du lien entre la ressource REST, son URL, et le traitement des différentes opérations associées.</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925" name="Google Shape;925;p47"/>
          <p:cNvGrpSpPr/>
          <p:nvPr/>
        </p:nvGrpSpPr>
        <p:grpSpPr>
          <a:xfrm>
            <a:off x="293683" y="574116"/>
            <a:ext cx="309041" cy="403123"/>
            <a:chOff x="590250" y="244200"/>
            <a:chExt cx="407975" cy="532175"/>
          </a:xfrm>
        </p:grpSpPr>
        <p:sp>
          <p:nvSpPr>
            <p:cNvPr id="926" name="Google Shape;926;p4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4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Controller</a:t>
            </a:r>
            <a:endParaRPr/>
          </a:p>
        </p:txBody>
      </p:sp>
      <p:sp>
        <p:nvSpPr>
          <p:cNvPr id="945" name="Google Shape;945;p4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946" name="Google Shape;946;p48"/>
          <p:cNvSpPr txBox="1"/>
          <p:nvPr>
            <p:ph idx="1" type="body"/>
          </p:nvPr>
        </p:nvSpPr>
        <p:spPr>
          <a:xfrm>
            <a:off x="814275" y="1439625"/>
            <a:ext cx="76932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Exemple</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sz="1400">
                <a:solidFill>
                  <a:srgbClr val="808000"/>
                </a:solidFill>
                <a:highlight>
                  <a:srgbClr val="FFFFFF"/>
                </a:highlight>
                <a:latin typeface="Courier New"/>
                <a:ea typeface="Courier New"/>
                <a:cs typeface="Courier New"/>
                <a:sym typeface="Courier New"/>
              </a:rPr>
              <a:t>@Controller</a:t>
            </a:r>
            <a:endParaRPr sz="14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808000"/>
                </a:solidFill>
                <a:highlight>
                  <a:srgbClr val="FFFFFF"/>
                </a:highlight>
                <a:latin typeface="Courier New"/>
                <a:ea typeface="Courier New"/>
                <a:cs typeface="Courier New"/>
                <a:sym typeface="Courier New"/>
              </a:rPr>
              <a:t>@ResponseBody</a:t>
            </a:r>
            <a:endParaRPr sz="14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n" sz="1400">
                <a:solidFill>
                  <a:srgbClr val="000080"/>
                </a:solidFill>
                <a:highlight>
                  <a:srgbClr val="FFFFFF"/>
                </a:highlight>
                <a:latin typeface="Courier New"/>
                <a:ea typeface="Courier New"/>
                <a:cs typeface="Courier New"/>
                <a:sym typeface="Courier New"/>
              </a:rPr>
              <a:t>public class </a:t>
            </a:r>
            <a:r>
              <a:rPr lang="en" sz="1400">
                <a:solidFill>
                  <a:schemeClr val="dk1"/>
                </a:solidFill>
                <a:highlight>
                  <a:srgbClr val="FFFFFF"/>
                </a:highlight>
                <a:latin typeface="Courier New"/>
                <a:ea typeface="Courier New"/>
                <a:cs typeface="Courier New"/>
                <a:sym typeface="Courier New"/>
              </a:rPr>
              <a:t>TestController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chemeClr val="dk1"/>
                </a:solidFill>
                <a:highlight>
                  <a:srgbClr val="FFFFFF"/>
                </a:highlight>
                <a:latin typeface="Courier New"/>
                <a:ea typeface="Courier New"/>
                <a:cs typeface="Courier New"/>
                <a:sym typeface="Courier New"/>
              </a:rPr>
              <a:t>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chemeClr val="dk1"/>
                </a:solidFill>
                <a:highlight>
                  <a:srgbClr val="FFFFFF"/>
                </a:highlight>
                <a:latin typeface="Courier New"/>
                <a:ea typeface="Courier New"/>
                <a:cs typeface="Courier New"/>
                <a:sym typeface="Courier New"/>
              </a:rPr>
              <a:t>   </a:t>
            </a:r>
            <a:r>
              <a:rPr lang="en" sz="1400">
                <a:solidFill>
                  <a:srgbClr val="808000"/>
                </a:solidFill>
                <a:highlight>
                  <a:srgbClr val="FFFFFF"/>
                </a:highlight>
                <a:latin typeface="Courier New"/>
                <a:ea typeface="Courier New"/>
                <a:cs typeface="Courier New"/>
                <a:sym typeface="Courier New"/>
              </a:rPr>
              <a:t>@RequestMapping</a:t>
            </a:r>
            <a:r>
              <a:rPr lang="en" sz="1400">
                <a:solidFill>
                  <a:schemeClr val="dk1"/>
                </a:solidFill>
                <a:highlight>
                  <a:srgbClr val="FFFFFF"/>
                </a:highlight>
                <a:latin typeface="Courier New"/>
                <a:ea typeface="Courier New"/>
                <a:cs typeface="Courier New"/>
                <a:sym typeface="Courier New"/>
              </a:rPr>
              <a:t>(method = RequestMethod.</a:t>
            </a:r>
            <a:r>
              <a:rPr b="1" i="1" lang="en" sz="1400">
                <a:solidFill>
                  <a:srgbClr val="660E7A"/>
                </a:solidFill>
                <a:highlight>
                  <a:srgbClr val="FFFFFF"/>
                </a:highlight>
                <a:latin typeface="Courier New"/>
                <a:ea typeface="Courier New"/>
                <a:cs typeface="Courier New"/>
                <a:sym typeface="Courier New"/>
              </a:rPr>
              <a:t>GET</a:t>
            </a:r>
            <a:r>
              <a:rPr lang="en" sz="1400">
                <a:solidFill>
                  <a:schemeClr val="dk1"/>
                </a:solidFill>
                <a:highlight>
                  <a:srgbClr val="FFFFFF"/>
                </a:highlight>
                <a:latin typeface="Courier New"/>
                <a:ea typeface="Courier New"/>
                <a:cs typeface="Courier New"/>
                <a:sym typeface="Courier New"/>
              </a:rPr>
              <a:t>, path = </a:t>
            </a:r>
            <a:r>
              <a:rPr b="1" lang="en" sz="1400">
                <a:solidFill>
                  <a:srgbClr val="008000"/>
                </a:solidFill>
                <a:highlight>
                  <a:srgbClr val="FFFFFF"/>
                </a:highlight>
                <a:latin typeface="Courier New"/>
                <a:ea typeface="Courier New"/>
                <a:cs typeface="Courier New"/>
                <a:sym typeface="Courier New"/>
              </a:rPr>
              <a:t>"/myresources"</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chemeClr val="dk1"/>
                </a:solidFill>
                <a:highlight>
                  <a:srgbClr val="FFFFFF"/>
                </a:highlight>
                <a:latin typeface="Courier New"/>
                <a:ea typeface="Courier New"/>
                <a:cs typeface="Courier New"/>
                <a:sym typeface="Courier New"/>
              </a:rPr>
              <a:t>   </a:t>
            </a:r>
            <a:r>
              <a:rPr b="1" lang="en" sz="1400">
                <a:solidFill>
                  <a:srgbClr val="000080"/>
                </a:solidFill>
                <a:highlight>
                  <a:srgbClr val="FFFFFF"/>
                </a:highlight>
                <a:latin typeface="Courier New"/>
                <a:ea typeface="Courier New"/>
                <a:cs typeface="Courier New"/>
                <a:sym typeface="Courier New"/>
              </a:rPr>
              <a:t>public </a:t>
            </a:r>
            <a:r>
              <a:rPr lang="en" sz="1400">
                <a:solidFill>
                  <a:schemeClr val="dk1"/>
                </a:solidFill>
                <a:highlight>
                  <a:srgbClr val="FFFFFF"/>
                </a:highlight>
                <a:latin typeface="Courier New"/>
                <a:ea typeface="Courier New"/>
                <a:cs typeface="Courier New"/>
                <a:sym typeface="Courier New"/>
              </a:rPr>
              <a:t>List&lt;MyResource&gt; getAllResources(){...}</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947" name="Google Shape;947;p48"/>
          <p:cNvGrpSpPr/>
          <p:nvPr/>
        </p:nvGrpSpPr>
        <p:grpSpPr>
          <a:xfrm>
            <a:off x="293683" y="574116"/>
            <a:ext cx="309041" cy="403123"/>
            <a:chOff x="590250" y="244200"/>
            <a:chExt cx="407975" cy="532175"/>
          </a:xfrm>
        </p:grpSpPr>
        <p:sp>
          <p:nvSpPr>
            <p:cNvPr id="948" name="Google Shape;948;p4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4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Controller</a:t>
            </a:r>
            <a:endParaRPr/>
          </a:p>
        </p:txBody>
      </p:sp>
      <p:sp>
        <p:nvSpPr>
          <p:cNvPr id="967" name="Google Shape;967;p4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968" name="Google Shape;968;p49"/>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Annotations</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sz="1600">
                <a:solidFill>
                  <a:srgbClr val="808000"/>
                </a:solidFill>
                <a:highlight>
                  <a:srgbClr val="FFFFFF"/>
                </a:highlight>
                <a:latin typeface="Courier New"/>
                <a:ea typeface="Courier New"/>
                <a:cs typeface="Courier New"/>
                <a:sym typeface="Courier New"/>
              </a:rPr>
              <a:t>@Controller : </a:t>
            </a:r>
            <a:r>
              <a:rPr lang="en">
                <a:solidFill>
                  <a:srgbClr val="000000"/>
                </a:solidFill>
              </a:rPr>
              <a:t>Cette annotation class-level identifie la classe comme un Controller. Une instance de cette classe sera ajoutée au contexte Spring. Par défaut, ce sont des singletons. </a:t>
            </a:r>
            <a:endParaRPr>
              <a:solidFill>
                <a:srgbClr val="000000"/>
              </a:solidFill>
            </a:endParaRPr>
          </a:p>
          <a:p>
            <a:pPr indent="0" lvl="0" marL="0" marR="0" rtl="0" algn="l">
              <a:lnSpc>
                <a:spcPct val="100000"/>
              </a:lnSpc>
              <a:spcBef>
                <a:spcPts val="1000"/>
              </a:spcBef>
              <a:spcAft>
                <a:spcPts val="0"/>
              </a:spcAft>
              <a:buNone/>
            </a:pPr>
            <a:r>
              <a:t/>
            </a:r>
            <a:endParaRPr>
              <a:solidFill>
                <a:srgbClr val="000000"/>
              </a:solidFill>
            </a:endParaRPr>
          </a:p>
          <a:p>
            <a:pPr indent="0" lvl="0" marL="0" marR="0" rtl="0" algn="l">
              <a:lnSpc>
                <a:spcPct val="100000"/>
              </a:lnSpc>
              <a:spcBef>
                <a:spcPts val="1000"/>
              </a:spcBef>
              <a:spcAft>
                <a:spcPts val="0"/>
              </a:spcAft>
              <a:buNone/>
            </a:pPr>
            <a:r>
              <a:rPr lang="en">
                <a:solidFill>
                  <a:srgbClr val="000000"/>
                </a:solidFill>
              </a:rPr>
              <a:t>On parle de </a:t>
            </a:r>
            <a:r>
              <a:rPr b="1" lang="en">
                <a:solidFill>
                  <a:srgbClr val="000000"/>
                </a:solidFill>
                <a:latin typeface="Roboto Condensed"/>
                <a:ea typeface="Roboto Condensed"/>
                <a:cs typeface="Roboto Condensed"/>
                <a:sym typeface="Roboto Condensed"/>
              </a:rPr>
              <a:t>stéréotype Spring</a:t>
            </a:r>
            <a:r>
              <a:rPr lang="en">
                <a:solidFill>
                  <a:srgbClr val="000000"/>
                </a:solidFill>
              </a:rPr>
              <a:t>: une classe dont le rôle est identifié grâce à son annotation.</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a:solidFill>
                  <a:srgbClr val="000000"/>
                </a:solidFill>
              </a:rPr>
              <a:t>Cette annotation est une extension de l’annotation </a:t>
            </a:r>
            <a:r>
              <a:rPr lang="en" sz="1600">
                <a:solidFill>
                  <a:srgbClr val="808000"/>
                </a:solidFill>
                <a:highlight>
                  <a:srgbClr val="FFFFFF"/>
                </a:highlight>
                <a:latin typeface="Courier New"/>
                <a:ea typeface="Courier New"/>
                <a:cs typeface="Courier New"/>
                <a:sym typeface="Courier New"/>
              </a:rPr>
              <a:t>@Component.</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600">
                <a:solidFill>
                  <a:srgbClr val="808000"/>
                </a:solidFill>
                <a:highlight>
                  <a:srgbClr val="FFFFFF"/>
                </a:highlight>
                <a:latin typeface="Courier New"/>
                <a:ea typeface="Courier New"/>
                <a:cs typeface="Courier New"/>
                <a:sym typeface="Courier New"/>
              </a:rPr>
              <a:t> </a:t>
            </a:r>
            <a:endParaRPr>
              <a:solidFill>
                <a:srgbClr val="0000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969" name="Google Shape;969;p49"/>
          <p:cNvGrpSpPr/>
          <p:nvPr/>
        </p:nvGrpSpPr>
        <p:grpSpPr>
          <a:xfrm>
            <a:off x="293683" y="574116"/>
            <a:ext cx="309041" cy="403123"/>
            <a:chOff x="590250" y="244200"/>
            <a:chExt cx="407975" cy="532175"/>
          </a:xfrm>
        </p:grpSpPr>
        <p:sp>
          <p:nvSpPr>
            <p:cNvPr id="970" name="Google Shape;970;p4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REST</a:t>
            </a:r>
            <a:endParaRPr/>
          </a:p>
        </p:txBody>
      </p:sp>
      <p:sp>
        <p:nvSpPr>
          <p:cNvPr id="205" name="Google Shape;205;p1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06" name="Google Shape;206;p14"/>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REST </a:t>
            </a:r>
            <a:r>
              <a:rPr lang="en"/>
              <a:t>(representational state transfer) : “un style d'</a:t>
            </a:r>
            <a:r>
              <a:rPr lang="en">
                <a:uFill>
                  <a:noFill/>
                </a:uFill>
                <a:hlinkClick r:id="rId3"/>
              </a:rPr>
              <a:t>architecture logicielle</a:t>
            </a:r>
            <a:r>
              <a:rPr lang="en"/>
              <a:t> définissant un ensemble de contraintes à utiliser pour créer des services web.”  </a:t>
            </a:r>
            <a:r>
              <a:rPr lang="en"/>
              <a:t>Wikipedia</a:t>
            </a:r>
            <a:endParaRPr/>
          </a:p>
          <a:p>
            <a:pPr indent="0" lvl="0" marL="0" rtl="0" algn="l">
              <a:spcBef>
                <a:spcPts val="1000"/>
              </a:spcBef>
              <a:spcAft>
                <a:spcPts val="0"/>
              </a:spcAft>
              <a:buNone/>
            </a:pPr>
            <a:r>
              <a:rPr lang="en"/>
              <a:t>				</a:t>
            </a:r>
            <a:endParaRPr/>
          </a:p>
          <a:p>
            <a:pPr indent="0" lvl="0" marL="0" rtl="0" algn="l">
              <a:spcBef>
                <a:spcPts val="1000"/>
              </a:spcBef>
              <a:spcAft>
                <a:spcPts val="0"/>
              </a:spcAft>
              <a:buNone/>
            </a:pPr>
            <a:r>
              <a:rPr lang="en"/>
              <a:t>Par abus de langage, on parle souvent de REST en tant que protocole de communication dans une relation client/serveur.</a:t>
            </a:r>
            <a:endParaRPr/>
          </a:p>
          <a:p>
            <a:pPr indent="0" lvl="0" marL="0" rtl="0" algn="l">
              <a:spcBef>
                <a:spcPts val="1000"/>
              </a:spcBef>
              <a:spcAft>
                <a:spcPts val="1000"/>
              </a:spcAft>
              <a:buNone/>
            </a:pPr>
            <a:r>
              <a:t/>
            </a:r>
            <a:endParaRPr/>
          </a:p>
        </p:txBody>
      </p:sp>
      <p:grpSp>
        <p:nvGrpSpPr>
          <p:cNvPr id="207" name="Google Shape;207;p14"/>
          <p:cNvGrpSpPr/>
          <p:nvPr/>
        </p:nvGrpSpPr>
        <p:grpSpPr>
          <a:xfrm>
            <a:off x="293683" y="574116"/>
            <a:ext cx="309041" cy="403123"/>
            <a:chOff x="590250" y="244200"/>
            <a:chExt cx="407975" cy="532175"/>
          </a:xfrm>
        </p:grpSpPr>
        <p:sp>
          <p:nvSpPr>
            <p:cNvPr id="208" name="Google Shape;208;p1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5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Controller</a:t>
            </a:r>
            <a:endParaRPr/>
          </a:p>
        </p:txBody>
      </p:sp>
      <p:sp>
        <p:nvSpPr>
          <p:cNvPr id="989" name="Google Shape;989;p5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990" name="Google Shape;990;p50"/>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Réagir à une requête</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sz="1600">
                <a:solidFill>
                  <a:srgbClr val="808000"/>
                </a:solidFill>
                <a:highlight>
                  <a:srgbClr val="FFFFFF"/>
                </a:highlight>
                <a:latin typeface="Courier New"/>
                <a:ea typeface="Courier New"/>
                <a:cs typeface="Courier New"/>
                <a:sym typeface="Courier New"/>
              </a:rPr>
              <a:t>@RequestMappging </a:t>
            </a:r>
            <a:r>
              <a:rPr lang="en">
                <a:solidFill>
                  <a:srgbClr val="000000"/>
                </a:solidFill>
              </a:rPr>
              <a:t>permet à une méthode d’un</a:t>
            </a:r>
            <a:r>
              <a:rPr lang="en" sz="1600">
                <a:solidFill>
                  <a:srgbClr val="808000"/>
                </a:solidFill>
                <a:highlight>
                  <a:srgbClr val="FFFFFF"/>
                </a:highlight>
                <a:latin typeface="Courier New"/>
                <a:ea typeface="Courier New"/>
                <a:cs typeface="Courier New"/>
                <a:sym typeface="Courier New"/>
              </a:rPr>
              <a:t> @Controller </a:t>
            </a:r>
            <a:r>
              <a:rPr lang="en">
                <a:solidFill>
                  <a:srgbClr val="000000"/>
                </a:solidFill>
              </a:rPr>
              <a:t>d’être exécutée lorsqu’une requête HTTP respectant les critères spécifiés est reçue par l’application.</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chemeClr val="dk1"/>
                </a:solidFill>
                <a:highlight>
                  <a:srgbClr val="FFFFFF"/>
                </a:highlight>
                <a:latin typeface="Courier New"/>
                <a:ea typeface="Courier New"/>
                <a:cs typeface="Courier New"/>
                <a:sym typeface="Courier New"/>
              </a:rPr>
              <a:t> </a:t>
            </a:r>
            <a:r>
              <a:rPr lang="en" sz="1400">
                <a:solidFill>
                  <a:srgbClr val="808000"/>
                </a:solidFill>
                <a:highlight>
                  <a:srgbClr val="FFFFFF"/>
                </a:highlight>
                <a:latin typeface="Courier New"/>
                <a:ea typeface="Courier New"/>
                <a:cs typeface="Courier New"/>
                <a:sym typeface="Courier New"/>
              </a:rPr>
              <a:t>@RequestMapping</a:t>
            </a:r>
            <a:r>
              <a:rPr lang="en" sz="1400">
                <a:solidFill>
                  <a:schemeClr val="dk1"/>
                </a:solidFill>
                <a:highlight>
                  <a:srgbClr val="FFFFFF"/>
                </a:highlight>
                <a:latin typeface="Courier New"/>
                <a:ea typeface="Courier New"/>
                <a:cs typeface="Courier New"/>
                <a:sym typeface="Courier New"/>
              </a:rPr>
              <a:t>(method = RequestMethod.</a:t>
            </a:r>
            <a:r>
              <a:rPr b="1" i="1" lang="en" sz="1400">
                <a:solidFill>
                  <a:srgbClr val="660E7A"/>
                </a:solidFill>
                <a:highlight>
                  <a:srgbClr val="FFFFFF"/>
                </a:highlight>
                <a:latin typeface="Courier New"/>
                <a:ea typeface="Courier New"/>
                <a:cs typeface="Courier New"/>
                <a:sym typeface="Courier New"/>
              </a:rPr>
              <a:t>GET</a:t>
            </a:r>
            <a:r>
              <a:rPr lang="en" sz="1400">
                <a:solidFill>
                  <a:schemeClr val="dk1"/>
                </a:solidFill>
                <a:highlight>
                  <a:srgbClr val="FFFFFF"/>
                </a:highlight>
                <a:latin typeface="Courier New"/>
                <a:ea typeface="Courier New"/>
                <a:cs typeface="Courier New"/>
                <a:sym typeface="Courier New"/>
              </a:rPr>
              <a:t>, path = </a:t>
            </a:r>
            <a:r>
              <a:rPr b="1" lang="en" sz="1400">
                <a:solidFill>
                  <a:srgbClr val="008000"/>
                </a:solidFill>
                <a:highlight>
                  <a:srgbClr val="FFFFFF"/>
                </a:highlight>
                <a:latin typeface="Courier New"/>
                <a:ea typeface="Courier New"/>
                <a:cs typeface="Courier New"/>
                <a:sym typeface="Courier New"/>
              </a:rPr>
              <a:t>"/test"</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a:solidFill>
                  <a:srgbClr val="000000"/>
                </a:solidFill>
              </a:rPr>
              <a:t>Permettra d’exécuter une méthode lorsqu’un appel GET sera reçu sur l’URL &lt;MonApplication&gt;/test</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600">
                <a:solidFill>
                  <a:srgbClr val="808000"/>
                </a:solidFill>
                <a:highlight>
                  <a:srgbClr val="FFFFFF"/>
                </a:highlight>
                <a:latin typeface="Courier New"/>
                <a:ea typeface="Courier New"/>
                <a:cs typeface="Courier New"/>
                <a:sym typeface="Courier New"/>
              </a:rPr>
              <a:t> </a:t>
            </a:r>
            <a:endParaRPr>
              <a:solidFill>
                <a:srgbClr val="0000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991" name="Google Shape;991;p50"/>
          <p:cNvGrpSpPr/>
          <p:nvPr/>
        </p:nvGrpSpPr>
        <p:grpSpPr>
          <a:xfrm>
            <a:off x="293683" y="574116"/>
            <a:ext cx="309041" cy="403123"/>
            <a:chOff x="590250" y="244200"/>
            <a:chExt cx="407975" cy="532175"/>
          </a:xfrm>
        </p:grpSpPr>
        <p:sp>
          <p:nvSpPr>
            <p:cNvPr id="992" name="Google Shape;992;p5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5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Controller</a:t>
            </a:r>
            <a:endParaRPr/>
          </a:p>
        </p:txBody>
      </p:sp>
      <p:sp>
        <p:nvSpPr>
          <p:cNvPr id="1011" name="Google Shape;1011;p5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12" name="Google Shape;1012;p51"/>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Réagir à une requête</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solidFill>
                  <a:srgbClr val="000000"/>
                </a:solidFill>
              </a:rPr>
              <a:t>Les paramètres de l’annotation </a:t>
            </a:r>
            <a:r>
              <a:rPr lang="en" sz="1600">
                <a:solidFill>
                  <a:srgbClr val="808000"/>
                </a:solidFill>
                <a:highlight>
                  <a:srgbClr val="FFFFFF"/>
                </a:highlight>
                <a:latin typeface="Courier New"/>
                <a:ea typeface="Courier New"/>
                <a:cs typeface="Courier New"/>
                <a:sym typeface="Courier New"/>
              </a:rPr>
              <a:t>@RequestMapping</a:t>
            </a:r>
            <a:r>
              <a:rPr lang="en">
                <a:solidFill>
                  <a:srgbClr val="000000"/>
                </a:solidFill>
              </a:rPr>
              <a:t> précisent les conditions de réaction.</a:t>
            </a:r>
            <a:endParaRPr>
              <a:solidFill>
                <a:srgbClr val="FF9900"/>
              </a:solidFill>
            </a:endParaRPr>
          </a:p>
          <a:p>
            <a:pPr indent="0" lvl="0" marL="0" rtl="0" algn="l">
              <a:spcBef>
                <a:spcPts val="1000"/>
              </a:spcBef>
              <a:spcAft>
                <a:spcPts val="0"/>
              </a:spcAft>
              <a:buNone/>
            </a:pPr>
            <a:r>
              <a:rPr lang="en">
                <a:solidFill>
                  <a:schemeClr val="dk1"/>
                </a:solidFill>
                <a:highlight>
                  <a:srgbClr val="FFFFFF"/>
                </a:highlight>
                <a:latin typeface="Courier New"/>
                <a:ea typeface="Courier New"/>
                <a:cs typeface="Courier New"/>
                <a:sym typeface="Courier New"/>
              </a:rPr>
              <a:t>Method </a:t>
            </a:r>
            <a:r>
              <a:rPr lang="en">
                <a:solidFill>
                  <a:srgbClr val="000000"/>
                </a:solidFill>
              </a:rPr>
              <a:t>: Méthode HTTP sur laquelle réagir</a:t>
            </a:r>
            <a:endParaRPr>
              <a:solidFill>
                <a:srgbClr val="000000"/>
              </a:solidFill>
            </a:endParaRPr>
          </a:p>
          <a:p>
            <a:pPr indent="0" lvl="0" marL="0" marR="0" rtl="0" algn="l">
              <a:lnSpc>
                <a:spcPct val="100000"/>
              </a:lnSpc>
              <a:spcBef>
                <a:spcPts val="1000"/>
              </a:spcBef>
              <a:spcAft>
                <a:spcPts val="0"/>
              </a:spcAft>
              <a:buClr>
                <a:srgbClr val="000000"/>
              </a:buClr>
              <a:buSzPts val="1100"/>
              <a:buFont typeface="Arial"/>
              <a:buNone/>
            </a:pPr>
            <a:r>
              <a:rPr lang="en">
                <a:solidFill>
                  <a:schemeClr val="dk1"/>
                </a:solidFill>
                <a:highlight>
                  <a:srgbClr val="FFFFFF"/>
                </a:highlight>
                <a:latin typeface="Courier New"/>
                <a:ea typeface="Courier New"/>
                <a:cs typeface="Courier New"/>
                <a:sym typeface="Courier New"/>
              </a:rPr>
              <a:t>Headers</a:t>
            </a:r>
            <a:r>
              <a:rPr lang="en">
                <a:solidFill>
                  <a:srgbClr val="808000"/>
                </a:solidFill>
                <a:highlight>
                  <a:srgbClr val="FFFFFF"/>
                </a:highlight>
                <a:latin typeface="Courier New"/>
                <a:ea typeface="Courier New"/>
                <a:cs typeface="Courier New"/>
                <a:sym typeface="Courier New"/>
              </a:rPr>
              <a:t> </a:t>
            </a:r>
            <a:r>
              <a:rPr lang="en">
                <a:solidFill>
                  <a:srgbClr val="000000"/>
                </a:solidFill>
              </a:rPr>
              <a:t>: Header HTTP sur lequel réagir</a:t>
            </a:r>
            <a:endParaRPr>
              <a:solidFill>
                <a:srgbClr val="808000"/>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Clr>
                <a:srgbClr val="000000"/>
              </a:buClr>
              <a:buSzPts val="1100"/>
              <a:buFont typeface="Arial"/>
              <a:buNone/>
            </a:pPr>
            <a:r>
              <a:rPr lang="en">
                <a:solidFill>
                  <a:schemeClr val="dk1"/>
                </a:solidFill>
                <a:highlight>
                  <a:srgbClr val="FFFFFF"/>
                </a:highlight>
                <a:latin typeface="Courier New"/>
                <a:ea typeface="Courier New"/>
                <a:cs typeface="Courier New"/>
                <a:sym typeface="Courier New"/>
              </a:rPr>
              <a:t>Path </a:t>
            </a:r>
            <a:r>
              <a:rPr lang="en">
                <a:solidFill>
                  <a:srgbClr val="000000"/>
                </a:solidFill>
              </a:rPr>
              <a:t>: Fragment d’URL sur lequel réagir</a:t>
            </a:r>
            <a:endParaRPr>
              <a:solidFill>
                <a:srgbClr val="000000"/>
              </a:solidFill>
            </a:endParaRPr>
          </a:p>
          <a:p>
            <a:pPr indent="0" lvl="0" marL="0" marR="0" rtl="0" algn="l">
              <a:lnSpc>
                <a:spcPct val="100000"/>
              </a:lnSpc>
              <a:spcBef>
                <a:spcPts val="1000"/>
              </a:spcBef>
              <a:spcAft>
                <a:spcPts val="0"/>
              </a:spcAft>
              <a:buNone/>
            </a:pPr>
            <a:r>
              <a:rPr lang="en">
                <a:solidFill>
                  <a:schemeClr val="dk1"/>
                </a:solidFill>
                <a:highlight>
                  <a:srgbClr val="FFFFFF"/>
                </a:highlight>
                <a:latin typeface="Courier New"/>
                <a:ea typeface="Courier New"/>
                <a:cs typeface="Courier New"/>
                <a:sym typeface="Courier New"/>
              </a:rPr>
              <a:t>Params </a:t>
            </a:r>
            <a:r>
              <a:rPr lang="en">
                <a:solidFill>
                  <a:srgbClr val="000000"/>
                </a:solidFill>
              </a:rPr>
              <a:t>: Paramètres de la requête sur lesquels réagir</a:t>
            </a:r>
            <a:endParaRPr>
              <a:solidFill>
                <a:srgbClr val="000000"/>
              </a:solidFill>
            </a:endParaRPr>
          </a:p>
          <a:p>
            <a:pPr indent="0" lvl="0" marL="0" marR="0" rtl="0" algn="l">
              <a:lnSpc>
                <a:spcPct val="100000"/>
              </a:lnSpc>
              <a:spcBef>
                <a:spcPts val="1000"/>
              </a:spcBef>
              <a:spcAft>
                <a:spcPts val="0"/>
              </a:spcAft>
              <a:buClr>
                <a:srgbClr val="000000"/>
              </a:buClr>
              <a:buSzPts val="1100"/>
              <a:buFont typeface="Arial"/>
              <a:buNone/>
            </a:pPr>
            <a:r>
              <a:rPr lang="en">
                <a:solidFill>
                  <a:srgbClr val="000000"/>
                </a:solidFill>
              </a:rPr>
              <a:t>Si le nom du paramètre  n’est pas spécifié, il s’agit de Path. </a:t>
            </a:r>
            <a:endParaRPr>
              <a:solidFill>
                <a:srgbClr val="000000"/>
              </a:solidFill>
            </a:endParaRPr>
          </a:p>
          <a:p>
            <a:pPr indent="0" lvl="0" marL="0" rtl="0" algn="l">
              <a:spcBef>
                <a:spcPts val="1000"/>
              </a:spcBef>
              <a:spcAft>
                <a:spcPts val="0"/>
              </a:spcAft>
              <a:buNone/>
            </a:pPr>
            <a:r>
              <a:rPr lang="en" sz="1600">
                <a:solidFill>
                  <a:srgbClr val="808000"/>
                </a:solidFill>
                <a:highlight>
                  <a:srgbClr val="FFFFFF"/>
                </a:highlight>
                <a:latin typeface="Courier New"/>
                <a:ea typeface="Courier New"/>
                <a:cs typeface="Courier New"/>
                <a:sym typeface="Courier New"/>
              </a:rPr>
              <a:t> </a:t>
            </a:r>
            <a:endParaRPr>
              <a:solidFill>
                <a:srgbClr val="0000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013" name="Google Shape;1013;p51"/>
          <p:cNvGrpSpPr/>
          <p:nvPr/>
        </p:nvGrpSpPr>
        <p:grpSpPr>
          <a:xfrm>
            <a:off x="293683" y="574116"/>
            <a:ext cx="309041" cy="403123"/>
            <a:chOff x="590250" y="244200"/>
            <a:chExt cx="407975" cy="532175"/>
          </a:xfrm>
        </p:grpSpPr>
        <p:sp>
          <p:nvSpPr>
            <p:cNvPr id="1014" name="Google Shape;1014;p5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5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Controller</a:t>
            </a:r>
            <a:endParaRPr/>
          </a:p>
        </p:txBody>
      </p:sp>
      <p:sp>
        <p:nvSpPr>
          <p:cNvPr id="1033" name="Google Shape;1033;p5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34" name="Google Shape;1034;p52"/>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Réagir à une requête</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sz="1600">
                <a:solidFill>
                  <a:srgbClr val="808000"/>
                </a:solidFill>
                <a:highlight>
                  <a:srgbClr val="FFFFFF"/>
                </a:highlight>
                <a:latin typeface="Courier New"/>
                <a:ea typeface="Courier New"/>
                <a:cs typeface="Courier New"/>
                <a:sym typeface="Courier New"/>
              </a:rPr>
              <a:t>@RequestMapping </a:t>
            </a:r>
            <a:r>
              <a:rPr lang="en">
                <a:solidFill>
                  <a:srgbClr val="000000"/>
                </a:solidFill>
              </a:rPr>
              <a:t>peut être utilisé en tant qu’annotation class-level, sur un controller. </a:t>
            </a:r>
            <a:endParaRPr>
              <a:solidFill>
                <a:srgbClr val="000000"/>
              </a:solidFill>
            </a:endParaRPr>
          </a:p>
          <a:p>
            <a:pPr indent="0" lvl="0" marL="0" rtl="0" algn="l">
              <a:spcBef>
                <a:spcPts val="1000"/>
              </a:spcBef>
              <a:spcAft>
                <a:spcPts val="0"/>
              </a:spcAft>
              <a:buNone/>
            </a:pPr>
            <a:r>
              <a:rPr lang="en">
                <a:solidFill>
                  <a:srgbClr val="000000"/>
                </a:solidFill>
              </a:rPr>
              <a:t>Utilisée à cet endroit, elle fait généralement le lien entre une ressource REST et tout un controller. </a:t>
            </a:r>
            <a:endParaRPr>
              <a:solidFill>
                <a:srgbClr val="000000"/>
              </a:solidFill>
            </a:endParaRPr>
          </a:p>
          <a:p>
            <a:pPr indent="0" lvl="0" marL="0" rtl="0" algn="l">
              <a:spcBef>
                <a:spcPts val="1000"/>
              </a:spcBef>
              <a:spcAft>
                <a:spcPts val="0"/>
              </a:spcAft>
              <a:buNone/>
            </a:pPr>
            <a:r>
              <a:rPr lang="en">
                <a:solidFill>
                  <a:srgbClr val="000000"/>
                </a:solidFill>
              </a:rPr>
              <a:t>On n’y précise souvent que la racine de l ‘URL.</a:t>
            </a:r>
            <a:endParaRPr>
              <a:solidFill>
                <a:srgbClr val="0000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035" name="Google Shape;1035;p52"/>
          <p:cNvGrpSpPr/>
          <p:nvPr/>
        </p:nvGrpSpPr>
        <p:grpSpPr>
          <a:xfrm>
            <a:off x="293683" y="574116"/>
            <a:ext cx="309041" cy="403123"/>
            <a:chOff x="590250" y="244200"/>
            <a:chExt cx="407975" cy="532175"/>
          </a:xfrm>
        </p:grpSpPr>
        <p:sp>
          <p:nvSpPr>
            <p:cNvPr id="1036" name="Google Shape;1036;p5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0" name="Google Shape;1050;p52"/>
          <p:cNvSpPr/>
          <p:nvPr/>
        </p:nvSpPr>
        <p:spPr>
          <a:xfrm>
            <a:off x="7011675" y="138075"/>
            <a:ext cx="1320633" cy="1275238"/>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5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Controller</a:t>
            </a:r>
            <a:endParaRPr/>
          </a:p>
        </p:txBody>
      </p:sp>
      <p:sp>
        <p:nvSpPr>
          <p:cNvPr id="1056" name="Google Shape;1056;p5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57" name="Google Shape;1057;p53"/>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Réagir à une requête</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sz="1600">
                <a:solidFill>
                  <a:srgbClr val="808000"/>
                </a:solidFill>
                <a:highlight>
                  <a:srgbClr val="FFFFFF"/>
                </a:highlight>
                <a:latin typeface="Courier New"/>
                <a:ea typeface="Courier New"/>
                <a:cs typeface="Courier New"/>
                <a:sym typeface="Courier New"/>
              </a:rPr>
              <a:t>@RequestMapping </a:t>
            </a:r>
            <a:r>
              <a:rPr lang="en">
                <a:solidFill>
                  <a:srgbClr val="000000"/>
                </a:solidFill>
              </a:rPr>
              <a:t>possède des Alias pour les méthodes HTTP les plus courantes. </a:t>
            </a:r>
            <a:endParaRPr>
              <a:solidFill>
                <a:srgbClr val="0000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rPr lang="en" sz="1600">
                <a:solidFill>
                  <a:srgbClr val="808000"/>
                </a:solidFill>
                <a:highlight>
                  <a:srgbClr val="FFFFFF"/>
                </a:highlight>
                <a:latin typeface="Courier New"/>
                <a:ea typeface="Courier New"/>
                <a:cs typeface="Courier New"/>
                <a:sym typeface="Courier New"/>
              </a:rPr>
              <a:t>@RequestMapping</a:t>
            </a:r>
            <a:r>
              <a:rPr lang="en" sz="1600">
                <a:solidFill>
                  <a:schemeClr val="dk1"/>
                </a:solidFill>
                <a:highlight>
                  <a:srgbClr val="FFFFFF"/>
                </a:highlight>
                <a:latin typeface="Courier New"/>
                <a:ea typeface="Courier New"/>
                <a:cs typeface="Courier New"/>
                <a:sym typeface="Courier New"/>
              </a:rPr>
              <a:t>(method = RequestMethod.</a:t>
            </a:r>
            <a:r>
              <a:rPr b="1" i="1" lang="en" sz="1600">
                <a:solidFill>
                  <a:srgbClr val="660E7A"/>
                </a:solidFill>
                <a:highlight>
                  <a:srgbClr val="FFFFFF"/>
                </a:highlight>
                <a:latin typeface="Courier New"/>
                <a:ea typeface="Courier New"/>
                <a:cs typeface="Courier New"/>
                <a:sym typeface="Courier New"/>
              </a:rPr>
              <a:t>GET</a:t>
            </a:r>
            <a:r>
              <a:rPr lang="en" sz="1100">
                <a:solidFill>
                  <a:schemeClr val="dk1"/>
                </a:solidFill>
                <a:highlight>
                  <a:srgbClr val="FFFFFF"/>
                </a:highlight>
                <a:latin typeface="Courier New"/>
                <a:ea typeface="Courier New"/>
                <a:cs typeface="Courier New"/>
                <a:sym typeface="Courier New"/>
              </a:rPr>
              <a:t>) </a:t>
            </a:r>
            <a:r>
              <a:rPr lang="en">
                <a:solidFill>
                  <a:srgbClr val="000000"/>
                </a:solidFill>
              </a:rPr>
              <a:t>est ainsi équivalent à</a:t>
            </a:r>
            <a:r>
              <a:rPr lang="en" sz="1100">
                <a:solidFill>
                  <a:schemeClr val="dk1"/>
                </a:solidFill>
                <a:highlight>
                  <a:srgbClr val="FFFFFF"/>
                </a:highlight>
                <a:latin typeface="Courier New"/>
                <a:ea typeface="Courier New"/>
                <a:cs typeface="Courier New"/>
                <a:sym typeface="Courier New"/>
              </a:rPr>
              <a:t> </a:t>
            </a:r>
            <a:r>
              <a:rPr lang="en" sz="1600">
                <a:solidFill>
                  <a:srgbClr val="808000"/>
                </a:solidFill>
                <a:highlight>
                  <a:srgbClr val="FFFFFF"/>
                </a:highlight>
                <a:latin typeface="Courier New"/>
                <a:ea typeface="Courier New"/>
                <a:cs typeface="Courier New"/>
                <a:sym typeface="Courier New"/>
              </a:rPr>
              <a:t>@GetMapping</a:t>
            </a:r>
            <a:endParaRPr sz="1600">
              <a:solidFill>
                <a:srgbClr val="808000"/>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Clr>
                <a:srgbClr val="000000"/>
              </a:buClr>
              <a:buSzPts val="1100"/>
              <a:buFont typeface="Arial"/>
              <a:buNone/>
            </a:pPr>
            <a:r>
              <a:rPr lang="en">
                <a:solidFill>
                  <a:srgbClr val="000000"/>
                </a:solidFill>
              </a:rPr>
              <a:t>Il existe ainsi </a:t>
            </a:r>
            <a:r>
              <a:rPr lang="en" sz="1600">
                <a:solidFill>
                  <a:srgbClr val="808000"/>
                </a:solidFill>
                <a:highlight>
                  <a:srgbClr val="FFFFFF"/>
                </a:highlight>
                <a:latin typeface="Courier New"/>
                <a:ea typeface="Courier New"/>
                <a:cs typeface="Courier New"/>
                <a:sym typeface="Courier New"/>
              </a:rPr>
              <a:t>@GetMapping, @PostMapping, @DeleteMapping </a:t>
            </a:r>
            <a:r>
              <a:rPr lang="en">
                <a:solidFill>
                  <a:srgbClr val="000000"/>
                </a:solidFill>
              </a:rPr>
              <a:t>,...</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058" name="Google Shape;1058;p53"/>
          <p:cNvGrpSpPr/>
          <p:nvPr/>
        </p:nvGrpSpPr>
        <p:grpSpPr>
          <a:xfrm>
            <a:off x="293683" y="574116"/>
            <a:ext cx="309041" cy="403123"/>
            <a:chOff x="590250" y="244200"/>
            <a:chExt cx="407975" cy="532175"/>
          </a:xfrm>
        </p:grpSpPr>
        <p:sp>
          <p:nvSpPr>
            <p:cNvPr id="1059" name="Google Shape;1059;p5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5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Controller</a:t>
            </a:r>
            <a:endParaRPr/>
          </a:p>
        </p:txBody>
      </p:sp>
      <p:sp>
        <p:nvSpPr>
          <p:cNvPr id="1078" name="Google Shape;1078;p5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79" name="Google Shape;1079;p54"/>
          <p:cNvSpPr txBox="1"/>
          <p:nvPr>
            <p:ph idx="1" type="body"/>
          </p:nvPr>
        </p:nvSpPr>
        <p:spPr>
          <a:xfrm>
            <a:off x="814275" y="1439625"/>
            <a:ext cx="76932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Exemple  V2</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sz="1400">
                <a:solidFill>
                  <a:srgbClr val="808000"/>
                </a:solidFill>
                <a:highlight>
                  <a:srgbClr val="FFFFFF"/>
                </a:highlight>
                <a:latin typeface="Courier New"/>
                <a:ea typeface="Courier New"/>
                <a:cs typeface="Courier New"/>
                <a:sym typeface="Courier New"/>
              </a:rPr>
              <a:t>@Controller</a:t>
            </a:r>
            <a:endParaRPr sz="14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808000"/>
                </a:solidFill>
                <a:highlight>
                  <a:srgbClr val="FFFFFF"/>
                </a:highlight>
                <a:latin typeface="Courier New"/>
                <a:ea typeface="Courier New"/>
                <a:cs typeface="Courier New"/>
                <a:sym typeface="Courier New"/>
              </a:rPr>
              <a:t>@RequestMapping</a:t>
            </a:r>
            <a:r>
              <a:rPr lang="en" sz="1400">
                <a:solidFill>
                  <a:schemeClr val="dk1"/>
                </a:solidFill>
                <a:highlight>
                  <a:srgbClr val="FFFFFF"/>
                </a:highlight>
                <a:latin typeface="Courier New"/>
                <a:ea typeface="Courier New"/>
                <a:cs typeface="Courier New"/>
                <a:sym typeface="Courier New"/>
              </a:rPr>
              <a:t>(</a:t>
            </a:r>
            <a:r>
              <a:rPr b="1" lang="en" sz="1400">
                <a:solidFill>
                  <a:srgbClr val="008000"/>
                </a:solidFill>
                <a:highlight>
                  <a:srgbClr val="FFFFFF"/>
                </a:highlight>
                <a:latin typeface="Courier New"/>
                <a:ea typeface="Courier New"/>
                <a:cs typeface="Courier New"/>
                <a:sym typeface="Courier New"/>
              </a:rPr>
              <a:t>"/myresources"</a:t>
            </a:r>
            <a:r>
              <a:rPr lang="en" sz="1400">
                <a:solidFill>
                  <a:schemeClr val="dk1"/>
                </a:solidFill>
                <a:highlight>
                  <a:srgbClr val="FFFFFF"/>
                </a:highlight>
                <a:latin typeface="Courier New"/>
                <a:ea typeface="Courier New"/>
                <a:cs typeface="Courier New"/>
                <a:sym typeface="Courier New"/>
              </a:rPr>
              <a:t>)</a:t>
            </a:r>
            <a:endParaRPr sz="14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n" sz="1400">
                <a:solidFill>
                  <a:srgbClr val="000080"/>
                </a:solidFill>
                <a:highlight>
                  <a:srgbClr val="FFFFFF"/>
                </a:highlight>
                <a:latin typeface="Courier New"/>
                <a:ea typeface="Courier New"/>
                <a:cs typeface="Courier New"/>
                <a:sym typeface="Courier New"/>
              </a:rPr>
              <a:t>public class </a:t>
            </a:r>
            <a:r>
              <a:rPr lang="en" sz="1400">
                <a:solidFill>
                  <a:schemeClr val="dk1"/>
                </a:solidFill>
                <a:highlight>
                  <a:srgbClr val="FFFFFF"/>
                </a:highlight>
                <a:latin typeface="Courier New"/>
                <a:ea typeface="Courier New"/>
                <a:cs typeface="Courier New"/>
                <a:sym typeface="Courier New"/>
              </a:rPr>
              <a:t>TestController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chemeClr val="dk1"/>
                </a:solidFill>
                <a:highlight>
                  <a:srgbClr val="FFFFFF"/>
                </a:highlight>
                <a:latin typeface="Courier New"/>
                <a:ea typeface="Courier New"/>
                <a:cs typeface="Courier New"/>
                <a:sym typeface="Courier New"/>
              </a:rPr>
              <a:t>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chemeClr val="dk1"/>
                </a:solidFill>
                <a:highlight>
                  <a:srgbClr val="FFFFFF"/>
                </a:highlight>
                <a:latin typeface="Courier New"/>
                <a:ea typeface="Courier New"/>
                <a:cs typeface="Courier New"/>
                <a:sym typeface="Courier New"/>
              </a:rPr>
              <a:t>   </a:t>
            </a:r>
            <a:r>
              <a:rPr lang="en" sz="1400">
                <a:solidFill>
                  <a:srgbClr val="808000"/>
                </a:solidFill>
                <a:highlight>
                  <a:srgbClr val="FFFFFF"/>
                </a:highlight>
                <a:latin typeface="Courier New"/>
                <a:ea typeface="Courier New"/>
                <a:cs typeface="Courier New"/>
                <a:sym typeface="Courier New"/>
              </a:rPr>
              <a:t>@GetMapping</a:t>
            </a:r>
            <a:r>
              <a:rPr lang="en" sz="1400">
                <a:solidFill>
                  <a:schemeClr val="dk1"/>
                </a:solidFill>
                <a:highlight>
                  <a:srgbClr val="FFFFFF"/>
                </a:highlight>
                <a:latin typeface="Courier New"/>
                <a:ea typeface="Courier New"/>
                <a:cs typeface="Courier New"/>
                <a:sym typeface="Courier New"/>
              </a:rPr>
              <a:t>(path = </a:t>
            </a:r>
            <a:r>
              <a:rPr b="1" lang="en" sz="1400">
                <a:solidFill>
                  <a:srgbClr val="008000"/>
                </a:solidFill>
                <a:highlight>
                  <a:srgbClr val="FFFFFF"/>
                </a:highlight>
                <a:latin typeface="Courier New"/>
                <a:ea typeface="Courier New"/>
                <a:cs typeface="Courier New"/>
                <a:sym typeface="Courier New"/>
              </a:rPr>
              <a:t>""</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chemeClr val="dk1"/>
                </a:solidFill>
                <a:highlight>
                  <a:srgbClr val="FFFFFF"/>
                </a:highlight>
                <a:latin typeface="Courier New"/>
                <a:ea typeface="Courier New"/>
                <a:cs typeface="Courier New"/>
                <a:sym typeface="Courier New"/>
              </a:rPr>
              <a:t>   </a:t>
            </a:r>
            <a:r>
              <a:rPr b="1" lang="en" sz="1400">
                <a:solidFill>
                  <a:srgbClr val="000080"/>
                </a:solidFill>
                <a:highlight>
                  <a:srgbClr val="FFFFFF"/>
                </a:highlight>
                <a:latin typeface="Courier New"/>
                <a:ea typeface="Courier New"/>
                <a:cs typeface="Courier New"/>
                <a:sym typeface="Courier New"/>
              </a:rPr>
              <a:t>public </a:t>
            </a:r>
            <a:r>
              <a:rPr lang="en" sz="1400">
                <a:solidFill>
                  <a:schemeClr val="dk1"/>
                </a:solidFill>
                <a:highlight>
                  <a:srgbClr val="FFFFFF"/>
                </a:highlight>
                <a:latin typeface="Courier New"/>
                <a:ea typeface="Courier New"/>
                <a:cs typeface="Courier New"/>
                <a:sym typeface="Courier New"/>
              </a:rPr>
              <a:t>List&lt;MyResource&gt; getAllResources(){...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080" name="Google Shape;1080;p54"/>
          <p:cNvGrpSpPr/>
          <p:nvPr/>
        </p:nvGrpSpPr>
        <p:grpSpPr>
          <a:xfrm>
            <a:off x="293683" y="574116"/>
            <a:ext cx="309041" cy="403123"/>
            <a:chOff x="590250" y="244200"/>
            <a:chExt cx="407975" cy="532175"/>
          </a:xfrm>
        </p:grpSpPr>
        <p:sp>
          <p:nvSpPr>
            <p:cNvPr id="1081" name="Google Shape;1081;p5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5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Controller</a:t>
            </a:r>
            <a:endParaRPr/>
          </a:p>
        </p:txBody>
      </p:sp>
      <p:sp>
        <p:nvSpPr>
          <p:cNvPr id="1100" name="Google Shape;1100;p5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101" name="Google Shape;1101;p55"/>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DeSerialization</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solidFill>
                  <a:srgbClr val="000000"/>
                </a:solidFill>
              </a:rPr>
              <a:t>Les controller manipulent dans leur signature et dans le corps de leur méthode des objets Java, souvent reflets des éléments contenus dans le corps de la requête ou de la réponse.</a:t>
            </a:r>
            <a:endParaRPr>
              <a:solidFill>
                <a:srgbClr val="0000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rPr lang="en">
                <a:solidFill>
                  <a:srgbClr val="000000"/>
                </a:solidFill>
              </a:rPr>
              <a:t>Ce contenu prend en règle général la forme d’une trame Json et donc d’un texte.</a:t>
            </a:r>
            <a:endParaRPr>
              <a:solidFill>
                <a:srgbClr val="000000"/>
              </a:solidFill>
            </a:endParaRPr>
          </a:p>
          <a:p>
            <a:pPr indent="0" lvl="0" marL="0" rtl="0" algn="l">
              <a:spcBef>
                <a:spcPts val="1000"/>
              </a:spcBef>
              <a:spcAft>
                <a:spcPts val="0"/>
              </a:spcAft>
              <a:buNone/>
            </a:pPr>
            <a:r>
              <a:rPr lang="en">
                <a:solidFill>
                  <a:srgbClr val="000000"/>
                </a:solidFill>
              </a:rPr>
              <a:t>Le processus de conversion du Json vers un Objet Java est appelé </a:t>
            </a:r>
            <a:r>
              <a:rPr b="1" lang="en">
                <a:solidFill>
                  <a:srgbClr val="000000"/>
                </a:solidFill>
                <a:latin typeface="Roboto Condensed"/>
                <a:ea typeface="Roboto Condensed"/>
                <a:cs typeface="Roboto Condensed"/>
                <a:sym typeface="Roboto Condensed"/>
              </a:rPr>
              <a:t>Désérialisation</a:t>
            </a:r>
            <a:r>
              <a:rPr lang="en">
                <a:solidFill>
                  <a:srgbClr val="000000"/>
                </a:solidFill>
              </a:rPr>
              <a:t>. </a:t>
            </a:r>
            <a:endParaRPr>
              <a:solidFill>
                <a:srgbClr val="000000"/>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102" name="Google Shape;1102;p55"/>
          <p:cNvGrpSpPr/>
          <p:nvPr/>
        </p:nvGrpSpPr>
        <p:grpSpPr>
          <a:xfrm>
            <a:off x="293683" y="574116"/>
            <a:ext cx="309041" cy="403123"/>
            <a:chOff x="590250" y="244200"/>
            <a:chExt cx="407975" cy="532175"/>
          </a:xfrm>
        </p:grpSpPr>
        <p:sp>
          <p:nvSpPr>
            <p:cNvPr id="1103" name="Google Shape;1103;p5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5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Controller</a:t>
            </a:r>
            <a:endParaRPr/>
          </a:p>
        </p:txBody>
      </p:sp>
      <p:sp>
        <p:nvSpPr>
          <p:cNvPr id="1122" name="Google Shape;1122;p5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123" name="Google Shape;1123;p56"/>
          <p:cNvSpPr txBox="1"/>
          <p:nvPr>
            <p:ph idx="1" type="body"/>
          </p:nvPr>
        </p:nvSpPr>
        <p:spPr>
          <a:xfrm>
            <a:off x="814275" y="1481350"/>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Serialization</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solidFill>
                  <a:srgbClr val="000000"/>
                </a:solidFill>
              </a:rPr>
              <a:t>Le procédé inverse, à savoir transformer un objet Java en sa représentation Json est appelé </a:t>
            </a:r>
            <a:r>
              <a:rPr b="1" lang="en">
                <a:solidFill>
                  <a:srgbClr val="000000"/>
                </a:solidFill>
                <a:latin typeface="Roboto Condensed"/>
                <a:ea typeface="Roboto Condensed"/>
                <a:cs typeface="Roboto Condensed"/>
                <a:sym typeface="Roboto Condensed"/>
              </a:rPr>
              <a:t>Sérialisation</a:t>
            </a:r>
            <a:r>
              <a:rPr lang="en">
                <a:solidFill>
                  <a:srgbClr val="000000"/>
                </a:solidFill>
              </a:rPr>
              <a:t>. </a:t>
            </a:r>
            <a:endParaRPr>
              <a:solidFill>
                <a:srgbClr val="0000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rPr lang="en">
                <a:solidFill>
                  <a:srgbClr val="000000"/>
                </a:solidFill>
              </a:rPr>
              <a:t>On regroupe parfois ces deux procédés sour le nom de </a:t>
            </a:r>
            <a:r>
              <a:rPr b="1" lang="en">
                <a:solidFill>
                  <a:srgbClr val="000000"/>
                </a:solidFill>
                <a:latin typeface="Roboto Condensed"/>
                <a:ea typeface="Roboto Condensed"/>
                <a:cs typeface="Roboto Condensed"/>
                <a:sym typeface="Roboto Condensed"/>
              </a:rPr>
              <a:t>Marshalling</a:t>
            </a:r>
            <a:endParaRPr b="1">
              <a:solidFill>
                <a:srgbClr val="0000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rPr lang="en">
                <a:solidFill>
                  <a:srgbClr val="000000"/>
                </a:solidFill>
              </a:rPr>
              <a:t>Ce fastidieux travail est effectué par défaut dans Spring Boot par la librairie Jackson. </a:t>
            </a:r>
            <a:endParaRPr>
              <a:solidFill>
                <a:srgbClr val="000000"/>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124" name="Google Shape;1124;p56"/>
          <p:cNvGrpSpPr/>
          <p:nvPr/>
        </p:nvGrpSpPr>
        <p:grpSpPr>
          <a:xfrm>
            <a:off x="293683" y="574116"/>
            <a:ext cx="309041" cy="403123"/>
            <a:chOff x="590250" y="244200"/>
            <a:chExt cx="407975" cy="532175"/>
          </a:xfrm>
        </p:grpSpPr>
        <p:sp>
          <p:nvSpPr>
            <p:cNvPr id="1125" name="Google Shape;1125;p5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39" name="Google Shape;1139;p56"/>
          <p:cNvPicPr preferRelativeResize="0"/>
          <p:nvPr/>
        </p:nvPicPr>
        <p:blipFill>
          <a:blip r:embed="rId3">
            <a:alphaModFix/>
          </a:blip>
          <a:stretch>
            <a:fillRect/>
          </a:stretch>
        </p:blipFill>
        <p:spPr>
          <a:xfrm>
            <a:off x="6895600" y="732013"/>
            <a:ext cx="2209800" cy="20669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5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Json &lt; - &gt; Java</a:t>
            </a:r>
            <a:endParaRPr/>
          </a:p>
        </p:txBody>
      </p:sp>
      <p:sp>
        <p:nvSpPr>
          <p:cNvPr id="1145" name="Google Shape;1145;p5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146" name="Google Shape;1146;p57"/>
          <p:cNvSpPr txBox="1"/>
          <p:nvPr>
            <p:ph idx="1" type="body"/>
          </p:nvPr>
        </p:nvSpPr>
        <p:spPr>
          <a:xfrm>
            <a:off x="585675" y="1820625"/>
            <a:ext cx="30564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200">
                <a:solidFill>
                  <a:schemeClr val="dk1"/>
                </a:solidFill>
                <a:highlight>
                  <a:srgbClr val="FFFFFF"/>
                </a:highlight>
                <a:latin typeface="Courier New"/>
                <a:ea typeface="Courier New"/>
                <a:cs typeface="Courier New"/>
                <a:sym typeface="Courier New"/>
              </a:rPr>
              <a:t> </a:t>
            </a:r>
            <a:r>
              <a:rPr b="1" lang="en" sz="1200">
                <a:solidFill>
                  <a:srgbClr val="660E7A"/>
                </a:solidFill>
                <a:highlight>
                  <a:srgbClr val="FFFFFF"/>
                </a:highlight>
                <a:latin typeface="Courier New"/>
                <a:ea typeface="Courier New"/>
                <a:cs typeface="Courier New"/>
                <a:sym typeface="Courier New"/>
              </a:rPr>
              <a:t>"name"</a:t>
            </a:r>
            <a:r>
              <a:rPr lang="en" sz="1200">
                <a:solidFill>
                  <a:schemeClr val="dk1"/>
                </a:solidFill>
                <a:highlight>
                  <a:srgbClr val="FFFFFF"/>
                </a:highlight>
                <a:latin typeface="Courier New"/>
                <a:ea typeface="Courier New"/>
                <a:cs typeface="Courier New"/>
                <a:sym typeface="Courier New"/>
              </a:rPr>
              <a:t>: </a:t>
            </a:r>
            <a:r>
              <a:rPr b="1" lang="en" sz="1200">
                <a:solidFill>
                  <a:srgbClr val="008000"/>
                </a:solidFill>
                <a:highlight>
                  <a:srgbClr val="FFFFFF"/>
                </a:highlight>
                <a:latin typeface="Courier New"/>
                <a:ea typeface="Courier New"/>
                <a:cs typeface="Courier New"/>
                <a:sym typeface="Courier New"/>
              </a:rPr>
              <a:t>"test"</a:t>
            </a: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200">
                <a:solidFill>
                  <a:schemeClr val="dk1"/>
                </a:solidFill>
                <a:highlight>
                  <a:srgbClr val="FFFFFF"/>
                </a:highlight>
                <a:latin typeface="Courier New"/>
                <a:ea typeface="Courier New"/>
                <a:cs typeface="Courier New"/>
                <a:sym typeface="Courier New"/>
              </a:rPr>
              <a:t> </a:t>
            </a:r>
            <a:r>
              <a:rPr b="1" lang="en" sz="1200">
                <a:solidFill>
                  <a:srgbClr val="660E7A"/>
                </a:solidFill>
                <a:highlight>
                  <a:srgbClr val="FFFFFF"/>
                </a:highlight>
                <a:latin typeface="Courier New"/>
                <a:ea typeface="Courier New"/>
                <a:cs typeface="Courier New"/>
                <a:sym typeface="Courier New"/>
              </a:rPr>
              <a:t>"id"</a:t>
            </a:r>
            <a:r>
              <a:rPr lang="en" sz="1200">
                <a:solidFill>
                  <a:schemeClr val="dk1"/>
                </a:solidFill>
                <a:highlight>
                  <a:srgbClr val="FFFFFF"/>
                </a:highlight>
                <a:latin typeface="Courier New"/>
                <a:ea typeface="Courier New"/>
                <a:cs typeface="Courier New"/>
                <a:sym typeface="Courier New"/>
              </a:rPr>
              <a:t>: </a:t>
            </a:r>
            <a:r>
              <a:rPr lang="en" sz="1200">
                <a:solidFill>
                  <a:srgbClr val="0000FF"/>
                </a:solidFill>
                <a:highlight>
                  <a:srgbClr val="FFFFFF"/>
                </a:highlight>
                <a:latin typeface="Courier New"/>
                <a:ea typeface="Courier New"/>
                <a:cs typeface="Courier New"/>
                <a:sym typeface="Courier New"/>
              </a:rPr>
              <a:t>1</a:t>
            </a: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200">
                <a:solidFill>
                  <a:schemeClr val="dk1"/>
                </a:solidFill>
                <a:highlight>
                  <a:srgbClr val="FFFFFF"/>
                </a:highlight>
                <a:latin typeface="Courier New"/>
                <a:ea typeface="Courier New"/>
                <a:cs typeface="Courier New"/>
                <a:sym typeface="Courier New"/>
              </a:rPr>
              <a:t> </a:t>
            </a:r>
            <a:r>
              <a:rPr b="1" lang="en" sz="1200">
                <a:solidFill>
                  <a:srgbClr val="660E7A"/>
                </a:solidFill>
                <a:highlight>
                  <a:srgbClr val="FFFFFF"/>
                </a:highlight>
                <a:latin typeface="Courier New"/>
                <a:ea typeface="Courier New"/>
                <a:cs typeface="Courier New"/>
                <a:sym typeface="Courier New"/>
              </a:rPr>
              <a:t>"properties"</a:t>
            </a:r>
            <a:r>
              <a:rPr lang="en" sz="1200">
                <a:solidFill>
                  <a:schemeClr val="dk1"/>
                </a:solidFill>
                <a:highlight>
                  <a:srgbClr val="FFFFFF"/>
                </a:highlight>
                <a:latin typeface="Courier New"/>
                <a:ea typeface="Courier New"/>
                <a:cs typeface="Courier New"/>
                <a:sym typeface="Courier New"/>
              </a:rPr>
              <a:t>:[</a:t>
            </a:r>
            <a:r>
              <a:rPr b="1" lang="en" sz="1200">
                <a:solidFill>
                  <a:srgbClr val="008000"/>
                </a:solidFill>
                <a:highlight>
                  <a:srgbClr val="FFFFFF"/>
                </a:highlight>
                <a:latin typeface="Courier New"/>
                <a:ea typeface="Courier New"/>
                <a:cs typeface="Courier New"/>
                <a:sym typeface="Courier New"/>
              </a:rPr>
              <a:t>"small"</a:t>
            </a:r>
            <a:r>
              <a:rPr lang="en" sz="1200">
                <a:solidFill>
                  <a:schemeClr val="dk1"/>
                </a:solidFill>
                <a:highlight>
                  <a:srgbClr val="FFFFFF"/>
                </a:highlight>
                <a:latin typeface="Courier New"/>
                <a:ea typeface="Courier New"/>
                <a:cs typeface="Courier New"/>
                <a:sym typeface="Courier New"/>
              </a:rPr>
              <a:t>, </a:t>
            </a:r>
            <a:r>
              <a:rPr b="1" lang="en" sz="1200">
                <a:solidFill>
                  <a:srgbClr val="008000"/>
                </a:solidFill>
                <a:highlight>
                  <a:srgbClr val="FFFFFF"/>
                </a:highlight>
                <a:latin typeface="Courier New"/>
                <a:ea typeface="Courier New"/>
                <a:cs typeface="Courier New"/>
                <a:sym typeface="Courier New"/>
              </a:rPr>
              <a:t>"tall"</a:t>
            </a: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147" name="Google Shape;1147;p57"/>
          <p:cNvGrpSpPr/>
          <p:nvPr/>
        </p:nvGrpSpPr>
        <p:grpSpPr>
          <a:xfrm>
            <a:off x="293683" y="574116"/>
            <a:ext cx="309041" cy="403123"/>
            <a:chOff x="590250" y="244200"/>
            <a:chExt cx="407975" cy="532175"/>
          </a:xfrm>
        </p:grpSpPr>
        <p:sp>
          <p:nvSpPr>
            <p:cNvPr id="1148" name="Google Shape;1148;p5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2" name="Google Shape;1162;p57"/>
          <p:cNvSpPr txBox="1"/>
          <p:nvPr>
            <p:ph idx="1" type="body"/>
          </p:nvPr>
        </p:nvSpPr>
        <p:spPr>
          <a:xfrm>
            <a:off x="5104775" y="1916475"/>
            <a:ext cx="34863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rgbClr val="000080"/>
                </a:solidFill>
                <a:highlight>
                  <a:srgbClr val="FFFFFF"/>
                </a:highlight>
                <a:latin typeface="Courier New"/>
                <a:ea typeface="Courier New"/>
                <a:cs typeface="Courier New"/>
                <a:sym typeface="Courier New"/>
              </a:rPr>
              <a:t>public class </a:t>
            </a:r>
            <a:r>
              <a:rPr lang="en" sz="1200">
                <a:solidFill>
                  <a:schemeClr val="dk1"/>
                </a:solidFill>
                <a:highlight>
                  <a:srgbClr val="FFFFFF"/>
                </a:highlight>
                <a:latin typeface="Courier New"/>
                <a:ea typeface="Courier New"/>
                <a:cs typeface="Courier New"/>
                <a:sym typeface="Courier New"/>
              </a:rPr>
              <a:t>Test {</a:t>
            </a:r>
            <a:endParaRPr sz="12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200">
                <a:solidFill>
                  <a:schemeClr val="dk1"/>
                </a:solidFill>
                <a:highlight>
                  <a:srgbClr val="FFFFFF"/>
                </a:highlight>
                <a:latin typeface="Courier New"/>
                <a:ea typeface="Courier New"/>
                <a:cs typeface="Courier New"/>
                <a:sym typeface="Courier New"/>
              </a:rPr>
              <a:t>   </a:t>
            </a:r>
            <a:r>
              <a:rPr b="1" lang="en" sz="1200">
                <a:solidFill>
                  <a:srgbClr val="000080"/>
                </a:solidFill>
                <a:highlight>
                  <a:srgbClr val="FFFFFF"/>
                </a:highlight>
                <a:latin typeface="Courier New"/>
                <a:ea typeface="Courier New"/>
                <a:cs typeface="Courier New"/>
                <a:sym typeface="Courier New"/>
              </a:rPr>
              <a:t>private </a:t>
            </a:r>
            <a:r>
              <a:rPr lang="en" sz="1200">
                <a:solidFill>
                  <a:schemeClr val="dk1"/>
                </a:solidFill>
                <a:highlight>
                  <a:srgbClr val="FFFFFF"/>
                </a:highlight>
                <a:latin typeface="Courier New"/>
                <a:ea typeface="Courier New"/>
                <a:cs typeface="Courier New"/>
                <a:sym typeface="Courier New"/>
              </a:rPr>
              <a:t>String </a:t>
            </a:r>
            <a:r>
              <a:rPr b="1" lang="en" sz="1200">
                <a:solidFill>
                  <a:srgbClr val="660E7A"/>
                </a:solidFill>
                <a:highlight>
                  <a:srgbClr val="FFFFFF"/>
                </a:highlight>
                <a:latin typeface="Courier New"/>
                <a:ea typeface="Courier New"/>
                <a:cs typeface="Courier New"/>
                <a:sym typeface="Courier New"/>
              </a:rPr>
              <a:t>name</a:t>
            </a: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200">
                <a:solidFill>
                  <a:schemeClr val="dk1"/>
                </a:solidFill>
                <a:highlight>
                  <a:srgbClr val="FFFFFF"/>
                </a:highlight>
                <a:latin typeface="Courier New"/>
                <a:ea typeface="Courier New"/>
                <a:cs typeface="Courier New"/>
                <a:sym typeface="Courier New"/>
              </a:rPr>
              <a:t>   </a:t>
            </a:r>
            <a:r>
              <a:rPr b="1" lang="en" sz="1200">
                <a:solidFill>
                  <a:srgbClr val="000080"/>
                </a:solidFill>
                <a:highlight>
                  <a:srgbClr val="FFFFFF"/>
                </a:highlight>
                <a:latin typeface="Courier New"/>
                <a:ea typeface="Courier New"/>
                <a:cs typeface="Courier New"/>
                <a:sym typeface="Courier New"/>
              </a:rPr>
              <a:t>private </a:t>
            </a:r>
            <a:r>
              <a:rPr lang="en" sz="1200">
                <a:solidFill>
                  <a:schemeClr val="dk1"/>
                </a:solidFill>
                <a:highlight>
                  <a:srgbClr val="FFFFFF"/>
                </a:highlight>
                <a:latin typeface="Courier New"/>
                <a:ea typeface="Courier New"/>
                <a:cs typeface="Courier New"/>
                <a:sym typeface="Courier New"/>
              </a:rPr>
              <a:t>Integer </a:t>
            </a:r>
            <a:r>
              <a:rPr b="1" lang="en" sz="1200">
                <a:solidFill>
                  <a:srgbClr val="660E7A"/>
                </a:solidFill>
                <a:highlight>
                  <a:srgbClr val="FFFFFF"/>
                </a:highlight>
                <a:latin typeface="Courier New"/>
                <a:ea typeface="Courier New"/>
                <a:cs typeface="Courier New"/>
                <a:sym typeface="Courier New"/>
              </a:rPr>
              <a:t>id</a:t>
            </a: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200">
                <a:solidFill>
                  <a:schemeClr val="dk1"/>
                </a:solidFill>
                <a:highlight>
                  <a:srgbClr val="FFFFFF"/>
                </a:highlight>
                <a:latin typeface="Courier New"/>
                <a:ea typeface="Courier New"/>
                <a:cs typeface="Courier New"/>
                <a:sym typeface="Courier New"/>
              </a:rPr>
              <a:t>   </a:t>
            </a:r>
            <a:r>
              <a:rPr b="1" lang="en" sz="1200">
                <a:solidFill>
                  <a:srgbClr val="000080"/>
                </a:solidFill>
                <a:highlight>
                  <a:srgbClr val="FFFFFF"/>
                </a:highlight>
                <a:latin typeface="Courier New"/>
                <a:ea typeface="Courier New"/>
                <a:cs typeface="Courier New"/>
                <a:sym typeface="Courier New"/>
              </a:rPr>
              <a:t>private </a:t>
            </a:r>
            <a:r>
              <a:rPr lang="en" sz="1200">
                <a:solidFill>
                  <a:schemeClr val="dk1"/>
                </a:solidFill>
                <a:highlight>
                  <a:srgbClr val="FFFFFF"/>
                </a:highlight>
                <a:latin typeface="Courier New"/>
                <a:ea typeface="Courier New"/>
                <a:cs typeface="Courier New"/>
                <a:sym typeface="Courier New"/>
              </a:rPr>
              <a:t>List&lt;String&gt; </a:t>
            </a:r>
            <a:r>
              <a:rPr b="1" lang="en" sz="1200">
                <a:solidFill>
                  <a:srgbClr val="660E7A"/>
                </a:solidFill>
                <a:highlight>
                  <a:srgbClr val="FFFFFF"/>
                </a:highlight>
                <a:latin typeface="Courier New"/>
                <a:ea typeface="Courier New"/>
                <a:cs typeface="Courier New"/>
                <a:sym typeface="Courier New"/>
              </a:rPr>
              <a:t>properties</a:t>
            </a: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1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n">
                <a:solidFill>
                  <a:srgbClr val="FF9900"/>
                </a:solidFill>
                <a:latin typeface="Roboto Condensed"/>
                <a:ea typeface="Roboto Condensed"/>
                <a:cs typeface="Roboto Condensed"/>
                <a:sym typeface="Roboto Condensed"/>
              </a:rPr>
              <a:t>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sp>
        <p:nvSpPr>
          <p:cNvPr id="1163" name="Google Shape;1163;p57"/>
          <p:cNvSpPr txBox="1"/>
          <p:nvPr/>
        </p:nvSpPr>
        <p:spPr>
          <a:xfrm>
            <a:off x="889675" y="1291000"/>
            <a:ext cx="1890600" cy="856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1000"/>
              </a:spcAft>
              <a:buClr>
                <a:schemeClr val="dk1"/>
              </a:buClr>
              <a:buSzPts val="1100"/>
              <a:buFont typeface="Arial"/>
              <a:buNone/>
            </a:pPr>
            <a:r>
              <a:rPr b="1" lang="en" sz="2000">
                <a:solidFill>
                  <a:srgbClr val="FF9900"/>
                </a:solidFill>
                <a:latin typeface="Roboto Condensed"/>
                <a:ea typeface="Roboto Condensed"/>
                <a:cs typeface="Roboto Condensed"/>
                <a:sym typeface="Roboto Condensed"/>
              </a:rPr>
              <a:t>Json</a:t>
            </a:r>
            <a:endParaRPr>
              <a:latin typeface="Roboto Condensed Light"/>
              <a:ea typeface="Roboto Condensed Light"/>
              <a:cs typeface="Roboto Condensed Light"/>
              <a:sym typeface="Roboto Condensed Light"/>
            </a:endParaRPr>
          </a:p>
        </p:txBody>
      </p:sp>
      <p:sp>
        <p:nvSpPr>
          <p:cNvPr id="1164" name="Google Shape;1164;p57"/>
          <p:cNvSpPr txBox="1"/>
          <p:nvPr/>
        </p:nvSpPr>
        <p:spPr>
          <a:xfrm>
            <a:off x="5226400" y="1415600"/>
            <a:ext cx="1890600" cy="856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1000"/>
              </a:spcAft>
              <a:buNone/>
            </a:pPr>
            <a:r>
              <a:rPr b="1" lang="en" sz="2000">
                <a:solidFill>
                  <a:srgbClr val="FF9900"/>
                </a:solidFill>
                <a:latin typeface="Roboto Condensed"/>
                <a:ea typeface="Roboto Condensed"/>
                <a:cs typeface="Roboto Condensed"/>
                <a:sym typeface="Roboto Condensed"/>
              </a:rPr>
              <a:t>Objet Java</a:t>
            </a:r>
            <a:endParaRPr>
              <a:latin typeface="Roboto Condensed Light"/>
              <a:ea typeface="Roboto Condensed Light"/>
              <a:cs typeface="Roboto Condensed Light"/>
              <a:sym typeface="Roboto Condensed Light"/>
            </a:endParaRPr>
          </a:p>
        </p:txBody>
      </p:sp>
      <p:sp>
        <p:nvSpPr>
          <p:cNvPr id="1165" name="Google Shape;1165;p57"/>
          <p:cNvSpPr txBox="1"/>
          <p:nvPr/>
        </p:nvSpPr>
        <p:spPr>
          <a:xfrm>
            <a:off x="987000" y="1543050"/>
            <a:ext cx="73398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1166" name="Google Shape;1166;p57"/>
          <p:cNvSpPr txBox="1"/>
          <p:nvPr/>
        </p:nvSpPr>
        <p:spPr>
          <a:xfrm>
            <a:off x="3947975" y="2148075"/>
            <a:ext cx="73398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5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Mécanisme par défaut</a:t>
            </a:r>
            <a:endParaRPr/>
          </a:p>
        </p:txBody>
      </p:sp>
      <p:sp>
        <p:nvSpPr>
          <p:cNvPr id="1172" name="Google Shape;1172;p5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173" name="Google Shape;1173;p58"/>
          <p:cNvSpPr txBox="1"/>
          <p:nvPr>
            <p:ph idx="1" type="body"/>
          </p:nvPr>
        </p:nvSpPr>
        <p:spPr>
          <a:xfrm>
            <a:off x="814275" y="1481350"/>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Un comportement par défaut très simple...</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solidFill>
                  <a:schemeClr val="dk1"/>
                </a:solidFill>
              </a:rPr>
              <a:t>Tel que configuré avec l’auto configuration, Jackson cherche à faire un mapping comme suit : </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rPr lang="en">
                <a:solidFill>
                  <a:schemeClr val="dk1"/>
                </a:solidFill>
              </a:rPr>
              <a:t>	</a:t>
            </a:r>
            <a:r>
              <a:rPr lang="en">
                <a:solidFill>
                  <a:schemeClr val="dk1"/>
                </a:solidFill>
              </a:rPr>
              <a:t>Un objet Java doit avoir une propriété de même nom que la clef Json.</a:t>
            </a:r>
            <a:endParaRPr>
              <a:solidFill>
                <a:schemeClr val="dk1"/>
              </a:solidFill>
            </a:endParaRPr>
          </a:p>
          <a:p>
            <a:pPr indent="0" lvl="0" marL="0" rtl="0" algn="l">
              <a:spcBef>
                <a:spcPts val="1000"/>
              </a:spcBef>
              <a:spcAft>
                <a:spcPts val="0"/>
              </a:spcAft>
              <a:buNone/>
            </a:pPr>
            <a:r>
              <a:rPr lang="en">
                <a:solidFill>
                  <a:schemeClr val="dk1"/>
                </a:solidFill>
              </a:rPr>
              <a:t>	Un objet Json doit correspondre à un Objet Java</a:t>
            </a:r>
            <a:endParaRPr>
              <a:solidFill>
                <a:schemeClr val="dk1"/>
              </a:solidFill>
            </a:endParaRPr>
          </a:p>
          <a:p>
            <a:pPr indent="0" lvl="0" marL="0" rtl="0" algn="l">
              <a:spcBef>
                <a:spcPts val="1000"/>
              </a:spcBef>
              <a:spcAft>
                <a:spcPts val="0"/>
              </a:spcAft>
              <a:buNone/>
            </a:pPr>
            <a:br>
              <a:rPr lang="en">
                <a:solidFill>
                  <a:schemeClr val="dk1"/>
                </a:solidFill>
              </a:rPr>
            </a:br>
            <a:r>
              <a:rPr lang="en">
                <a:solidFill>
                  <a:schemeClr val="dk1"/>
                </a:solidFill>
              </a:rPr>
              <a:t>Les types simples sont gérés nativement: chaînes, entiers, etc.</a:t>
            </a:r>
            <a:endParaRPr>
              <a:solidFill>
                <a:schemeClr val="dk1"/>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174" name="Google Shape;1174;p58"/>
          <p:cNvGrpSpPr/>
          <p:nvPr/>
        </p:nvGrpSpPr>
        <p:grpSpPr>
          <a:xfrm>
            <a:off x="293683" y="574116"/>
            <a:ext cx="309041" cy="403123"/>
            <a:chOff x="590250" y="244200"/>
            <a:chExt cx="407975" cy="532175"/>
          </a:xfrm>
        </p:grpSpPr>
        <p:sp>
          <p:nvSpPr>
            <p:cNvPr id="1175" name="Google Shape;1175;p5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5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Mécanisme par défaut</a:t>
            </a:r>
            <a:endParaRPr/>
          </a:p>
        </p:txBody>
      </p:sp>
      <p:sp>
        <p:nvSpPr>
          <p:cNvPr id="1194" name="Google Shape;1194;p5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195" name="Google Shape;1195;p59"/>
          <p:cNvSpPr txBox="1"/>
          <p:nvPr>
            <p:ph idx="1" type="body"/>
          </p:nvPr>
        </p:nvSpPr>
        <p:spPr>
          <a:xfrm>
            <a:off x="814275" y="1481350"/>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solidFill>
                  <a:srgbClr val="808000"/>
                </a:solidFill>
                <a:highlight>
                  <a:srgbClr val="FFFFFF"/>
                </a:highlight>
                <a:latin typeface="Courier New"/>
                <a:ea typeface="Courier New"/>
                <a:cs typeface="Courier New"/>
                <a:sym typeface="Courier New"/>
              </a:rPr>
              <a:t>@JsonIgnore</a:t>
            </a:r>
            <a:r>
              <a:rPr lang="en" sz="1100">
                <a:solidFill>
                  <a:srgbClr val="808000"/>
                </a:solidFill>
                <a:highlight>
                  <a:srgbClr val="FFFFFF"/>
                </a:highlight>
                <a:latin typeface="Courier New"/>
                <a:ea typeface="Courier New"/>
                <a:cs typeface="Courier New"/>
                <a:sym typeface="Courier New"/>
              </a:rPr>
              <a:t> </a:t>
            </a:r>
            <a:r>
              <a:rPr lang="en">
                <a:solidFill>
                  <a:schemeClr val="dk1"/>
                </a:solidFill>
              </a:rPr>
              <a:t>permet d’ignorer une propriété par lors de la sérialisation / déserialisation</a:t>
            </a:r>
            <a:endParaRPr sz="11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600">
                <a:solidFill>
                  <a:srgbClr val="808000"/>
                </a:solidFill>
                <a:highlight>
                  <a:srgbClr val="FFFFFF"/>
                </a:highlight>
                <a:latin typeface="Courier New"/>
                <a:ea typeface="Courier New"/>
                <a:cs typeface="Courier New"/>
                <a:sym typeface="Courier New"/>
              </a:rPr>
              <a:t>@JsonIgnoreType</a:t>
            </a:r>
            <a:r>
              <a:rPr lang="en">
                <a:solidFill>
                  <a:schemeClr val="dk1"/>
                </a:solidFill>
              </a:rPr>
              <a:t> permet d’ignorer toute une classe par lors de la sérialisation / déserialisation. C’est une annotation class-level.</a:t>
            </a:r>
            <a:endParaRPr>
              <a:solidFill>
                <a:schemeClr val="dk1"/>
              </a:solidFill>
            </a:endParaRPr>
          </a:p>
          <a:p>
            <a:pPr indent="0" lvl="0" marL="0" rtl="0" algn="l">
              <a:spcBef>
                <a:spcPts val="1000"/>
              </a:spcBef>
              <a:spcAft>
                <a:spcPts val="0"/>
              </a:spcAft>
              <a:buNone/>
            </a:pPr>
            <a:r>
              <a:rPr lang="en" sz="1600">
                <a:solidFill>
                  <a:srgbClr val="808000"/>
                </a:solidFill>
                <a:highlight>
                  <a:srgbClr val="FFFFFF"/>
                </a:highlight>
                <a:latin typeface="Courier New"/>
                <a:ea typeface="Courier New"/>
                <a:cs typeface="Courier New"/>
                <a:sym typeface="Courier New"/>
              </a:rPr>
              <a:t>@JsonProperty</a:t>
            </a:r>
            <a:r>
              <a:rPr lang="en" sz="1600">
                <a:solidFill>
                  <a:schemeClr val="dk1"/>
                </a:solidFill>
                <a:highlight>
                  <a:srgbClr val="FFFFFF"/>
                </a:highlight>
                <a:latin typeface="Courier New"/>
                <a:ea typeface="Courier New"/>
                <a:cs typeface="Courier New"/>
                <a:sym typeface="Courier New"/>
              </a:rPr>
              <a:t>(</a:t>
            </a:r>
            <a:r>
              <a:rPr b="1" lang="en" sz="1600">
                <a:solidFill>
                  <a:srgbClr val="008000"/>
                </a:solidFill>
                <a:highlight>
                  <a:srgbClr val="FFFFFF"/>
                </a:highlight>
                <a:latin typeface="Courier New"/>
                <a:ea typeface="Courier New"/>
                <a:cs typeface="Courier New"/>
                <a:sym typeface="Courier New"/>
              </a:rPr>
              <a:t>"&lt;clef&gt;"</a:t>
            </a:r>
            <a:r>
              <a:rPr lang="en" sz="1600">
                <a:solidFill>
                  <a:schemeClr val="dk1"/>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 </a:t>
            </a:r>
            <a:r>
              <a:rPr lang="en">
                <a:solidFill>
                  <a:schemeClr val="dk1"/>
                </a:solidFill>
              </a:rPr>
              <a:t>permet de mapper spécifiquement une propriété de l’objet sur la clef Json “&lt;clef&gt;”</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196" name="Google Shape;1196;p59"/>
          <p:cNvGrpSpPr/>
          <p:nvPr/>
        </p:nvGrpSpPr>
        <p:grpSpPr>
          <a:xfrm>
            <a:off x="293683" y="574116"/>
            <a:ext cx="309041" cy="403123"/>
            <a:chOff x="590250" y="244200"/>
            <a:chExt cx="407975" cy="532175"/>
          </a:xfrm>
        </p:grpSpPr>
        <p:sp>
          <p:nvSpPr>
            <p:cNvPr id="1197" name="Google Shape;1197;p5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REST</a:t>
            </a:r>
            <a:endParaRPr/>
          </a:p>
        </p:txBody>
      </p:sp>
      <p:sp>
        <p:nvSpPr>
          <p:cNvPr id="227" name="Google Shape;227;p1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28" name="Google Shape;228;p15"/>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Une histoire de ressources</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t>REST place la notion de “</a:t>
            </a:r>
            <a:r>
              <a:rPr b="1" lang="en">
                <a:latin typeface="Roboto Condensed"/>
                <a:ea typeface="Roboto Condensed"/>
                <a:cs typeface="Roboto Condensed"/>
                <a:sym typeface="Roboto Condensed"/>
              </a:rPr>
              <a:t>Ressource” </a:t>
            </a:r>
            <a:r>
              <a:rPr lang="en"/>
              <a:t>au centre du modèle de </a:t>
            </a:r>
            <a:r>
              <a:rPr lang="en"/>
              <a:t>développement.</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rPr b="1" lang="en">
                <a:latin typeface="Roboto Condensed"/>
                <a:ea typeface="Roboto Condensed"/>
                <a:cs typeface="Roboto Condensed"/>
                <a:sym typeface="Roboto Condensed"/>
              </a:rPr>
              <a:t>Ressource/Resource: </a:t>
            </a:r>
            <a:r>
              <a:rPr lang="en"/>
              <a:t>Représentation textuelle, ou plus généralement binaire, d’un objet ou d’un concept, qui peut être identifiée.</a:t>
            </a:r>
            <a:endParaRPr/>
          </a:p>
          <a:p>
            <a:pPr indent="0" lvl="0" marL="0" marR="0" rtl="0" algn="l">
              <a:lnSpc>
                <a:spcPct val="100000"/>
              </a:lnSpc>
              <a:spcBef>
                <a:spcPts val="1000"/>
              </a:spcBef>
              <a:spcAft>
                <a:spcPts val="0"/>
              </a:spcAft>
              <a:buNone/>
            </a:pPr>
            <a:r>
              <a:rPr lang="en"/>
              <a:t>Exemple de ressource : Un élève, une réservation de marché aux puces, </a:t>
            </a:r>
            <a:endParaRPr/>
          </a:p>
          <a:p>
            <a:pPr indent="0" lvl="0" marL="0" marR="0" rtl="0" algn="l">
              <a:lnSpc>
                <a:spcPct val="100000"/>
              </a:lnSpc>
              <a:spcBef>
                <a:spcPts val="1000"/>
              </a:spcBef>
              <a:spcAft>
                <a:spcPts val="0"/>
              </a:spcAft>
              <a:buNone/>
            </a:pPr>
            <a:r>
              <a:rPr lang="en"/>
              <a:t>Une citation, etc</a:t>
            </a:r>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229" name="Google Shape;229;p15"/>
          <p:cNvGrpSpPr/>
          <p:nvPr/>
        </p:nvGrpSpPr>
        <p:grpSpPr>
          <a:xfrm>
            <a:off x="293683" y="574116"/>
            <a:ext cx="309041" cy="403123"/>
            <a:chOff x="590250" y="244200"/>
            <a:chExt cx="407975" cy="532175"/>
          </a:xfrm>
        </p:grpSpPr>
        <p:sp>
          <p:nvSpPr>
            <p:cNvPr id="230" name="Google Shape;230;p1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6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Mécanisme par défaut</a:t>
            </a:r>
            <a:endParaRPr/>
          </a:p>
        </p:txBody>
      </p:sp>
      <p:sp>
        <p:nvSpPr>
          <p:cNvPr id="1216" name="Google Shape;1216;p6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217" name="Google Shape;1217;p60"/>
          <p:cNvSpPr txBox="1"/>
          <p:nvPr>
            <p:ph idx="1" type="body"/>
          </p:nvPr>
        </p:nvSpPr>
        <p:spPr>
          <a:xfrm>
            <a:off x="814275" y="1481350"/>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...Pénible à surcharger</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solidFill>
                  <a:schemeClr val="dk1"/>
                </a:solidFill>
              </a:rPr>
              <a:t>Le changement du mapping par défaut se fait via l’écriture de classe type “Serializer” et “Deserializer”.</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rPr lang="en">
                <a:solidFill>
                  <a:schemeClr val="dk1"/>
                </a:solidFill>
              </a:rPr>
              <a:t>Ces classes doivent alors manipuler le Json directement, au moyen d’objets et d’une API fournis par Jackson.</a:t>
            </a:r>
            <a:endParaRPr>
              <a:solidFill>
                <a:schemeClr val="dk1"/>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218" name="Google Shape;1218;p60"/>
          <p:cNvGrpSpPr/>
          <p:nvPr/>
        </p:nvGrpSpPr>
        <p:grpSpPr>
          <a:xfrm>
            <a:off x="293683" y="574116"/>
            <a:ext cx="309041" cy="403123"/>
            <a:chOff x="590250" y="244200"/>
            <a:chExt cx="407975" cy="532175"/>
          </a:xfrm>
        </p:grpSpPr>
        <p:sp>
          <p:nvSpPr>
            <p:cNvPr id="1219" name="Google Shape;1219;p6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6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6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6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6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6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6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6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6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6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6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6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Controller</a:t>
            </a:r>
            <a:endParaRPr/>
          </a:p>
        </p:txBody>
      </p:sp>
      <p:sp>
        <p:nvSpPr>
          <p:cNvPr id="1238" name="Google Shape;1238;p6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239" name="Google Shape;1239;p61"/>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Annotations (Bis)</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sz="1600">
                <a:solidFill>
                  <a:srgbClr val="808000"/>
                </a:solidFill>
                <a:highlight>
                  <a:srgbClr val="FFFFFF"/>
                </a:highlight>
                <a:latin typeface="Courier New"/>
                <a:ea typeface="Courier New"/>
                <a:cs typeface="Courier New"/>
                <a:sym typeface="Courier New"/>
              </a:rPr>
              <a:t>@ResponseBody : </a:t>
            </a:r>
            <a:r>
              <a:rPr lang="en">
                <a:solidFill>
                  <a:srgbClr val="000000"/>
                </a:solidFill>
              </a:rPr>
              <a:t>Cette annotation class-level ou method-lvl spécifie que le retour de la méthode doit être ajoutée au corps d’une HttpResponse, après une étape de sérialisation assurée par Jackson.</a:t>
            </a:r>
            <a:endParaRPr sz="1600">
              <a:solidFill>
                <a:srgbClr val="808000"/>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None/>
            </a:pPr>
            <a:r>
              <a:t/>
            </a:r>
            <a:endParaRPr>
              <a:solidFill>
                <a:srgbClr val="000000"/>
              </a:solidFill>
            </a:endParaRPr>
          </a:p>
          <a:p>
            <a:pPr indent="0" lvl="0" marL="0" marR="0" rtl="0" algn="l">
              <a:lnSpc>
                <a:spcPct val="100000"/>
              </a:lnSpc>
              <a:spcBef>
                <a:spcPts val="1000"/>
              </a:spcBef>
              <a:spcAft>
                <a:spcPts val="0"/>
              </a:spcAft>
              <a:buClr>
                <a:srgbClr val="000000"/>
              </a:buClr>
              <a:buSzPts val="1100"/>
              <a:buFont typeface="Arial"/>
              <a:buNone/>
            </a:pPr>
            <a:r>
              <a:rPr lang="en">
                <a:solidFill>
                  <a:srgbClr val="000000"/>
                </a:solidFill>
              </a:rPr>
              <a:t>Cette annotation ainsi que </a:t>
            </a:r>
            <a:r>
              <a:rPr lang="en" sz="1600">
                <a:solidFill>
                  <a:srgbClr val="808000"/>
                </a:solidFill>
                <a:highlight>
                  <a:srgbClr val="FFFFFF"/>
                </a:highlight>
                <a:latin typeface="Courier New"/>
                <a:ea typeface="Courier New"/>
                <a:cs typeface="Courier New"/>
                <a:sym typeface="Courier New"/>
              </a:rPr>
              <a:t>@Controller</a:t>
            </a:r>
            <a:r>
              <a:rPr lang="en">
                <a:solidFill>
                  <a:srgbClr val="000000"/>
                </a:solidFill>
              </a:rPr>
              <a:t> peuvent être remplacés par une autre annotation regroupant les 2 : </a:t>
            </a:r>
            <a:r>
              <a:rPr lang="en" sz="1600">
                <a:solidFill>
                  <a:srgbClr val="808000"/>
                </a:solidFill>
                <a:highlight>
                  <a:srgbClr val="FFFFFF"/>
                </a:highlight>
                <a:latin typeface="Courier New"/>
                <a:ea typeface="Courier New"/>
                <a:cs typeface="Courier New"/>
                <a:sym typeface="Courier New"/>
              </a:rPr>
              <a:t>@RestController</a:t>
            </a:r>
            <a:r>
              <a:rPr lang="en">
                <a:solidFill>
                  <a:srgbClr val="000000"/>
                </a:solidFill>
              </a:rPr>
              <a:t>.</a:t>
            </a:r>
            <a:endParaRPr>
              <a:solidFill>
                <a:srgbClr val="0000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240" name="Google Shape;1240;p61"/>
          <p:cNvGrpSpPr/>
          <p:nvPr/>
        </p:nvGrpSpPr>
        <p:grpSpPr>
          <a:xfrm>
            <a:off x="293683" y="574116"/>
            <a:ext cx="309041" cy="403123"/>
            <a:chOff x="590250" y="244200"/>
            <a:chExt cx="407975" cy="532175"/>
          </a:xfrm>
        </p:grpSpPr>
        <p:sp>
          <p:nvSpPr>
            <p:cNvPr id="1241" name="Google Shape;1241;p6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6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6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6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6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6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6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6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6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6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6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6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6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6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62"/>
          <p:cNvSpPr txBox="1"/>
          <p:nvPr>
            <p:ph idx="4294967295" type="ctrTitle"/>
          </p:nvPr>
        </p:nvSpPr>
        <p:spPr>
          <a:xfrm>
            <a:off x="685800" y="2269150"/>
            <a:ext cx="75366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FF9800"/>
                </a:solidFill>
              </a:rPr>
              <a:t>@RestController </a:t>
            </a:r>
            <a:r>
              <a:rPr lang="en" sz="3600">
                <a:solidFill>
                  <a:srgbClr val="FF9800"/>
                </a:solidFill>
              </a:rPr>
              <a:t>définit les points d’entrée de chaque ressource</a:t>
            </a:r>
            <a:endParaRPr sz="3600">
              <a:solidFill>
                <a:srgbClr val="FF9800"/>
              </a:solidFill>
            </a:endParaRPr>
          </a:p>
        </p:txBody>
      </p:sp>
      <p:sp>
        <p:nvSpPr>
          <p:cNvPr id="1260" name="Google Shape;1260;p6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6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Paramètres d’une requête</a:t>
            </a:r>
            <a:endParaRPr/>
          </a:p>
        </p:txBody>
      </p:sp>
      <p:sp>
        <p:nvSpPr>
          <p:cNvPr id="1266" name="Google Shape;1266;p6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267" name="Google Shape;1267;p63"/>
          <p:cNvSpPr txBox="1"/>
          <p:nvPr>
            <p:ph idx="1" type="body"/>
          </p:nvPr>
        </p:nvSpPr>
        <p:spPr>
          <a:xfrm>
            <a:off x="814275" y="1481350"/>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Depuis l’URL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solidFill>
                  <a:schemeClr val="dk1"/>
                </a:solidFill>
              </a:rPr>
              <a:t>Si l’URL d’une requête est “</a:t>
            </a:r>
            <a:r>
              <a:rPr i="1" lang="en">
                <a:solidFill>
                  <a:schemeClr val="dk1"/>
                </a:solidFill>
              </a:rPr>
              <a:t>/maRessource /1</a:t>
            </a:r>
            <a:r>
              <a:rPr lang="en">
                <a:solidFill>
                  <a:schemeClr val="dk1"/>
                </a:solidFill>
              </a:rPr>
              <a:t>” ,  “1” est l’identifiant de la ressource que l’on souhaite manipuler</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rPr lang="en">
                <a:solidFill>
                  <a:schemeClr val="dk1"/>
                </a:solidFill>
              </a:rPr>
              <a:t>Il peut être intéressant de le récupérer au sein du traitement depuis le controller pour pouvoir le cibler spécifiquement</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268" name="Google Shape;1268;p63"/>
          <p:cNvGrpSpPr/>
          <p:nvPr/>
        </p:nvGrpSpPr>
        <p:grpSpPr>
          <a:xfrm>
            <a:off x="293683" y="574116"/>
            <a:ext cx="309041" cy="403123"/>
            <a:chOff x="590250" y="244200"/>
            <a:chExt cx="407975" cy="532175"/>
          </a:xfrm>
        </p:grpSpPr>
        <p:sp>
          <p:nvSpPr>
            <p:cNvPr id="1269" name="Google Shape;1269;p6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6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6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6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6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6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6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6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6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6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6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6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6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6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6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Paramètres d’une requête</a:t>
            </a:r>
            <a:endParaRPr/>
          </a:p>
        </p:txBody>
      </p:sp>
      <p:sp>
        <p:nvSpPr>
          <p:cNvPr id="1288" name="Google Shape;1288;p6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289" name="Google Shape;1289;p64"/>
          <p:cNvSpPr txBox="1"/>
          <p:nvPr>
            <p:ph idx="1" type="body"/>
          </p:nvPr>
        </p:nvSpPr>
        <p:spPr>
          <a:xfrm>
            <a:off x="814275" y="1481350"/>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808000"/>
                </a:solidFill>
                <a:highlight>
                  <a:srgbClr val="FFFFFF"/>
                </a:highlight>
                <a:latin typeface="Courier New"/>
                <a:ea typeface="Courier New"/>
                <a:cs typeface="Courier New"/>
                <a:sym typeface="Courier New"/>
              </a:rPr>
              <a:t>@GetMapping</a:t>
            </a:r>
            <a:r>
              <a:rPr lang="en" sz="1400">
                <a:solidFill>
                  <a:schemeClr val="dk1"/>
                </a:solidFill>
                <a:highlight>
                  <a:srgbClr val="FFFFFF"/>
                </a:highlight>
                <a:latin typeface="Courier New"/>
                <a:ea typeface="Courier New"/>
                <a:cs typeface="Courier New"/>
                <a:sym typeface="Courier New"/>
              </a:rPr>
              <a:t>(</a:t>
            </a:r>
            <a:r>
              <a:rPr b="1" lang="en" sz="1400">
                <a:solidFill>
                  <a:srgbClr val="008000"/>
                </a:solidFill>
                <a:highlight>
                  <a:srgbClr val="FFFFFF"/>
                </a:highlight>
                <a:latin typeface="Courier New"/>
                <a:ea typeface="Courier New"/>
                <a:cs typeface="Courier New"/>
                <a:sym typeface="Courier New"/>
              </a:rPr>
              <a:t>"/maRessource/{id}"</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n" sz="1400">
                <a:solidFill>
                  <a:srgbClr val="000080"/>
                </a:solidFill>
                <a:highlight>
                  <a:srgbClr val="FFFFFF"/>
                </a:highlight>
                <a:latin typeface="Courier New"/>
                <a:ea typeface="Courier New"/>
                <a:cs typeface="Courier New"/>
                <a:sym typeface="Courier New"/>
              </a:rPr>
              <a:t>public </a:t>
            </a:r>
            <a:r>
              <a:rPr lang="en" sz="1400">
                <a:solidFill>
                  <a:schemeClr val="dk1"/>
                </a:solidFill>
                <a:highlight>
                  <a:srgbClr val="FFFFFF"/>
                </a:highlight>
                <a:latin typeface="Courier New"/>
                <a:ea typeface="Courier New"/>
                <a:cs typeface="Courier New"/>
                <a:sym typeface="Courier New"/>
              </a:rPr>
              <a:t>MaRessource getResource(</a:t>
            </a:r>
            <a:r>
              <a:rPr lang="en" sz="1400">
                <a:solidFill>
                  <a:srgbClr val="808000"/>
                </a:solidFill>
                <a:highlight>
                  <a:srgbClr val="FFFFFF"/>
                </a:highlight>
                <a:latin typeface="Courier New"/>
                <a:ea typeface="Courier New"/>
                <a:cs typeface="Courier New"/>
                <a:sym typeface="Courier New"/>
              </a:rPr>
              <a:t>@PathVariable</a:t>
            </a:r>
            <a:r>
              <a:rPr lang="en" sz="1400">
                <a:solidFill>
                  <a:schemeClr val="dk1"/>
                </a:solidFill>
                <a:highlight>
                  <a:srgbClr val="FFFFFF"/>
                </a:highlight>
                <a:latin typeface="Courier New"/>
                <a:ea typeface="Courier New"/>
                <a:cs typeface="Courier New"/>
                <a:sym typeface="Courier New"/>
              </a:rPr>
              <a:t>(</a:t>
            </a:r>
            <a:r>
              <a:rPr b="1" lang="en" sz="1400">
                <a:solidFill>
                  <a:srgbClr val="008000"/>
                </a:solidFill>
                <a:highlight>
                  <a:srgbClr val="FFFFFF"/>
                </a:highlight>
                <a:latin typeface="Courier New"/>
                <a:ea typeface="Courier New"/>
                <a:cs typeface="Courier New"/>
                <a:sym typeface="Courier New"/>
              </a:rPr>
              <a:t>"id"</a:t>
            </a:r>
            <a:r>
              <a:rPr lang="en" sz="1400">
                <a:solidFill>
                  <a:schemeClr val="dk1"/>
                </a:solidFill>
                <a:highlight>
                  <a:srgbClr val="FFFFFF"/>
                </a:highlight>
                <a:latin typeface="Courier New"/>
                <a:ea typeface="Courier New"/>
                <a:cs typeface="Courier New"/>
                <a:sym typeface="Courier New"/>
              </a:rPr>
              <a:t>) Integer id){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a:solidFill>
                  <a:schemeClr val="dk1"/>
                </a:solidFill>
              </a:rPr>
              <a:t>Cette </a:t>
            </a:r>
            <a:r>
              <a:rPr lang="en">
                <a:solidFill>
                  <a:schemeClr val="dk1"/>
                </a:solidFill>
              </a:rPr>
              <a:t>récupération</a:t>
            </a:r>
            <a:r>
              <a:rPr lang="en">
                <a:solidFill>
                  <a:schemeClr val="dk1"/>
                </a:solidFill>
              </a:rPr>
              <a:t> se fait en deux temps: </a:t>
            </a:r>
            <a:endParaRPr>
              <a:solidFill>
                <a:schemeClr val="dk1"/>
              </a:solidFill>
            </a:endParaRPr>
          </a:p>
          <a:p>
            <a:pPr indent="-355600" lvl="0" marL="457200" marR="0" rtl="0" algn="l">
              <a:lnSpc>
                <a:spcPct val="100000"/>
              </a:lnSpc>
              <a:spcBef>
                <a:spcPts val="1000"/>
              </a:spcBef>
              <a:spcAft>
                <a:spcPts val="0"/>
              </a:spcAft>
              <a:buClr>
                <a:schemeClr val="dk1"/>
              </a:buClr>
              <a:buSzPts val="2000"/>
              <a:buAutoNum type="arabicPeriod"/>
            </a:pPr>
            <a:r>
              <a:rPr lang="en">
                <a:solidFill>
                  <a:schemeClr val="dk1"/>
                </a:solidFill>
              </a:rPr>
              <a:t>Variabiliser l’URL définie dans le </a:t>
            </a:r>
            <a:r>
              <a:rPr lang="en" sz="1600">
                <a:solidFill>
                  <a:srgbClr val="808000"/>
                </a:solidFill>
                <a:highlight>
                  <a:srgbClr val="FFFFFF"/>
                </a:highlight>
                <a:latin typeface="Courier New"/>
                <a:ea typeface="Courier New"/>
                <a:cs typeface="Courier New"/>
                <a:sym typeface="Courier New"/>
              </a:rPr>
              <a:t>@RequestMapping</a:t>
            </a:r>
            <a:r>
              <a:rPr lang="en" sz="1600">
                <a:solidFill>
                  <a:schemeClr val="dk1"/>
                </a:solidFill>
              </a:rPr>
              <a:t> </a:t>
            </a:r>
            <a:r>
              <a:rPr lang="en">
                <a:solidFill>
                  <a:schemeClr val="dk1"/>
                </a:solidFill>
              </a:rPr>
              <a:t>ou son alias</a:t>
            </a:r>
            <a:endParaRPr>
              <a:solidFill>
                <a:schemeClr val="dk1"/>
              </a:solidFill>
            </a:endParaRPr>
          </a:p>
          <a:p>
            <a:pPr indent="0" lvl="0" marL="457200" marR="0" rtl="0" algn="l">
              <a:lnSpc>
                <a:spcPct val="100000"/>
              </a:lnSpc>
              <a:spcBef>
                <a:spcPts val="1000"/>
              </a:spcBef>
              <a:spcAft>
                <a:spcPts val="0"/>
              </a:spcAft>
              <a:buNone/>
            </a:pPr>
            <a:r>
              <a:t/>
            </a:r>
            <a:endParaRPr>
              <a:solidFill>
                <a:schemeClr val="dk1"/>
              </a:solidFill>
            </a:endParaRPr>
          </a:p>
          <a:p>
            <a:pPr indent="-355600" lvl="0" marL="457200" marR="0" rtl="0" algn="l">
              <a:lnSpc>
                <a:spcPct val="100000"/>
              </a:lnSpc>
              <a:spcBef>
                <a:spcPts val="1000"/>
              </a:spcBef>
              <a:spcAft>
                <a:spcPts val="0"/>
              </a:spcAft>
              <a:buClr>
                <a:schemeClr val="dk1"/>
              </a:buClr>
              <a:buSzPts val="2000"/>
              <a:buAutoNum type="arabicPeriod"/>
            </a:pPr>
            <a:r>
              <a:rPr lang="en">
                <a:solidFill>
                  <a:schemeClr val="dk1"/>
                </a:solidFill>
              </a:rPr>
              <a:t>Récupérer cette variable dans les paramètres de la méthode via l’annotation </a:t>
            </a:r>
            <a:r>
              <a:rPr lang="en" sz="1600">
                <a:solidFill>
                  <a:srgbClr val="808000"/>
                </a:solidFill>
                <a:highlight>
                  <a:srgbClr val="FFFFFF"/>
                </a:highlight>
                <a:latin typeface="Courier New"/>
                <a:ea typeface="Courier New"/>
                <a:cs typeface="Courier New"/>
                <a:sym typeface="Courier New"/>
              </a:rPr>
              <a:t>@PathVariable. </a:t>
            </a:r>
            <a:r>
              <a:rPr lang="en">
                <a:solidFill>
                  <a:schemeClr val="dk1"/>
                </a:solidFill>
              </a:rPr>
              <a:t>Le paramètre de l’annotation est le nom de l’attribut</a:t>
            </a:r>
            <a:endParaRPr>
              <a:solidFill>
                <a:schemeClr val="dk1"/>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290" name="Google Shape;1290;p64"/>
          <p:cNvGrpSpPr/>
          <p:nvPr/>
        </p:nvGrpSpPr>
        <p:grpSpPr>
          <a:xfrm>
            <a:off x="293683" y="574116"/>
            <a:ext cx="309041" cy="403123"/>
            <a:chOff x="590250" y="244200"/>
            <a:chExt cx="407975" cy="532175"/>
          </a:xfrm>
        </p:grpSpPr>
        <p:sp>
          <p:nvSpPr>
            <p:cNvPr id="1291" name="Google Shape;1291;p6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6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6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6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6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6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6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6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6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6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6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6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6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6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Paramètres d’une requête</a:t>
            </a:r>
            <a:endParaRPr/>
          </a:p>
        </p:txBody>
      </p:sp>
      <p:sp>
        <p:nvSpPr>
          <p:cNvPr id="1310" name="Google Shape;1310;p6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311" name="Google Shape;1311;p65"/>
          <p:cNvSpPr txBox="1"/>
          <p:nvPr>
            <p:ph idx="1" type="body"/>
          </p:nvPr>
        </p:nvSpPr>
        <p:spPr>
          <a:xfrm>
            <a:off x="814275" y="1481350"/>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chemeClr val="dk1"/>
                </a:solidFill>
              </a:rPr>
              <a:t>Il est possible de récupérer plusieurs paramètres depuis l’URL</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rPr lang="en" sz="1400">
                <a:solidFill>
                  <a:srgbClr val="808000"/>
                </a:solidFill>
                <a:highlight>
                  <a:srgbClr val="FFFFFF"/>
                </a:highlight>
                <a:latin typeface="Courier New"/>
                <a:ea typeface="Courier New"/>
                <a:cs typeface="Courier New"/>
                <a:sym typeface="Courier New"/>
              </a:rPr>
              <a:t>@GetMapping</a:t>
            </a:r>
            <a:r>
              <a:rPr lang="en" sz="1400">
                <a:solidFill>
                  <a:schemeClr val="dk1"/>
                </a:solidFill>
                <a:highlight>
                  <a:srgbClr val="FFFFFF"/>
                </a:highlight>
                <a:latin typeface="Courier New"/>
                <a:ea typeface="Courier New"/>
                <a:cs typeface="Courier New"/>
                <a:sym typeface="Courier New"/>
              </a:rPr>
              <a:t>(</a:t>
            </a:r>
            <a:r>
              <a:rPr b="1" lang="en" sz="1400">
                <a:solidFill>
                  <a:srgbClr val="008000"/>
                </a:solidFill>
                <a:highlight>
                  <a:srgbClr val="FFFFFF"/>
                </a:highlight>
                <a:latin typeface="Courier New"/>
                <a:ea typeface="Courier New"/>
                <a:cs typeface="Courier New"/>
                <a:sym typeface="Courier New"/>
              </a:rPr>
              <a:t>"/maRessource/{id}/maSousRessource/{id2}"</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n" sz="1400">
                <a:solidFill>
                  <a:srgbClr val="000080"/>
                </a:solidFill>
                <a:highlight>
                  <a:srgbClr val="FFFFFF"/>
                </a:highlight>
                <a:latin typeface="Courier New"/>
                <a:ea typeface="Courier New"/>
                <a:cs typeface="Courier New"/>
                <a:sym typeface="Courier New"/>
              </a:rPr>
              <a:t>public </a:t>
            </a:r>
            <a:r>
              <a:rPr lang="en" sz="1400">
                <a:solidFill>
                  <a:schemeClr val="dk1"/>
                </a:solidFill>
                <a:highlight>
                  <a:srgbClr val="FFFFFF"/>
                </a:highlight>
                <a:latin typeface="Courier New"/>
                <a:ea typeface="Courier New"/>
                <a:cs typeface="Courier New"/>
                <a:sym typeface="Courier New"/>
              </a:rPr>
              <a:t>MaSousRessource getSousResource(</a:t>
            </a:r>
            <a:r>
              <a:rPr lang="en" sz="1400">
                <a:solidFill>
                  <a:srgbClr val="808000"/>
                </a:solidFill>
                <a:highlight>
                  <a:srgbClr val="FFFFFF"/>
                </a:highlight>
                <a:latin typeface="Courier New"/>
                <a:ea typeface="Courier New"/>
                <a:cs typeface="Courier New"/>
                <a:sym typeface="Courier New"/>
              </a:rPr>
              <a:t>@PathVariable</a:t>
            </a:r>
            <a:r>
              <a:rPr lang="en" sz="1400">
                <a:solidFill>
                  <a:schemeClr val="dk1"/>
                </a:solidFill>
                <a:highlight>
                  <a:srgbClr val="FFFFFF"/>
                </a:highlight>
                <a:latin typeface="Courier New"/>
                <a:ea typeface="Courier New"/>
                <a:cs typeface="Courier New"/>
                <a:sym typeface="Courier New"/>
              </a:rPr>
              <a:t>(</a:t>
            </a:r>
            <a:r>
              <a:rPr b="1" lang="en" sz="1400">
                <a:solidFill>
                  <a:srgbClr val="008000"/>
                </a:solidFill>
                <a:highlight>
                  <a:srgbClr val="FFFFFF"/>
                </a:highlight>
                <a:latin typeface="Courier New"/>
                <a:ea typeface="Courier New"/>
                <a:cs typeface="Courier New"/>
                <a:sym typeface="Courier New"/>
              </a:rPr>
              <a:t>"id"</a:t>
            </a:r>
            <a:r>
              <a:rPr lang="en" sz="1400">
                <a:solidFill>
                  <a:schemeClr val="dk1"/>
                </a:solidFill>
                <a:highlight>
                  <a:srgbClr val="FFFFFF"/>
                </a:highlight>
                <a:latin typeface="Courier New"/>
                <a:ea typeface="Courier New"/>
                <a:cs typeface="Courier New"/>
                <a:sym typeface="Courier New"/>
              </a:rPr>
              <a:t>) Integer id, </a:t>
            </a:r>
            <a:r>
              <a:rPr lang="en" sz="1400">
                <a:solidFill>
                  <a:srgbClr val="808000"/>
                </a:solidFill>
                <a:highlight>
                  <a:srgbClr val="FFFFFF"/>
                </a:highlight>
                <a:latin typeface="Courier New"/>
                <a:ea typeface="Courier New"/>
                <a:cs typeface="Courier New"/>
                <a:sym typeface="Courier New"/>
              </a:rPr>
              <a:t>@PathVariable</a:t>
            </a:r>
            <a:r>
              <a:rPr lang="en" sz="1400">
                <a:solidFill>
                  <a:schemeClr val="dk1"/>
                </a:solidFill>
                <a:highlight>
                  <a:srgbClr val="FFFFFF"/>
                </a:highlight>
                <a:latin typeface="Courier New"/>
                <a:ea typeface="Courier New"/>
                <a:cs typeface="Courier New"/>
                <a:sym typeface="Courier New"/>
              </a:rPr>
              <a:t>(</a:t>
            </a:r>
            <a:r>
              <a:rPr b="1" lang="en" sz="1400">
                <a:solidFill>
                  <a:srgbClr val="008000"/>
                </a:solidFill>
                <a:highlight>
                  <a:srgbClr val="FFFFFF"/>
                </a:highlight>
                <a:latin typeface="Courier New"/>
                <a:ea typeface="Courier New"/>
                <a:cs typeface="Courier New"/>
                <a:sym typeface="Courier New"/>
              </a:rPr>
              <a:t>"id2"</a:t>
            </a:r>
            <a:r>
              <a:rPr lang="en" sz="1400">
                <a:solidFill>
                  <a:schemeClr val="dk1"/>
                </a:solidFill>
                <a:highlight>
                  <a:srgbClr val="FFFFFF"/>
                </a:highlight>
                <a:latin typeface="Courier New"/>
                <a:ea typeface="Courier New"/>
                <a:cs typeface="Courier New"/>
                <a:sym typeface="Courier New"/>
              </a:rPr>
              <a:t>) Integer id2</a:t>
            </a:r>
            <a:r>
              <a:rPr lang="en" sz="1400">
                <a:solidFill>
                  <a:schemeClr val="dk1"/>
                </a:solidFill>
                <a:highlight>
                  <a:srgbClr val="FFFFFF"/>
                </a:highlight>
                <a:latin typeface="Courier New"/>
                <a:ea typeface="Courier New"/>
                <a:cs typeface="Courier New"/>
                <a:sym typeface="Courier New"/>
              </a:rPr>
              <a:t>){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4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None/>
            </a:pPr>
            <a:r>
              <a:t/>
            </a:r>
            <a:endParaRPr>
              <a:solidFill>
                <a:schemeClr val="dk1"/>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312" name="Google Shape;1312;p65"/>
          <p:cNvGrpSpPr/>
          <p:nvPr/>
        </p:nvGrpSpPr>
        <p:grpSpPr>
          <a:xfrm>
            <a:off x="293683" y="574116"/>
            <a:ext cx="309041" cy="403123"/>
            <a:chOff x="590250" y="244200"/>
            <a:chExt cx="407975" cy="532175"/>
          </a:xfrm>
        </p:grpSpPr>
        <p:sp>
          <p:nvSpPr>
            <p:cNvPr id="1313" name="Google Shape;1313;p6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6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6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6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6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6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6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6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6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6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6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6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6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6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sp>
        <p:nvSpPr>
          <p:cNvPr id="1331" name="Google Shape;1331;p6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Paramètres d’une requête</a:t>
            </a:r>
            <a:endParaRPr/>
          </a:p>
        </p:txBody>
      </p:sp>
      <p:sp>
        <p:nvSpPr>
          <p:cNvPr id="1332" name="Google Shape;1332;p6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333" name="Google Shape;1333;p66"/>
          <p:cNvSpPr txBox="1"/>
          <p:nvPr>
            <p:ph idx="1" type="body"/>
          </p:nvPr>
        </p:nvSpPr>
        <p:spPr>
          <a:xfrm>
            <a:off x="814275" y="1481350"/>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Depuis les paramètres de l’URL</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solidFill>
                  <a:schemeClr val="dk1"/>
                </a:solidFill>
              </a:rPr>
              <a:t>Si l’URL d’une requête est </a:t>
            </a:r>
            <a:r>
              <a:rPr i="1" lang="en">
                <a:solidFill>
                  <a:schemeClr val="dk1"/>
                </a:solidFill>
              </a:rPr>
              <a:t>“/maRessource?val=test” </a:t>
            </a:r>
            <a:r>
              <a:rPr lang="en">
                <a:solidFill>
                  <a:schemeClr val="dk1"/>
                </a:solidFill>
              </a:rPr>
              <a:t>, “test” est la valeur du paramètre “val”, qui doit avoir une influence sur le traitement</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rPr lang="en" sz="1400">
                <a:solidFill>
                  <a:srgbClr val="808000"/>
                </a:solidFill>
                <a:highlight>
                  <a:srgbClr val="FFFFFF"/>
                </a:highlight>
                <a:latin typeface="Courier New"/>
                <a:ea typeface="Courier New"/>
                <a:cs typeface="Courier New"/>
                <a:sym typeface="Courier New"/>
              </a:rPr>
              <a:t>@GetMapping</a:t>
            </a:r>
            <a:r>
              <a:rPr lang="en" sz="1400">
                <a:solidFill>
                  <a:schemeClr val="dk1"/>
                </a:solidFill>
                <a:highlight>
                  <a:srgbClr val="FFFFFF"/>
                </a:highlight>
                <a:latin typeface="Courier New"/>
                <a:ea typeface="Courier New"/>
                <a:cs typeface="Courier New"/>
                <a:sym typeface="Courier New"/>
              </a:rPr>
              <a:t>(</a:t>
            </a:r>
            <a:r>
              <a:rPr b="1" lang="en" sz="1400">
                <a:solidFill>
                  <a:srgbClr val="008000"/>
                </a:solidFill>
                <a:highlight>
                  <a:srgbClr val="FFFFFF"/>
                </a:highlight>
                <a:latin typeface="Courier New"/>
                <a:ea typeface="Courier New"/>
                <a:cs typeface="Courier New"/>
                <a:sym typeface="Courier New"/>
              </a:rPr>
              <a:t>"/maRessource”</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n" sz="1400">
                <a:solidFill>
                  <a:srgbClr val="000080"/>
                </a:solidFill>
                <a:highlight>
                  <a:srgbClr val="FFFFFF"/>
                </a:highlight>
                <a:latin typeface="Courier New"/>
                <a:ea typeface="Courier New"/>
                <a:cs typeface="Courier New"/>
                <a:sym typeface="Courier New"/>
              </a:rPr>
              <a:t>public </a:t>
            </a:r>
            <a:r>
              <a:rPr lang="en" sz="1400">
                <a:solidFill>
                  <a:schemeClr val="dk1"/>
                </a:solidFill>
                <a:highlight>
                  <a:srgbClr val="FFFFFF"/>
                </a:highlight>
                <a:latin typeface="Courier New"/>
                <a:ea typeface="Courier New"/>
                <a:cs typeface="Courier New"/>
                <a:sym typeface="Courier New"/>
              </a:rPr>
              <a:t>MaRessource getAllResources(</a:t>
            </a:r>
            <a:r>
              <a:rPr lang="en" sz="1400">
                <a:solidFill>
                  <a:srgbClr val="808000"/>
                </a:solidFill>
                <a:highlight>
                  <a:srgbClr val="FFFFFF"/>
                </a:highlight>
                <a:latin typeface="Courier New"/>
                <a:ea typeface="Courier New"/>
                <a:cs typeface="Courier New"/>
                <a:sym typeface="Courier New"/>
              </a:rPr>
              <a:t>@RequestParam</a:t>
            </a:r>
            <a:r>
              <a:rPr lang="en" sz="1400">
                <a:solidFill>
                  <a:schemeClr val="dk1"/>
                </a:solidFill>
                <a:highlight>
                  <a:srgbClr val="FFFFFF"/>
                </a:highlight>
                <a:latin typeface="Courier New"/>
                <a:ea typeface="Courier New"/>
                <a:cs typeface="Courier New"/>
                <a:sym typeface="Courier New"/>
              </a:rPr>
              <a:t>(</a:t>
            </a:r>
            <a:r>
              <a:rPr b="1" lang="en" sz="1400">
                <a:solidFill>
                  <a:srgbClr val="008000"/>
                </a:solidFill>
                <a:highlight>
                  <a:srgbClr val="FFFFFF"/>
                </a:highlight>
                <a:latin typeface="Courier New"/>
                <a:ea typeface="Courier New"/>
                <a:cs typeface="Courier New"/>
                <a:sym typeface="Courier New"/>
              </a:rPr>
              <a:t>"val”</a:t>
            </a:r>
            <a:r>
              <a:rPr lang="en" sz="1400">
                <a:solidFill>
                  <a:schemeClr val="dk1"/>
                </a:solidFill>
                <a:highlight>
                  <a:srgbClr val="FFFFFF"/>
                </a:highlight>
                <a:latin typeface="Courier New"/>
                <a:ea typeface="Courier New"/>
                <a:cs typeface="Courier New"/>
                <a:sym typeface="Courier New"/>
              </a:rPr>
              <a:t>) String val){ }</a:t>
            </a:r>
            <a:endParaRPr>
              <a:solidFill>
                <a:schemeClr val="dk1"/>
              </a:solidFill>
            </a:endParaRPr>
          </a:p>
          <a:p>
            <a:pPr indent="0" lvl="0" marL="0" rtl="0" algn="l">
              <a:spcBef>
                <a:spcPts val="1000"/>
              </a:spcBef>
              <a:spcAft>
                <a:spcPts val="0"/>
              </a:spcAft>
              <a:buNone/>
            </a:pPr>
            <a:r>
              <a:rPr lang="en">
                <a:solidFill>
                  <a:schemeClr val="dk1"/>
                </a:solidFill>
              </a:rPr>
              <a:t>L</a:t>
            </a:r>
            <a:r>
              <a:rPr lang="en">
                <a:solidFill>
                  <a:schemeClr val="dk1"/>
                </a:solidFill>
              </a:rPr>
              <a:t>’annotation </a:t>
            </a:r>
            <a:r>
              <a:rPr lang="en" sz="1600">
                <a:solidFill>
                  <a:srgbClr val="808000"/>
                </a:solidFill>
                <a:highlight>
                  <a:srgbClr val="FFFFFF"/>
                </a:highlight>
                <a:latin typeface="Courier New"/>
                <a:ea typeface="Courier New"/>
                <a:cs typeface="Courier New"/>
                <a:sym typeface="Courier New"/>
              </a:rPr>
              <a:t>@</a:t>
            </a:r>
            <a:r>
              <a:rPr lang="en" sz="1400">
                <a:solidFill>
                  <a:srgbClr val="808000"/>
                </a:solidFill>
                <a:highlight>
                  <a:srgbClr val="FFFFFF"/>
                </a:highlight>
                <a:latin typeface="Courier New"/>
                <a:ea typeface="Courier New"/>
                <a:cs typeface="Courier New"/>
                <a:sym typeface="Courier New"/>
              </a:rPr>
              <a:t>RequestParam</a:t>
            </a:r>
            <a:r>
              <a:rPr lang="en" sz="1600">
                <a:solidFill>
                  <a:srgbClr val="808000"/>
                </a:solidFill>
                <a:highlight>
                  <a:srgbClr val="FFFFFF"/>
                </a:highlight>
                <a:latin typeface="Courier New"/>
                <a:ea typeface="Courier New"/>
                <a:cs typeface="Courier New"/>
                <a:sym typeface="Courier New"/>
              </a:rPr>
              <a:t> </a:t>
            </a:r>
            <a:r>
              <a:rPr lang="en">
                <a:solidFill>
                  <a:schemeClr val="dk1"/>
                </a:solidFill>
              </a:rPr>
              <a:t>permet de récupérer la valeur des paramètres de l’URL.</a:t>
            </a:r>
            <a:endParaRPr>
              <a:solidFill>
                <a:schemeClr val="dk1"/>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334" name="Google Shape;1334;p66"/>
          <p:cNvGrpSpPr/>
          <p:nvPr/>
        </p:nvGrpSpPr>
        <p:grpSpPr>
          <a:xfrm>
            <a:off x="293683" y="574116"/>
            <a:ext cx="309041" cy="403123"/>
            <a:chOff x="590250" y="244200"/>
            <a:chExt cx="407975" cy="532175"/>
          </a:xfrm>
        </p:grpSpPr>
        <p:sp>
          <p:nvSpPr>
            <p:cNvPr id="1335" name="Google Shape;1335;p6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6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6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6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6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6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6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6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6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6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6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6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6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6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6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Paramètres d’une requête</a:t>
            </a:r>
            <a:endParaRPr/>
          </a:p>
        </p:txBody>
      </p:sp>
      <p:sp>
        <p:nvSpPr>
          <p:cNvPr id="1354" name="Google Shape;1354;p6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355" name="Google Shape;1355;p67"/>
          <p:cNvSpPr txBox="1"/>
          <p:nvPr>
            <p:ph idx="1" type="body"/>
          </p:nvPr>
        </p:nvSpPr>
        <p:spPr>
          <a:xfrm>
            <a:off x="814275" y="1481350"/>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chemeClr val="dk1"/>
                </a:solidFill>
              </a:rPr>
              <a:t>Si de nombreux paramètres sont à récupérer depuis l’URL, un objet peut être passé en paramètre de la méthode, sans annotation.</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rPr lang="en">
                <a:solidFill>
                  <a:schemeClr val="dk1"/>
                </a:solidFill>
              </a:rPr>
              <a:t>Si ces propriétés ont les mêmes types et noms que les paramètres, l’objet contiendra les valeurs des paramètres.</a:t>
            </a:r>
            <a:endParaRPr>
              <a:solidFill>
                <a:schemeClr val="dk1"/>
              </a:solidFill>
            </a:endParaRPr>
          </a:p>
          <a:p>
            <a:pPr indent="0" lvl="0" marL="0" rtl="0" algn="l">
              <a:spcBef>
                <a:spcPts val="1000"/>
              </a:spcBef>
              <a:spcAft>
                <a:spcPts val="0"/>
              </a:spcAft>
              <a:buClr>
                <a:schemeClr val="dk1"/>
              </a:buClr>
              <a:buSzPts val="1100"/>
              <a:buFont typeface="Arial"/>
              <a:buNone/>
            </a:pPr>
            <a:r>
              <a:t/>
            </a:r>
            <a:endParaRPr sz="14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356" name="Google Shape;1356;p67"/>
          <p:cNvGrpSpPr/>
          <p:nvPr/>
        </p:nvGrpSpPr>
        <p:grpSpPr>
          <a:xfrm>
            <a:off x="293683" y="574116"/>
            <a:ext cx="309041" cy="403123"/>
            <a:chOff x="590250" y="244200"/>
            <a:chExt cx="407975" cy="532175"/>
          </a:xfrm>
        </p:grpSpPr>
        <p:sp>
          <p:nvSpPr>
            <p:cNvPr id="1357" name="Google Shape;1357;p6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6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6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6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6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6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6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6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6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6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6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6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6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6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4" name="Shape 1374"/>
        <p:cNvGrpSpPr/>
        <p:nvPr/>
      </p:nvGrpSpPr>
      <p:grpSpPr>
        <a:xfrm>
          <a:off x="0" y="0"/>
          <a:ext cx="0" cy="0"/>
          <a:chOff x="0" y="0"/>
          <a:chExt cx="0" cy="0"/>
        </a:xfrm>
      </p:grpSpPr>
      <p:sp>
        <p:nvSpPr>
          <p:cNvPr id="1375" name="Google Shape;1375;p6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Paramètres d’une requête</a:t>
            </a:r>
            <a:endParaRPr/>
          </a:p>
        </p:txBody>
      </p:sp>
      <p:sp>
        <p:nvSpPr>
          <p:cNvPr id="1376" name="Google Shape;1376;p6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377" name="Google Shape;1377;p68"/>
          <p:cNvSpPr txBox="1"/>
          <p:nvPr>
            <p:ph idx="1" type="body"/>
          </p:nvPr>
        </p:nvSpPr>
        <p:spPr>
          <a:xfrm>
            <a:off x="814275" y="1481350"/>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808000"/>
                </a:solidFill>
                <a:highlight>
                  <a:srgbClr val="FFFFFF"/>
                </a:highlight>
                <a:latin typeface="Courier New"/>
                <a:ea typeface="Courier New"/>
                <a:cs typeface="Courier New"/>
                <a:sym typeface="Courier New"/>
              </a:rPr>
              <a:t>@GetMapping</a:t>
            </a:r>
            <a:r>
              <a:rPr lang="en" sz="1400">
                <a:solidFill>
                  <a:schemeClr val="dk1"/>
                </a:solidFill>
                <a:highlight>
                  <a:srgbClr val="FFFFFF"/>
                </a:highlight>
                <a:latin typeface="Courier New"/>
                <a:ea typeface="Courier New"/>
                <a:cs typeface="Courier New"/>
                <a:sym typeface="Courier New"/>
              </a:rPr>
              <a:t>(</a:t>
            </a:r>
            <a:r>
              <a:rPr b="1" lang="en" sz="1400">
                <a:solidFill>
                  <a:srgbClr val="008000"/>
                </a:solidFill>
                <a:highlight>
                  <a:srgbClr val="FFFFFF"/>
                </a:highlight>
                <a:latin typeface="Courier New"/>
                <a:ea typeface="Courier New"/>
                <a:cs typeface="Courier New"/>
                <a:sym typeface="Courier New"/>
              </a:rPr>
              <a:t>"/maRessource”</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n" sz="1400">
                <a:solidFill>
                  <a:srgbClr val="000080"/>
                </a:solidFill>
                <a:highlight>
                  <a:srgbClr val="FFFFFF"/>
                </a:highlight>
                <a:latin typeface="Courier New"/>
                <a:ea typeface="Courier New"/>
                <a:cs typeface="Courier New"/>
                <a:sym typeface="Courier New"/>
              </a:rPr>
              <a:t>public </a:t>
            </a:r>
            <a:r>
              <a:rPr lang="en" sz="1400">
                <a:solidFill>
                  <a:schemeClr val="dk1"/>
                </a:solidFill>
                <a:highlight>
                  <a:srgbClr val="FFFFFF"/>
                </a:highlight>
                <a:latin typeface="Courier New"/>
                <a:ea typeface="Courier New"/>
                <a:cs typeface="Courier New"/>
                <a:sym typeface="Courier New"/>
              </a:rPr>
              <a:t>MaRessource getAllResources(</a:t>
            </a:r>
            <a:r>
              <a:rPr lang="en" sz="1400">
                <a:solidFill>
                  <a:srgbClr val="808000"/>
                </a:solidFill>
                <a:highlight>
                  <a:srgbClr val="FFFFFF"/>
                </a:highlight>
                <a:latin typeface="Courier New"/>
                <a:ea typeface="Courier New"/>
                <a:cs typeface="Courier New"/>
                <a:sym typeface="Courier New"/>
              </a:rPr>
              <a:t>@RequestParam</a:t>
            </a:r>
            <a:r>
              <a:rPr lang="en" sz="1400">
                <a:solidFill>
                  <a:schemeClr val="dk1"/>
                </a:solidFill>
                <a:highlight>
                  <a:srgbClr val="FFFFFF"/>
                </a:highlight>
                <a:latin typeface="Courier New"/>
                <a:ea typeface="Courier New"/>
                <a:cs typeface="Courier New"/>
                <a:sym typeface="Courier New"/>
              </a:rPr>
              <a:t>(</a:t>
            </a:r>
            <a:r>
              <a:rPr b="1" lang="en" sz="1400">
                <a:solidFill>
                  <a:srgbClr val="008000"/>
                </a:solidFill>
                <a:highlight>
                  <a:srgbClr val="FFFFFF"/>
                </a:highlight>
                <a:latin typeface="Courier New"/>
                <a:ea typeface="Courier New"/>
                <a:cs typeface="Courier New"/>
                <a:sym typeface="Courier New"/>
              </a:rPr>
              <a:t>"val”</a:t>
            </a:r>
            <a:r>
              <a:rPr lang="en" sz="1400">
                <a:solidFill>
                  <a:schemeClr val="dk1"/>
                </a:solidFill>
                <a:highlight>
                  <a:srgbClr val="FFFFFF"/>
                </a:highlight>
                <a:latin typeface="Courier New"/>
                <a:ea typeface="Courier New"/>
                <a:cs typeface="Courier New"/>
                <a:sym typeface="Courier New"/>
              </a:rPr>
              <a:t>) String val,</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808000"/>
                </a:solidFill>
                <a:highlight>
                  <a:srgbClr val="FFFFFF"/>
                </a:highlight>
                <a:latin typeface="Courier New"/>
                <a:ea typeface="Courier New"/>
                <a:cs typeface="Courier New"/>
                <a:sym typeface="Courier New"/>
              </a:rPr>
              <a:t>@RequestParam</a:t>
            </a:r>
            <a:r>
              <a:rPr lang="en" sz="1400">
                <a:solidFill>
                  <a:schemeClr val="dk1"/>
                </a:solidFill>
                <a:highlight>
                  <a:srgbClr val="FFFFFF"/>
                </a:highlight>
                <a:latin typeface="Courier New"/>
                <a:ea typeface="Courier New"/>
                <a:cs typeface="Courier New"/>
                <a:sym typeface="Courier New"/>
              </a:rPr>
              <a:t>(</a:t>
            </a:r>
            <a:r>
              <a:rPr b="1" lang="en" sz="1400">
                <a:solidFill>
                  <a:srgbClr val="008000"/>
                </a:solidFill>
                <a:highlight>
                  <a:srgbClr val="FFFFFF"/>
                </a:highlight>
                <a:latin typeface="Courier New"/>
                <a:ea typeface="Courier New"/>
                <a:cs typeface="Courier New"/>
                <a:sym typeface="Courier New"/>
              </a:rPr>
              <a:t>"val2”</a:t>
            </a:r>
            <a:r>
              <a:rPr lang="en" sz="1400">
                <a:solidFill>
                  <a:schemeClr val="dk1"/>
                </a:solidFill>
                <a:highlight>
                  <a:srgbClr val="FFFFFF"/>
                </a:highlight>
                <a:latin typeface="Courier New"/>
                <a:ea typeface="Courier New"/>
                <a:cs typeface="Courier New"/>
                <a:sym typeface="Courier New"/>
              </a:rPr>
              <a:t>) String val2){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a:solidFill>
                  <a:schemeClr val="dk1"/>
                </a:solidFill>
              </a:rPr>
              <a:t>Équivaut à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400">
                <a:solidFill>
                  <a:srgbClr val="808000"/>
                </a:solidFill>
                <a:highlight>
                  <a:srgbClr val="FFFFFF"/>
                </a:highlight>
                <a:latin typeface="Courier New"/>
                <a:ea typeface="Courier New"/>
                <a:cs typeface="Courier New"/>
                <a:sym typeface="Courier New"/>
              </a:rPr>
              <a:t>@GetMapping</a:t>
            </a:r>
            <a:r>
              <a:rPr lang="en" sz="1400">
                <a:solidFill>
                  <a:schemeClr val="dk1"/>
                </a:solidFill>
                <a:highlight>
                  <a:srgbClr val="FFFFFF"/>
                </a:highlight>
                <a:latin typeface="Courier New"/>
                <a:ea typeface="Courier New"/>
                <a:cs typeface="Courier New"/>
                <a:sym typeface="Courier New"/>
              </a:rPr>
              <a:t>(</a:t>
            </a:r>
            <a:r>
              <a:rPr b="1" lang="en" sz="1400">
                <a:solidFill>
                  <a:srgbClr val="008000"/>
                </a:solidFill>
                <a:highlight>
                  <a:srgbClr val="FFFFFF"/>
                </a:highlight>
                <a:latin typeface="Courier New"/>
                <a:ea typeface="Courier New"/>
                <a:cs typeface="Courier New"/>
                <a:sym typeface="Courier New"/>
              </a:rPr>
              <a:t>"/maRessource”</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Clr>
                <a:srgbClr val="000000"/>
              </a:buClr>
              <a:buSzPts val="1100"/>
              <a:buFont typeface="Arial"/>
              <a:buNone/>
            </a:pPr>
            <a:r>
              <a:rPr b="1" lang="en" sz="1400">
                <a:solidFill>
                  <a:srgbClr val="000080"/>
                </a:solidFill>
                <a:highlight>
                  <a:srgbClr val="FFFFFF"/>
                </a:highlight>
                <a:latin typeface="Courier New"/>
                <a:ea typeface="Courier New"/>
                <a:cs typeface="Courier New"/>
                <a:sym typeface="Courier New"/>
              </a:rPr>
              <a:t>public </a:t>
            </a:r>
            <a:r>
              <a:rPr lang="en" sz="1400">
                <a:solidFill>
                  <a:schemeClr val="dk1"/>
                </a:solidFill>
                <a:highlight>
                  <a:srgbClr val="FFFFFF"/>
                </a:highlight>
                <a:latin typeface="Courier New"/>
                <a:ea typeface="Courier New"/>
                <a:cs typeface="Courier New"/>
                <a:sym typeface="Courier New"/>
              </a:rPr>
              <a:t>MaRessource getAllResources(Parameters</a:t>
            </a:r>
            <a:r>
              <a:rPr lang="en" sz="1400">
                <a:solidFill>
                  <a:srgbClr val="808000"/>
                </a:solidFill>
                <a:highlight>
                  <a:srgbClr val="FFFFFF"/>
                </a:highlight>
                <a:latin typeface="Courier New"/>
                <a:ea typeface="Courier New"/>
                <a:cs typeface="Courier New"/>
                <a:sym typeface="Courier New"/>
              </a:rPr>
              <a:t> </a:t>
            </a:r>
            <a:r>
              <a:rPr lang="en" sz="1400">
                <a:solidFill>
                  <a:schemeClr val="dk1"/>
                </a:solidFill>
                <a:highlight>
                  <a:srgbClr val="FFFFFF"/>
                </a:highlight>
                <a:latin typeface="Courier New"/>
                <a:ea typeface="Courier New"/>
                <a:cs typeface="Courier New"/>
                <a:sym typeface="Courier New"/>
              </a:rPr>
              <a:t>parameters){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378" name="Google Shape;1378;p68"/>
          <p:cNvGrpSpPr/>
          <p:nvPr/>
        </p:nvGrpSpPr>
        <p:grpSpPr>
          <a:xfrm>
            <a:off x="293683" y="574116"/>
            <a:ext cx="309041" cy="403123"/>
            <a:chOff x="590250" y="244200"/>
            <a:chExt cx="407975" cy="532175"/>
          </a:xfrm>
        </p:grpSpPr>
        <p:sp>
          <p:nvSpPr>
            <p:cNvPr id="1379" name="Google Shape;1379;p6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6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6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6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6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6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6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6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6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6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6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6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6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6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6" name="Shape 1396"/>
        <p:cNvGrpSpPr/>
        <p:nvPr/>
      </p:nvGrpSpPr>
      <p:grpSpPr>
        <a:xfrm>
          <a:off x="0" y="0"/>
          <a:ext cx="0" cy="0"/>
          <a:chOff x="0" y="0"/>
          <a:chExt cx="0" cy="0"/>
        </a:xfrm>
      </p:grpSpPr>
      <p:sp>
        <p:nvSpPr>
          <p:cNvPr id="1397" name="Google Shape;1397;p6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Paramètres d’une requête</a:t>
            </a:r>
            <a:endParaRPr/>
          </a:p>
        </p:txBody>
      </p:sp>
      <p:sp>
        <p:nvSpPr>
          <p:cNvPr id="1398" name="Google Shape;1398;p6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399" name="Google Shape;1399;p69"/>
          <p:cNvSpPr txBox="1"/>
          <p:nvPr>
            <p:ph idx="1" type="body"/>
          </p:nvPr>
        </p:nvSpPr>
        <p:spPr>
          <a:xfrm>
            <a:off x="814275" y="1481350"/>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chemeClr val="dk1"/>
                </a:solidFill>
              </a:rPr>
              <a:t>Si et seulement si Parameters est défini comme suit: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4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Clr>
                <a:schemeClr val="dk1"/>
              </a:buClr>
              <a:buSzPts val="1100"/>
              <a:buFont typeface="Arial"/>
              <a:buNone/>
            </a:pPr>
            <a:r>
              <a:rPr b="1" lang="en" sz="1600">
                <a:solidFill>
                  <a:srgbClr val="000080"/>
                </a:solidFill>
                <a:highlight>
                  <a:srgbClr val="FFFFFF"/>
                </a:highlight>
                <a:latin typeface="Courier New"/>
                <a:ea typeface="Courier New"/>
                <a:cs typeface="Courier New"/>
                <a:sym typeface="Courier New"/>
              </a:rPr>
              <a:t>public class </a:t>
            </a:r>
            <a:r>
              <a:rPr lang="en" sz="1600">
                <a:solidFill>
                  <a:schemeClr val="dk1"/>
                </a:solidFill>
                <a:highlight>
                  <a:srgbClr val="FFFFFF"/>
                </a:highlight>
                <a:latin typeface="Courier New"/>
                <a:ea typeface="Courier New"/>
                <a:cs typeface="Courier New"/>
                <a:sym typeface="Courier New"/>
              </a:rPr>
              <a:t>Parameters {</a:t>
            </a:r>
            <a:endParaRPr sz="16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Clr>
                <a:schemeClr val="dk1"/>
              </a:buClr>
              <a:buSzPts val="1100"/>
              <a:buFont typeface="Arial"/>
              <a:buNone/>
            </a:pPr>
            <a:r>
              <a:rPr lang="en" sz="1600">
                <a:solidFill>
                  <a:schemeClr val="dk1"/>
                </a:solidFill>
                <a:highlight>
                  <a:srgbClr val="FFFFFF"/>
                </a:highlight>
                <a:latin typeface="Courier New"/>
                <a:ea typeface="Courier New"/>
                <a:cs typeface="Courier New"/>
                <a:sym typeface="Courier New"/>
              </a:rPr>
              <a:t>   </a:t>
            </a:r>
            <a:r>
              <a:rPr b="1" lang="en" sz="1600">
                <a:solidFill>
                  <a:srgbClr val="000080"/>
                </a:solidFill>
                <a:highlight>
                  <a:srgbClr val="FFFFFF"/>
                </a:highlight>
                <a:latin typeface="Courier New"/>
                <a:ea typeface="Courier New"/>
                <a:cs typeface="Courier New"/>
                <a:sym typeface="Courier New"/>
              </a:rPr>
              <a:t>private </a:t>
            </a:r>
            <a:r>
              <a:rPr lang="en" sz="1600">
                <a:solidFill>
                  <a:schemeClr val="dk1"/>
                </a:solidFill>
                <a:highlight>
                  <a:srgbClr val="FFFFFF"/>
                </a:highlight>
                <a:latin typeface="Courier New"/>
                <a:ea typeface="Courier New"/>
                <a:cs typeface="Courier New"/>
                <a:sym typeface="Courier New"/>
              </a:rPr>
              <a:t>String </a:t>
            </a:r>
            <a:r>
              <a:rPr b="1" lang="en" sz="1600">
                <a:solidFill>
                  <a:srgbClr val="660E7A"/>
                </a:solidFill>
                <a:highlight>
                  <a:srgbClr val="FFFFFF"/>
                </a:highlight>
                <a:latin typeface="Courier New"/>
                <a:ea typeface="Courier New"/>
                <a:cs typeface="Courier New"/>
                <a:sym typeface="Courier New"/>
              </a:rPr>
              <a:t>val2</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Clr>
                <a:schemeClr val="dk1"/>
              </a:buClr>
              <a:buSzPts val="1100"/>
              <a:buFont typeface="Arial"/>
              <a:buNone/>
            </a:pPr>
            <a:r>
              <a:rPr lang="en" sz="1600">
                <a:solidFill>
                  <a:schemeClr val="dk1"/>
                </a:solidFill>
                <a:highlight>
                  <a:srgbClr val="FFFFFF"/>
                </a:highlight>
                <a:latin typeface="Courier New"/>
                <a:ea typeface="Courier New"/>
                <a:cs typeface="Courier New"/>
                <a:sym typeface="Courier New"/>
              </a:rPr>
              <a:t>   </a:t>
            </a:r>
            <a:r>
              <a:rPr b="1" lang="en" sz="1600">
                <a:solidFill>
                  <a:srgbClr val="000080"/>
                </a:solidFill>
                <a:highlight>
                  <a:srgbClr val="FFFFFF"/>
                </a:highlight>
                <a:latin typeface="Courier New"/>
                <a:ea typeface="Courier New"/>
                <a:cs typeface="Courier New"/>
                <a:sym typeface="Courier New"/>
              </a:rPr>
              <a:t>private </a:t>
            </a:r>
            <a:r>
              <a:rPr lang="en" sz="1600">
                <a:solidFill>
                  <a:schemeClr val="dk1"/>
                </a:solidFill>
                <a:highlight>
                  <a:srgbClr val="FFFFFF"/>
                </a:highlight>
                <a:latin typeface="Courier New"/>
                <a:ea typeface="Courier New"/>
                <a:cs typeface="Courier New"/>
                <a:sym typeface="Courier New"/>
              </a:rPr>
              <a:t>String </a:t>
            </a:r>
            <a:r>
              <a:rPr b="1" lang="en" sz="1600">
                <a:solidFill>
                  <a:srgbClr val="660E7A"/>
                </a:solidFill>
                <a:highlight>
                  <a:srgbClr val="FFFFFF"/>
                </a:highlight>
                <a:latin typeface="Courier New"/>
                <a:ea typeface="Courier New"/>
                <a:cs typeface="Courier New"/>
                <a:sym typeface="Courier New"/>
              </a:rPr>
              <a:t>val</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Clr>
                <a:schemeClr val="dk1"/>
              </a:buClr>
              <a:buSzPts val="1100"/>
              <a:buFont typeface="Arial"/>
              <a:buNone/>
            </a:pPr>
            <a:r>
              <a:t/>
            </a:r>
            <a:endParaRPr sz="16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Clr>
                <a:schemeClr val="dk1"/>
              </a:buClr>
              <a:buSzPts val="1100"/>
              <a:buFont typeface="Arial"/>
              <a:buNone/>
            </a:pPr>
            <a:r>
              <a:rPr lang="en" sz="1600">
                <a:solidFill>
                  <a:schemeClr val="dk1"/>
                </a:solidFill>
                <a:highlight>
                  <a:srgbClr val="FFFFFF"/>
                </a:highlight>
                <a:latin typeface="Courier New"/>
                <a:ea typeface="Courier New"/>
                <a:cs typeface="Courier New"/>
                <a:sym typeface="Courier New"/>
              </a:rPr>
              <a:t>   </a:t>
            </a:r>
            <a:r>
              <a:rPr i="1" lang="en" sz="1600">
                <a:solidFill>
                  <a:srgbClr val="808080"/>
                </a:solidFill>
                <a:highlight>
                  <a:srgbClr val="FFFFFF"/>
                </a:highlight>
                <a:latin typeface="Courier New"/>
                <a:ea typeface="Courier New"/>
                <a:cs typeface="Courier New"/>
                <a:sym typeface="Courier New"/>
              </a:rPr>
              <a:t>//Accesseurs</a:t>
            </a:r>
            <a:endParaRPr i="1" sz="1600">
              <a:solidFill>
                <a:srgbClr val="808080"/>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Clr>
                <a:schemeClr val="dk1"/>
              </a:buClr>
              <a:buSzPts val="1100"/>
              <a:buFont typeface="Arial"/>
              <a:buNone/>
            </a:pP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None/>
            </a:pPr>
            <a:r>
              <a:t/>
            </a:r>
            <a:endParaRPr sz="14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400" name="Google Shape;1400;p69"/>
          <p:cNvGrpSpPr/>
          <p:nvPr/>
        </p:nvGrpSpPr>
        <p:grpSpPr>
          <a:xfrm>
            <a:off x="293683" y="574116"/>
            <a:ext cx="309041" cy="403123"/>
            <a:chOff x="590250" y="244200"/>
            <a:chExt cx="407975" cy="532175"/>
          </a:xfrm>
        </p:grpSpPr>
        <p:sp>
          <p:nvSpPr>
            <p:cNvPr id="1401" name="Google Shape;1401;p6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6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6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6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6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6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6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6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6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6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6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6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6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6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REST</a:t>
            </a:r>
            <a:endParaRPr/>
          </a:p>
        </p:txBody>
      </p:sp>
      <p:sp>
        <p:nvSpPr>
          <p:cNvPr id="249" name="Google Shape;249;p1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50" name="Google Shape;250;p16"/>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Un Web Service REST</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t>On parle de WebService REST pour une application permettant la manipulation de ces Ressources, au travers d’un ensemble fini et connu d’opérations </a:t>
            </a:r>
            <a:r>
              <a:rPr b="1" lang="en">
                <a:latin typeface="Roboto Condensed"/>
                <a:ea typeface="Roboto Condensed"/>
                <a:cs typeface="Roboto Condensed"/>
                <a:sym typeface="Roboto Condensed"/>
              </a:rPr>
              <a:t>sans état/stateless </a:t>
            </a:r>
            <a:r>
              <a:rPr lang="en"/>
              <a:t>via des requêtes HTTP.</a:t>
            </a:r>
            <a:endParaRPr/>
          </a:p>
          <a:p>
            <a:pPr indent="0" lvl="0" marL="0" rtl="0" algn="l">
              <a:spcBef>
                <a:spcPts val="1000"/>
              </a:spcBef>
              <a:spcAft>
                <a:spcPts val="0"/>
              </a:spcAft>
              <a:buNone/>
            </a:pPr>
            <a:r>
              <a:t/>
            </a:r>
            <a:endParaRPr b="1">
              <a:latin typeface="Roboto Condensed"/>
              <a:ea typeface="Roboto Condensed"/>
              <a:cs typeface="Roboto Condensed"/>
              <a:sym typeface="Roboto Condensed"/>
            </a:endParaRPr>
          </a:p>
          <a:p>
            <a:pPr indent="0" lvl="0" marL="0" rtl="0" algn="l">
              <a:spcBef>
                <a:spcPts val="1000"/>
              </a:spcBef>
              <a:spcAft>
                <a:spcPts val="0"/>
              </a:spcAft>
              <a:buNone/>
            </a:pPr>
            <a:r>
              <a:rPr lang="en"/>
              <a:t>Dans ce contexte, les ressources sont identifiées par une URL qui leur est propre. </a:t>
            </a:r>
            <a:endParaRPr/>
          </a:p>
          <a:p>
            <a:pPr indent="0" lvl="0" marL="0" rtl="0" algn="l">
              <a:spcBef>
                <a:spcPts val="1000"/>
              </a:spcBef>
              <a:spcAft>
                <a:spcPts val="0"/>
              </a:spcAft>
              <a:buNone/>
            </a:pPr>
            <a:r>
              <a:rPr lang="en"/>
              <a:t>Exemple: http://monappli.com/articles/1</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251" name="Google Shape;251;p16"/>
          <p:cNvGrpSpPr/>
          <p:nvPr/>
        </p:nvGrpSpPr>
        <p:grpSpPr>
          <a:xfrm>
            <a:off x="293683" y="574116"/>
            <a:ext cx="309041" cy="403123"/>
            <a:chOff x="590250" y="244200"/>
            <a:chExt cx="407975" cy="532175"/>
          </a:xfrm>
        </p:grpSpPr>
        <p:sp>
          <p:nvSpPr>
            <p:cNvPr id="252" name="Google Shape;252;p1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7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Paramètres d’une requête</a:t>
            </a:r>
            <a:endParaRPr/>
          </a:p>
        </p:txBody>
      </p:sp>
      <p:sp>
        <p:nvSpPr>
          <p:cNvPr id="1420" name="Google Shape;1420;p7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421" name="Google Shape;1421;p70"/>
          <p:cNvSpPr txBox="1"/>
          <p:nvPr>
            <p:ph idx="1" type="body"/>
          </p:nvPr>
        </p:nvSpPr>
        <p:spPr>
          <a:xfrm>
            <a:off x="814275" y="1481350"/>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Depuis les headers</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sz="1400">
                <a:solidFill>
                  <a:srgbClr val="808000"/>
                </a:solidFill>
                <a:highlight>
                  <a:srgbClr val="FFFFFF"/>
                </a:highlight>
                <a:latin typeface="Courier New"/>
                <a:ea typeface="Courier New"/>
                <a:cs typeface="Courier New"/>
                <a:sym typeface="Courier New"/>
              </a:rPr>
              <a:t>@GetMapping</a:t>
            </a:r>
            <a:r>
              <a:rPr lang="en" sz="1400">
                <a:solidFill>
                  <a:schemeClr val="dk1"/>
                </a:solidFill>
                <a:highlight>
                  <a:srgbClr val="FFFFFF"/>
                </a:highlight>
                <a:latin typeface="Courier New"/>
                <a:ea typeface="Courier New"/>
                <a:cs typeface="Courier New"/>
                <a:sym typeface="Courier New"/>
              </a:rPr>
              <a:t>(</a:t>
            </a:r>
            <a:r>
              <a:rPr b="1" lang="en" sz="1400">
                <a:solidFill>
                  <a:srgbClr val="008000"/>
                </a:solidFill>
                <a:highlight>
                  <a:srgbClr val="FFFFFF"/>
                </a:highlight>
                <a:latin typeface="Courier New"/>
                <a:ea typeface="Courier New"/>
                <a:cs typeface="Courier New"/>
                <a:sym typeface="Courier New"/>
              </a:rPr>
              <a:t>"/maRessource”</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n" sz="1400">
                <a:solidFill>
                  <a:srgbClr val="000080"/>
                </a:solidFill>
                <a:highlight>
                  <a:srgbClr val="FFFFFF"/>
                </a:highlight>
                <a:latin typeface="Courier New"/>
                <a:ea typeface="Courier New"/>
                <a:cs typeface="Courier New"/>
                <a:sym typeface="Courier New"/>
              </a:rPr>
              <a:t>public </a:t>
            </a:r>
            <a:r>
              <a:rPr lang="en" sz="1400">
                <a:solidFill>
                  <a:schemeClr val="dk1"/>
                </a:solidFill>
                <a:highlight>
                  <a:srgbClr val="FFFFFF"/>
                </a:highlight>
                <a:latin typeface="Courier New"/>
                <a:ea typeface="Courier New"/>
                <a:cs typeface="Courier New"/>
                <a:sym typeface="Courier New"/>
              </a:rPr>
              <a:t>MaRessource getAllResources(</a:t>
            </a:r>
            <a:r>
              <a:rPr lang="en" sz="1400">
                <a:solidFill>
                  <a:srgbClr val="808000"/>
                </a:solidFill>
                <a:highlight>
                  <a:srgbClr val="FFFFFF"/>
                </a:highlight>
                <a:latin typeface="Courier New"/>
                <a:ea typeface="Courier New"/>
                <a:cs typeface="Courier New"/>
                <a:sym typeface="Courier New"/>
              </a:rPr>
              <a:t>@HeaderParam</a:t>
            </a:r>
            <a:r>
              <a:rPr lang="en" sz="1400">
                <a:solidFill>
                  <a:schemeClr val="dk1"/>
                </a:solidFill>
                <a:highlight>
                  <a:srgbClr val="FFFFFF"/>
                </a:highlight>
                <a:latin typeface="Courier New"/>
                <a:ea typeface="Courier New"/>
                <a:cs typeface="Courier New"/>
                <a:sym typeface="Courier New"/>
              </a:rPr>
              <a:t>(</a:t>
            </a:r>
            <a:r>
              <a:rPr b="1" lang="en" sz="1400">
                <a:solidFill>
                  <a:srgbClr val="008000"/>
                </a:solidFill>
                <a:highlight>
                  <a:srgbClr val="FFFFFF"/>
                </a:highlight>
                <a:latin typeface="Courier New"/>
                <a:ea typeface="Courier New"/>
                <a:cs typeface="Courier New"/>
                <a:sym typeface="Courier New"/>
              </a:rPr>
              <a:t>"header”</a:t>
            </a:r>
            <a:r>
              <a:rPr lang="en" sz="1400">
                <a:solidFill>
                  <a:schemeClr val="dk1"/>
                </a:solidFill>
                <a:highlight>
                  <a:srgbClr val="FFFFFF"/>
                </a:highlight>
                <a:latin typeface="Courier New"/>
                <a:ea typeface="Courier New"/>
                <a:cs typeface="Courier New"/>
                <a:sym typeface="Courier New"/>
              </a:rPr>
              <a:t>) String header){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a:solidFill>
                  <a:schemeClr val="dk1"/>
                </a:solidFill>
              </a:rPr>
              <a:t>L’annotation </a:t>
            </a:r>
            <a:r>
              <a:rPr lang="en" sz="1600">
                <a:solidFill>
                  <a:srgbClr val="808000"/>
                </a:solidFill>
                <a:highlight>
                  <a:srgbClr val="FFFFFF"/>
                </a:highlight>
                <a:latin typeface="Courier New"/>
                <a:ea typeface="Courier New"/>
                <a:cs typeface="Courier New"/>
                <a:sym typeface="Courier New"/>
              </a:rPr>
              <a:t>@</a:t>
            </a:r>
            <a:r>
              <a:rPr lang="en" sz="1400">
                <a:solidFill>
                  <a:srgbClr val="808000"/>
                </a:solidFill>
                <a:highlight>
                  <a:srgbClr val="FFFFFF"/>
                </a:highlight>
                <a:latin typeface="Courier New"/>
                <a:ea typeface="Courier New"/>
                <a:cs typeface="Courier New"/>
                <a:sym typeface="Courier New"/>
              </a:rPr>
              <a:t>Header</a:t>
            </a:r>
            <a:r>
              <a:rPr lang="en" sz="1400">
                <a:solidFill>
                  <a:srgbClr val="808000"/>
                </a:solidFill>
                <a:highlight>
                  <a:srgbClr val="FFFFFF"/>
                </a:highlight>
                <a:latin typeface="Courier New"/>
                <a:ea typeface="Courier New"/>
                <a:cs typeface="Courier New"/>
                <a:sym typeface="Courier New"/>
              </a:rPr>
              <a:t>Param</a:t>
            </a:r>
            <a:r>
              <a:rPr lang="en" sz="1600">
                <a:solidFill>
                  <a:srgbClr val="808000"/>
                </a:solidFill>
                <a:highlight>
                  <a:srgbClr val="FFFFFF"/>
                </a:highlight>
                <a:latin typeface="Courier New"/>
                <a:ea typeface="Courier New"/>
                <a:cs typeface="Courier New"/>
                <a:sym typeface="Courier New"/>
              </a:rPr>
              <a:t> </a:t>
            </a:r>
            <a:r>
              <a:rPr lang="en">
                <a:solidFill>
                  <a:schemeClr val="dk1"/>
                </a:solidFill>
              </a:rPr>
              <a:t>permet de récupérer la valeur des headers de la requête HTTP</a:t>
            </a:r>
            <a:endParaRPr>
              <a:solidFill>
                <a:schemeClr val="dk1"/>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422" name="Google Shape;1422;p70"/>
          <p:cNvGrpSpPr/>
          <p:nvPr/>
        </p:nvGrpSpPr>
        <p:grpSpPr>
          <a:xfrm>
            <a:off x="293683" y="574116"/>
            <a:ext cx="309041" cy="403123"/>
            <a:chOff x="590250" y="244200"/>
            <a:chExt cx="407975" cy="532175"/>
          </a:xfrm>
        </p:grpSpPr>
        <p:sp>
          <p:nvSpPr>
            <p:cNvPr id="1423" name="Google Shape;1423;p7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7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7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7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7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7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7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7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7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7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7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7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7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7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7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Paramètres d’une requête</a:t>
            </a:r>
            <a:endParaRPr/>
          </a:p>
        </p:txBody>
      </p:sp>
      <p:sp>
        <p:nvSpPr>
          <p:cNvPr id="1442" name="Google Shape;1442;p7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443" name="Google Shape;1443;p71"/>
          <p:cNvSpPr txBox="1"/>
          <p:nvPr>
            <p:ph idx="1" type="body"/>
          </p:nvPr>
        </p:nvSpPr>
        <p:spPr>
          <a:xfrm>
            <a:off x="814275" y="1481350"/>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Depuis le corps de la requête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sz="1400">
                <a:solidFill>
                  <a:srgbClr val="808000"/>
                </a:solidFill>
                <a:highlight>
                  <a:srgbClr val="FFFFFF"/>
                </a:highlight>
                <a:latin typeface="Courier New"/>
                <a:ea typeface="Courier New"/>
                <a:cs typeface="Courier New"/>
                <a:sym typeface="Courier New"/>
              </a:rPr>
              <a:t>@PostMapping</a:t>
            </a:r>
            <a:r>
              <a:rPr lang="en" sz="1400">
                <a:solidFill>
                  <a:schemeClr val="dk1"/>
                </a:solidFill>
                <a:highlight>
                  <a:srgbClr val="FFFFFF"/>
                </a:highlight>
                <a:latin typeface="Courier New"/>
                <a:ea typeface="Courier New"/>
                <a:cs typeface="Courier New"/>
                <a:sym typeface="Courier New"/>
              </a:rPr>
              <a:t>(</a:t>
            </a:r>
            <a:r>
              <a:rPr b="1" lang="en" sz="1400">
                <a:solidFill>
                  <a:srgbClr val="008000"/>
                </a:solidFill>
                <a:highlight>
                  <a:srgbClr val="FFFFFF"/>
                </a:highlight>
                <a:latin typeface="Courier New"/>
                <a:ea typeface="Courier New"/>
                <a:cs typeface="Courier New"/>
                <a:sym typeface="Courier New"/>
              </a:rPr>
              <a:t>"/maRessource”</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n" sz="1400">
                <a:solidFill>
                  <a:srgbClr val="000080"/>
                </a:solidFill>
                <a:highlight>
                  <a:srgbClr val="FFFFFF"/>
                </a:highlight>
                <a:latin typeface="Courier New"/>
                <a:ea typeface="Courier New"/>
                <a:cs typeface="Courier New"/>
                <a:sym typeface="Courier New"/>
              </a:rPr>
              <a:t>public </a:t>
            </a:r>
            <a:r>
              <a:rPr lang="en" sz="1400">
                <a:solidFill>
                  <a:schemeClr val="dk1"/>
                </a:solidFill>
                <a:highlight>
                  <a:srgbClr val="FFFFFF"/>
                </a:highlight>
                <a:latin typeface="Courier New"/>
                <a:ea typeface="Courier New"/>
                <a:cs typeface="Courier New"/>
                <a:sym typeface="Courier New"/>
              </a:rPr>
              <a:t>MaRessource getAllResources(</a:t>
            </a:r>
            <a:r>
              <a:rPr lang="en" sz="1400">
                <a:solidFill>
                  <a:srgbClr val="808000"/>
                </a:solidFill>
                <a:highlight>
                  <a:srgbClr val="FFFFFF"/>
                </a:highlight>
                <a:latin typeface="Courier New"/>
                <a:ea typeface="Courier New"/>
                <a:cs typeface="Courier New"/>
                <a:sym typeface="Courier New"/>
              </a:rPr>
              <a:t>@BodyParam</a:t>
            </a:r>
            <a:r>
              <a:rPr lang="en" sz="1400">
                <a:solidFill>
                  <a:schemeClr val="dk1"/>
                </a:solidFill>
                <a:highlight>
                  <a:srgbClr val="FFFFFF"/>
                </a:highlight>
                <a:latin typeface="Courier New"/>
                <a:ea typeface="Courier New"/>
                <a:cs typeface="Courier New"/>
                <a:sym typeface="Courier New"/>
              </a:rPr>
              <a:t> MaRessource maRessource){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a:solidFill>
                  <a:schemeClr val="dk1"/>
                </a:solidFill>
              </a:rPr>
              <a:t>Le corps de la requête étant généralement écrit au format Json, Jackson va se charger de désérialiser son contenu pour le convertir en Objet.</a:t>
            </a:r>
            <a:endParaRPr>
              <a:solidFill>
                <a:schemeClr val="dk1"/>
              </a:solidFill>
            </a:endParaRPr>
          </a:p>
          <a:p>
            <a:pPr indent="0" lvl="0" marL="0" rtl="0" algn="l">
              <a:spcBef>
                <a:spcPts val="1000"/>
              </a:spcBef>
              <a:spcAft>
                <a:spcPts val="0"/>
              </a:spcAft>
              <a:buNone/>
            </a:pPr>
            <a:r>
              <a:rPr lang="en">
                <a:solidFill>
                  <a:schemeClr val="dk1"/>
                </a:solidFill>
              </a:rPr>
              <a:t>La récupération se fait via l’annotation </a:t>
            </a:r>
            <a:r>
              <a:rPr lang="en" sz="1600">
                <a:solidFill>
                  <a:srgbClr val="808000"/>
                </a:solidFill>
                <a:highlight>
                  <a:srgbClr val="FFFFFF"/>
                </a:highlight>
                <a:latin typeface="Courier New"/>
                <a:ea typeface="Courier New"/>
                <a:cs typeface="Courier New"/>
                <a:sym typeface="Courier New"/>
              </a:rPr>
              <a:t>@BodyParam</a:t>
            </a:r>
            <a:endParaRPr sz="1600">
              <a:solidFill>
                <a:schemeClr val="dk1"/>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444" name="Google Shape;1444;p71"/>
          <p:cNvGrpSpPr/>
          <p:nvPr/>
        </p:nvGrpSpPr>
        <p:grpSpPr>
          <a:xfrm>
            <a:off x="293683" y="574116"/>
            <a:ext cx="309041" cy="403123"/>
            <a:chOff x="590250" y="244200"/>
            <a:chExt cx="407975" cy="532175"/>
          </a:xfrm>
        </p:grpSpPr>
        <p:sp>
          <p:nvSpPr>
            <p:cNvPr id="1445" name="Google Shape;1445;p7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7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7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7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7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7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7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7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7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7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7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7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7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7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sp>
        <p:nvSpPr>
          <p:cNvPr id="1463" name="Google Shape;1463;p7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Paramètres d’une requête</a:t>
            </a:r>
            <a:endParaRPr/>
          </a:p>
        </p:txBody>
      </p:sp>
      <p:sp>
        <p:nvSpPr>
          <p:cNvPr id="1464" name="Google Shape;1464;p7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465" name="Google Shape;1465;p72"/>
          <p:cNvSpPr txBox="1"/>
          <p:nvPr>
            <p:ph idx="1" type="body"/>
          </p:nvPr>
        </p:nvSpPr>
        <p:spPr>
          <a:xfrm>
            <a:off x="814275" y="1481350"/>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Combinaison</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sz="1400">
                <a:solidFill>
                  <a:srgbClr val="808000"/>
                </a:solidFill>
                <a:highlight>
                  <a:srgbClr val="FFFFFF"/>
                </a:highlight>
                <a:latin typeface="Courier New"/>
                <a:ea typeface="Courier New"/>
                <a:cs typeface="Courier New"/>
                <a:sym typeface="Courier New"/>
              </a:rPr>
              <a:t>@PostMapping</a:t>
            </a:r>
            <a:r>
              <a:rPr lang="en" sz="1400">
                <a:solidFill>
                  <a:schemeClr val="dk1"/>
                </a:solidFill>
                <a:highlight>
                  <a:srgbClr val="FFFFFF"/>
                </a:highlight>
                <a:latin typeface="Courier New"/>
                <a:ea typeface="Courier New"/>
                <a:cs typeface="Courier New"/>
                <a:sym typeface="Courier New"/>
              </a:rPr>
              <a:t>(</a:t>
            </a:r>
            <a:r>
              <a:rPr b="1" lang="en" sz="1400">
                <a:solidFill>
                  <a:srgbClr val="008000"/>
                </a:solidFill>
                <a:highlight>
                  <a:srgbClr val="FFFFFF"/>
                </a:highlight>
                <a:latin typeface="Courier New"/>
                <a:ea typeface="Courier New"/>
                <a:cs typeface="Courier New"/>
                <a:sym typeface="Courier New"/>
              </a:rPr>
              <a:t>"/maRessource”</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n" sz="1400">
                <a:solidFill>
                  <a:srgbClr val="000080"/>
                </a:solidFill>
                <a:highlight>
                  <a:srgbClr val="FFFFFF"/>
                </a:highlight>
                <a:latin typeface="Courier New"/>
                <a:ea typeface="Courier New"/>
                <a:cs typeface="Courier New"/>
                <a:sym typeface="Courier New"/>
              </a:rPr>
              <a:t>public </a:t>
            </a:r>
            <a:r>
              <a:rPr lang="en" sz="1400">
                <a:solidFill>
                  <a:schemeClr val="dk1"/>
                </a:solidFill>
                <a:highlight>
                  <a:srgbClr val="FFFFFF"/>
                </a:highlight>
                <a:latin typeface="Courier New"/>
                <a:ea typeface="Courier New"/>
                <a:cs typeface="Courier New"/>
                <a:sym typeface="Courier New"/>
              </a:rPr>
              <a:t>MaRessource getAllResources(</a:t>
            </a:r>
            <a:r>
              <a:rPr lang="en" sz="1400">
                <a:solidFill>
                  <a:srgbClr val="808000"/>
                </a:solidFill>
                <a:highlight>
                  <a:srgbClr val="FFFFFF"/>
                </a:highlight>
                <a:latin typeface="Courier New"/>
                <a:ea typeface="Courier New"/>
                <a:cs typeface="Courier New"/>
                <a:sym typeface="Courier New"/>
              </a:rPr>
              <a:t>@BodyParam</a:t>
            </a:r>
            <a:r>
              <a:rPr lang="en" sz="1400">
                <a:solidFill>
                  <a:schemeClr val="dk1"/>
                </a:solidFill>
                <a:highlight>
                  <a:srgbClr val="FFFFFF"/>
                </a:highlight>
                <a:latin typeface="Courier New"/>
                <a:ea typeface="Courier New"/>
                <a:cs typeface="Courier New"/>
                <a:sym typeface="Courier New"/>
              </a:rPr>
              <a:t> MaRessource maRessource, </a:t>
            </a:r>
            <a:r>
              <a:rPr lang="en" sz="1400">
                <a:solidFill>
                  <a:srgbClr val="808000"/>
                </a:solidFill>
                <a:highlight>
                  <a:srgbClr val="FFFFFF"/>
                </a:highlight>
                <a:latin typeface="Courier New"/>
                <a:ea typeface="Courier New"/>
                <a:cs typeface="Courier New"/>
                <a:sym typeface="Courier New"/>
              </a:rPr>
              <a:t>@HeaderParam</a:t>
            </a:r>
            <a:r>
              <a:rPr lang="en" sz="1400">
                <a:solidFill>
                  <a:schemeClr val="dk1"/>
                </a:solidFill>
                <a:highlight>
                  <a:srgbClr val="FFFFFF"/>
                </a:highlight>
                <a:latin typeface="Courier New"/>
                <a:ea typeface="Courier New"/>
                <a:cs typeface="Courier New"/>
                <a:sym typeface="Courier New"/>
              </a:rPr>
              <a:t>(</a:t>
            </a:r>
            <a:r>
              <a:rPr b="1" lang="en" sz="1400">
                <a:solidFill>
                  <a:srgbClr val="008000"/>
                </a:solidFill>
                <a:highlight>
                  <a:srgbClr val="FFFFFF"/>
                </a:highlight>
                <a:latin typeface="Courier New"/>
                <a:ea typeface="Courier New"/>
                <a:cs typeface="Courier New"/>
                <a:sym typeface="Courier New"/>
              </a:rPr>
              <a:t>"header”</a:t>
            </a:r>
            <a:r>
              <a:rPr lang="en" sz="1400">
                <a:solidFill>
                  <a:schemeClr val="dk1"/>
                </a:solidFill>
                <a:highlight>
                  <a:srgbClr val="FFFFFF"/>
                </a:highlight>
                <a:latin typeface="Courier New"/>
                <a:ea typeface="Courier New"/>
                <a:cs typeface="Courier New"/>
                <a:sym typeface="Courier New"/>
              </a:rPr>
              <a:t>) String header, </a:t>
            </a:r>
            <a:r>
              <a:rPr lang="en" sz="1400">
                <a:solidFill>
                  <a:srgbClr val="808000"/>
                </a:solidFill>
                <a:highlight>
                  <a:srgbClr val="FFFFFF"/>
                </a:highlight>
                <a:latin typeface="Courier New"/>
                <a:ea typeface="Courier New"/>
                <a:cs typeface="Courier New"/>
                <a:sym typeface="Courier New"/>
              </a:rPr>
              <a:t>@RequestParam</a:t>
            </a:r>
            <a:r>
              <a:rPr lang="en" sz="1400">
                <a:solidFill>
                  <a:schemeClr val="dk1"/>
                </a:solidFill>
                <a:highlight>
                  <a:srgbClr val="FFFFFF"/>
                </a:highlight>
                <a:latin typeface="Courier New"/>
                <a:ea typeface="Courier New"/>
                <a:cs typeface="Courier New"/>
                <a:sym typeface="Courier New"/>
              </a:rPr>
              <a:t>(</a:t>
            </a:r>
            <a:r>
              <a:rPr b="1" lang="en" sz="1400">
                <a:solidFill>
                  <a:srgbClr val="008000"/>
                </a:solidFill>
                <a:highlight>
                  <a:srgbClr val="FFFFFF"/>
                </a:highlight>
                <a:latin typeface="Courier New"/>
                <a:ea typeface="Courier New"/>
                <a:cs typeface="Courier New"/>
                <a:sym typeface="Courier New"/>
              </a:rPr>
              <a:t>"val”</a:t>
            </a:r>
            <a:r>
              <a:rPr lang="en" sz="1400">
                <a:solidFill>
                  <a:schemeClr val="dk1"/>
                </a:solidFill>
                <a:highlight>
                  <a:srgbClr val="FFFFFF"/>
                </a:highlight>
                <a:latin typeface="Courier New"/>
                <a:ea typeface="Courier New"/>
                <a:cs typeface="Courier New"/>
                <a:sym typeface="Courier New"/>
              </a:rPr>
              <a:t>) String val, </a:t>
            </a:r>
            <a:r>
              <a:rPr lang="en" sz="1400">
                <a:solidFill>
                  <a:srgbClr val="808000"/>
                </a:solidFill>
                <a:highlight>
                  <a:srgbClr val="FFFFFF"/>
                </a:highlight>
                <a:latin typeface="Courier New"/>
                <a:ea typeface="Courier New"/>
                <a:cs typeface="Courier New"/>
                <a:sym typeface="Courier New"/>
              </a:rPr>
              <a:t>@PathVariable</a:t>
            </a:r>
            <a:r>
              <a:rPr lang="en" sz="1400">
                <a:solidFill>
                  <a:schemeClr val="dk1"/>
                </a:solidFill>
                <a:highlight>
                  <a:srgbClr val="FFFFFF"/>
                </a:highlight>
                <a:latin typeface="Courier New"/>
                <a:ea typeface="Courier New"/>
                <a:cs typeface="Courier New"/>
                <a:sym typeface="Courier New"/>
              </a:rPr>
              <a:t>(</a:t>
            </a:r>
            <a:r>
              <a:rPr b="1" lang="en" sz="1400">
                <a:solidFill>
                  <a:srgbClr val="008000"/>
                </a:solidFill>
                <a:highlight>
                  <a:srgbClr val="FFFFFF"/>
                </a:highlight>
                <a:latin typeface="Courier New"/>
                <a:ea typeface="Courier New"/>
                <a:cs typeface="Courier New"/>
                <a:sym typeface="Courier New"/>
              </a:rPr>
              <a:t>"id"</a:t>
            </a:r>
            <a:r>
              <a:rPr lang="en" sz="1400">
                <a:solidFill>
                  <a:schemeClr val="dk1"/>
                </a:solidFill>
                <a:highlight>
                  <a:srgbClr val="FFFFFF"/>
                </a:highlight>
                <a:latin typeface="Courier New"/>
                <a:ea typeface="Courier New"/>
                <a:cs typeface="Courier New"/>
                <a:sym typeface="Courier New"/>
              </a:rPr>
              <a:t>) Integer id</a:t>
            </a:r>
            <a:r>
              <a:rPr lang="en" sz="1400">
                <a:solidFill>
                  <a:schemeClr val="dk1"/>
                </a:solidFill>
                <a:highlight>
                  <a:srgbClr val="FFFFFF"/>
                </a:highlight>
                <a:latin typeface="Courier New"/>
                <a:ea typeface="Courier New"/>
                <a:cs typeface="Courier New"/>
                <a:sym typeface="Courier New"/>
              </a:rPr>
              <a:t>){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a:solidFill>
                  <a:schemeClr val="dk1"/>
                </a:solidFill>
              </a:rPr>
              <a:t>Il est possible de combiner l’ensemble de ces annotations dans les paramètres d’une méthode</a:t>
            </a:r>
            <a:endParaRPr sz="1600">
              <a:solidFill>
                <a:schemeClr val="dk1"/>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466" name="Google Shape;1466;p72"/>
          <p:cNvGrpSpPr/>
          <p:nvPr/>
        </p:nvGrpSpPr>
        <p:grpSpPr>
          <a:xfrm>
            <a:off x="293683" y="574116"/>
            <a:ext cx="309041" cy="403123"/>
            <a:chOff x="590250" y="244200"/>
            <a:chExt cx="407975" cy="532175"/>
          </a:xfrm>
        </p:grpSpPr>
        <p:sp>
          <p:nvSpPr>
            <p:cNvPr id="1467" name="Google Shape;1467;p7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7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7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7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7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7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7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7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7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7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7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7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7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7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7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Gestion des status HTTP</a:t>
            </a:r>
            <a:endParaRPr/>
          </a:p>
        </p:txBody>
      </p:sp>
      <p:sp>
        <p:nvSpPr>
          <p:cNvPr id="1486" name="Google Shape;1486;p7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487" name="Google Shape;1487;p73"/>
          <p:cNvSpPr txBox="1"/>
          <p:nvPr>
            <p:ph idx="1" type="body"/>
          </p:nvPr>
        </p:nvSpPr>
        <p:spPr>
          <a:xfrm>
            <a:off x="814275" y="1481350"/>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Cas nominal</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a:solidFill>
                  <a:schemeClr val="dk1"/>
                </a:solidFill>
              </a:rPr>
              <a:t>Par défaut, Spring Boot va correctement ajouter le bon statut HTTP à la réponse HTTP: </a:t>
            </a:r>
            <a:endParaRPr>
              <a:solidFill>
                <a:schemeClr val="dk1"/>
              </a:solidFill>
            </a:endParaRPr>
          </a:p>
          <a:p>
            <a:pPr indent="-355600" lvl="0" marL="457200" marR="0" rtl="0" algn="l">
              <a:lnSpc>
                <a:spcPct val="100000"/>
              </a:lnSpc>
              <a:spcBef>
                <a:spcPts val="1000"/>
              </a:spcBef>
              <a:spcAft>
                <a:spcPts val="0"/>
              </a:spcAft>
              <a:buSzPts val="2000"/>
              <a:buFont typeface="Roboto Condensed"/>
              <a:buChar char="▰"/>
            </a:pPr>
            <a:r>
              <a:rPr lang="en">
                <a:solidFill>
                  <a:srgbClr val="000000"/>
                </a:solidFill>
              </a:rPr>
              <a:t>200</a:t>
            </a:r>
            <a:r>
              <a:rPr lang="en">
                <a:solidFill>
                  <a:schemeClr val="dk1"/>
                </a:solidFill>
              </a:rPr>
              <a:t> si tout s’est bien passé</a:t>
            </a:r>
            <a:endParaRPr>
              <a:solidFill>
                <a:schemeClr val="dk1"/>
              </a:solidFill>
            </a:endParaRPr>
          </a:p>
          <a:p>
            <a:pPr indent="-355600" lvl="0" marL="457200" marR="0" rtl="0" algn="l">
              <a:lnSpc>
                <a:spcPct val="100000"/>
              </a:lnSpc>
              <a:spcBef>
                <a:spcPts val="0"/>
              </a:spcBef>
              <a:spcAft>
                <a:spcPts val="0"/>
              </a:spcAft>
              <a:buSzPts val="2000"/>
              <a:buFont typeface="Roboto Condensed"/>
              <a:buChar char="▰"/>
            </a:pPr>
            <a:r>
              <a:rPr lang="en">
                <a:solidFill>
                  <a:schemeClr val="dk1"/>
                </a:solidFill>
              </a:rPr>
              <a:t>204 si le corps de la requête est vide</a:t>
            </a:r>
            <a:endParaRPr>
              <a:solidFill>
                <a:schemeClr val="dk1"/>
              </a:solidFill>
            </a:endParaRPr>
          </a:p>
          <a:p>
            <a:pPr indent="-355600" lvl="0" marL="457200" marR="0" rtl="0" algn="l">
              <a:lnSpc>
                <a:spcPct val="100000"/>
              </a:lnSpc>
              <a:spcBef>
                <a:spcPts val="0"/>
              </a:spcBef>
              <a:spcAft>
                <a:spcPts val="0"/>
              </a:spcAft>
              <a:buSzPts val="2000"/>
              <a:buFont typeface="Roboto Condensed"/>
              <a:buChar char="▰"/>
            </a:pPr>
            <a:r>
              <a:rPr lang="en">
                <a:solidFill>
                  <a:schemeClr val="dk1"/>
                </a:solidFill>
              </a:rPr>
              <a:t>500 si une exception non catchée est rencontrée</a:t>
            </a:r>
            <a:endParaRPr>
              <a:solidFill>
                <a:schemeClr val="dk1"/>
              </a:solidFill>
            </a:endParaRPr>
          </a:p>
          <a:p>
            <a:pPr indent="-355600" lvl="0" marL="457200" marR="0" rtl="0" algn="l">
              <a:lnSpc>
                <a:spcPct val="100000"/>
              </a:lnSpc>
              <a:spcBef>
                <a:spcPts val="0"/>
              </a:spcBef>
              <a:spcAft>
                <a:spcPts val="0"/>
              </a:spcAft>
              <a:buSzPts val="2000"/>
              <a:buFont typeface="Roboto Condensed"/>
              <a:buChar char="▰"/>
            </a:pPr>
            <a:r>
              <a:rPr lang="en">
                <a:solidFill>
                  <a:schemeClr val="dk1"/>
                </a:solidFill>
              </a:rPr>
              <a:t>...</a:t>
            </a:r>
            <a:endParaRPr>
              <a:solidFill>
                <a:schemeClr val="dk1"/>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488" name="Google Shape;1488;p73"/>
          <p:cNvGrpSpPr/>
          <p:nvPr/>
        </p:nvGrpSpPr>
        <p:grpSpPr>
          <a:xfrm>
            <a:off x="293683" y="574116"/>
            <a:ext cx="309041" cy="403123"/>
            <a:chOff x="590250" y="244200"/>
            <a:chExt cx="407975" cy="532175"/>
          </a:xfrm>
        </p:grpSpPr>
        <p:sp>
          <p:nvSpPr>
            <p:cNvPr id="1489" name="Google Shape;1489;p7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7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7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7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7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7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7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7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7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7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7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7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7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7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sp>
        <p:nvSpPr>
          <p:cNvPr id="1507" name="Google Shape;1507;p7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Gestion des status HTTP</a:t>
            </a:r>
            <a:endParaRPr/>
          </a:p>
        </p:txBody>
      </p:sp>
      <p:sp>
        <p:nvSpPr>
          <p:cNvPr id="1508" name="Google Shape;1508;p7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509" name="Google Shape;1509;p74"/>
          <p:cNvSpPr txBox="1"/>
          <p:nvPr>
            <p:ph idx="1" type="body"/>
          </p:nvPr>
        </p:nvSpPr>
        <p:spPr>
          <a:xfrm>
            <a:off x="814275" y="1481350"/>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Via Response Entity</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solidFill>
                  <a:schemeClr val="dk1"/>
                </a:solidFill>
              </a:rPr>
              <a:t>Un statut spécifique peut être retourné par un controller, à condition que la signature de la méthode retourne un objet de type </a:t>
            </a:r>
            <a:r>
              <a:rPr b="1" lang="en">
                <a:solidFill>
                  <a:schemeClr val="dk1"/>
                </a:solidFill>
                <a:latin typeface="Roboto Condensed"/>
                <a:ea typeface="Roboto Condensed"/>
                <a:cs typeface="Roboto Condensed"/>
                <a:sym typeface="Roboto Condensed"/>
              </a:rPr>
              <a:t>ResponseEntity</a:t>
            </a:r>
            <a:r>
              <a:rPr lang="en">
                <a:solidFill>
                  <a:schemeClr val="dk1"/>
                </a:solidFill>
              </a:rPr>
              <a:t>. </a:t>
            </a:r>
            <a:endParaRPr>
              <a:solidFill>
                <a:schemeClr val="dk1"/>
              </a:solidFill>
            </a:endParaRPr>
          </a:p>
          <a:p>
            <a:pPr indent="0" lvl="0" marL="0" marR="0" rtl="0" algn="l">
              <a:lnSpc>
                <a:spcPct val="100000"/>
              </a:lnSpc>
              <a:spcBef>
                <a:spcPts val="1000"/>
              </a:spcBef>
              <a:spcAft>
                <a:spcPts val="0"/>
              </a:spcAft>
              <a:buNone/>
            </a:pPr>
            <a:r>
              <a:rPr lang="en">
                <a:solidFill>
                  <a:schemeClr val="dk1"/>
                </a:solidFill>
              </a:rPr>
              <a:t>Il s’agit d’un wrapper du contenu de la réponse, auquel on peut passer un contenu, un statut d’erreur, etc.</a:t>
            </a:r>
            <a:endParaRPr>
              <a:solidFill>
                <a:schemeClr val="dk1"/>
              </a:solidFill>
            </a:endParaRPr>
          </a:p>
          <a:p>
            <a:pPr indent="0" lvl="0" marL="0" rtl="0" algn="l">
              <a:spcBef>
                <a:spcPts val="1000"/>
              </a:spcBef>
              <a:spcAft>
                <a:spcPts val="0"/>
              </a:spcAft>
              <a:buNone/>
            </a:pPr>
            <a:r>
              <a:rPr lang="en" sz="1600">
                <a:solidFill>
                  <a:srgbClr val="808000"/>
                </a:solidFill>
                <a:highlight>
                  <a:srgbClr val="FFFFFF"/>
                </a:highlight>
                <a:latin typeface="Courier New"/>
                <a:ea typeface="Courier New"/>
                <a:cs typeface="Courier New"/>
                <a:sym typeface="Courier New"/>
              </a:rPr>
              <a:t>@RequestMapping</a:t>
            </a:r>
            <a:r>
              <a:rPr lang="en" sz="1600">
                <a:solidFill>
                  <a:schemeClr val="dk1"/>
                </a:solidFill>
                <a:highlight>
                  <a:srgbClr val="FFFFFF"/>
                </a:highlight>
                <a:latin typeface="Courier New"/>
                <a:ea typeface="Courier New"/>
                <a:cs typeface="Courier New"/>
                <a:sym typeface="Courier New"/>
              </a:rPr>
              <a:t>(</a:t>
            </a:r>
            <a:r>
              <a:rPr b="1" lang="en" sz="1600">
                <a:solidFill>
                  <a:srgbClr val="008000"/>
                </a:solidFill>
                <a:highlight>
                  <a:srgbClr val="FFFFFF"/>
                </a:highlight>
                <a:latin typeface="Courier New"/>
                <a:ea typeface="Courier New"/>
                <a:cs typeface="Courier New"/>
                <a:sym typeface="Courier New"/>
              </a:rPr>
              <a:t>"/maRessource"</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n" sz="1600">
                <a:solidFill>
                  <a:srgbClr val="000080"/>
                </a:solidFill>
                <a:highlight>
                  <a:srgbClr val="FFFFFF"/>
                </a:highlight>
                <a:latin typeface="Courier New"/>
                <a:ea typeface="Courier New"/>
                <a:cs typeface="Courier New"/>
                <a:sym typeface="Courier New"/>
              </a:rPr>
              <a:t>public </a:t>
            </a:r>
            <a:r>
              <a:rPr lang="en" sz="1600">
                <a:solidFill>
                  <a:schemeClr val="dk1"/>
                </a:solidFill>
                <a:highlight>
                  <a:srgbClr val="FFFFFF"/>
                </a:highlight>
                <a:latin typeface="Courier New"/>
                <a:ea typeface="Courier New"/>
                <a:cs typeface="Courier New"/>
                <a:sym typeface="Courier New"/>
              </a:rPr>
              <a:t>ResponseEntity sendViaResponseEntity() {</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600">
                <a:solidFill>
                  <a:schemeClr val="dk1"/>
                </a:solidFill>
                <a:highlight>
                  <a:srgbClr val="FFFFFF"/>
                </a:highlight>
                <a:latin typeface="Courier New"/>
                <a:ea typeface="Courier New"/>
                <a:cs typeface="Courier New"/>
                <a:sym typeface="Courier New"/>
              </a:rPr>
              <a:t>   </a:t>
            </a:r>
            <a:r>
              <a:rPr b="1" lang="en" sz="1600">
                <a:solidFill>
                  <a:srgbClr val="000080"/>
                </a:solidFill>
                <a:highlight>
                  <a:srgbClr val="FFFFFF"/>
                </a:highlight>
                <a:latin typeface="Courier New"/>
                <a:ea typeface="Courier New"/>
                <a:cs typeface="Courier New"/>
                <a:sym typeface="Courier New"/>
              </a:rPr>
              <a:t>return new </a:t>
            </a:r>
            <a:r>
              <a:rPr lang="en" sz="1600">
                <a:solidFill>
                  <a:schemeClr val="dk1"/>
                </a:solidFill>
                <a:highlight>
                  <a:srgbClr val="FFFFFF"/>
                </a:highlight>
                <a:latin typeface="Courier New"/>
                <a:ea typeface="Courier New"/>
                <a:cs typeface="Courier New"/>
                <a:sym typeface="Courier New"/>
              </a:rPr>
              <a:t>ResponseEntity(HttpStatus.</a:t>
            </a:r>
            <a:r>
              <a:rPr b="1" i="1" lang="en" sz="1600">
                <a:solidFill>
                  <a:srgbClr val="660E7A"/>
                </a:solidFill>
                <a:highlight>
                  <a:srgbClr val="FFFFFF"/>
                </a:highlight>
                <a:latin typeface="Courier New"/>
                <a:ea typeface="Courier New"/>
                <a:cs typeface="Courier New"/>
                <a:sym typeface="Courier New"/>
              </a:rPr>
              <a:t>NOT_ACCEPTABLE</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510" name="Google Shape;1510;p74"/>
          <p:cNvGrpSpPr/>
          <p:nvPr/>
        </p:nvGrpSpPr>
        <p:grpSpPr>
          <a:xfrm>
            <a:off x="293683" y="574116"/>
            <a:ext cx="309041" cy="403123"/>
            <a:chOff x="590250" y="244200"/>
            <a:chExt cx="407975" cy="532175"/>
          </a:xfrm>
        </p:grpSpPr>
        <p:sp>
          <p:nvSpPr>
            <p:cNvPr id="1511" name="Google Shape;1511;p7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7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7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7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7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7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7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7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7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7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7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7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7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7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sp>
        <p:nvSpPr>
          <p:cNvPr id="1529" name="Google Shape;1529;p7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Gestion des status HTTP</a:t>
            </a:r>
            <a:endParaRPr/>
          </a:p>
        </p:txBody>
      </p:sp>
      <p:sp>
        <p:nvSpPr>
          <p:cNvPr id="1530" name="Google Shape;1530;p7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531" name="Google Shape;1531;p75"/>
          <p:cNvSpPr txBox="1"/>
          <p:nvPr>
            <p:ph idx="1" type="body"/>
          </p:nvPr>
        </p:nvSpPr>
        <p:spPr>
          <a:xfrm>
            <a:off x="814275" y="1481350"/>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Via Response Entity</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solidFill>
                  <a:schemeClr val="dk1"/>
                </a:solidFill>
              </a:rPr>
              <a:t>Un body peut être ajouté dans la réponse. </a:t>
            </a:r>
            <a:endParaRPr>
              <a:solidFill>
                <a:schemeClr val="dk1"/>
              </a:solidFill>
            </a:endParaRPr>
          </a:p>
          <a:p>
            <a:pPr indent="0" lvl="0" marL="0" marR="0" rtl="0" algn="l">
              <a:lnSpc>
                <a:spcPct val="100000"/>
              </a:lnSpc>
              <a:spcBef>
                <a:spcPts val="1000"/>
              </a:spcBef>
              <a:spcAft>
                <a:spcPts val="0"/>
              </a:spcAft>
              <a:buNone/>
            </a:pPr>
            <a:r>
              <a:rPr lang="en">
                <a:solidFill>
                  <a:schemeClr val="dk1"/>
                </a:solidFill>
              </a:rPr>
              <a:t>On utilisera alors le pattern builder, et la classe </a:t>
            </a:r>
            <a:r>
              <a:rPr b="1" lang="en">
                <a:solidFill>
                  <a:schemeClr val="dk1"/>
                </a:solidFill>
                <a:latin typeface="Roboto Condensed"/>
                <a:ea typeface="Roboto Condensed"/>
                <a:cs typeface="Roboto Condensed"/>
                <a:sym typeface="Roboto Condensed"/>
              </a:rPr>
              <a:t>BodyBuilder</a:t>
            </a:r>
            <a:r>
              <a:rPr lang="en">
                <a:solidFill>
                  <a:schemeClr val="dk1"/>
                </a:solidFill>
              </a:rPr>
              <a:t>, retournée par la méthode </a:t>
            </a:r>
            <a:r>
              <a:rPr lang="en" sz="1500">
                <a:solidFill>
                  <a:schemeClr val="dk1"/>
                </a:solidFill>
                <a:highlight>
                  <a:srgbClr val="FFFFFF"/>
                </a:highlight>
                <a:latin typeface="Courier New"/>
                <a:ea typeface="Courier New"/>
                <a:cs typeface="Courier New"/>
                <a:sym typeface="Courier New"/>
              </a:rPr>
              <a:t>.status()</a:t>
            </a:r>
            <a:r>
              <a:rPr lang="en">
                <a:solidFill>
                  <a:schemeClr val="dk1"/>
                </a:solidFill>
              </a:rPr>
              <a:t>.</a:t>
            </a:r>
            <a:endParaRPr>
              <a:solidFill>
                <a:schemeClr val="dk1"/>
              </a:solidFill>
            </a:endParaRPr>
          </a:p>
          <a:p>
            <a:pPr indent="0" lvl="0" marL="0" marR="0" rtl="0" algn="l">
              <a:lnSpc>
                <a:spcPct val="100000"/>
              </a:lnSpc>
              <a:spcBef>
                <a:spcPts val="1000"/>
              </a:spcBef>
              <a:spcAft>
                <a:spcPts val="0"/>
              </a:spcAft>
              <a:buNone/>
            </a:pPr>
            <a:r>
              <a:rPr lang="en">
                <a:solidFill>
                  <a:schemeClr val="dk1"/>
                </a:solidFill>
              </a:rPr>
              <a:t>La méthode </a:t>
            </a:r>
            <a:r>
              <a:rPr lang="en" sz="1500">
                <a:solidFill>
                  <a:schemeClr val="dk1"/>
                </a:solidFill>
                <a:highlight>
                  <a:srgbClr val="FFFFFF"/>
                </a:highlight>
                <a:latin typeface="Courier New"/>
                <a:ea typeface="Courier New"/>
                <a:cs typeface="Courier New"/>
                <a:sym typeface="Courier New"/>
              </a:rPr>
              <a:t>.body(objet_du_body)</a:t>
            </a:r>
            <a:r>
              <a:rPr lang="en">
                <a:solidFill>
                  <a:schemeClr val="dk1"/>
                </a:solidFill>
              </a:rPr>
              <a:t> retourne une instance de ResponseEntity&lt;?&gt; où ? est le type de l’objet en paramètre.</a:t>
            </a:r>
            <a:endParaRPr>
              <a:solidFill>
                <a:schemeClr val="dk1"/>
              </a:solidFill>
            </a:endParaRPr>
          </a:p>
          <a:p>
            <a:pPr indent="0" lvl="0" marL="0" rtl="0" algn="l">
              <a:spcBef>
                <a:spcPts val="1000"/>
              </a:spcBef>
              <a:spcAft>
                <a:spcPts val="0"/>
              </a:spcAft>
              <a:buClr>
                <a:schemeClr val="dk1"/>
              </a:buClr>
              <a:buSzPts val="1100"/>
              <a:buFont typeface="Arial"/>
              <a:buNone/>
            </a:pPr>
            <a:r>
              <a:rPr b="1" lang="en" sz="1500">
                <a:solidFill>
                  <a:srgbClr val="000080"/>
                </a:solidFill>
                <a:highlight>
                  <a:srgbClr val="FFFFFF"/>
                </a:highlight>
                <a:latin typeface="Courier New"/>
                <a:ea typeface="Courier New"/>
                <a:cs typeface="Courier New"/>
                <a:sym typeface="Courier New"/>
              </a:rPr>
              <a:t>return </a:t>
            </a:r>
            <a:r>
              <a:rPr lang="en" sz="1500">
                <a:solidFill>
                  <a:schemeClr val="dk1"/>
                </a:solidFill>
                <a:highlight>
                  <a:srgbClr val="FFFFFF"/>
                </a:highlight>
                <a:latin typeface="Courier New"/>
                <a:ea typeface="Courier New"/>
                <a:cs typeface="Courier New"/>
                <a:sym typeface="Courier New"/>
              </a:rPr>
              <a:t>ResponseEntity.</a:t>
            </a:r>
            <a:r>
              <a:rPr i="1" lang="en" sz="1500">
                <a:solidFill>
                  <a:schemeClr val="dk1"/>
                </a:solidFill>
                <a:highlight>
                  <a:srgbClr val="FFFFFF"/>
                </a:highlight>
                <a:latin typeface="Courier New"/>
                <a:ea typeface="Courier New"/>
                <a:cs typeface="Courier New"/>
                <a:sym typeface="Courier New"/>
              </a:rPr>
              <a:t>status</a:t>
            </a:r>
            <a:r>
              <a:rPr lang="en" sz="1500">
                <a:solidFill>
                  <a:schemeClr val="dk1"/>
                </a:solidFill>
                <a:highlight>
                  <a:srgbClr val="FFFFFF"/>
                </a:highlight>
                <a:latin typeface="Courier New"/>
                <a:ea typeface="Courier New"/>
                <a:cs typeface="Courier New"/>
                <a:sym typeface="Courier New"/>
              </a:rPr>
              <a:t>(HttpStatus.</a:t>
            </a:r>
            <a:r>
              <a:rPr b="1" i="1" lang="en" sz="1500">
                <a:solidFill>
                  <a:srgbClr val="660E7A"/>
                </a:solidFill>
                <a:highlight>
                  <a:srgbClr val="FFFFFF"/>
                </a:highlight>
                <a:latin typeface="Courier New"/>
                <a:ea typeface="Courier New"/>
                <a:cs typeface="Courier New"/>
                <a:sym typeface="Courier New"/>
              </a:rPr>
              <a:t>BAD_GATEWAY</a:t>
            </a:r>
            <a:r>
              <a:rPr lang="en" sz="1500">
                <a:solidFill>
                  <a:schemeClr val="dk1"/>
                </a:solidFill>
                <a:highlight>
                  <a:srgbClr val="FFFFFF"/>
                </a:highlight>
                <a:latin typeface="Courier New"/>
                <a:ea typeface="Courier New"/>
                <a:cs typeface="Courier New"/>
                <a:sym typeface="Courier New"/>
              </a:rPr>
              <a:t>).body(monBody);</a:t>
            </a:r>
            <a:endParaRPr sz="15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532" name="Google Shape;1532;p75"/>
          <p:cNvGrpSpPr/>
          <p:nvPr/>
        </p:nvGrpSpPr>
        <p:grpSpPr>
          <a:xfrm>
            <a:off x="293683" y="574116"/>
            <a:ext cx="309041" cy="403123"/>
            <a:chOff x="590250" y="244200"/>
            <a:chExt cx="407975" cy="532175"/>
          </a:xfrm>
        </p:grpSpPr>
        <p:sp>
          <p:nvSpPr>
            <p:cNvPr id="1533" name="Google Shape;1533;p7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7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7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7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7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7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7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7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7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7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7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7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7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7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0" name="Shape 1550"/>
        <p:cNvGrpSpPr/>
        <p:nvPr/>
      </p:nvGrpSpPr>
      <p:grpSpPr>
        <a:xfrm>
          <a:off x="0" y="0"/>
          <a:ext cx="0" cy="0"/>
          <a:chOff x="0" y="0"/>
          <a:chExt cx="0" cy="0"/>
        </a:xfrm>
      </p:grpSpPr>
      <p:sp>
        <p:nvSpPr>
          <p:cNvPr id="1551" name="Google Shape;1551;p7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Gestion des status HTTP</a:t>
            </a:r>
            <a:endParaRPr/>
          </a:p>
        </p:txBody>
      </p:sp>
      <p:sp>
        <p:nvSpPr>
          <p:cNvPr id="1552" name="Google Shape;1552;p7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553" name="Google Shape;1553;p76"/>
          <p:cNvSpPr txBox="1"/>
          <p:nvPr>
            <p:ph idx="1" type="body"/>
          </p:nvPr>
        </p:nvSpPr>
        <p:spPr>
          <a:xfrm>
            <a:off x="814275" y="1481350"/>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Via Exceptions</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solidFill>
                  <a:schemeClr val="dk1"/>
                </a:solidFill>
              </a:rPr>
              <a:t>Une exception spécifique peut être levée dans le code. Si annotée correctement, Spring peut convertir l’exception en un code HTTP associé.</a:t>
            </a:r>
            <a:endParaRPr>
              <a:solidFill>
                <a:schemeClr val="dk1"/>
              </a:solidFill>
            </a:endParaRPr>
          </a:p>
          <a:p>
            <a:pPr indent="0" lvl="0" marL="0" rtl="0" algn="l">
              <a:spcBef>
                <a:spcPts val="1000"/>
              </a:spcBef>
              <a:spcAft>
                <a:spcPts val="0"/>
              </a:spcAft>
              <a:buNone/>
            </a:pPr>
            <a:r>
              <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600">
                <a:solidFill>
                  <a:srgbClr val="808000"/>
                </a:solidFill>
                <a:highlight>
                  <a:srgbClr val="FFFFFF"/>
                </a:highlight>
                <a:latin typeface="Courier New"/>
                <a:ea typeface="Courier New"/>
                <a:cs typeface="Courier New"/>
                <a:sym typeface="Courier New"/>
              </a:rPr>
              <a:t>@RequestMapping</a:t>
            </a:r>
            <a:r>
              <a:rPr lang="en" sz="1600">
                <a:solidFill>
                  <a:schemeClr val="dk1"/>
                </a:solidFill>
                <a:highlight>
                  <a:srgbClr val="FFFFFF"/>
                </a:highlight>
                <a:latin typeface="Courier New"/>
                <a:ea typeface="Courier New"/>
                <a:cs typeface="Courier New"/>
                <a:sym typeface="Courier New"/>
              </a:rPr>
              <a:t>(</a:t>
            </a:r>
            <a:r>
              <a:rPr b="1" lang="en" sz="1600">
                <a:solidFill>
                  <a:srgbClr val="008000"/>
                </a:solidFill>
                <a:highlight>
                  <a:srgbClr val="FFFFFF"/>
                </a:highlight>
                <a:latin typeface="Courier New"/>
                <a:ea typeface="Courier New"/>
                <a:cs typeface="Courier New"/>
                <a:sym typeface="Courier New"/>
              </a:rPr>
              <a:t>"maRessource"</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n" sz="1600">
                <a:solidFill>
                  <a:srgbClr val="000080"/>
                </a:solidFill>
                <a:highlight>
                  <a:srgbClr val="FFFFFF"/>
                </a:highlight>
                <a:latin typeface="Courier New"/>
                <a:ea typeface="Courier New"/>
                <a:cs typeface="Courier New"/>
                <a:sym typeface="Courier New"/>
              </a:rPr>
              <a:t>public </a:t>
            </a:r>
            <a:r>
              <a:rPr lang="en" sz="1600">
                <a:solidFill>
                  <a:schemeClr val="dk1"/>
                </a:solidFill>
                <a:highlight>
                  <a:srgbClr val="FFFFFF"/>
                </a:highlight>
                <a:latin typeface="Courier New"/>
                <a:ea typeface="Courier New"/>
                <a:cs typeface="Courier New"/>
                <a:sym typeface="Courier New"/>
              </a:rPr>
              <a:t>MaRessource </a:t>
            </a:r>
            <a:r>
              <a:rPr lang="en" sz="1600">
                <a:solidFill>
                  <a:schemeClr val="dk1"/>
                </a:solidFill>
                <a:highlight>
                  <a:srgbClr val="FFFFFF"/>
                </a:highlight>
                <a:latin typeface="Courier New"/>
                <a:ea typeface="Courier New"/>
                <a:cs typeface="Courier New"/>
                <a:sym typeface="Courier New"/>
              </a:rPr>
              <a:t>sendViaException() {</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600">
                <a:solidFill>
                  <a:schemeClr val="dk1"/>
                </a:solidFill>
                <a:highlight>
                  <a:srgbClr val="FFFFFF"/>
                </a:highlight>
                <a:latin typeface="Courier New"/>
                <a:ea typeface="Courier New"/>
                <a:cs typeface="Courier New"/>
                <a:sym typeface="Courier New"/>
              </a:rPr>
              <a:t>   </a:t>
            </a:r>
            <a:r>
              <a:rPr b="1" lang="en" sz="1600">
                <a:solidFill>
                  <a:srgbClr val="000080"/>
                </a:solidFill>
                <a:highlight>
                  <a:srgbClr val="FFFFFF"/>
                </a:highlight>
                <a:latin typeface="Courier New"/>
                <a:ea typeface="Courier New"/>
                <a:cs typeface="Courier New"/>
                <a:sym typeface="Courier New"/>
              </a:rPr>
              <a:t>throw new </a:t>
            </a:r>
            <a:r>
              <a:rPr lang="en" sz="1600">
                <a:solidFill>
                  <a:schemeClr val="dk1"/>
                </a:solidFill>
                <a:highlight>
                  <a:srgbClr val="FFFFFF"/>
                </a:highlight>
                <a:latin typeface="Courier New"/>
                <a:ea typeface="Courier New"/>
                <a:cs typeface="Courier New"/>
                <a:sym typeface="Courier New"/>
              </a:rPr>
              <a:t>CustomException</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554" name="Google Shape;1554;p76"/>
          <p:cNvGrpSpPr/>
          <p:nvPr/>
        </p:nvGrpSpPr>
        <p:grpSpPr>
          <a:xfrm>
            <a:off x="293683" y="574116"/>
            <a:ext cx="309041" cy="403123"/>
            <a:chOff x="590250" y="244200"/>
            <a:chExt cx="407975" cy="532175"/>
          </a:xfrm>
        </p:grpSpPr>
        <p:sp>
          <p:nvSpPr>
            <p:cNvPr id="1555" name="Google Shape;1555;p7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7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7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7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7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7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7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7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7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7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7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7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7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7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2" name="Shape 1572"/>
        <p:cNvGrpSpPr/>
        <p:nvPr/>
      </p:nvGrpSpPr>
      <p:grpSpPr>
        <a:xfrm>
          <a:off x="0" y="0"/>
          <a:ext cx="0" cy="0"/>
          <a:chOff x="0" y="0"/>
          <a:chExt cx="0" cy="0"/>
        </a:xfrm>
      </p:grpSpPr>
      <p:sp>
        <p:nvSpPr>
          <p:cNvPr id="1573" name="Google Shape;1573;p7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Gestion des statuts HTTP</a:t>
            </a:r>
            <a:endParaRPr/>
          </a:p>
        </p:txBody>
      </p:sp>
      <p:sp>
        <p:nvSpPr>
          <p:cNvPr id="1574" name="Google Shape;1574;p7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575" name="Google Shape;1575;p77"/>
          <p:cNvSpPr txBox="1"/>
          <p:nvPr>
            <p:ph idx="1" type="body"/>
          </p:nvPr>
        </p:nvSpPr>
        <p:spPr>
          <a:xfrm>
            <a:off x="814275" y="1481350"/>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chemeClr val="dk1"/>
                </a:solidFill>
              </a:rPr>
              <a:t>L’annotation </a:t>
            </a:r>
            <a:r>
              <a:rPr lang="en" sz="1600">
                <a:solidFill>
                  <a:srgbClr val="808000"/>
                </a:solidFill>
                <a:highlight>
                  <a:srgbClr val="FFFFFF"/>
                </a:highlight>
                <a:latin typeface="Courier New"/>
                <a:ea typeface="Courier New"/>
                <a:cs typeface="Courier New"/>
                <a:sym typeface="Courier New"/>
              </a:rPr>
              <a:t>@ResponseStatus</a:t>
            </a:r>
            <a:r>
              <a:rPr lang="en">
                <a:solidFill>
                  <a:schemeClr val="dk1"/>
                </a:solidFill>
              </a:rPr>
              <a:t> class-level  doit être ajoutée à la définition de la classe de l’Exception.</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600">
                <a:solidFill>
                  <a:srgbClr val="808000"/>
                </a:solidFill>
                <a:highlight>
                  <a:srgbClr val="FFFFFF"/>
                </a:highlight>
                <a:latin typeface="Courier New"/>
                <a:ea typeface="Courier New"/>
                <a:cs typeface="Courier New"/>
                <a:sym typeface="Courier New"/>
              </a:rPr>
              <a:t>@ResponseStatus</a:t>
            </a:r>
            <a:r>
              <a:rPr lang="en" sz="1600">
                <a:solidFill>
                  <a:schemeClr val="dk1"/>
                </a:solidFill>
                <a:highlight>
                  <a:srgbClr val="FFFFFF"/>
                </a:highlight>
                <a:latin typeface="Courier New"/>
                <a:ea typeface="Courier New"/>
                <a:cs typeface="Courier New"/>
                <a:sym typeface="Courier New"/>
              </a:rPr>
              <a:t>(HttpStatus.</a:t>
            </a:r>
            <a:r>
              <a:rPr b="1" i="1" lang="en" sz="1600">
                <a:solidFill>
                  <a:srgbClr val="660E7A"/>
                </a:solidFill>
                <a:highlight>
                  <a:srgbClr val="FFFFFF"/>
                </a:highlight>
                <a:latin typeface="Courier New"/>
                <a:ea typeface="Courier New"/>
                <a:cs typeface="Courier New"/>
                <a:sym typeface="Courier New"/>
              </a:rPr>
              <a:t>FORBIDDEN</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n" sz="1600">
                <a:solidFill>
                  <a:srgbClr val="000080"/>
                </a:solidFill>
                <a:highlight>
                  <a:srgbClr val="FFFFFF"/>
                </a:highlight>
                <a:latin typeface="Courier New"/>
                <a:ea typeface="Courier New"/>
                <a:cs typeface="Courier New"/>
                <a:sym typeface="Courier New"/>
              </a:rPr>
              <a:t>public class </a:t>
            </a:r>
            <a:r>
              <a:rPr lang="en" sz="1600">
                <a:solidFill>
                  <a:schemeClr val="dk1"/>
                </a:solidFill>
                <a:highlight>
                  <a:srgbClr val="FFFFFF"/>
                </a:highlight>
                <a:latin typeface="Courier New"/>
                <a:ea typeface="Courier New"/>
                <a:cs typeface="Courier New"/>
                <a:sym typeface="Courier New"/>
              </a:rPr>
              <a:t>CustomException </a:t>
            </a:r>
            <a:r>
              <a:rPr b="1" lang="en" sz="1600">
                <a:solidFill>
                  <a:srgbClr val="000080"/>
                </a:solidFill>
                <a:highlight>
                  <a:srgbClr val="FFFFFF"/>
                </a:highlight>
                <a:latin typeface="Courier New"/>
                <a:ea typeface="Courier New"/>
                <a:cs typeface="Courier New"/>
                <a:sym typeface="Courier New"/>
              </a:rPr>
              <a:t>extends </a:t>
            </a:r>
            <a:r>
              <a:rPr lang="en" sz="1600">
                <a:solidFill>
                  <a:schemeClr val="dk1"/>
                </a:solidFill>
                <a:highlight>
                  <a:srgbClr val="FFFFFF"/>
                </a:highlight>
                <a:latin typeface="Courier New"/>
                <a:ea typeface="Courier New"/>
                <a:cs typeface="Courier New"/>
                <a:sym typeface="Courier New"/>
              </a:rPr>
              <a:t>Exception {}</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576" name="Google Shape;1576;p77"/>
          <p:cNvGrpSpPr/>
          <p:nvPr/>
        </p:nvGrpSpPr>
        <p:grpSpPr>
          <a:xfrm>
            <a:off x="293683" y="574116"/>
            <a:ext cx="309041" cy="403123"/>
            <a:chOff x="590250" y="244200"/>
            <a:chExt cx="407975" cy="532175"/>
          </a:xfrm>
        </p:grpSpPr>
        <p:sp>
          <p:nvSpPr>
            <p:cNvPr id="1577" name="Google Shape;1577;p7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7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7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7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7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7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7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7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7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7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7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7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7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7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sp>
        <p:nvSpPr>
          <p:cNvPr id="1595" name="Google Shape;1595;p7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Gestion des statuts HTTP</a:t>
            </a:r>
            <a:endParaRPr/>
          </a:p>
        </p:txBody>
      </p:sp>
      <p:sp>
        <p:nvSpPr>
          <p:cNvPr id="1596" name="Google Shape;1596;p7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597" name="Google Shape;1597;p78"/>
          <p:cNvSpPr txBox="1"/>
          <p:nvPr>
            <p:ph idx="1" type="body"/>
          </p:nvPr>
        </p:nvSpPr>
        <p:spPr>
          <a:xfrm>
            <a:off x="814275" y="1481350"/>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chemeClr val="dk1"/>
                </a:solidFill>
              </a:rPr>
              <a:t>Un message spécifique peut être renvoyé dans le corps de la réponse. Il est à préciser dans l’annotation avec l’attribut reason.</a:t>
            </a:r>
            <a:endParaRPr>
              <a:solidFill>
                <a:schemeClr val="dk1"/>
              </a:solidFill>
            </a:endParaRPr>
          </a:p>
          <a:p>
            <a:pPr indent="0" lvl="0" marL="0" rtl="0" algn="l">
              <a:spcBef>
                <a:spcPts val="1000"/>
              </a:spcBef>
              <a:spcAft>
                <a:spcPts val="0"/>
              </a:spcAft>
              <a:buClr>
                <a:schemeClr val="dk1"/>
              </a:buClr>
              <a:buSzPts val="1100"/>
              <a:buFont typeface="Arial"/>
              <a:buNone/>
            </a:pPr>
            <a:r>
              <a:rPr lang="en" sz="1400">
                <a:solidFill>
                  <a:srgbClr val="808000"/>
                </a:solidFill>
                <a:highlight>
                  <a:schemeClr val="lt1"/>
                </a:highlight>
                <a:latin typeface="Courier New"/>
                <a:ea typeface="Courier New"/>
                <a:cs typeface="Courier New"/>
                <a:sym typeface="Courier New"/>
              </a:rPr>
              <a:t>@ResponseStatus</a:t>
            </a:r>
            <a:r>
              <a:rPr lang="en" sz="1400">
                <a:solidFill>
                  <a:schemeClr val="dk1"/>
                </a:solidFill>
                <a:highlight>
                  <a:schemeClr val="lt1"/>
                </a:highlight>
                <a:latin typeface="Courier New"/>
                <a:ea typeface="Courier New"/>
                <a:cs typeface="Courier New"/>
                <a:sym typeface="Courier New"/>
              </a:rPr>
              <a:t>(HttpStatus.</a:t>
            </a:r>
            <a:r>
              <a:rPr b="1" i="1" lang="en" sz="1400">
                <a:solidFill>
                  <a:srgbClr val="660E7A"/>
                </a:solidFill>
                <a:highlight>
                  <a:schemeClr val="lt1"/>
                </a:highlight>
                <a:latin typeface="Courier New"/>
                <a:ea typeface="Courier New"/>
                <a:cs typeface="Courier New"/>
                <a:sym typeface="Courier New"/>
              </a:rPr>
              <a:t>FORBIDDEN, </a:t>
            </a:r>
            <a:r>
              <a:rPr lang="en" sz="1400">
                <a:solidFill>
                  <a:srgbClr val="080808"/>
                </a:solidFill>
                <a:highlight>
                  <a:srgbClr val="FFFFFF"/>
                </a:highlight>
                <a:latin typeface="Courier New"/>
                <a:ea typeface="Courier New"/>
                <a:cs typeface="Courier New"/>
                <a:sym typeface="Courier New"/>
              </a:rPr>
              <a:t>reason = </a:t>
            </a:r>
            <a:r>
              <a:rPr lang="en" sz="1400">
                <a:solidFill>
                  <a:srgbClr val="067D17"/>
                </a:solidFill>
                <a:highlight>
                  <a:srgbClr val="FFFFFF"/>
                </a:highlight>
                <a:latin typeface="Courier New"/>
                <a:ea typeface="Courier New"/>
                <a:cs typeface="Courier New"/>
                <a:sym typeface="Courier New"/>
              </a:rPr>
              <a:t>"Message d'erreur"</a:t>
            </a:r>
            <a:r>
              <a:rPr lang="en" sz="1400">
                <a:solidFill>
                  <a:schemeClr val="dk1"/>
                </a:solidFill>
                <a:highlight>
                  <a:schemeClr val="lt1"/>
                </a:highlight>
                <a:latin typeface="Courier New"/>
                <a:ea typeface="Courier New"/>
                <a:cs typeface="Courier New"/>
                <a:sym typeface="Courier New"/>
              </a:rPr>
              <a:t>)</a:t>
            </a:r>
            <a:endParaRPr sz="1400">
              <a:solidFill>
                <a:schemeClr val="dk1"/>
              </a:solidFill>
              <a:highlight>
                <a:schemeClr val="lt1"/>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b="1" lang="en" sz="1400">
                <a:solidFill>
                  <a:srgbClr val="000080"/>
                </a:solidFill>
                <a:highlight>
                  <a:schemeClr val="lt1"/>
                </a:highlight>
                <a:latin typeface="Courier New"/>
                <a:ea typeface="Courier New"/>
                <a:cs typeface="Courier New"/>
                <a:sym typeface="Courier New"/>
              </a:rPr>
              <a:t>public class </a:t>
            </a:r>
            <a:r>
              <a:rPr lang="en" sz="1400">
                <a:solidFill>
                  <a:schemeClr val="dk1"/>
                </a:solidFill>
                <a:highlight>
                  <a:schemeClr val="lt1"/>
                </a:highlight>
                <a:latin typeface="Courier New"/>
                <a:ea typeface="Courier New"/>
                <a:cs typeface="Courier New"/>
                <a:sym typeface="Courier New"/>
              </a:rPr>
              <a:t>CustomException </a:t>
            </a:r>
            <a:r>
              <a:rPr b="1" lang="en" sz="1400">
                <a:solidFill>
                  <a:srgbClr val="000080"/>
                </a:solidFill>
                <a:highlight>
                  <a:schemeClr val="lt1"/>
                </a:highlight>
                <a:latin typeface="Courier New"/>
                <a:ea typeface="Courier New"/>
                <a:cs typeface="Courier New"/>
                <a:sym typeface="Courier New"/>
              </a:rPr>
              <a:t>extends </a:t>
            </a:r>
            <a:r>
              <a:rPr lang="en" sz="1400">
                <a:solidFill>
                  <a:schemeClr val="dk1"/>
                </a:solidFill>
                <a:highlight>
                  <a:schemeClr val="lt1"/>
                </a:highlight>
                <a:latin typeface="Courier New"/>
                <a:ea typeface="Courier New"/>
                <a:cs typeface="Courier New"/>
                <a:sym typeface="Courier New"/>
              </a:rPr>
              <a:t>Exception {}</a:t>
            </a:r>
            <a:endParaRPr b="1" sz="1400">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a:solidFill>
                  <a:schemeClr val="dk1"/>
                </a:solidFill>
              </a:rPr>
              <a:t>Pour les versions récentes de Spring Boot (&gt;2.3.1), une ligne doit être ajoutée au fichier application.properties:</a:t>
            </a:r>
            <a:endParaRPr>
              <a:solidFill>
                <a:schemeClr val="dk1"/>
              </a:solidFill>
            </a:endParaRPr>
          </a:p>
          <a:p>
            <a:pPr indent="0" lvl="0" marL="0" rtl="0" algn="l">
              <a:spcBef>
                <a:spcPts val="1000"/>
              </a:spcBef>
              <a:spcAft>
                <a:spcPts val="0"/>
              </a:spcAft>
              <a:buClr>
                <a:schemeClr val="dk1"/>
              </a:buClr>
              <a:buSzPts val="1100"/>
              <a:buFont typeface="Arial"/>
              <a:buNone/>
            </a:pPr>
            <a:r>
              <a:rPr lang="en" sz="1100">
                <a:solidFill>
                  <a:srgbClr val="083080"/>
                </a:solidFill>
                <a:highlight>
                  <a:srgbClr val="FFFFFF"/>
                </a:highlight>
                <a:latin typeface="Courier New"/>
                <a:ea typeface="Courier New"/>
                <a:cs typeface="Courier New"/>
                <a:sym typeface="Courier New"/>
              </a:rPr>
              <a:t>server.error.include-message</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always</a:t>
            </a:r>
            <a:endParaRPr i="1" sz="1100">
              <a:solidFill>
                <a:srgbClr val="871094"/>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598" name="Google Shape;1598;p78"/>
          <p:cNvGrpSpPr/>
          <p:nvPr/>
        </p:nvGrpSpPr>
        <p:grpSpPr>
          <a:xfrm>
            <a:off x="293683" y="574116"/>
            <a:ext cx="309041" cy="403123"/>
            <a:chOff x="590250" y="244200"/>
            <a:chExt cx="407975" cy="532175"/>
          </a:xfrm>
        </p:grpSpPr>
        <p:sp>
          <p:nvSpPr>
            <p:cNvPr id="1599" name="Google Shape;1599;p7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7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7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7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7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7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7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7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7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7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7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7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7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7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6" name="Shape 1616"/>
        <p:cNvGrpSpPr/>
        <p:nvPr/>
      </p:nvGrpSpPr>
      <p:grpSpPr>
        <a:xfrm>
          <a:off x="0" y="0"/>
          <a:ext cx="0" cy="0"/>
          <a:chOff x="0" y="0"/>
          <a:chExt cx="0" cy="0"/>
        </a:xfrm>
      </p:grpSpPr>
      <p:sp>
        <p:nvSpPr>
          <p:cNvPr id="1617" name="Google Shape;1617;p79"/>
          <p:cNvSpPr txBox="1"/>
          <p:nvPr>
            <p:ph type="ctrTitle"/>
          </p:nvPr>
        </p:nvSpPr>
        <p:spPr>
          <a:xfrm>
            <a:off x="463525" y="2871150"/>
            <a:ext cx="4094400" cy="164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Communiquer avec d’autres WebServices REST</a:t>
            </a:r>
            <a:endParaRPr/>
          </a:p>
        </p:txBody>
      </p:sp>
      <p:sp>
        <p:nvSpPr>
          <p:cNvPr id="1618" name="Google Shape;1618;p7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619" name="Google Shape;1619;p79"/>
          <p:cNvSpPr txBox="1"/>
          <p:nvPr/>
        </p:nvSpPr>
        <p:spPr>
          <a:xfrm>
            <a:off x="463525" y="0"/>
            <a:ext cx="46428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7200">
                <a:solidFill>
                  <a:srgbClr val="3F5378"/>
                </a:solidFill>
                <a:latin typeface="Roboto Condensed"/>
                <a:ea typeface="Roboto Condensed"/>
                <a:cs typeface="Roboto Condensed"/>
                <a:sym typeface="Roboto Condensed"/>
              </a:rPr>
              <a:t>Spring Boot &amp; REST</a:t>
            </a:r>
            <a:endParaRPr b="1" sz="7200">
              <a:solidFill>
                <a:srgbClr val="3F5378"/>
              </a:solidFill>
              <a:latin typeface="Roboto Condensed"/>
              <a:ea typeface="Roboto Condensed"/>
              <a:cs typeface="Roboto Condensed"/>
              <a:sym typeface="Roboto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Rappel</a:t>
            </a:r>
            <a:endParaRPr/>
          </a:p>
        </p:txBody>
      </p:sp>
      <p:sp>
        <p:nvSpPr>
          <p:cNvPr id="271" name="Google Shape;271;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272" name="Google Shape;272;p17"/>
          <p:cNvGrpSpPr/>
          <p:nvPr/>
        </p:nvGrpSpPr>
        <p:grpSpPr>
          <a:xfrm>
            <a:off x="293683" y="574116"/>
            <a:ext cx="309041" cy="403123"/>
            <a:chOff x="590250" y="244200"/>
            <a:chExt cx="407975" cy="532175"/>
          </a:xfrm>
        </p:grpSpPr>
        <p:sp>
          <p:nvSpPr>
            <p:cNvPr id="273" name="Google Shape;273;p1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17"/>
          <p:cNvSpPr txBox="1"/>
          <p:nvPr>
            <p:ph idx="1" type="body"/>
          </p:nvPr>
        </p:nvSpPr>
        <p:spPr>
          <a:xfrm>
            <a:off x="732800" y="1329825"/>
            <a:ext cx="8208000" cy="2843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Stateful...</a:t>
            </a:r>
            <a:endParaRPr/>
          </a:p>
          <a:p>
            <a:pPr indent="0" lvl="0" marL="0" rtl="0" algn="l">
              <a:spcBef>
                <a:spcPts val="600"/>
              </a:spcBef>
              <a:spcAft>
                <a:spcPts val="0"/>
              </a:spcAft>
              <a:buNone/>
            </a:pPr>
            <a:r>
              <a:t/>
            </a:r>
            <a:endParaRPr/>
          </a:p>
          <a:p>
            <a:pPr indent="0" lvl="0" marL="0" rtl="0" algn="l">
              <a:spcBef>
                <a:spcPts val="1000"/>
              </a:spcBef>
              <a:spcAft>
                <a:spcPts val="0"/>
              </a:spcAft>
              <a:buNone/>
            </a:pPr>
            <a:r>
              <a:rPr lang="en"/>
              <a:t>Dans le cas d’un traitement Stateful, l’application se souvient du client qui effectue la requête.</a:t>
            </a:r>
            <a:endParaRPr/>
          </a:p>
          <a:p>
            <a:pPr indent="0" lvl="0" marL="0" rtl="0" algn="l">
              <a:spcBef>
                <a:spcPts val="1000"/>
              </a:spcBef>
              <a:spcAft>
                <a:spcPts val="0"/>
              </a:spcAft>
              <a:buNone/>
            </a:pPr>
            <a:r>
              <a:rPr lang="en"/>
              <a:t>Il va chercher dans le scope Session ou dans le scope WebContext des éléments précédemment enregistrés.</a:t>
            </a:r>
            <a:endParaRPr/>
          </a:p>
          <a:p>
            <a:pPr indent="0" lvl="0" marL="0" rtl="0" algn="l">
              <a:spcBef>
                <a:spcPts val="1000"/>
              </a:spcBef>
              <a:spcAft>
                <a:spcPts val="0"/>
              </a:spcAft>
              <a:buNone/>
            </a:pPr>
            <a:r>
              <a:rPr lang="en"/>
              <a:t>Exemple: un historique de navigation ou d’appels</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sp>
        <p:nvSpPr>
          <p:cNvPr id="1624" name="Google Shape;1624;p8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Pourquoi?</a:t>
            </a:r>
            <a:endParaRPr/>
          </a:p>
        </p:txBody>
      </p:sp>
      <p:sp>
        <p:nvSpPr>
          <p:cNvPr id="1625" name="Google Shape;1625;p8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626" name="Google Shape;1626;p80"/>
          <p:cNvSpPr txBox="1"/>
          <p:nvPr>
            <p:ph idx="1" type="body"/>
          </p:nvPr>
        </p:nvSpPr>
        <p:spPr>
          <a:xfrm>
            <a:off x="814275" y="1481350"/>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chemeClr val="dk1"/>
                </a:solidFill>
              </a:rPr>
              <a:t>Une application de Web Service Rest peut être amenée à consommer d’autres Web Services REST (ou autres).</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rPr lang="en">
                <a:solidFill>
                  <a:schemeClr val="dk1"/>
                </a:solidFill>
              </a:rPr>
              <a:t>Elle peut avoir besoin d’informations complémentaires, détenues dans d’autres SI, s’imbriquer dans une architecture MicroServices, utiliser des informations publiques, etc.</a:t>
            </a:r>
            <a:endParaRPr>
              <a:solidFill>
                <a:schemeClr val="dk1"/>
              </a:solidFill>
            </a:endParaRPr>
          </a:p>
          <a:p>
            <a:pPr indent="0" lvl="0" marL="0" rtl="0" algn="l">
              <a:spcBef>
                <a:spcPts val="1000"/>
              </a:spcBef>
              <a:spcAft>
                <a:spcPts val="0"/>
              </a:spcAft>
              <a:buNone/>
            </a:pPr>
            <a:r>
              <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627" name="Google Shape;1627;p80"/>
          <p:cNvGrpSpPr/>
          <p:nvPr/>
        </p:nvGrpSpPr>
        <p:grpSpPr>
          <a:xfrm>
            <a:off x="293683" y="574116"/>
            <a:ext cx="309041" cy="403123"/>
            <a:chOff x="590250" y="244200"/>
            <a:chExt cx="407975" cy="532175"/>
          </a:xfrm>
        </p:grpSpPr>
        <p:sp>
          <p:nvSpPr>
            <p:cNvPr id="1628" name="Google Shape;1628;p8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8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8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8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8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8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8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8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8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8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8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8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8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8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5" name="Shape 1645"/>
        <p:cNvGrpSpPr/>
        <p:nvPr/>
      </p:nvGrpSpPr>
      <p:grpSpPr>
        <a:xfrm>
          <a:off x="0" y="0"/>
          <a:ext cx="0" cy="0"/>
          <a:chOff x="0" y="0"/>
          <a:chExt cx="0" cy="0"/>
        </a:xfrm>
      </p:grpSpPr>
      <p:sp>
        <p:nvSpPr>
          <p:cNvPr id="1646" name="Google Shape;1646;p8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 client REST</a:t>
            </a:r>
            <a:endParaRPr/>
          </a:p>
        </p:txBody>
      </p:sp>
      <p:sp>
        <p:nvSpPr>
          <p:cNvPr id="1647" name="Google Shape;1647;p8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648" name="Google Shape;1648;p81"/>
          <p:cNvSpPr txBox="1"/>
          <p:nvPr>
            <p:ph idx="1" type="body"/>
          </p:nvPr>
        </p:nvSpPr>
        <p:spPr>
          <a:xfrm>
            <a:off x="814275" y="1481350"/>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Instanciation</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solidFill>
                  <a:schemeClr val="dk1"/>
                </a:solidFill>
              </a:rPr>
              <a:t>La classe </a:t>
            </a:r>
            <a:r>
              <a:rPr b="1" lang="en">
                <a:solidFill>
                  <a:schemeClr val="dk1"/>
                </a:solidFill>
                <a:latin typeface="Roboto Condensed"/>
                <a:ea typeface="Roboto Condensed"/>
                <a:cs typeface="Roboto Condensed"/>
                <a:sym typeface="Roboto Condensed"/>
              </a:rPr>
              <a:t>org.springframework.web.client</a:t>
            </a:r>
            <a:r>
              <a:rPr lang="en" sz="1050">
                <a:solidFill>
                  <a:srgbClr val="353833"/>
                </a:solidFill>
                <a:highlight>
                  <a:srgbClr val="FFFFFF"/>
                </a:highlight>
                <a:latin typeface="Arial"/>
                <a:ea typeface="Arial"/>
                <a:cs typeface="Arial"/>
                <a:sym typeface="Arial"/>
              </a:rPr>
              <a:t>.</a:t>
            </a:r>
            <a:r>
              <a:rPr b="1" lang="en">
                <a:solidFill>
                  <a:schemeClr val="dk1"/>
                </a:solidFill>
                <a:latin typeface="Roboto Condensed"/>
                <a:ea typeface="Roboto Condensed"/>
                <a:cs typeface="Roboto Condensed"/>
                <a:sym typeface="Roboto Condensed"/>
              </a:rPr>
              <a:t>SpringRestTemplate </a:t>
            </a:r>
            <a:r>
              <a:rPr lang="en">
                <a:solidFill>
                  <a:schemeClr val="dk1"/>
                </a:solidFill>
              </a:rPr>
              <a:t>permet d’ interroger un Web Service REST </a:t>
            </a:r>
            <a:endParaRPr sz="1600">
              <a:solidFill>
                <a:schemeClr val="dk1"/>
              </a:solidFill>
              <a:highlight>
                <a:srgbClr val="FFFFFF"/>
              </a:highlight>
            </a:endParaRPr>
          </a:p>
          <a:p>
            <a:pPr indent="0" lvl="0" marL="0" rtl="0" algn="l">
              <a:spcBef>
                <a:spcPts val="1000"/>
              </a:spcBef>
              <a:spcAft>
                <a:spcPts val="0"/>
              </a:spcAft>
              <a:buNone/>
            </a:pPr>
            <a:r>
              <a:rPr lang="en">
                <a:solidFill>
                  <a:schemeClr val="dk1"/>
                </a:solidFill>
              </a:rPr>
              <a:t>Une instance peut être créée via</a:t>
            </a:r>
            <a:endParaRPr sz="1600">
              <a:solidFill>
                <a:schemeClr val="dk1"/>
              </a:solidFill>
              <a:highlight>
                <a:srgbClr val="FFFFFF"/>
              </a:highlight>
              <a:latin typeface="Courier New"/>
              <a:ea typeface="Courier New"/>
              <a:cs typeface="Courier New"/>
              <a:sym typeface="Courier New"/>
            </a:endParaRPr>
          </a:p>
          <a:p>
            <a:pPr indent="-355600" lvl="0" marL="457200" marR="0" rtl="0" algn="l">
              <a:lnSpc>
                <a:spcPct val="100000"/>
              </a:lnSpc>
              <a:spcBef>
                <a:spcPts val="1000"/>
              </a:spcBef>
              <a:spcAft>
                <a:spcPts val="0"/>
              </a:spcAft>
              <a:buSzPts val="2000"/>
              <a:buFont typeface="Roboto Condensed"/>
              <a:buChar char="▰"/>
            </a:pPr>
            <a:r>
              <a:rPr lang="en">
                <a:solidFill>
                  <a:srgbClr val="000000"/>
                </a:solidFill>
              </a:rPr>
              <a:t>Une</a:t>
            </a:r>
            <a:r>
              <a:rPr lang="en" sz="1600">
                <a:solidFill>
                  <a:schemeClr val="dk1"/>
                </a:solidFill>
                <a:highlight>
                  <a:srgbClr val="FFFFFF"/>
                </a:highlight>
                <a:latin typeface="Courier New"/>
                <a:ea typeface="Courier New"/>
                <a:cs typeface="Courier New"/>
                <a:sym typeface="Courier New"/>
              </a:rPr>
              <a:t> </a:t>
            </a:r>
            <a:r>
              <a:rPr lang="en">
                <a:solidFill>
                  <a:schemeClr val="dk1"/>
                </a:solidFill>
              </a:rPr>
              <a:t>instanciation classique</a:t>
            </a:r>
            <a:r>
              <a:rPr lang="en" sz="1600">
                <a:solidFill>
                  <a:schemeClr val="dk1"/>
                </a:solidFill>
                <a:highlight>
                  <a:srgbClr val="FFFFFF"/>
                </a:highlight>
                <a:latin typeface="Courier New"/>
                <a:ea typeface="Courier New"/>
                <a:cs typeface="Courier New"/>
                <a:sym typeface="Courier New"/>
              </a:rPr>
              <a:t> : </a:t>
            </a:r>
            <a:r>
              <a:rPr b="1" lang="en" sz="1600">
                <a:solidFill>
                  <a:srgbClr val="000080"/>
                </a:solidFill>
                <a:highlight>
                  <a:srgbClr val="FFFFFF"/>
                </a:highlight>
                <a:latin typeface="Courier New"/>
                <a:ea typeface="Courier New"/>
                <a:cs typeface="Courier New"/>
                <a:sym typeface="Courier New"/>
              </a:rPr>
              <a:t>new </a:t>
            </a:r>
            <a:r>
              <a:rPr lang="en" sz="1600">
                <a:solidFill>
                  <a:schemeClr val="dk1"/>
                </a:solidFill>
                <a:highlight>
                  <a:srgbClr val="FFFFFF"/>
                </a:highlight>
                <a:latin typeface="Courier New"/>
                <a:ea typeface="Courier New"/>
                <a:cs typeface="Courier New"/>
                <a:sym typeface="Courier New"/>
              </a:rPr>
              <a:t>RestTemplate();</a:t>
            </a:r>
            <a:endParaRPr sz="1600">
              <a:solidFill>
                <a:schemeClr val="dk1"/>
              </a:solidFill>
              <a:highlight>
                <a:srgbClr val="FFFFFF"/>
              </a:highlight>
              <a:latin typeface="Courier New"/>
              <a:ea typeface="Courier New"/>
              <a:cs typeface="Courier New"/>
              <a:sym typeface="Courier New"/>
            </a:endParaRPr>
          </a:p>
          <a:p>
            <a:pPr indent="-355600" lvl="0" marL="457200" marR="0" rtl="0" algn="l">
              <a:lnSpc>
                <a:spcPct val="100000"/>
              </a:lnSpc>
              <a:spcBef>
                <a:spcPts val="0"/>
              </a:spcBef>
              <a:spcAft>
                <a:spcPts val="0"/>
              </a:spcAft>
              <a:buSzPts val="2000"/>
              <a:buFont typeface="Roboto Condensed"/>
              <a:buChar char="▰"/>
            </a:pPr>
            <a:r>
              <a:rPr lang="en">
                <a:solidFill>
                  <a:srgbClr val="000000"/>
                </a:solidFill>
              </a:rPr>
              <a:t>La classe </a:t>
            </a:r>
            <a:r>
              <a:rPr b="1" lang="en" sz="1600">
                <a:solidFill>
                  <a:srgbClr val="000080"/>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RestTemplateBuilder.build()</a:t>
            </a:r>
            <a:r>
              <a:rPr b="1" lang="en">
                <a:solidFill>
                  <a:schemeClr val="dk1"/>
                </a:solidFill>
                <a:latin typeface="Roboto Condensed"/>
                <a:ea typeface="Roboto Condensed"/>
                <a:cs typeface="Roboto Condensed"/>
                <a:sym typeface="Roboto Condensed"/>
              </a:rPr>
              <a:t>.</a:t>
            </a:r>
            <a:r>
              <a:rPr lang="en">
                <a:solidFill>
                  <a:schemeClr val="dk1"/>
                </a:solidFill>
              </a:rPr>
              <a:t> Cette seconde approche permet un paramétrage commun entre plusieurs RestTemplate (intercepteur, sérialisation) </a:t>
            </a:r>
            <a:endParaRPr>
              <a:solidFill>
                <a:schemeClr val="dk1"/>
              </a:solidFill>
            </a:endParaRPr>
          </a:p>
          <a:p>
            <a:pPr indent="0" lvl="0" marL="0" marR="0" rtl="0" algn="l">
              <a:lnSpc>
                <a:spcPct val="100000"/>
              </a:lnSpc>
              <a:spcBef>
                <a:spcPts val="1000"/>
              </a:spcBef>
              <a:spcAft>
                <a:spcPts val="0"/>
              </a:spcAft>
              <a:buClr>
                <a:srgbClr val="000000"/>
              </a:buClr>
              <a:buSzPts val="1100"/>
              <a:buFont typeface="Arial"/>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649" name="Google Shape;1649;p81"/>
          <p:cNvGrpSpPr/>
          <p:nvPr/>
        </p:nvGrpSpPr>
        <p:grpSpPr>
          <a:xfrm>
            <a:off x="293683" y="574116"/>
            <a:ext cx="309041" cy="403123"/>
            <a:chOff x="590250" y="244200"/>
            <a:chExt cx="407975" cy="532175"/>
          </a:xfrm>
        </p:grpSpPr>
        <p:sp>
          <p:nvSpPr>
            <p:cNvPr id="1650" name="Google Shape;1650;p8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8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8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8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8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8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8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8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8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8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8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8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8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8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7" name="Shape 1667"/>
        <p:cNvGrpSpPr/>
        <p:nvPr/>
      </p:nvGrpSpPr>
      <p:grpSpPr>
        <a:xfrm>
          <a:off x="0" y="0"/>
          <a:ext cx="0" cy="0"/>
          <a:chOff x="0" y="0"/>
          <a:chExt cx="0" cy="0"/>
        </a:xfrm>
      </p:grpSpPr>
      <p:sp>
        <p:nvSpPr>
          <p:cNvPr id="1668" name="Google Shape;1668;p8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 client REST</a:t>
            </a:r>
            <a:endParaRPr/>
          </a:p>
        </p:txBody>
      </p:sp>
      <p:sp>
        <p:nvSpPr>
          <p:cNvPr id="1669" name="Google Shape;1669;p8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670" name="Google Shape;1670;p82"/>
          <p:cNvSpPr txBox="1"/>
          <p:nvPr>
            <p:ph idx="1" type="body"/>
          </p:nvPr>
        </p:nvSpPr>
        <p:spPr>
          <a:xfrm>
            <a:off x="814275" y="1481350"/>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Instanciation</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solidFill>
                  <a:schemeClr val="dk1"/>
                </a:solidFill>
              </a:rPr>
              <a:t>Le </a:t>
            </a:r>
            <a:r>
              <a:rPr lang="en" sz="1800">
                <a:solidFill>
                  <a:schemeClr val="dk1"/>
                </a:solidFill>
                <a:highlight>
                  <a:srgbClr val="FFFFFF"/>
                </a:highlight>
                <a:latin typeface="Courier New"/>
                <a:ea typeface="Courier New"/>
                <a:cs typeface="Courier New"/>
                <a:sym typeface="Courier New"/>
              </a:rPr>
              <a:t>RestTemplateBuilder</a:t>
            </a:r>
            <a:r>
              <a:rPr b="1" lang="en">
                <a:solidFill>
                  <a:schemeClr val="dk1"/>
                </a:solidFill>
                <a:latin typeface="Roboto Condensed"/>
                <a:ea typeface="Roboto Condensed"/>
                <a:cs typeface="Roboto Condensed"/>
                <a:sym typeface="Roboto Condensed"/>
              </a:rPr>
              <a:t> </a:t>
            </a:r>
            <a:r>
              <a:rPr lang="en">
                <a:solidFill>
                  <a:schemeClr val="dk1"/>
                </a:solidFill>
              </a:rPr>
              <a:t>est un objet du contexte Spring.</a:t>
            </a:r>
            <a:endParaRPr>
              <a:solidFill>
                <a:schemeClr val="dk1"/>
              </a:solidFill>
            </a:endParaRPr>
          </a:p>
          <a:p>
            <a:pPr indent="0" lvl="0" marL="0" rtl="0" algn="l">
              <a:spcBef>
                <a:spcPts val="1000"/>
              </a:spcBef>
              <a:spcAft>
                <a:spcPts val="0"/>
              </a:spcAft>
              <a:buNone/>
            </a:pPr>
            <a:r>
              <a:rPr lang="en">
                <a:solidFill>
                  <a:schemeClr val="dk1"/>
                </a:solidFill>
              </a:rPr>
              <a:t>Il ne </a:t>
            </a:r>
            <a:r>
              <a:rPr b="1" lang="en">
                <a:solidFill>
                  <a:schemeClr val="dk1"/>
                </a:solidFill>
                <a:latin typeface="Roboto Condensed"/>
                <a:ea typeface="Roboto Condensed"/>
                <a:cs typeface="Roboto Condensed"/>
                <a:sym typeface="Roboto Condensed"/>
              </a:rPr>
              <a:t>DOIT PAS</a:t>
            </a:r>
            <a:r>
              <a:rPr lang="en">
                <a:solidFill>
                  <a:schemeClr val="dk1"/>
                </a:solidFill>
              </a:rPr>
              <a:t> être instancié à la main</a:t>
            </a:r>
            <a:endParaRPr>
              <a:solidFill>
                <a:schemeClr val="dk1"/>
              </a:solidFill>
            </a:endParaRPr>
          </a:p>
          <a:p>
            <a:pPr indent="0" lvl="0" marL="0" rtl="0" algn="l">
              <a:spcBef>
                <a:spcPts val="1000"/>
              </a:spcBef>
              <a:spcAft>
                <a:spcPts val="0"/>
              </a:spcAft>
              <a:buClr>
                <a:schemeClr val="dk1"/>
              </a:buClr>
              <a:buSzPts val="1100"/>
              <a:buFont typeface="Arial"/>
              <a:buNone/>
            </a:pPr>
            <a:r>
              <a:rPr b="1" lang="en" sz="1600">
                <a:solidFill>
                  <a:srgbClr val="000080"/>
                </a:solidFill>
                <a:highlight>
                  <a:srgbClr val="FFFFFF"/>
                </a:highlight>
                <a:latin typeface="Courier New"/>
                <a:ea typeface="Courier New"/>
                <a:cs typeface="Courier New"/>
                <a:sym typeface="Courier New"/>
              </a:rPr>
              <a:t>new </a:t>
            </a:r>
            <a:r>
              <a:rPr lang="en" sz="1600">
                <a:solidFill>
                  <a:schemeClr val="dk1"/>
                </a:solidFill>
                <a:highlight>
                  <a:srgbClr val="FFFFFF"/>
                </a:highlight>
                <a:latin typeface="Courier New"/>
                <a:ea typeface="Courier New"/>
                <a:cs typeface="Courier New"/>
                <a:sym typeface="Courier New"/>
              </a:rPr>
              <a:t>RestTemplateBuilder()</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rPr lang="en">
                <a:solidFill>
                  <a:schemeClr val="dk1"/>
                </a:solidFill>
              </a:rPr>
              <a:t>Il </a:t>
            </a:r>
            <a:r>
              <a:rPr b="1" lang="en">
                <a:solidFill>
                  <a:schemeClr val="dk1"/>
                </a:solidFill>
                <a:latin typeface="Roboto Condensed"/>
                <a:ea typeface="Roboto Condensed"/>
                <a:cs typeface="Roboto Condensed"/>
                <a:sym typeface="Roboto Condensed"/>
              </a:rPr>
              <a:t>DOIT</a:t>
            </a:r>
            <a:r>
              <a:rPr lang="en">
                <a:solidFill>
                  <a:schemeClr val="dk1"/>
                </a:solidFill>
              </a:rPr>
              <a:t> toujours être injecté</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Clr>
                <a:schemeClr val="dk1"/>
              </a:buClr>
              <a:buSzPts val="1100"/>
              <a:buFont typeface="Arial"/>
              <a:buNone/>
            </a:pPr>
            <a:r>
              <a:rPr lang="en" sz="1600">
                <a:solidFill>
                  <a:srgbClr val="808000"/>
                </a:solidFill>
                <a:highlight>
                  <a:srgbClr val="FFFFFF"/>
                </a:highlight>
                <a:latin typeface="Courier New"/>
                <a:ea typeface="Courier New"/>
                <a:cs typeface="Courier New"/>
                <a:sym typeface="Courier New"/>
              </a:rPr>
              <a:t>@Autowired</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600">
                <a:solidFill>
                  <a:schemeClr val="dk1"/>
                </a:solidFill>
                <a:highlight>
                  <a:srgbClr val="FFFFFF"/>
                </a:highlight>
                <a:latin typeface="Courier New"/>
                <a:ea typeface="Courier New"/>
                <a:cs typeface="Courier New"/>
                <a:sym typeface="Courier New"/>
              </a:rPr>
              <a:t>RestTemplateBuilder </a:t>
            </a:r>
            <a:r>
              <a:rPr b="1" lang="en" sz="1600">
                <a:solidFill>
                  <a:srgbClr val="660E7A"/>
                </a:solidFill>
                <a:highlight>
                  <a:srgbClr val="FFFFFF"/>
                </a:highlight>
                <a:latin typeface="Courier New"/>
                <a:ea typeface="Courier New"/>
                <a:cs typeface="Courier New"/>
                <a:sym typeface="Courier New"/>
              </a:rPr>
              <a:t>restTemplateBuilder</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671" name="Google Shape;1671;p82"/>
          <p:cNvGrpSpPr/>
          <p:nvPr/>
        </p:nvGrpSpPr>
        <p:grpSpPr>
          <a:xfrm>
            <a:off x="293683" y="574116"/>
            <a:ext cx="309041" cy="403123"/>
            <a:chOff x="590250" y="244200"/>
            <a:chExt cx="407975" cy="532175"/>
          </a:xfrm>
        </p:grpSpPr>
        <p:sp>
          <p:nvSpPr>
            <p:cNvPr id="1672" name="Google Shape;1672;p8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8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8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8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8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8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8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8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8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8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8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8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8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8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6" name="Google Shape;1686;p82"/>
          <p:cNvSpPr/>
          <p:nvPr/>
        </p:nvSpPr>
        <p:spPr>
          <a:xfrm>
            <a:off x="5877257" y="3821542"/>
            <a:ext cx="803710" cy="766206"/>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82"/>
          <p:cNvSpPr/>
          <p:nvPr/>
        </p:nvSpPr>
        <p:spPr>
          <a:xfrm>
            <a:off x="5838332" y="2561454"/>
            <a:ext cx="881568" cy="813981"/>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1" name="Shape 1691"/>
        <p:cNvGrpSpPr/>
        <p:nvPr/>
      </p:nvGrpSpPr>
      <p:grpSpPr>
        <a:xfrm>
          <a:off x="0" y="0"/>
          <a:ext cx="0" cy="0"/>
          <a:chOff x="0" y="0"/>
          <a:chExt cx="0" cy="0"/>
        </a:xfrm>
      </p:grpSpPr>
      <p:sp>
        <p:nvSpPr>
          <p:cNvPr id="1692" name="Google Shape;1692;p8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Appel GET</a:t>
            </a:r>
            <a:endParaRPr/>
          </a:p>
        </p:txBody>
      </p:sp>
      <p:sp>
        <p:nvSpPr>
          <p:cNvPr id="1693" name="Google Shape;1693;p8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694" name="Google Shape;1694;p83"/>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ResponseEntity&lt;</a:t>
            </a:r>
            <a:r>
              <a:rPr lang="en" sz="1400">
                <a:solidFill>
                  <a:schemeClr val="dk1"/>
                </a:solidFill>
                <a:highlight>
                  <a:schemeClr val="lt1"/>
                </a:highlight>
                <a:latin typeface="Courier New"/>
                <a:ea typeface="Courier New"/>
                <a:cs typeface="Courier New"/>
                <a:sym typeface="Courier New"/>
              </a:rPr>
              <a:t>MaRessource</a:t>
            </a:r>
            <a:r>
              <a:rPr lang="en" sz="1400">
                <a:solidFill>
                  <a:schemeClr val="dk1"/>
                </a:solidFill>
                <a:highlight>
                  <a:srgbClr val="FFFFFF"/>
                </a:highlight>
                <a:latin typeface="Courier New"/>
                <a:ea typeface="Courier New"/>
                <a:cs typeface="Courier New"/>
                <a:sym typeface="Courier New"/>
              </a:rPr>
              <a:t>&gt; response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b="1" lang="en" sz="1400">
                <a:solidFill>
                  <a:srgbClr val="000080"/>
                </a:solidFill>
                <a:highlight>
                  <a:srgbClr val="FFFFFF"/>
                </a:highlight>
                <a:latin typeface="Courier New"/>
                <a:ea typeface="Courier New"/>
                <a:cs typeface="Courier New"/>
                <a:sym typeface="Courier New"/>
              </a:rPr>
              <a:t>new </a:t>
            </a:r>
            <a:r>
              <a:rPr lang="en" sz="1400">
                <a:solidFill>
                  <a:schemeClr val="dk1"/>
                </a:solidFill>
                <a:highlight>
                  <a:srgbClr val="FFFFFF"/>
                </a:highlight>
                <a:latin typeface="Courier New"/>
                <a:ea typeface="Courier New"/>
                <a:cs typeface="Courier New"/>
                <a:sym typeface="Courier New"/>
              </a:rPr>
              <a:t>RestTemplate().getForEntity(</a:t>
            </a:r>
            <a:r>
              <a:rPr b="1" lang="en" sz="1400">
                <a:solidFill>
                  <a:srgbClr val="008000"/>
                </a:solidFill>
                <a:highlight>
                  <a:srgbClr val="FFFFFF"/>
                </a:highlight>
                <a:latin typeface="Courier New"/>
                <a:ea typeface="Courier New"/>
                <a:cs typeface="Courier New"/>
                <a:sym typeface="Courier New"/>
              </a:rPr>
              <a:t>"url/resource/rest"</a:t>
            </a:r>
            <a:r>
              <a:rPr lang="en" sz="1400">
                <a:solidFill>
                  <a:schemeClr val="dk1"/>
                </a:solidFill>
                <a:highlight>
                  <a:srgbClr val="FFFFFF"/>
                </a:highlight>
                <a:latin typeface="Courier New"/>
                <a:ea typeface="Courier New"/>
                <a:cs typeface="Courier New"/>
                <a:sym typeface="Courier New"/>
              </a:rPr>
              <a:t>,MaRessource.</a:t>
            </a:r>
            <a:r>
              <a:rPr b="1" lang="en" sz="1400">
                <a:solidFill>
                  <a:srgbClr val="000080"/>
                </a:solidFill>
                <a:highlight>
                  <a:srgbClr val="FFFFFF"/>
                </a:highlight>
                <a:latin typeface="Courier New"/>
                <a:ea typeface="Courier New"/>
                <a:cs typeface="Courier New"/>
                <a:sym typeface="Courier New"/>
              </a:rPr>
              <a:t>class</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400">
              <a:solidFill>
                <a:srgbClr val="000080"/>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None/>
            </a:pPr>
            <a:r>
              <a:rPr lang="en">
                <a:solidFill>
                  <a:schemeClr val="dk1"/>
                </a:solidFill>
              </a:rPr>
              <a:t>OU</a:t>
            </a:r>
            <a:endParaRPr>
              <a:solidFill>
                <a:schemeClr val="dk1"/>
              </a:solidFill>
            </a:endParaRPr>
          </a:p>
          <a:p>
            <a:pPr indent="0" lvl="0" marL="0" marR="0" rtl="0" algn="l">
              <a:lnSpc>
                <a:spcPct val="100000"/>
              </a:lnSpc>
              <a:spcBef>
                <a:spcPts val="100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MaRessource maRessource =</a:t>
            </a:r>
            <a:endParaRPr sz="14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b="1" lang="en" sz="1400">
                <a:solidFill>
                  <a:srgbClr val="000080"/>
                </a:solidFill>
                <a:highlight>
                  <a:srgbClr val="FFFFFF"/>
                </a:highlight>
                <a:latin typeface="Courier New"/>
                <a:ea typeface="Courier New"/>
                <a:cs typeface="Courier New"/>
                <a:sym typeface="Courier New"/>
              </a:rPr>
              <a:t>new </a:t>
            </a:r>
            <a:r>
              <a:rPr lang="en" sz="1400">
                <a:solidFill>
                  <a:schemeClr val="dk1"/>
                </a:solidFill>
                <a:highlight>
                  <a:srgbClr val="FFFFFF"/>
                </a:highlight>
                <a:latin typeface="Courier New"/>
                <a:ea typeface="Courier New"/>
                <a:cs typeface="Courier New"/>
                <a:sym typeface="Courier New"/>
              </a:rPr>
              <a:t>RestTemplate().getForObject(</a:t>
            </a:r>
            <a:r>
              <a:rPr b="1" lang="en" sz="1400">
                <a:solidFill>
                  <a:srgbClr val="008000"/>
                </a:solidFill>
                <a:highlight>
                  <a:srgbClr val="FFFFFF"/>
                </a:highlight>
                <a:latin typeface="Courier New"/>
                <a:ea typeface="Courier New"/>
                <a:cs typeface="Courier New"/>
                <a:sym typeface="Courier New"/>
              </a:rPr>
              <a:t>"url/resource/rest"</a:t>
            </a:r>
            <a:r>
              <a:rPr lang="en" sz="1400">
                <a:solidFill>
                  <a:schemeClr val="dk1"/>
                </a:solidFill>
                <a:highlight>
                  <a:srgbClr val="FFFFFF"/>
                </a:highlight>
                <a:latin typeface="Courier New"/>
                <a:ea typeface="Courier New"/>
                <a:cs typeface="Courier New"/>
                <a:sym typeface="Courier New"/>
              </a:rPr>
              <a:t>,MaRessource.</a:t>
            </a:r>
            <a:r>
              <a:rPr b="1" lang="en" sz="1400">
                <a:solidFill>
                  <a:srgbClr val="000080"/>
                </a:solidFill>
                <a:highlight>
                  <a:srgbClr val="FFFFFF"/>
                </a:highlight>
                <a:latin typeface="Courier New"/>
                <a:ea typeface="Courier New"/>
                <a:cs typeface="Courier New"/>
                <a:sym typeface="Courier New"/>
              </a:rPr>
              <a:t>class</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None/>
            </a:pPr>
            <a:r>
              <a:t/>
            </a:r>
            <a:endParaRPr>
              <a:solidFill>
                <a:schemeClr val="dk1"/>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695" name="Google Shape;1695;p83"/>
          <p:cNvGrpSpPr/>
          <p:nvPr/>
        </p:nvGrpSpPr>
        <p:grpSpPr>
          <a:xfrm>
            <a:off x="293683" y="574116"/>
            <a:ext cx="309041" cy="403123"/>
            <a:chOff x="590250" y="244200"/>
            <a:chExt cx="407975" cy="532175"/>
          </a:xfrm>
        </p:grpSpPr>
        <p:sp>
          <p:nvSpPr>
            <p:cNvPr id="1696" name="Google Shape;1696;p8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8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8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8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8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8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8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8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8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8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8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8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8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8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3" name="Shape 1713"/>
        <p:cNvGrpSpPr/>
        <p:nvPr/>
      </p:nvGrpSpPr>
      <p:grpSpPr>
        <a:xfrm>
          <a:off x="0" y="0"/>
          <a:ext cx="0" cy="0"/>
          <a:chOff x="0" y="0"/>
          <a:chExt cx="0" cy="0"/>
        </a:xfrm>
      </p:grpSpPr>
      <p:sp>
        <p:nvSpPr>
          <p:cNvPr id="1714" name="Google Shape;1714;p8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Appel GET</a:t>
            </a:r>
            <a:endParaRPr/>
          </a:p>
        </p:txBody>
      </p:sp>
      <p:sp>
        <p:nvSpPr>
          <p:cNvPr id="1715" name="Google Shape;1715;p8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716" name="Google Shape;1716;p84"/>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Paramètres de l’appel</a:t>
            </a:r>
            <a:endParaRPr>
              <a:solidFill>
                <a:schemeClr val="dk1"/>
              </a:solidFill>
            </a:endParaRPr>
          </a:p>
          <a:p>
            <a:pPr indent="0" lvl="0" marL="0" marR="0" rtl="0" algn="l">
              <a:lnSpc>
                <a:spcPct val="100000"/>
              </a:lnSpc>
              <a:spcBef>
                <a:spcPts val="1000"/>
              </a:spcBef>
              <a:spcAft>
                <a:spcPts val="0"/>
              </a:spcAft>
              <a:buNone/>
            </a:pPr>
            <a:r>
              <a:rPr lang="en">
                <a:solidFill>
                  <a:schemeClr val="dk1"/>
                </a:solidFill>
              </a:rPr>
              <a:t>Ces deux méthodes prennent en premier paramètre l’URL d’appel et en second paramètre le type de l’objet renvoyé par la requête.</a:t>
            </a:r>
            <a:endParaRPr>
              <a:solidFill>
                <a:schemeClr val="dk1"/>
              </a:solidFill>
            </a:endParaRPr>
          </a:p>
          <a:p>
            <a:pPr indent="0" lvl="0" marL="0" marR="0" rtl="0" algn="l">
              <a:lnSpc>
                <a:spcPct val="100000"/>
              </a:lnSpc>
              <a:spcBef>
                <a:spcPts val="1000"/>
              </a:spcBef>
              <a:spcAft>
                <a:spcPts val="0"/>
              </a:spcAft>
              <a:buNone/>
            </a:pPr>
            <a:r>
              <a:rPr lang="en">
                <a:solidFill>
                  <a:schemeClr val="dk1"/>
                </a:solidFill>
              </a:rPr>
              <a:t>Ce peut être un Type simple (String,...) ou un Pojo. </a:t>
            </a:r>
            <a:endParaRPr>
              <a:solidFill>
                <a:schemeClr val="dk1"/>
              </a:solidFill>
            </a:endParaRPr>
          </a:p>
          <a:p>
            <a:pPr indent="0" lvl="0" marL="0" marR="0" rtl="0" algn="l">
              <a:lnSpc>
                <a:spcPct val="100000"/>
              </a:lnSpc>
              <a:spcBef>
                <a:spcPts val="1000"/>
              </a:spcBef>
              <a:spcAft>
                <a:spcPts val="0"/>
              </a:spcAft>
              <a:buNone/>
            </a:pPr>
            <a:r>
              <a:rPr lang="en">
                <a:solidFill>
                  <a:schemeClr val="dk1"/>
                </a:solidFill>
              </a:rPr>
              <a:t>Dans ce second cas, Jackson va intervenir pour assurer le procédé de sérialisation et désérialisation.</a:t>
            </a:r>
            <a:endParaRPr sz="14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None/>
            </a:pPr>
            <a:r>
              <a:rPr lang="en">
                <a:solidFill>
                  <a:schemeClr val="dk1"/>
                </a:solidFill>
              </a:rPr>
              <a:t>L’approche REST encourage très fortement à utiliser des Pojo, chacun d’entre eux étant plus ou moins la matérialisation d’une ressource.</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717" name="Google Shape;1717;p84"/>
          <p:cNvGrpSpPr/>
          <p:nvPr/>
        </p:nvGrpSpPr>
        <p:grpSpPr>
          <a:xfrm>
            <a:off x="293683" y="574116"/>
            <a:ext cx="309041" cy="403123"/>
            <a:chOff x="590250" y="244200"/>
            <a:chExt cx="407975" cy="532175"/>
          </a:xfrm>
        </p:grpSpPr>
        <p:sp>
          <p:nvSpPr>
            <p:cNvPr id="1718" name="Google Shape;1718;p8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8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8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8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8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8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8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8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8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8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8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8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8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8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5" name="Shape 1735"/>
        <p:cNvGrpSpPr/>
        <p:nvPr/>
      </p:nvGrpSpPr>
      <p:grpSpPr>
        <a:xfrm>
          <a:off x="0" y="0"/>
          <a:ext cx="0" cy="0"/>
          <a:chOff x="0" y="0"/>
          <a:chExt cx="0" cy="0"/>
        </a:xfrm>
      </p:grpSpPr>
      <p:sp>
        <p:nvSpPr>
          <p:cNvPr id="1736" name="Google Shape;1736;p8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 vs Entity</a:t>
            </a:r>
            <a:endParaRPr/>
          </a:p>
        </p:txBody>
      </p:sp>
      <p:sp>
        <p:nvSpPr>
          <p:cNvPr id="1737" name="Google Shape;1737;p8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738" name="Google Shape;1738;p85"/>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solidFill>
                  <a:schemeClr val="dk1"/>
                </a:solidFill>
                <a:highlight>
                  <a:srgbClr val="FFFFFF"/>
                </a:highlight>
                <a:latin typeface="Courier New"/>
                <a:ea typeface="Courier New"/>
                <a:cs typeface="Courier New"/>
                <a:sym typeface="Courier New"/>
              </a:rPr>
              <a:t>getForEntity </a:t>
            </a:r>
            <a:r>
              <a:rPr lang="en">
                <a:solidFill>
                  <a:schemeClr val="dk1"/>
                </a:solidFill>
              </a:rPr>
              <a:t>retourne un objet pramétrable de type</a:t>
            </a:r>
            <a:r>
              <a:rPr lang="en" sz="1400">
                <a:solidFill>
                  <a:schemeClr val="dk1"/>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ResponseEntity</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None/>
            </a:pPr>
            <a:r>
              <a:rPr lang="en">
                <a:solidFill>
                  <a:schemeClr val="dk1"/>
                </a:solidFill>
              </a:rPr>
              <a:t>Des informations complémentaires sont </a:t>
            </a:r>
            <a:r>
              <a:rPr lang="en">
                <a:solidFill>
                  <a:schemeClr val="dk1"/>
                </a:solidFill>
              </a:rPr>
              <a:t>accessibles</a:t>
            </a:r>
            <a:r>
              <a:rPr lang="en">
                <a:solidFill>
                  <a:schemeClr val="dk1"/>
                </a:solidFill>
              </a:rPr>
              <a:t> via cet objet (statut HTTP), mais un travail de récupération supplémentaire du contenu est à prévoir.</a:t>
            </a:r>
            <a:endParaRPr>
              <a:solidFill>
                <a:schemeClr val="dk1"/>
              </a:solidFill>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Clr>
                <a:srgbClr val="000000"/>
              </a:buClr>
              <a:buSzPts val="1100"/>
              <a:buFont typeface="Arial"/>
              <a:buNone/>
            </a:pPr>
            <a:r>
              <a:rPr lang="en" sz="1600">
                <a:solidFill>
                  <a:schemeClr val="dk1"/>
                </a:solidFill>
                <a:highlight>
                  <a:srgbClr val="FFFFFF"/>
                </a:highlight>
                <a:latin typeface="Courier New"/>
                <a:ea typeface="Courier New"/>
                <a:cs typeface="Courier New"/>
                <a:sym typeface="Courier New"/>
              </a:rPr>
              <a:t>getForObject </a:t>
            </a:r>
            <a:r>
              <a:rPr lang="en">
                <a:solidFill>
                  <a:schemeClr val="dk1"/>
                </a:solidFill>
              </a:rPr>
              <a:t>retourne directement une instance de la classe passée en second paramètre.</a:t>
            </a:r>
            <a:endParaRPr>
              <a:solidFill>
                <a:schemeClr val="dk1"/>
              </a:solidFill>
            </a:endParaRPr>
          </a:p>
          <a:p>
            <a:pPr indent="0" lvl="0" marL="0" marR="0" rtl="0" algn="l">
              <a:lnSpc>
                <a:spcPct val="100000"/>
              </a:lnSpc>
              <a:spcBef>
                <a:spcPts val="1000"/>
              </a:spcBef>
              <a:spcAft>
                <a:spcPts val="0"/>
              </a:spcAft>
              <a:buClr>
                <a:srgbClr val="000000"/>
              </a:buClr>
              <a:buSzPts val="1100"/>
              <a:buFont typeface="Arial"/>
              <a:buNone/>
            </a:pPr>
            <a:r>
              <a:rPr lang="en">
                <a:solidFill>
                  <a:schemeClr val="dk1"/>
                </a:solidFill>
              </a:rPr>
              <a:t>Les statuts d’erreurs devront être gérés via une mécanique d’exceptions</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739" name="Google Shape;1739;p85"/>
          <p:cNvGrpSpPr/>
          <p:nvPr/>
        </p:nvGrpSpPr>
        <p:grpSpPr>
          <a:xfrm>
            <a:off x="293683" y="574116"/>
            <a:ext cx="309041" cy="403123"/>
            <a:chOff x="590250" y="244200"/>
            <a:chExt cx="407975" cy="532175"/>
          </a:xfrm>
        </p:grpSpPr>
        <p:sp>
          <p:nvSpPr>
            <p:cNvPr id="1740" name="Google Shape;1740;p8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8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8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8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8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8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8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8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8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8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8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8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8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8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7" name="Shape 1757"/>
        <p:cNvGrpSpPr/>
        <p:nvPr/>
      </p:nvGrpSpPr>
      <p:grpSpPr>
        <a:xfrm>
          <a:off x="0" y="0"/>
          <a:ext cx="0" cy="0"/>
          <a:chOff x="0" y="0"/>
          <a:chExt cx="0" cy="0"/>
        </a:xfrm>
      </p:grpSpPr>
      <p:sp>
        <p:nvSpPr>
          <p:cNvPr id="1758" name="Google Shape;1758;p8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 vs Entity</a:t>
            </a:r>
            <a:endParaRPr/>
          </a:p>
        </p:txBody>
      </p:sp>
      <p:sp>
        <p:nvSpPr>
          <p:cNvPr id="1759" name="Google Shape;1759;p8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760" name="Google Shape;1760;p86"/>
          <p:cNvSpPr txBox="1"/>
          <p:nvPr>
            <p:ph idx="1" type="body"/>
          </p:nvPr>
        </p:nvSpPr>
        <p:spPr>
          <a:xfrm>
            <a:off x="266550" y="1481350"/>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1000"/>
              </a:spcAft>
              <a:buClr>
                <a:schemeClr val="dk1"/>
              </a:buClr>
              <a:buSzPts val="1100"/>
              <a:buFont typeface="Arial"/>
              <a:buNone/>
            </a:pPr>
            <a:r>
              <a:rPr lang="en">
                <a:solidFill>
                  <a:schemeClr val="dk1"/>
                </a:solidFill>
              </a:rPr>
              <a:t>Cette différenciation entity/object va exister pour toutes les méthodes HTTP classiques : GET, POST, DELETE, …</a:t>
            </a:r>
            <a:endParaRPr/>
          </a:p>
        </p:txBody>
      </p:sp>
      <p:grpSp>
        <p:nvGrpSpPr>
          <p:cNvPr id="1761" name="Google Shape;1761;p86"/>
          <p:cNvGrpSpPr/>
          <p:nvPr/>
        </p:nvGrpSpPr>
        <p:grpSpPr>
          <a:xfrm>
            <a:off x="293683" y="574116"/>
            <a:ext cx="309041" cy="403123"/>
            <a:chOff x="590250" y="244200"/>
            <a:chExt cx="407975" cy="532175"/>
          </a:xfrm>
        </p:grpSpPr>
        <p:sp>
          <p:nvSpPr>
            <p:cNvPr id="1762" name="Google Shape;1762;p8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8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8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8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8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8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8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8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8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8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8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8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8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8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sp>
        <p:nvSpPr>
          <p:cNvPr id="1780" name="Google Shape;1780;p8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Appel GET</a:t>
            </a:r>
            <a:endParaRPr/>
          </a:p>
        </p:txBody>
      </p:sp>
      <p:sp>
        <p:nvSpPr>
          <p:cNvPr id="1781" name="Google Shape;1781;p8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782" name="Google Shape;1782;p87"/>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Usage des ResponseEntity</a:t>
            </a:r>
            <a:endParaRPr>
              <a:solidFill>
                <a:schemeClr val="dk1"/>
              </a:solidFill>
            </a:endParaRPr>
          </a:p>
          <a:p>
            <a:pPr indent="0" lvl="0" marL="0" marR="0" rtl="0" algn="l">
              <a:lnSpc>
                <a:spcPct val="100000"/>
              </a:lnSpc>
              <a:spcBef>
                <a:spcPts val="1000"/>
              </a:spcBef>
              <a:spcAft>
                <a:spcPts val="0"/>
              </a:spcAft>
              <a:buNone/>
            </a:pPr>
            <a:r>
              <a:rPr lang="en" sz="1600">
                <a:solidFill>
                  <a:schemeClr val="dk1"/>
                </a:solidFill>
                <a:highlight>
                  <a:srgbClr val="FFFFFF"/>
                </a:highlight>
                <a:latin typeface="Courier New"/>
                <a:ea typeface="Courier New"/>
                <a:cs typeface="Courier New"/>
                <a:sym typeface="Courier New"/>
              </a:rPr>
              <a:t>.getBody()</a:t>
            </a:r>
            <a:r>
              <a:rPr lang="en">
                <a:solidFill>
                  <a:schemeClr val="dk1"/>
                </a:solidFill>
              </a:rPr>
              <a:t> retourne par défaut un Object. </a:t>
            </a:r>
            <a:endParaRPr>
              <a:solidFill>
                <a:schemeClr val="dk1"/>
              </a:solidFill>
            </a:endParaRPr>
          </a:p>
          <a:p>
            <a:pPr indent="0" lvl="0" marL="0" marR="0" rtl="0" algn="l">
              <a:lnSpc>
                <a:spcPct val="100000"/>
              </a:lnSpc>
              <a:spcBef>
                <a:spcPts val="1000"/>
              </a:spcBef>
              <a:spcAft>
                <a:spcPts val="0"/>
              </a:spcAft>
              <a:buNone/>
            </a:pPr>
            <a:r>
              <a:rPr lang="en">
                <a:solidFill>
                  <a:schemeClr val="dk1"/>
                </a:solidFill>
              </a:rPr>
              <a:t>Lorsque la ResponseEntity est typée, la méthode retourne un objet du type paramétré</a:t>
            </a:r>
            <a:endParaRPr>
              <a:solidFill>
                <a:schemeClr val="dk1"/>
              </a:solidFill>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rPr b="1" lang="en" sz="1600">
                <a:solidFill>
                  <a:srgbClr val="000080"/>
                </a:solidFill>
                <a:highlight>
                  <a:srgbClr val="FFFFFF"/>
                </a:highlight>
                <a:latin typeface="Courier New"/>
                <a:ea typeface="Courier New"/>
                <a:cs typeface="Courier New"/>
                <a:sym typeface="Courier New"/>
              </a:rPr>
              <a:t>new </a:t>
            </a:r>
            <a:r>
              <a:rPr lang="en" sz="1600">
                <a:solidFill>
                  <a:schemeClr val="dk1"/>
                </a:solidFill>
                <a:highlight>
                  <a:srgbClr val="FFFFFF"/>
                </a:highlight>
                <a:latin typeface="Courier New"/>
                <a:ea typeface="Courier New"/>
                <a:cs typeface="Courier New"/>
                <a:sym typeface="Courier New"/>
              </a:rPr>
              <a:t>ResponseEntity&lt;String&gt;(HttpStatus.</a:t>
            </a:r>
            <a:r>
              <a:rPr b="1" i="1" lang="en" sz="1600">
                <a:solidFill>
                  <a:srgbClr val="660E7A"/>
                </a:solidFill>
                <a:highlight>
                  <a:srgbClr val="FFFFFF"/>
                </a:highlight>
                <a:latin typeface="Courier New"/>
                <a:ea typeface="Courier New"/>
                <a:cs typeface="Courier New"/>
                <a:sym typeface="Courier New"/>
              </a:rPr>
              <a:t>BAD_GATEWAY</a:t>
            </a:r>
            <a:r>
              <a:rPr lang="en" sz="1600">
                <a:solidFill>
                  <a:schemeClr val="dk1"/>
                </a:solidFill>
                <a:highlight>
                  <a:srgbClr val="FFFFFF"/>
                </a:highlight>
                <a:latin typeface="Courier New"/>
                <a:ea typeface="Courier New"/>
                <a:cs typeface="Courier New"/>
                <a:sym typeface="Courier New"/>
              </a:rPr>
              <a:t>).getBody()</a:t>
            </a:r>
            <a:endParaRPr sz="16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Clr>
                <a:schemeClr val="dk1"/>
              </a:buClr>
              <a:buSzPts val="1100"/>
              <a:buFont typeface="Arial"/>
              <a:buNone/>
            </a:pPr>
            <a:r>
              <a:rPr lang="en">
                <a:solidFill>
                  <a:schemeClr val="dk1"/>
                </a:solidFill>
              </a:rPr>
              <a:t> retourne un objet de type String.</a:t>
            </a:r>
            <a:endParaRPr sz="11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None/>
            </a:pPr>
            <a:r>
              <a:t/>
            </a:r>
            <a:endParaRPr>
              <a:solidFill>
                <a:schemeClr val="dk1"/>
              </a:solidFill>
            </a:endParaRPr>
          </a:p>
          <a:p>
            <a:pPr indent="0" lvl="0" marL="0" rtl="0" algn="l">
              <a:spcBef>
                <a:spcPts val="1000"/>
              </a:spcBef>
              <a:spcAft>
                <a:spcPts val="0"/>
              </a:spcAft>
              <a:buNone/>
            </a:pPr>
            <a:r>
              <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6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783" name="Google Shape;1783;p87"/>
          <p:cNvGrpSpPr/>
          <p:nvPr/>
        </p:nvGrpSpPr>
        <p:grpSpPr>
          <a:xfrm>
            <a:off x="293683" y="574116"/>
            <a:ext cx="309041" cy="403123"/>
            <a:chOff x="590250" y="244200"/>
            <a:chExt cx="407975" cy="532175"/>
          </a:xfrm>
        </p:grpSpPr>
        <p:sp>
          <p:nvSpPr>
            <p:cNvPr id="1784" name="Google Shape;1784;p8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8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8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8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8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8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8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8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8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8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8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8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8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8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8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Appel GET</a:t>
            </a:r>
            <a:endParaRPr/>
          </a:p>
        </p:txBody>
      </p:sp>
      <p:sp>
        <p:nvSpPr>
          <p:cNvPr id="1803" name="Google Shape;1803;p8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804" name="Google Shape;1804;p88"/>
          <p:cNvSpPr txBox="1"/>
          <p:nvPr>
            <p:ph idx="1" type="body"/>
          </p:nvPr>
        </p:nvSpPr>
        <p:spPr>
          <a:xfrm>
            <a:off x="293675" y="1405150"/>
            <a:ext cx="86109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Usage des ResponseEntity</a:t>
            </a:r>
            <a:endParaRPr>
              <a:solidFill>
                <a:schemeClr val="dk1"/>
              </a:solidFill>
            </a:endParaRPr>
          </a:p>
          <a:p>
            <a:pPr indent="-355600" lvl="0" marL="457200" marR="0" rtl="0" algn="l">
              <a:lnSpc>
                <a:spcPct val="100000"/>
              </a:lnSpc>
              <a:spcBef>
                <a:spcPts val="1000"/>
              </a:spcBef>
              <a:spcAft>
                <a:spcPts val="0"/>
              </a:spcAft>
              <a:buSzPts val="2000"/>
              <a:buFont typeface="Roboto Condensed"/>
              <a:buChar char="▰"/>
            </a:pPr>
            <a:r>
              <a:rPr lang="en" sz="1500">
                <a:solidFill>
                  <a:schemeClr val="dk1"/>
                </a:solidFill>
                <a:highlight>
                  <a:srgbClr val="FFFFFF"/>
                </a:highlight>
                <a:latin typeface="Courier New"/>
                <a:ea typeface="Courier New"/>
                <a:cs typeface="Courier New"/>
                <a:sym typeface="Courier New"/>
              </a:rPr>
              <a:t>getStatusCode</a:t>
            </a:r>
            <a:r>
              <a:rPr lang="en" sz="1600">
                <a:solidFill>
                  <a:schemeClr val="dk1"/>
                </a:solidFill>
                <a:highlight>
                  <a:srgbClr val="FFFFFF"/>
                </a:highlight>
                <a:latin typeface="Courier New"/>
                <a:ea typeface="Courier New"/>
                <a:cs typeface="Courier New"/>
                <a:sym typeface="Courier New"/>
              </a:rPr>
              <a:t>()</a:t>
            </a:r>
            <a:r>
              <a:rPr lang="en">
                <a:solidFill>
                  <a:schemeClr val="dk1"/>
                </a:solidFill>
              </a:rPr>
              <a:t> retourne le status code de la réponse sous la forme de l’énumération HttpStatus. Elle possède un attribut value contenant la valeur numérique du statut.</a:t>
            </a:r>
            <a:endParaRPr>
              <a:solidFill>
                <a:schemeClr val="dk1"/>
              </a:solidFill>
            </a:endParaRPr>
          </a:p>
          <a:p>
            <a:pPr indent="-355600" lvl="0" marL="457200" marR="0" rtl="0" algn="l">
              <a:lnSpc>
                <a:spcPct val="100000"/>
              </a:lnSpc>
              <a:spcBef>
                <a:spcPts val="0"/>
              </a:spcBef>
              <a:spcAft>
                <a:spcPts val="0"/>
              </a:spcAft>
              <a:buSzPts val="2000"/>
              <a:buFont typeface="Roboto Condensed"/>
              <a:buChar char="▰"/>
            </a:pPr>
            <a:r>
              <a:rPr lang="en" sz="1500">
                <a:solidFill>
                  <a:schemeClr val="dk1"/>
                </a:solidFill>
                <a:highlight>
                  <a:srgbClr val="FFFFFF"/>
                </a:highlight>
                <a:latin typeface="Courier New"/>
                <a:ea typeface="Courier New"/>
                <a:cs typeface="Courier New"/>
                <a:sym typeface="Courier New"/>
              </a:rPr>
              <a:t>getStatusCodeValue()</a:t>
            </a:r>
            <a:r>
              <a:rPr lang="en" sz="1100">
                <a:solidFill>
                  <a:schemeClr val="dk1"/>
                </a:solidFill>
                <a:highlight>
                  <a:srgbClr val="FFFFFF"/>
                </a:highlight>
                <a:latin typeface="Courier New"/>
                <a:ea typeface="Courier New"/>
                <a:cs typeface="Courier New"/>
                <a:sym typeface="Courier New"/>
              </a:rPr>
              <a:t> </a:t>
            </a:r>
            <a:r>
              <a:rPr lang="en">
                <a:solidFill>
                  <a:schemeClr val="dk1"/>
                </a:solidFill>
              </a:rPr>
              <a:t>retourne directement la valeur numérique du statut.</a:t>
            </a:r>
            <a:endParaRPr sz="11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None/>
            </a:pPr>
            <a:r>
              <a:t/>
            </a:r>
            <a:endParaRPr sz="1100">
              <a:solidFill>
                <a:schemeClr val="dk1"/>
              </a:solidFill>
              <a:highlight>
                <a:srgbClr val="FFFFFF"/>
              </a:highlight>
              <a:latin typeface="Courier New"/>
              <a:ea typeface="Courier New"/>
              <a:cs typeface="Courier New"/>
              <a:sym typeface="Courier New"/>
            </a:endParaRPr>
          </a:p>
          <a:p>
            <a:pPr indent="-355600" lvl="0" marL="457200" marR="0" rtl="0" algn="l">
              <a:lnSpc>
                <a:spcPct val="100000"/>
              </a:lnSpc>
              <a:spcBef>
                <a:spcPts val="1000"/>
              </a:spcBef>
              <a:spcAft>
                <a:spcPts val="0"/>
              </a:spcAft>
              <a:buSzPts val="2000"/>
              <a:buFont typeface="Roboto Condensed"/>
              <a:buChar char="▰"/>
            </a:pPr>
            <a:r>
              <a:rPr lang="en" sz="1500">
                <a:solidFill>
                  <a:schemeClr val="dk1"/>
                </a:solidFill>
                <a:highlight>
                  <a:srgbClr val="FFFFFF"/>
                </a:highlight>
                <a:latin typeface="Courier New"/>
                <a:ea typeface="Courier New"/>
                <a:cs typeface="Courier New"/>
                <a:sym typeface="Courier New"/>
              </a:rPr>
              <a:t>getHeaders</a:t>
            </a:r>
            <a:r>
              <a:rPr lang="en" sz="1100">
                <a:solidFill>
                  <a:schemeClr val="dk1"/>
                </a:solidFill>
                <a:highlight>
                  <a:srgbClr val="FFFFFF"/>
                </a:highlight>
                <a:latin typeface="Courier New"/>
                <a:ea typeface="Courier New"/>
                <a:cs typeface="Courier New"/>
                <a:sym typeface="Courier New"/>
              </a:rPr>
              <a:t>() </a:t>
            </a:r>
            <a:r>
              <a:rPr lang="en">
                <a:solidFill>
                  <a:schemeClr val="dk1"/>
                </a:solidFill>
              </a:rPr>
              <a:t>retourne un objet de type</a:t>
            </a:r>
            <a:r>
              <a:rPr lang="en" sz="1100">
                <a:solidFill>
                  <a:schemeClr val="dk1"/>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HttpHeaders</a:t>
            </a:r>
            <a:r>
              <a:rPr lang="en" sz="1100">
                <a:solidFill>
                  <a:schemeClr val="dk1"/>
                </a:solidFill>
                <a:highlight>
                  <a:srgbClr val="FFFFFF"/>
                </a:highlight>
                <a:latin typeface="Courier New"/>
                <a:ea typeface="Courier New"/>
                <a:cs typeface="Courier New"/>
                <a:sym typeface="Courier New"/>
              </a:rPr>
              <a:t>. </a:t>
            </a:r>
            <a:r>
              <a:rPr lang="en">
                <a:solidFill>
                  <a:schemeClr val="dk1"/>
                </a:solidFill>
              </a:rPr>
              <a:t>Sur ce dernier peuvent être récupérés les headers via la méthode </a:t>
            </a:r>
            <a:r>
              <a:rPr lang="en" sz="1600">
                <a:solidFill>
                  <a:schemeClr val="dk1"/>
                </a:solidFill>
                <a:highlight>
                  <a:srgbClr val="FFFFFF"/>
                </a:highlight>
                <a:latin typeface="Courier New"/>
                <a:ea typeface="Courier New"/>
                <a:cs typeface="Courier New"/>
                <a:sym typeface="Courier New"/>
              </a:rPr>
              <a:t>get()</a:t>
            </a:r>
            <a:r>
              <a:rPr lang="en" sz="1100">
                <a:solidFill>
                  <a:schemeClr val="dk1"/>
                </a:solidFill>
                <a:highlight>
                  <a:srgbClr val="FFFFFF"/>
                </a:highlight>
                <a:latin typeface="Courier New"/>
                <a:ea typeface="Courier New"/>
                <a:cs typeface="Courier New"/>
                <a:sym typeface="Courier New"/>
              </a:rPr>
              <a:t>.</a:t>
            </a:r>
            <a:r>
              <a:rPr lang="en">
                <a:solidFill>
                  <a:schemeClr val="dk1"/>
                </a:solidFill>
              </a:rPr>
              <a:t> Il existe des méthodes d’accès pour les headers les plus courants. Exemple :</a:t>
            </a:r>
            <a:r>
              <a:rPr lang="en" sz="1100">
                <a:solidFill>
                  <a:schemeClr val="dk1"/>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getAcceptLanguage()</a:t>
            </a:r>
            <a:endParaRPr sz="1600">
              <a:solidFill>
                <a:schemeClr val="dk1"/>
              </a:solidFill>
              <a:highlight>
                <a:srgbClr val="FFFFFF"/>
              </a:highlight>
              <a:latin typeface="Courier New"/>
              <a:ea typeface="Courier New"/>
              <a:cs typeface="Courier New"/>
              <a:sym typeface="Courier New"/>
            </a:endParaRPr>
          </a:p>
        </p:txBody>
      </p:sp>
      <p:grpSp>
        <p:nvGrpSpPr>
          <p:cNvPr id="1805" name="Google Shape;1805;p88"/>
          <p:cNvGrpSpPr/>
          <p:nvPr/>
        </p:nvGrpSpPr>
        <p:grpSpPr>
          <a:xfrm>
            <a:off x="293683" y="574116"/>
            <a:ext cx="309041" cy="403123"/>
            <a:chOff x="590250" y="244200"/>
            <a:chExt cx="407975" cy="532175"/>
          </a:xfrm>
        </p:grpSpPr>
        <p:sp>
          <p:nvSpPr>
            <p:cNvPr id="1806" name="Google Shape;1806;p8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8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8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8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8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8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8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8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8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8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8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8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8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8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3" name="Shape 1823"/>
        <p:cNvGrpSpPr/>
        <p:nvPr/>
      </p:nvGrpSpPr>
      <p:grpSpPr>
        <a:xfrm>
          <a:off x="0" y="0"/>
          <a:ext cx="0" cy="0"/>
          <a:chOff x="0" y="0"/>
          <a:chExt cx="0" cy="0"/>
        </a:xfrm>
      </p:grpSpPr>
      <p:sp>
        <p:nvSpPr>
          <p:cNvPr id="1824" name="Google Shape;1824;p8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Autres méthodes</a:t>
            </a:r>
            <a:endParaRPr/>
          </a:p>
        </p:txBody>
      </p:sp>
      <p:sp>
        <p:nvSpPr>
          <p:cNvPr id="1825" name="Google Shape;1825;p8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826" name="Google Shape;1826;p89"/>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POST</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b="1" lang="en" sz="1400">
                <a:solidFill>
                  <a:srgbClr val="000080"/>
                </a:solidFill>
                <a:highlight>
                  <a:srgbClr val="FFFFFF"/>
                </a:highlight>
                <a:latin typeface="Courier New"/>
                <a:ea typeface="Courier New"/>
                <a:cs typeface="Courier New"/>
                <a:sym typeface="Courier New"/>
              </a:rPr>
              <a:t>new </a:t>
            </a:r>
            <a:r>
              <a:rPr lang="en" sz="1400">
                <a:solidFill>
                  <a:schemeClr val="dk1"/>
                </a:solidFill>
                <a:highlight>
                  <a:srgbClr val="FFFFFF"/>
                </a:highlight>
                <a:latin typeface="Courier New"/>
                <a:ea typeface="Courier New"/>
                <a:cs typeface="Courier New"/>
                <a:sym typeface="Courier New"/>
              </a:rPr>
              <a:t>RestTemplate().postForObject(</a:t>
            </a:r>
            <a:r>
              <a:rPr b="1" lang="en" sz="1400">
                <a:solidFill>
                  <a:srgbClr val="008000"/>
                </a:solidFill>
                <a:highlight>
                  <a:srgbClr val="FFFFFF"/>
                </a:highlight>
                <a:latin typeface="Courier New"/>
                <a:ea typeface="Courier New"/>
                <a:cs typeface="Courier New"/>
                <a:sym typeface="Courier New"/>
              </a:rPr>
              <a:t>"url/resource/rest"</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1000"/>
              </a:spcBef>
              <a:spcAft>
                <a:spcPts val="0"/>
              </a:spcAft>
              <a:buClr>
                <a:schemeClr val="dk1"/>
              </a:buClr>
              <a:buSzPts val="1100"/>
              <a:buFont typeface="Arial"/>
              <a:buNone/>
            </a:pPr>
            <a:r>
              <a:rPr b="1" lang="en" sz="1400">
                <a:solidFill>
                  <a:srgbClr val="000080"/>
                </a:solidFill>
                <a:highlight>
                  <a:srgbClr val="FFFFFF"/>
                </a:highlight>
                <a:latin typeface="Courier New"/>
                <a:ea typeface="Courier New"/>
                <a:cs typeface="Courier New"/>
                <a:sym typeface="Courier New"/>
              </a:rPr>
              <a:t>new </a:t>
            </a:r>
            <a:r>
              <a:rPr lang="en" sz="1400">
                <a:solidFill>
                  <a:schemeClr val="dk1"/>
                </a:solidFill>
                <a:highlight>
                  <a:srgbClr val="FFFFFF"/>
                </a:highlight>
                <a:latin typeface="Courier New"/>
                <a:ea typeface="Courier New"/>
                <a:cs typeface="Courier New"/>
                <a:sym typeface="Courier New"/>
              </a:rPr>
              <a:t>MaRessource(),MaRessource.</a:t>
            </a:r>
            <a:r>
              <a:rPr b="1" lang="en" sz="1400">
                <a:solidFill>
                  <a:srgbClr val="000080"/>
                </a:solidFill>
                <a:highlight>
                  <a:srgbClr val="FFFFFF"/>
                </a:highlight>
                <a:latin typeface="Courier New"/>
                <a:ea typeface="Courier New"/>
                <a:cs typeface="Courier New"/>
                <a:sym typeface="Courier New"/>
              </a:rPr>
              <a:t>class</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None/>
            </a:pPr>
            <a:r>
              <a:rPr lang="en">
                <a:solidFill>
                  <a:schemeClr val="dk1"/>
                </a:solidFill>
              </a:rPr>
              <a:t>Dans le cas des méthodes pouvant contenir un corps de requête, les paramètres sont, dans l’ordre : </a:t>
            </a:r>
            <a:endParaRPr>
              <a:solidFill>
                <a:schemeClr val="dk1"/>
              </a:solidFill>
            </a:endParaRPr>
          </a:p>
          <a:p>
            <a:pPr indent="-355600" lvl="0" marL="457200" marR="0" rtl="0" algn="l">
              <a:lnSpc>
                <a:spcPct val="100000"/>
              </a:lnSpc>
              <a:spcBef>
                <a:spcPts val="1000"/>
              </a:spcBef>
              <a:spcAft>
                <a:spcPts val="0"/>
              </a:spcAft>
              <a:buClr>
                <a:schemeClr val="dk1"/>
              </a:buClr>
              <a:buSzPts val="2000"/>
              <a:buAutoNum type="arabicPeriod"/>
            </a:pPr>
            <a:r>
              <a:rPr lang="en">
                <a:solidFill>
                  <a:schemeClr val="dk1"/>
                </a:solidFill>
              </a:rPr>
              <a:t>URL d’appel</a:t>
            </a:r>
            <a:endParaRPr>
              <a:solidFill>
                <a:schemeClr val="dk1"/>
              </a:solidFill>
            </a:endParaRPr>
          </a:p>
          <a:p>
            <a:pPr indent="-355600" lvl="0" marL="457200" marR="0" rtl="0" algn="l">
              <a:lnSpc>
                <a:spcPct val="100000"/>
              </a:lnSpc>
              <a:spcBef>
                <a:spcPts val="0"/>
              </a:spcBef>
              <a:spcAft>
                <a:spcPts val="0"/>
              </a:spcAft>
              <a:buClr>
                <a:schemeClr val="dk1"/>
              </a:buClr>
              <a:buSzPts val="2000"/>
              <a:buAutoNum type="arabicPeriod"/>
            </a:pPr>
            <a:r>
              <a:rPr lang="en">
                <a:solidFill>
                  <a:schemeClr val="dk1"/>
                </a:solidFill>
              </a:rPr>
              <a:t>Corps de la requête, à représenter sous la forme d’un Pojo </a:t>
            </a:r>
            <a:endParaRPr>
              <a:solidFill>
                <a:schemeClr val="dk1"/>
              </a:solidFill>
            </a:endParaRPr>
          </a:p>
          <a:p>
            <a:pPr indent="-355600" lvl="0" marL="457200" marR="0" rtl="0" algn="l">
              <a:lnSpc>
                <a:spcPct val="100000"/>
              </a:lnSpc>
              <a:spcBef>
                <a:spcPts val="0"/>
              </a:spcBef>
              <a:spcAft>
                <a:spcPts val="0"/>
              </a:spcAft>
              <a:buClr>
                <a:schemeClr val="dk1"/>
              </a:buClr>
              <a:buSzPts val="2000"/>
              <a:buAutoNum type="arabicPeriod"/>
            </a:pPr>
            <a:r>
              <a:rPr lang="en">
                <a:solidFill>
                  <a:schemeClr val="dk1"/>
                </a:solidFill>
              </a:rPr>
              <a:t>Type de retour de l’appel</a:t>
            </a:r>
            <a:endParaRPr>
              <a:solidFill>
                <a:schemeClr val="dk1"/>
              </a:solidFill>
            </a:endParaRPr>
          </a:p>
          <a:p>
            <a:pPr indent="0" lvl="0" marL="0" marR="0" rtl="0" algn="l">
              <a:lnSpc>
                <a:spcPct val="100000"/>
              </a:lnSpc>
              <a:spcBef>
                <a:spcPts val="1000"/>
              </a:spcBef>
              <a:spcAft>
                <a:spcPts val="0"/>
              </a:spcAft>
              <a:buClr>
                <a:srgbClr val="000000"/>
              </a:buClr>
              <a:buSzPts val="1100"/>
              <a:buFont typeface="Arial"/>
              <a:buNone/>
            </a:pPr>
            <a:r>
              <a:t/>
            </a:r>
            <a:endParaRPr>
              <a:solidFill>
                <a:srgbClr val="000000"/>
              </a:solidFill>
              <a:highlight>
                <a:srgbClr val="FFFFFF"/>
              </a:highlight>
              <a:latin typeface="Roboto Condensed"/>
              <a:ea typeface="Roboto Condensed"/>
              <a:cs typeface="Roboto Condensed"/>
              <a:sym typeface="Roboto Condensed"/>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827" name="Google Shape;1827;p89"/>
          <p:cNvGrpSpPr/>
          <p:nvPr/>
        </p:nvGrpSpPr>
        <p:grpSpPr>
          <a:xfrm>
            <a:off x="293683" y="574116"/>
            <a:ext cx="309041" cy="403123"/>
            <a:chOff x="590250" y="244200"/>
            <a:chExt cx="407975" cy="532175"/>
          </a:xfrm>
        </p:grpSpPr>
        <p:sp>
          <p:nvSpPr>
            <p:cNvPr id="1828" name="Google Shape;1828;p8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8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8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8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8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8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8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8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8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8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8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8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8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8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8"/>
          <p:cNvSpPr txBox="1"/>
          <p:nvPr>
            <p:ph type="title"/>
          </p:nvPr>
        </p:nvSpPr>
        <p:spPr>
          <a:xfrm>
            <a:off x="814275" y="3304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Rappel</a:t>
            </a:r>
            <a:endParaRPr/>
          </a:p>
        </p:txBody>
      </p:sp>
      <p:sp>
        <p:nvSpPr>
          <p:cNvPr id="293" name="Google Shape;293;p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294" name="Google Shape;294;p18"/>
          <p:cNvGrpSpPr/>
          <p:nvPr/>
        </p:nvGrpSpPr>
        <p:grpSpPr>
          <a:xfrm>
            <a:off x="293683" y="574116"/>
            <a:ext cx="309041" cy="403123"/>
            <a:chOff x="590250" y="244200"/>
            <a:chExt cx="407975" cy="532175"/>
          </a:xfrm>
        </p:grpSpPr>
        <p:sp>
          <p:nvSpPr>
            <p:cNvPr id="295" name="Google Shape;295;p1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18"/>
          <p:cNvSpPr txBox="1"/>
          <p:nvPr>
            <p:ph idx="1" type="body"/>
          </p:nvPr>
        </p:nvSpPr>
        <p:spPr>
          <a:xfrm>
            <a:off x="732800" y="1329825"/>
            <a:ext cx="8208000" cy="2843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 Ou Stateless</a:t>
            </a:r>
            <a:endParaRPr/>
          </a:p>
          <a:p>
            <a:pPr indent="0" lvl="0" marL="0" rtl="0" algn="l">
              <a:spcBef>
                <a:spcPts val="600"/>
              </a:spcBef>
              <a:spcAft>
                <a:spcPts val="0"/>
              </a:spcAft>
              <a:buNone/>
            </a:pPr>
            <a:r>
              <a:t/>
            </a:r>
            <a:endParaRPr/>
          </a:p>
          <a:p>
            <a:pPr indent="0" lvl="0" marL="0" rtl="0" algn="l">
              <a:spcBef>
                <a:spcPts val="1000"/>
              </a:spcBef>
              <a:spcAft>
                <a:spcPts val="0"/>
              </a:spcAft>
              <a:buNone/>
            </a:pPr>
            <a:r>
              <a:rPr lang="en"/>
              <a:t>Dans le cas d’un traitement Stateless, la requête contient tous les éléments nécessaires à son traitement.</a:t>
            </a:r>
            <a:endParaRPr/>
          </a:p>
          <a:p>
            <a:pPr indent="0" lvl="0" marL="0" rtl="0" algn="l">
              <a:spcBef>
                <a:spcPts val="1000"/>
              </a:spcBef>
              <a:spcAft>
                <a:spcPts val="0"/>
              </a:spcAft>
              <a:buNone/>
            </a:pPr>
            <a:r>
              <a:rPr lang="en"/>
              <a:t>Le seule scope utilisé est celui de la requête.</a:t>
            </a:r>
            <a:endParaRPr/>
          </a:p>
          <a:p>
            <a:pPr indent="0" lvl="0" marL="0" rtl="0" algn="l">
              <a:spcBef>
                <a:spcPts val="1000"/>
              </a:spcBef>
              <a:spcAft>
                <a:spcPts val="0"/>
              </a:spcAft>
              <a:buNone/>
            </a:pPr>
            <a:r>
              <a:rPr lang="en"/>
              <a:t>Exemple: une recherche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5" name="Shape 1845"/>
        <p:cNvGrpSpPr/>
        <p:nvPr/>
      </p:nvGrpSpPr>
      <p:grpSpPr>
        <a:xfrm>
          <a:off x="0" y="0"/>
          <a:ext cx="0" cy="0"/>
          <a:chOff x="0" y="0"/>
          <a:chExt cx="0" cy="0"/>
        </a:xfrm>
      </p:grpSpPr>
      <p:sp>
        <p:nvSpPr>
          <p:cNvPr id="1846" name="Google Shape;1846;p9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Autres méthodes</a:t>
            </a:r>
            <a:endParaRPr/>
          </a:p>
        </p:txBody>
      </p:sp>
      <p:sp>
        <p:nvSpPr>
          <p:cNvPr id="1847" name="Google Shape;1847;p9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848" name="Google Shape;1848;p90"/>
          <p:cNvSpPr txBox="1"/>
          <p:nvPr>
            <p:ph idx="1" type="body"/>
          </p:nvPr>
        </p:nvSpPr>
        <p:spPr>
          <a:xfrm>
            <a:off x="293675" y="1481350"/>
            <a:ext cx="78501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PATCH</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b="1" lang="en" sz="1400">
                <a:solidFill>
                  <a:srgbClr val="000080"/>
                </a:solidFill>
                <a:highlight>
                  <a:srgbClr val="FFFFFF"/>
                </a:highlight>
                <a:latin typeface="Courier New"/>
                <a:ea typeface="Courier New"/>
                <a:cs typeface="Courier New"/>
                <a:sym typeface="Courier New"/>
              </a:rPr>
              <a:t>new </a:t>
            </a:r>
            <a:r>
              <a:rPr lang="en" sz="1400">
                <a:solidFill>
                  <a:schemeClr val="dk1"/>
                </a:solidFill>
                <a:highlight>
                  <a:srgbClr val="FFFFFF"/>
                </a:highlight>
                <a:latin typeface="Courier New"/>
                <a:ea typeface="Courier New"/>
                <a:cs typeface="Courier New"/>
                <a:sym typeface="Courier New"/>
              </a:rPr>
              <a:t>RestTemplate().patchForObject(</a:t>
            </a:r>
            <a:r>
              <a:rPr b="1" lang="en" sz="1400">
                <a:solidFill>
                  <a:srgbClr val="008000"/>
                </a:solidFill>
                <a:highlight>
                  <a:srgbClr val="FFFFFF"/>
                </a:highlight>
                <a:latin typeface="Courier New"/>
                <a:ea typeface="Courier New"/>
                <a:cs typeface="Courier New"/>
                <a:sym typeface="Courier New"/>
              </a:rPr>
              <a:t>"url/resource/rest"</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1000"/>
              </a:spcBef>
              <a:spcAft>
                <a:spcPts val="0"/>
              </a:spcAft>
              <a:buNone/>
            </a:pPr>
            <a:r>
              <a:rPr lang="en" sz="1400">
                <a:solidFill>
                  <a:schemeClr val="dk1"/>
                </a:solidFill>
                <a:highlight>
                  <a:srgbClr val="FFFFFF"/>
                </a:highlight>
                <a:latin typeface="Courier New"/>
                <a:ea typeface="Courier New"/>
                <a:cs typeface="Courier New"/>
                <a:sym typeface="Courier New"/>
              </a:rPr>
              <a:t> </a:t>
            </a:r>
            <a:r>
              <a:rPr b="1" lang="en" sz="1400">
                <a:solidFill>
                  <a:srgbClr val="000080"/>
                </a:solidFill>
                <a:highlight>
                  <a:srgbClr val="FFFFFF"/>
                </a:highlight>
                <a:latin typeface="Courier New"/>
                <a:ea typeface="Courier New"/>
                <a:cs typeface="Courier New"/>
                <a:sym typeface="Courier New"/>
              </a:rPr>
              <a:t>new </a:t>
            </a:r>
            <a:r>
              <a:rPr lang="en" sz="1400">
                <a:solidFill>
                  <a:schemeClr val="dk1"/>
                </a:solidFill>
                <a:highlight>
                  <a:srgbClr val="FFFFFF"/>
                </a:highlight>
                <a:latin typeface="Courier New"/>
                <a:ea typeface="Courier New"/>
                <a:cs typeface="Courier New"/>
                <a:sym typeface="Courier New"/>
              </a:rPr>
              <a:t>MaRessource(),MaRessource.</a:t>
            </a:r>
            <a:r>
              <a:rPr b="1" lang="en" sz="1400">
                <a:solidFill>
                  <a:srgbClr val="000080"/>
                </a:solidFill>
                <a:highlight>
                  <a:srgbClr val="FFFFFF"/>
                </a:highlight>
                <a:latin typeface="Courier New"/>
                <a:ea typeface="Courier New"/>
                <a:cs typeface="Courier New"/>
                <a:sym typeface="Courier New"/>
              </a:rPr>
              <a:t>class</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rPr lang="en">
                <a:solidFill>
                  <a:schemeClr val="dk1"/>
                </a:solidFill>
              </a:rPr>
              <a:t>La méthode est rigoureusement la même que pour le POST.</a:t>
            </a:r>
            <a:endParaRPr>
              <a:solidFill>
                <a:schemeClr val="dk1"/>
              </a:solidFill>
            </a:endParaRPr>
          </a:p>
          <a:p>
            <a:pPr indent="0" lvl="0" marL="0" rtl="0" algn="l">
              <a:spcBef>
                <a:spcPts val="1000"/>
              </a:spcBef>
              <a:spcAft>
                <a:spcPts val="0"/>
              </a:spcAft>
              <a:buClr>
                <a:schemeClr val="dk1"/>
              </a:buClr>
              <a:buSzPts val="1100"/>
              <a:buFont typeface="Arial"/>
              <a:buNone/>
            </a:pPr>
            <a:r>
              <a:rPr lang="en">
                <a:solidFill>
                  <a:schemeClr val="dk1"/>
                </a:solidFill>
              </a:rPr>
              <a:t>(NB: Dans un respect strict du protocole REST, le type en corps de requête devrait être le même que celui en retour)</a:t>
            </a:r>
            <a:endParaRPr>
              <a:solidFill>
                <a:schemeClr val="dk1"/>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849" name="Google Shape;1849;p90"/>
          <p:cNvGrpSpPr/>
          <p:nvPr/>
        </p:nvGrpSpPr>
        <p:grpSpPr>
          <a:xfrm>
            <a:off x="293683" y="574116"/>
            <a:ext cx="309041" cy="403123"/>
            <a:chOff x="590250" y="244200"/>
            <a:chExt cx="407975" cy="532175"/>
          </a:xfrm>
        </p:grpSpPr>
        <p:sp>
          <p:nvSpPr>
            <p:cNvPr id="1850" name="Google Shape;1850;p9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9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9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9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9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9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9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9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9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9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9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9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9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9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sp>
        <p:nvSpPr>
          <p:cNvPr id="1868" name="Google Shape;1868;p9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Autres méthodes</a:t>
            </a:r>
            <a:endParaRPr/>
          </a:p>
        </p:txBody>
      </p:sp>
      <p:sp>
        <p:nvSpPr>
          <p:cNvPr id="1869" name="Google Shape;1869;p9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870" name="Google Shape;1870;p91"/>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DELETE</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b="1" lang="en" sz="1600">
                <a:solidFill>
                  <a:srgbClr val="000080"/>
                </a:solidFill>
                <a:highlight>
                  <a:srgbClr val="FFFFFF"/>
                </a:highlight>
                <a:latin typeface="Courier New"/>
                <a:ea typeface="Courier New"/>
                <a:cs typeface="Courier New"/>
                <a:sym typeface="Courier New"/>
              </a:rPr>
              <a:t>new </a:t>
            </a:r>
            <a:r>
              <a:rPr lang="en" sz="1600">
                <a:solidFill>
                  <a:schemeClr val="dk1"/>
                </a:solidFill>
                <a:highlight>
                  <a:srgbClr val="FFFFFF"/>
                </a:highlight>
                <a:latin typeface="Courier New"/>
                <a:ea typeface="Courier New"/>
                <a:cs typeface="Courier New"/>
                <a:sym typeface="Courier New"/>
              </a:rPr>
              <a:t>RestTemplate().delete(</a:t>
            </a:r>
            <a:r>
              <a:rPr b="1" lang="en" sz="1600">
                <a:solidFill>
                  <a:srgbClr val="008000"/>
                </a:solidFill>
                <a:highlight>
                  <a:srgbClr val="FFFFFF"/>
                </a:highlight>
                <a:latin typeface="Courier New"/>
                <a:ea typeface="Courier New"/>
                <a:cs typeface="Courier New"/>
                <a:sym typeface="Courier New"/>
              </a:rPr>
              <a:t>"url/resource/rest"</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None/>
            </a:pPr>
            <a:r>
              <a:t/>
            </a:r>
            <a:endParaRPr b="1" sz="1100">
              <a:solidFill>
                <a:srgbClr val="000080"/>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None/>
            </a:pPr>
            <a:r>
              <a:rPr lang="en">
                <a:solidFill>
                  <a:schemeClr val="dk1"/>
                </a:solidFill>
              </a:rPr>
              <a:t>En principe, un appel DELETE devrait ne rien retourner, hormis un status HTTP précisant la réussite ou non de l’appel.</a:t>
            </a:r>
            <a:endParaRPr>
              <a:solidFill>
                <a:schemeClr val="dk1"/>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871" name="Google Shape;1871;p91"/>
          <p:cNvGrpSpPr/>
          <p:nvPr/>
        </p:nvGrpSpPr>
        <p:grpSpPr>
          <a:xfrm>
            <a:off x="293683" y="574116"/>
            <a:ext cx="309041" cy="403123"/>
            <a:chOff x="590250" y="244200"/>
            <a:chExt cx="407975" cy="532175"/>
          </a:xfrm>
        </p:grpSpPr>
        <p:sp>
          <p:nvSpPr>
            <p:cNvPr id="1872" name="Google Shape;1872;p9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9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9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9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9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9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9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9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9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9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9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9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9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9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9" name="Shape 1889"/>
        <p:cNvGrpSpPr/>
        <p:nvPr/>
      </p:nvGrpSpPr>
      <p:grpSpPr>
        <a:xfrm>
          <a:off x="0" y="0"/>
          <a:ext cx="0" cy="0"/>
          <a:chOff x="0" y="0"/>
          <a:chExt cx="0" cy="0"/>
        </a:xfrm>
      </p:grpSpPr>
      <p:sp>
        <p:nvSpPr>
          <p:cNvPr id="1890" name="Google Shape;1890;p9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Autres méthodes</a:t>
            </a:r>
            <a:endParaRPr/>
          </a:p>
        </p:txBody>
      </p:sp>
      <p:sp>
        <p:nvSpPr>
          <p:cNvPr id="1891" name="Google Shape;1891;p9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892" name="Google Shape;1892;p92"/>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PUT</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b="1" lang="en" sz="1600">
                <a:solidFill>
                  <a:srgbClr val="000080"/>
                </a:solidFill>
                <a:highlight>
                  <a:srgbClr val="FFFFFF"/>
                </a:highlight>
                <a:latin typeface="Courier New"/>
                <a:ea typeface="Courier New"/>
                <a:cs typeface="Courier New"/>
                <a:sym typeface="Courier New"/>
              </a:rPr>
              <a:t>new </a:t>
            </a:r>
            <a:r>
              <a:rPr lang="en" sz="1600">
                <a:solidFill>
                  <a:schemeClr val="dk1"/>
                </a:solidFill>
                <a:highlight>
                  <a:srgbClr val="FFFFFF"/>
                </a:highlight>
                <a:latin typeface="Courier New"/>
                <a:ea typeface="Courier New"/>
                <a:cs typeface="Courier New"/>
                <a:sym typeface="Courier New"/>
              </a:rPr>
              <a:t>RestTemplate().put(</a:t>
            </a:r>
            <a:r>
              <a:rPr b="1" lang="en" sz="1600">
                <a:solidFill>
                  <a:srgbClr val="008000"/>
                </a:solidFill>
                <a:highlight>
                  <a:srgbClr val="FFFFFF"/>
                </a:highlight>
                <a:latin typeface="Courier New"/>
                <a:ea typeface="Courier New"/>
                <a:cs typeface="Courier New"/>
                <a:sym typeface="Courier New"/>
              </a:rPr>
              <a:t>"url/resource/rest"</a:t>
            </a:r>
            <a:r>
              <a:rPr lang="en" sz="1600">
                <a:solidFill>
                  <a:schemeClr val="dk1"/>
                </a:solidFill>
                <a:highlight>
                  <a:srgbClr val="FFFFFF"/>
                </a:highlight>
                <a:latin typeface="Courier New"/>
                <a:ea typeface="Courier New"/>
                <a:cs typeface="Courier New"/>
                <a:sym typeface="Courier New"/>
              </a:rPr>
              <a:t>, </a:t>
            </a:r>
            <a:r>
              <a:rPr b="1" lang="en" sz="1600">
                <a:solidFill>
                  <a:srgbClr val="000080"/>
                </a:solidFill>
                <a:highlight>
                  <a:srgbClr val="FFFFFF"/>
                </a:highlight>
                <a:latin typeface="Courier New"/>
                <a:ea typeface="Courier New"/>
                <a:cs typeface="Courier New"/>
                <a:sym typeface="Courier New"/>
              </a:rPr>
              <a:t>new </a:t>
            </a:r>
            <a:r>
              <a:rPr lang="en" sz="1600">
                <a:solidFill>
                  <a:schemeClr val="dk1"/>
                </a:solidFill>
                <a:highlight>
                  <a:srgbClr val="FFFFFF"/>
                </a:highlight>
                <a:latin typeface="Courier New"/>
                <a:ea typeface="Courier New"/>
                <a:cs typeface="Courier New"/>
                <a:sym typeface="Courier New"/>
              </a:rPr>
              <a:t>MaRessource());</a:t>
            </a:r>
            <a:endParaRPr sz="16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None/>
            </a:pPr>
            <a:r>
              <a:t/>
            </a:r>
            <a:endParaRPr>
              <a:solidFill>
                <a:schemeClr val="dk1"/>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rPr lang="en">
                <a:solidFill>
                  <a:srgbClr val="FF9900"/>
                </a:solidFill>
              </a:rPr>
              <a:t>Cette méthode ne renvoie rien!</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893" name="Google Shape;1893;p92"/>
          <p:cNvGrpSpPr/>
          <p:nvPr/>
        </p:nvGrpSpPr>
        <p:grpSpPr>
          <a:xfrm>
            <a:off x="293683" y="574116"/>
            <a:ext cx="309041" cy="403123"/>
            <a:chOff x="590250" y="244200"/>
            <a:chExt cx="407975" cy="532175"/>
          </a:xfrm>
        </p:grpSpPr>
        <p:sp>
          <p:nvSpPr>
            <p:cNvPr id="1894" name="Google Shape;1894;p9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9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9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9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9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9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9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9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9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9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9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9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9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9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8" name="Google Shape;1908;p92"/>
          <p:cNvSpPr/>
          <p:nvPr/>
        </p:nvSpPr>
        <p:spPr>
          <a:xfrm>
            <a:off x="4775700" y="3143200"/>
            <a:ext cx="1320633" cy="1275238"/>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9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Autres méthodes</a:t>
            </a:r>
            <a:endParaRPr/>
          </a:p>
        </p:txBody>
      </p:sp>
      <p:sp>
        <p:nvSpPr>
          <p:cNvPr id="1914" name="Google Shape;1914;p9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915" name="Google Shape;1915;p93"/>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PUT avec un retour</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t/>
            </a:r>
            <a:endParaRPr b="1" sz="1400">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sz="1400">
                <a:solidFill>
                  <a:schemeClr val="dk1"/>
                </a:solidFill>
                <a:highlight>
                  <a:srgbClr val="FFFFFF"/>
                </a:highlight>
                <a:latin typeface="Courier New"/>
                <a:ea typeface="Courier New"/>
                <a:cs typeface="Courier New"/>
                <a:sym typeface="Courier New"/>
              </a:rPr>
              <a:t>ResponseEntity&lt;MaRessource&gt; maRessource =</a:t>
            </a:r>
            <a:endParaRPr sz="14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None/>
            </a:pPr>
            <a:r>
              <a:rPr lang="en" sz="1400">
                <a:solidFill>
                  <a:schemeClr val="dk1"/>
                </a:solidFill>
                <a:highlight>
                  <a:srgbClr val="FFFFFF"/>
                </a:highlight>
                <a:latin typeface="Courier New"/>
                <a:ea typeface="Courier New"/>
                <a:cs typeface="Courier New"/>
                <a:sym typeface="Courier New"/>
              </a:rPr>
              <a:t>       </a:t>
            </a:r>
            <a:r>
              <a:rPr b="1" lang="en" sz="1400">
                <a:solidFill>
                  <a:srgbClr val="000080"/>
                </a:solidFill>
                <a:highlight>
                  <a:srgbClr val="FFFFFF"/>
                </a:highlight>
                <a:latin typeface="Courier New"/>
                <a:ea typeface="Courier New"/>
                <a:cs typeface="Courier New"/>
                <a:sym typeface="Courier New"/>
              </a:rPr>
              <a:t>new </a:t>
            </a:r>
            <a:r>
              <a:rPr lang="en" sz="1400">
                <a:solidFill>
                  <a:schemeClr val="dk1"/>
                </a:solidFill>
                <a:highlight>
                  <a:srgbClr val="FFFFFF"/>
                </a:highlight>
                <a:latin typeface="Courier New"/>
                <a:ea typeface="Courier New"/>
                <a:cs typeface="Courier New"/>
                <a:sym typeface="Courier New"/>
              </a:rPr>
              <a:t>RestTemplate().exchange(</a:t>
            </a:r>
            <a:r>
              <a:rPr b="1" lang="en" sz="1400">
                <a:solidFill>
                  <a:srgbClr val="008000"/>
                </a:solidFill>
                <a:highlight>
                  <a:srgbClr val="FFFFFF"/>
                </a:highlight>
                <a:latin typeface="Courier New"/>
                <a:ea typeface="Courier New"/>
                <a:cs typeface="Courier New"/>
                <a:sym typeface="Courier New"/>
              </a:rPr>
              <a:t>"url/resource/rest"</a:t>
            </a:r>
            <a:r>
              <a:rPr lang="en" sz="1400">
                <a:solidFill>
                  <a:schemeClr val="dk1"/>
                </a:solidFill>
                <a:highlight>
                  <a:srgbClr val="FFFFFF"/>
                </a:highlight>
                <a:latin typeface="Courier New"/>
                <a:ea typeface="Courier New"/>
                <a:cs typeface="Courier New"/>
                <a:sym typeface="Courier New"/>
              </a:rPr>
              <a:t>, HttpMethod.</a:t>
            </a:r>
            <a:r>
              <a:rPr b="1" i="1" lang="en" sz="1400">
                <a:solidFill>
                  <a:srgbClr val="660E7A"/>
                </a:solidFill>
                <a:highlight>
                  <a:srgbClr val="FFFFFF"/>
                </a:highlight>
                <a:latin typeface="Courier New"/>
                <a:ea typeface="Courier New"/>
                <a:cs typeface="Courier New"/>
                <a:sym typeface="Courier New"/>
              </a:rPr>
              <a:t>PUT</a:t>
            </a:r>
            <a:r>
              <a:rPr lang="en" sz="1400">
                <a:solidFill>
                  <a:schemeClr val="dk1"/>
                </a:solidFill>
                <a:highlight>
                  <a:srgbClr val="FFFFFF"/>
                </a:highlight>
                <a:latin typeface="Courier New"/>
                <a:ea typeface="Courier New"/>
                <a:cs typeface="Courier New"/>
                <a:sym typeface="Courier New"/>
              </a:rPr>
              <a:t>, </a:t>
            </a:r>
            <a:r>
              <a:rPr b="1" lang="en" sz="1400">
                <a:solidFill>
                  <a:srgbClr val="000080"/>
                </a:solidFill>
                <a:highlight>
                  <a:srgbClr val="FFFFFF"/>
                </a:highlight>
                <a:latin typeface="Courier New"/>
                <a:ea typeface="Courier New"/>
                <a:cs typeface="Courier New"/>
                <a:sym typeface="Courier New"/>
              </a:rPr>
              <a:t>new </a:t>
            </a:r>
            <a:r>
              <a:rPr lang="en" sz="1400">
                <a:solidFill>
                  <a:schemeClr val="dk1"/>
                </a:solidFill>
                <a:highlight>
                  <a:srgbClr val="FFFFFF"/>
                </a:highlight>
                <a:latin typeface="Courier New"/>
                <a:ea typeface="Courier New"/>
                <a:cs typeface="Courier New"/>
                <a:sym typeface="Courier New"/>
              </a:rPr>
              <a:t>MaRessource(), MaRessource.</a:t>
            </a:r>
            <a:r>
              <a:rPr b="1" lang="en" sz="1400">
                <a:solidFill>
                  <a:srgbClr val="000080"/>
                </a:solidFill>
                <a:highlight>
                  <a:srgbClr val="FFFFFF"/>
                </a:highlight>
                <a:latin typeface="Courier New"/>
                <a:ea typeface="Courier New"/>
                <a:cs typeface="Courier New"/>
                <a:sym typeface="Courier New"/>
              </a:rPr>
              <a:t>class</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None/>
            </a:pPr>
            <a:r>
              <a:t/>
            </a:r>
            <a:endParaRPr b="1" sz="1600">
              <a:solidFill>
                <a:srgbClr val="000080"/>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None/>
            </a:pPr>
            <a:r>
              <a:rPr lang="en">
                <a:solidFill>
                  <a:schemeClr val="dk1"/>
                </a:solidFill>
              </a:rPr>
              <a:t>La méthode exchange est la mécanique derrière les méthodes getForEntity, postForObject,...</a:t>
            </a:r>
            <a:endParaRPr>
              <a:solidFill>
                <a:schemeClr val="dk1"/>
              </a:solidFill>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916" name="Google Shape;1916;p93"/>
          <p:cNvGrpSpPr/>
          <p:nvPr/>
        </p:nvGrpSpPr>
        <p:grpSpPr>
          <a:xfrm>
            <a:off x="293683" y="574116"/>
            <a:ext cx="309041" cy="403123"/>
            <a:chOff x="590250" y="244200"/>
            <a:chExt cx="407975" cy="532175"/>
          </a:xfrm>
        </p:grpSpPr>
        <p:sp>
          <p:nvSpPr>
            <p:cNvPr id="1917" name="Google Shape;1917;p9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9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9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9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9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9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9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9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9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9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9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9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9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9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4" name="Shape 1934"/>
        <p:cNvGrpSpPr/>
        <p:nvPr/>
      </p:nvGrpSpPr>
      <p:grpSpPr>
        <a:xfrm>
          <a:off x="0" y="0"/>
          <a:ext cx="0" cy="0"/>
          <a:chOff x="0" y="0"/>
          <a:chExt cx="0" cy="0"/>
        </a:xfrm>
      </p:grpSpPr>
      <p:sp>
        <p:nvSpPr>
          <p:cNvPr id="1935" name="Google Shape;1935;p9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Autres méthodes</a:t>
            </a:r>
            <a:endParaRPr/>
          </a:p>
        </p:txBody>
      </p:sp>
      <p:sp>
        <p:nvSpPr>
          <p:cNvPr id="1936" name="Google Shape;1936;p9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937" name="Google Shape;1937;p94"/>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Exchange</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solidFill>
                  <a:schemeClr val="dk1"/>
                </a:solidFill>
              </a:rPr>
              <a:t>Il est possible de remplacer toutes les méthodes précédentes par la méthode </a:t>
            </a:r>
            <a:r>
              <a:rPr lang="en" sz="1400">
                <a:solidFill>
                  <a:schemeClr val="dk1"/>
                </a:solidFill>
                <a:highlight>
                  <a:srgbClr val="FFFFFF"/>
                </a:highlight>
                <a:latin typeface="Courier New"/>
                <a:ea typeface="Courier New"/>
                <a:cs typeface="Courier New"/>
                <a:sym typeface="Courier New"/>
              </a:rPr>
              <a:t>.exchange(...)</a:t>
            </a:r>
            <a:endParaRPr sz="14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None/>
            </a:pPr>
            <a:r>
              <a:rPr lang="en">
                <a:solidFill>
                  <a:schemeClr val="dk1"/>
                </a:solidFill>
              </a:rPr>
              <a:t>Ordre des paramètres : </a:t>
            </a:r>
            <a:endParaRPr>
              <a:solidFill>
                <a:schemeClr val="dk1"/>
              </a:solidFill>
            </a:endParaRPr>
          </a:p>
          <a:p>
            <a:pPr indent="-355600" lvl="0" marL="457200" marR="0" rtl="0" algn="l">
              <a:lnSpc>
                <a:spcPct val="100000"/>
              </a:lnSpc>
              <a:spcBef>
                <a:spcPts val="1000"/>
              </a:spcBef>
              <a:spcAft>
                <a:spcPts val="0"/>
              </a:spcAft>
              <a:buClr>
                <a:schemeClr val="dk1"/>
              </a:buClr>
              <a:buSzPts val="2000"/>
              <a:buAutoNum type="arabicPeriod"/>
            </a:pPr>
            <a:r>
              <a:rPr lang="en">
                <a:solidFill>
                  <a:schemeClr val="dk1"/>
                </a:solidFill>
              </a:rPr>
              <a:t>L’ URL d’appel</a:t>
            </a:r>
            <a:endParaRPr>
              <a:solidFill>
                <a:schemeClr val="dk1"/>
              </a:solidFill>
            </a:endParaRPr>
          </a:p>
          <a:p>
            <a:pPr indent="-355600" lvl="0" marL="457200" marR="0" rtl="0" algn="l">
              <a:lnSpc>
                <a:spcPct val="100000"/>
              </a:lnSpc>
              <a:spcBef>
                <a:spcPts val="0"/>
              </a:spcBef>
              <a:spcAft>
                <a:spcPts val="0"/>
              </a:spcAft>
              <a:buClr>
                <a:schemeClr val="dk1"/>
              </a:buClr>
              <a:buSzPts val="2000"/>
              <a:buAutoNum type="arabicPeriod"/>
            </a:pPr>
            <a:r>
              <a:rPr lang="en">
                <a:solidFill>
                  <a:schemeClr val="dk1"/>
                </a:solidFill>
              </a:rPr>
              <a:t>La méthode HTTP</a:t>
            </a:r>
            <a:endParaRPr>
              <a:solidFill>
                <a:schemeClr val="dk1"/>
              </a:solidFill>
            </a:endParaRPr>
          </a:p>
          <a:p>
            <a:pPr indent="-355600" lvl="0" marL="457200" marR="0" rtl="0" algn="l">
              <a:lnSpc>
                <a:spcPct val="100000"/>
              </a:lnSpc>
              <a:spcBef>
                <a:spcPts val="0"/>
              </a:spcBef>
              <a:spcAft>
                <a:spcPts val="0"/>
              </a:spcAft>
              <a:buClr>
                <a:schemeClr val="dk1"/>
              </a:buClr>
              <a:buSzPts val="2000"/>
              <a:buAutoNum type="arabicPeriod"/>
            </a:pPr>
            <a:r>
              <a:rPr lang="en">
                <a:solidFill>
                  <a:schemeClr val="dk1"/>
                </a:solidFill>
              </a:rPr>
              <a:t>Le corps de la requête, qui peut donc être null</a:t>
            </a:r>
            <a:endParaRPr>
              <a:solidFill>
                <a:schemeClr val="dk1"/>
              </a:solidFill>
            </a:endParaRPr>
          </a:p>
          <a:p>
            <a:pPr indent="-355600" lvl="0" marL="457200" marR="0" rtl="0" algn="l">
              <a:lnSpc>
                <a:spcPct val="100000"/>
              </a:lnSpc>
              <a:spcBef>
                <a:spcPts val="0"/>
              </a:spcBef>
              <a:spcAft>
                <a:spcPts val="0"/>
              </a:spcAft>
              <a:buClr>
                <a:schemeClr val="dk1"/>
              </a:buClr>
              <a:buSzPts val="2000"/>
              <a:buAutoNum type="arabicPeriod"/>
            </a:pPr>
            <a:r>
              <a:rPr lang="en">
                <a:solidFill>
                  <a:schemeClr val="dk1"/>
                </a:solidFill>
              </a:rPr>
              <a:t>Le type de retour</a:t>
            </a:r>
            <a:endParaRPr>
              <a:solidFill>
                <a:schemeClr val="dk1"/>
              </a:solidFill>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938" name="Google Shape;1938;p94"/>
          <p:cNvGrpSpPr/>
          <p:nvPr/>
        </p:nvGrpSpPr>
        <p:grpSpPr>
          <a:xfrm>
            <a:off x="293683" y="574116"/>
            <a:ext cx="309041" cy="403123"/>
            <a:chOff x="590250" y="244200"/>
            <a:chExt cx="407975" cy="532175"/>
          </a:xfrm>
        </p:grpSpPr>
        <p:sp>
          <p:nvSpPr>
            <p:cNvPr id="1939" name="Google Shape;1939;p9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9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9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9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9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9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9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9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9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9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9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9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9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9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sp>
        <p:nvSpPr>
          <p:cNvPr id="1957" name="Google Shape;1957;p9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Appartée</a:t>
            </a:r>
            <a:endParaRPr/>
          </a:p>
        </p:txBody>
      </p:sp>
      <p:sp>
        <p:nvSpPr>
          <p:cNvPr id="1958" name="Google Shape;1958;p9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959" name="Google Shape;1959;p95"/>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Properties</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solidFill>
                  <a:schemeClr val="dk1"/>
                </a:solidFill>
              </a:rPr>
              <a:t>Toutes les valeurs contenues dans le fichier application.properties peuvent être lues et utilisées dans l’application.</a:t>
            </a:r>
            <a:endParaRPr>
              <a:solidFill>
                <a:schemeClr val="dk1"/>
              </a:solidFill>
            </a:endParaRPr>
          </a:p>
          <a:p>
            <a:pPr indent="0" lvl="0" marL="0" rtl="0" algn="l">
              <a:spcBef>
                <a:spcPts val="1000"/>
              </a:spcBef>
              <a:spcAft>
                <a:spcPts val="0"/>
              </a:spcAft>
              <a:buNone/>
            </a:pPr>
            <a:r>
              <a:rPr lang="en" sz="1600">
                <a:solidFill>
                  <a:srgbClr val="808000"/>
                </a:solidFill>
                <a:highlight>
                  <a:srgbClr val="FFFFFF"/>
                </a:highlight>
                <a:latin typeface="Courier New"/>
                <a:ea typeface="Courier New"/>
                <a:cs typeface="Courier New"/>
                <a:sym typeface="Courier New"/>
              </a:rPr>
              <a:t>@Value</a:t>
            </a:r>
            <a:r>
              <a:rPr lang="en" sz="1600">
                <a:solidFill>
                  <a:schemeClr val="dk1"/>
                </a:solidFill>
                <a:highlight>
                  <a:srgbClr val="FFFFFF"/>
                </a:highlight>
                <a:latin typeface="Courier New"/>
                <a:ea typeface="Courier New"/>
                <a:cs typeface="Courier New"/>
                <a:sym typeface="Courier New"/>
              </a:rPr>
              <a:t>(</a:t>
            </a:r>
            <a:r>
              <a:rPr b="1" lang="en" sz="1600">
                <a:solidFill>
                  <a:srgbClr val="008000"/>
                </a:solidFill>
                <a:highlight>
                  <a:srgbClr val="FFFFFF"/>
                </a:highlight>
                <a:latin typeface="Courier New"/>
                <a:ea typeface="Courier New"/>
                <a:cs typeface="Courier New"/>
                <a:sym typeface="Courier New"/>
              </a:rPr>
              <a:t>"${ma.propriete}"</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n" sz="1600">
                <a:solidFill>
                  <a:srgbClr val="000080"/>
                </a:solidFill>
                <a:highlight>
                  <a:srgbClr val="FFFFFF"/>
                </a:highlight>
                <a:latin typeface="Courier New"/>
                <a:ea typeface="Courier New"/>
                <a:cs typeface="Courier New"/>
                <a:sym typeface="Courier New"/>
              </a:rPr>
              <a:t>private </a:t>
            </a:r>
            <a:r>
              <a:rPr lang="en" sz="1600">
                <a:solidFill>
                  <a:schemeClr val="dk1"/>
                </a:solidFill>
                <a:highlight>
                  <a:srgbClr val="FFFFFF"/>
                </a:highlight>
                <a:latin typeface="Courier New"/>
                <a:ea typeface="Courier New"/>
                <a:cs typeface="Courier New"/>
                <a:sym typeface="Courier New"/>
              </a:rPr>
              <a:t>String </a:t>
            </a:r>
            <a:r>
              <a:rPr b="1" lang="en" sz="1600">
                <a:solidFill>
                  <a:srgbClr val="660E7A"/>
                </a:solidFill>
                <a:highlight>
                  <a:srgbClr val="FFFFFF"/>
                </a:highlight>
                <a:latin typeface="Courier New"/>
                <a:ea typeface="Courier New"/>
                <a:cs typeface="Courier New"/>
                <a:sym typeface="Courier New"/>
              </a:rPr>
              <a:t>inceptionUrl</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sz="1600">
              <a:solidFill>
                <a:srgbClr val="808000"/>
              </a:solidFill>
              <a:highlight>
                <a:schemeClr val="lt1"/>
              </a:highlight>
              <a:latin typeface="Courier New"/>
              <a:ea typeface="Courier New"/>
              <a:cs typeface="Courier New"/>
              <a:sym typeface="Courier New"/>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960" name="Google Shape;1960;p95"/>
          <p:cNvGrpSpPr/>
          <p:nvPr/>
        </p:nvGrpSpPr>
        <p:grpSpPr>
          <a:xfrm>
            <a:off x="293683" y="574116"/>
            <a:ext cx="309041" cy="403123"/>
            <a:chOff x="590250" y="244200"/>
            <a:chExt cx="407975" cy="532175"/>
          </a:xfrm>
        </p:grpSpPr>
        <p:sp>
          <p:nvSpPr>
            <p:cNvPr id="1961" name="Google Shape;1961;p9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9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9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9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9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9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9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9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9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9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9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9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9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9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8" name="Shape 1978"/>
        <p:cNvGrpSpPr/>
        <p:nvPr/>
      </p:nvGrpSpPr>
      <p:grpSpPr>
        <a:xfrm>
          <a:off x="0" y="0"/>
          <a:ext cx="0" cy="0"/>
          <a:chOff x="0" y="0"/>
          <a:chExt cx="0" cy="0"/>
        </a:xfrm>
      </p:grpSpPr>
      <p:sp>
        <p:nvSpPr>
          <p:cNvPr id="1979" name="Google Shape;1979;p9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Timeout</a:t>
            </a:r>
            <a:endParaRPr/>
          </a:p>
        </p:txBody>
      </p:sp>
      <p:sp>
        <p:nvSpPr>
          <p:cNvPr id="1980" name="Google Shape;1980;p9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981" name="Google Shape;1981;p96"/>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Attente utilisateur</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solidFill>
                  <a:schemeClr val="dk1"/>
                </a:solidFill>
              </a:rPr>
              <a:t>Le but des WebServices REST est de servir une donnée à un client, le tout dans un temps </a:t>
            </a:r>
            <a:r>
              <a:rPr i="1" lang="en">
                <a:solidFill>
                  <a:schemeClr val="dk1"/>
                </a:solidFill>
              </a:rPr>
              <a:t>raisonnable</a:t>
            </a:r>
            <a:r>
              <a:rPr lang="en">
                <a:solidFill>
                  <a:schemeClr val="dk1"/>
                </a:solidFill>
              </a:rPr>
              <a:t>. </a:t>
            </a:r>
            <a:endParaRPr>
              <a:solidFill>
                <a:schemeClr val="dk1"/>
              </a:solidFill>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rPr lang="en">
                <a:solidFill>
                  <a:schemeClr val="dk1"/>
                </a:solidFill>
              </a:rPr>
              <a:t>Chaque client peut avoir un délai de tolérance variable. Si ce délai est dépassé, on dit que la requête part en “timeout” : </a:t>
            </a:r>
            <a:endParaRPr>
              <a:solidFill>
                <a:schemeClr val="dk1"/>
              </a:solidFill>
            </a:endParaRPr>
          </a:p>
          <a:p>
            <a:pPr indent="-355600" lvl="0" marL="457200" marR="0" rtl="0" algn="l">
              <a:lnSpc>
                <a:spcPct val="100000"/>
              </a:lnSpc>
              <a:spcBef>
                <a:spcPts val="1000"/>
              </a:spcBef>
              <a:spcAft>
                <a:spcPts val="0"/>
              </a:spcAft>
              <a:buSzPts val="2000"/>
              <a:buFont typeface="Roboto Condensed"/>
              <a:buChar char="▰"/>
            </a:pPr>
            <a:r>
              <a:rPr lang="en">
                <a:solidFill>
                  <a:srgbClr val="000000"/>
                </a:solidFill>
              </a:rPr>
              <a:t>Le </a:t>
            </a:r>
            <a:r>
              <a:rPr lang="en">
                <a:solidFill>
                  <a:schemeClr val="dk1"/>
                </a:solidFill>
              </a:rPr>
              <a:t>client n’attend plus le résultat.</a:t>
            </a:r>
            <a:endParaRPr>
              <a:solidFill>
                <a:schemeClr val="dk1"/>
              </a:solidFill>
            </a:endParaRPr>
          </a:p>
          <a:p>
            <a:pPr indent="-355600" lvl="0" marL="457200" marR="0" rtl="0" algn="l">
              <a:lnSpc>
                <a:spcPct val="100000"/>
              </a:lnSpc>
              <a:spcBef>
                <a:spcPts val="0"/>
              </a:spcBef>
              <a:spcAft>
                <a:spcPts val="0"/>
              </a:spcAft>
              <a:buSzPts val="2000"/>
              <a:buFont typeface="Roboto Condensed"/>
              <a:buChar char="▰"/>
            </a:pPr>
            <a:r>
              <a:rPr lang="en">
                <a:solidFill>
                  <a:schemeClr val="dk1"/>
                </a:solidFill>
              </a:rPr>
              <a:t>Si</a:t>
            </a:r>
            <a:r>
              <a:rPr lang="en">
                <a:solidFill>
                  <a:srgbClr val="000000"/>
                </a:solidFill>
              </a:rPr>
              <a:t> </a:t>
            </a:r>
            <a:r>
              <a:rPr lang="en">
                <a:solidFill>
                  <a:schemeClr val="dk1"/>
                </a:solidFill>
              </a:rPr>
              <a:t>le résultat parvient un jour au client, il ne l’utilisera sans doute pas</a:t>
            </a:r>
            <a:endParaRPr>
              <a:solidFill>
                <a:schemeClr val="dk1"/>
              </a:solidFill>
            </a:endParaRPr>
          </a:p>
          <a:p>
            <a:pPr indent="0" lvl="0" marL="0" marR="0" rtl="0" algn="l">
              <a:lnSpc>
                <a:spcPct val="100000"/>
              </a:lnSpc>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1982" name="Google Shape;1982;p96"/>
          <p:cNvGrpSpPr/>
          <p:nvPr/>
        </p:nvGrpSpPr>
        <p:grpSpPr>
          <a:xfrm>
            <a:off x="293683" y="574116"/>
            <a:ext cx="309041" cy="403123"/>
            <a:chOff x="590250" y="244200"/>
            <a:chExt cx="407975" cy="532175"/>
          </a:xfrm>
        </p:grpSpPr>
        <p:sp>
          <p:nvSpPr>
            <p:cNvPr id="1983" name="Google Shape;1983;p9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9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9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9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9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9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9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9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9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9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9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9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9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9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0" name="Shape 2000"/>
        <p:cNvGrpSpPr/>
        <p:nvPr/>
      </p:nvGrpSpPr>
      <p:grpSpPr>
        <a:xfrm>
          <a:off x="0" y="0"/>
          <a:ext cx="0" cy="0"/>
          <a:chOff x="0" y="0"/>
          <a:chExt cx="0" cy="0"/>
        </a:xfrm>
      </p:grpSpPr>
      <p:sp>
        <p:nvSpPr>
          <p:cNvPr id="2001" name="Google Shape;2001;p9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Timeout</a:t>
            </a:r>
            <a:endParaRPr/>
          </a:p>
        </p:txBody>
      </p:sp>
      <p:sp>
        <p:nvSpPr>
          <p:cNvPr id="2002" name="Google Shape;2002;p9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003" name="Google Shape;2003;p97"/>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Appliquer un Timeout</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solidFill>
                  <a:schemeClr val="dk1"/>
                </a:solidFill>
              </a:rPr>
              <a:t>Il est possible d’appliquer un délai de Timeout à un RestTemplate, via le RestTemplateBuilder.</a:t>
            </a:r>
            <a:endParaRPr>
              <a:solidFill>
                <a:schemeClr val="dk1"/>
              </a:solidFill>
            </a:endParaRPr>
          </a:p>
          <a:p>
            <a:pPr indent="0" lvl="0" marL="457200" marR="0" rtl="0" algn="l">
              <a:lnSpc>
                <a:spcPct val="100000"/>
              </a:lnSpc>
              <a:spcBef>
                <a:spcPts val="1000"/>
              </a:spcBef>
              <a:spcAft>
                <a:spcPts val="0"/>
              </a:spcAft>
              <a:buClr>
                <a:schemeClr val="dk1"/>
              </a:buClr>
              <a:buSzPts val="1100"/>
              <a:buFont typeface="Arial"/>
              <a:buNone/>
            </a:pPr>
            <a:r>
              <a:rPr b="1" lang="en" sz="1600">
                <a:solidFill>
                  <a:srgbClr val="660E7A"/>
                </a:solidFill>
                <a:highlight>
                  <a:srgbClr val="FFFFFF"/>
                </a:highlight>
                <a:latin typeface="Courier New"/>
                <a:ea typeface="Courier New"/>
                <a:cs typeface="Courier New"/>
                <a:sym typeface="Courier New"/>
              </a:rPr>
              <a:t>restTemplateBuilder</a:t>
            </a:r>
            <a:endParaRPr b="1" sz="1600">
              <a:solidFill>
                <a:srgbClr val="660E7A"/>
              </a:solidFill>
              <a:highlight>
                <a:srgbClr val="FFFFFF"/>
              </a:highlight>
              <a:latin typeface="Courier New"/>
              <a:ea typeface="Courier New"/>
              <a:cs typeface="Courier New"/>
              <a:sym typeface="Courier New"/>
            </a:endParaRPr>
          </a:p>
          <a:p>
            <a:pPr indent="0" lvl="0" marL="457200" marR="0" rtl="0" algn="l">
              <a:lnSpc>
                <a:spcPct val="100000"/>
              </a:lnSpc>
              <a:spcBef>
                <a:spcPts val="1000"/>
              </a:spcBef>
              <a:spcAft>
                <a:spcPts val="0"/>
              </a:spcAft>
              <a:buClr>
                <a:schemeClr val="dk1"/>
              </a:buClr>
              <a:buSzPts val="1100"/>
              <a:buFont typeface="Arial"/>
              <a:buNone/>
            </a:pPr>
            <a:r>
              <a:rPr b="1" lang="en" sz="1600">
                <a:solidFill>
                  <a:srgbClr val="660E7A"/>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.setConnectTimeout(</a:t>
            </a:r>
            <a:r>
              <a:rPr lang="en" sz="1600">
                <a:solidFill>
                  <a:srgbClr val="0000FF"/>
                </a:solidFill>
                <a:highlight>
                  <a:srgbClr val="FFFFFF"/>
                </a:highlight>
                <a:latin typeface="Courier New"/>
                <a:ea typeface="Courier New"/>
                <a:cs typeface="Courier New"/>
                <a:sym typeface="Courier New"/>
              </a:rPr>
              <a:t>1000</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457200" marR="0" rtl="0" algn="l">
              <a:lnSpc>
                <a:spcPct val="100000"/>
              </a:lnSpc>
              <a:spcBef>
                <a:spcPts val="1000"/>
              </a:spcBef>
              <a:spcAft>
                <a:spcPts val="0"/>
              </a:spcAft>
              <a:buClr>
                <a:schemeClr val="dk1"/>
              </a:buClr>
              <a:buSzPts val="1100"/>
              <a:buFont typeface="Arial"/>
              <a:buNone/>
            </a:pPr>
            <a:r>
              <a:rPr lang="en" sz="1600">
                <a:solidFill>
                  <a:schemeClr val="dk1"/>
                </a:solidFill>
                <a:highlight>
                  <a:srgbClr val="FFFFFF"/>
                </a:highlight>
                <a:latin typeface="Courier New"/>
                <a:ea typeface="Courier New"/>
                <a:cs typeface="Courier New"/>
                <a:sym typeface="Courier New"/>
              </a:rPr>
              <a:t>  .setReadTimeout(</a:t>
            </a:r>
            <a:r>
              <a:rPr lang="en" sz="1600">
                <a:solidFill>
                  <a:srgbClr val="0000FF"/>
                </a:solidFill>
                <a:highlight>
                  <a:srgbClr val="FFFFFF"/>
                </a:highlight>
                <a:latin typeface="Courier New"/>
                <a:ea typeface="Courier New"/>
                <a:cs typeface="Courier New"/>
                <a:sym typeface="Courier New"/>
              </a:rPr>
              <a:t>1000</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457200" marR="0" rtl="0" algn="l">
              <a:lnSpc>
                <a:spcPct val="100000"/>
              </a:lnSpc>
              <a:spcBef>
                <a:spcPts val="1000"/>
              </a:spcBef>
              <a:spcAft>
                <a:spcPts val="0"/>
              </a:spcAft>
              <a:buClr>
                <a:schemeClr val="dk1"/>
              </a:buClr>
              <a:buSzPts val="1100"/>
              <a:buFont typeface="Arial"/>
              <a:buNone/>
            </a:pPr>
            <a:r>
              <a:rPr lang="en" sz="1600">
                <a:solidFill>
                  <a:schemeClr val="dk1"/>
                </a:solidFill>
                <a:highlight>
                  <a:srgbClr val="FFFFFF"/>
                </a:highlight>
                <a:latin typeface="Courier New"/>
                <a:ea typeface="Courier New"/>
                <a:cs typeface="Courier New"/>
                <a:sym typeface="Courier New"/>
              </a:rPr>
              <a:t>  .build();</a:t>
            </a:r>
            <a:endParaRPr sz="16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rPr lang="en">
                <a:solidFill>
                  <a:schemeClr val="dk1"/>
                </a:solidFill>
              </a:rPr>
              <a:t>Les délais sont en millisecondes.</a:t>
            </a:r>
            <a:endParaRPr>
              <a:solidFill>
                <a:schemeClr val="dk1"/>
              </a:solidFill>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2004" name="Google Shape;2004;p97"/>
          <p:cNvGrpSpPr/>
          <p:nvPr/>
        </p:nvGrpSpPr>
        <p:grpSpPr>
          <a:xfrm>
            <a:off x="293683" y="574116"/>
            <a:ext cx="309041" cy="403123"/>
            <a:chOff x="590250" y="244200"/>
            <a:chExt cx="407975" cy="532175"/>
          </a:xfrm>
        </p:grpSpPr>
        <p:sp>
          <p:nvSpPr>
            <p:cNvPr id="2005" name="Google Shape;2005;p9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9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9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9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9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9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9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9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9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9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9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9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9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9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sp>
        <p:nvSpPr>
          <p:cNvPr id="2023" name="Google Shape;2023;p9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Timeout</a:t>
            </a:r>
            <a:endParaRPr/>
          </a:p>
        </p:txBody>
      </p:sp>
      <p:sp>
        <p:nvSpPr>
          <p:cNvPr id="2024" name="Google Shape;2024;p9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025" name="Google Shape;2025;p98"/>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Gérer le timeout</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solidFill>
                  <a:schemeClr val="dk1"/>
                </a:solidFill>
              </a:rPr>
              <a:t>Lorsqu’un appel dépasse les délais configurés, une exception sera levée.</a:t>
            </a:r>
            <a:endParaRPr>
              <a:solidFill>
                <a:schemeClr val="dk1"/>
              </a:solidFill>
            </a:endParaRPr>
          </a:p>
          <a:p>
            <a:pPr indent="0" lvl="0" marL="0" marR="0" rtl="0" algn="l">
              <a:lnSpc>
                <a:spcPct val="100000"/>
              </a:lnSpc>
              <a:spcBef>
                <a:spcPts val="1000"/>
              </a:spcBef>
              <a:spcAft>
                <a:spcPts val="0"/>
              </a:spcAft>
              <a:buNone/>
            </a:pPr>
            <a:r>
              <a:rPr lang="en">
                <a:solidFill>
                  <a:schemeClr val="dk1"/>
                </a:solidFill>
              </a:rPr>
              <a:t>Elle pourra</a:t>
            </a:r>
            <a:endParaRPr>
              <a:solidFill>
                <a:schemeClr val="dk1"/>
              </a:solidFill>
            </a:endParaRPr>
          </a:p>
          <a:p>
            <a:pPr indent="-355600" lvl="0" marL="457200" marR="0" rtl="0" algn="l">
              <a:lnSpc>
                <a:spcPct val="100000"/>
              </a:lnSpc>
              <a:spcBef>
                <a:spcPts val="1000"/>
              </a:spcBef>
              <a:spcAft>
                <a:spcPts val="0"/>
              </a:spcAft>
              <a:buSzPts val="2000"/>
              <a:buFont typeface="Roboto Condensed"/>
              <a:buChar char="▰"/>
            </a:pPr>
            <a:r>
              <a:rPr lang="en">
                <a:solidFill>
                  <a:srgbClr val="000000"/>
                </a:solidFill>
              </a:rPr>
              <a:t>Etre</a:t>
            </a:r>
            <a:r>
              <a:rPr lang="en">
                <a:solidFill>
                  <a:schemeClr val="dk1"/>
                </a:solidFill>
              </a:rPr>
              <a:t> propagée, auquel cas le client final de l’application recevra une erreur, probablement avec un code HTTP 500</a:t>
            </a:r>
            <a:endParaRPr>
              <a:solidFill>
                <a:schemeClr val="dk1"/>
              </a:solidFill>
            </a:endParaRPr>
          </a:p>
          <a:p>
            <a:pPr indent="-355600" lvl="0" marL="457200" marR="0" rtl="0" algn="l">
              <a:lnSpc>
                <a:spcPct val="100000"/>
              </a:lnSpc>
              <a:spcBef>
                <a:spcPts val="0"/>
              </a:spcBef>
              <a:spcAft>
                <a:spcPts val="0"/>
              </a:spcAft>
              <a:buSzPts val="2000"/>
              <a:buFont typeface="Roboto Condensed"/>
              <a:buChar char="▰"/>
            </a:pPr>
            <a:r>
              <a:rPr lang="en">
                <a:solidFill>
                  <a:srgbClr val="000000"/>
                </a:solidFill>
              </a:rPr>
              <a:t>Etre</a:t>
            </a:r>
            <a:r>
              <a:rPr lang="en">
                <a:solidFill>
                  <a:schemeClr val="dk1"/>
                </a:solidFill>
              </a:rPr>
              <a:t> récupérée puis intégrée à mécanisme de redressement afin de fournir une réponse, même dégradée, au client: un </a:t>
            </a:r>
            <a:r>
              <a:rPr b="1" lang="en">
                <a:solidFill>
                  <a:schemeClr val="dk1"/>
                </a:solidFill>
                <a:latin typeface="Roboto Condensed"/>
                <a:ea typeface="Roboto Condensed"/>
                <a:cs typeface="Roboto Condensed"/>
                <a:sym typeface="Roboto Condensed"/>
              </a:rPr>
              <a:t>fallback</a:t>
            </a:r>
            <a:endParaRPr b="1">
              <a:solidFill>
                <a:schemeClr val="dk1"/>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2026" name="Google Shape;2026;p98"/>
          <p:cNvGrpSpPr/>
          <p:nvPr/>
        </p:nvGrpSpPr>
        <p:grpSpPr>
          <a:xfrm>
            <a:off x="293683" y="574116"/>
            <a:ext cx="309041" cy="403123"/>
            <a:chOff x="590250" y="244200"/>
            <a:chExt cx="407975" cy="532175"/>
          </a:xfrm>
        </p:grpSpPr>
        <p:sp>
          <p:nvSpPr>
            <p:cNvPr id="2027" name="Google Shape;2027;p9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9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9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9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9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9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9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9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9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9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9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9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9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9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4" name="Shape 2044"/>
        <p:cNvGrpSpPr/>
        <p:nvPr/>
      </p:nvGrpSpPr>
      <p:grpSpPr>
        <a:xfrm>
          <a:off x="0" y="0"/>
          <a:ext cx="0" cy="0"/>
          <a:chOff x="0" y="0"/>
          <a:chExt cx="0" cy="0"/>
        </a:xfrm>
      </p:grpSpPr>
      <p:sp>
        <p:nvSpPr>
          <p:cNvPr id="2045" name="Google Shape;2045;p99"/>
          <p:cNvSpPr txBox="1"/>
          <p:nvPr>
            <p:ph type="ctrTitle"/>
          </p:nvPr>
        </p:nvSpPr>
        <p:spPr>
          <a:xfrm>
            <a:off x="463525" y="2871150"/>
            <a:ext cx="4094400" cy="164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Retour sur la programmatoin défensive</a:t>
            </a:r>
            <a:endParaRPr/>
          </a:p>
        </p:txBody>
      </p:sp>
      <p:sp>
        <p:nvSpPr>
          <p:cNvPr id="2046" name="Google Shape;2046;p9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047" name="Google Shape;2047;p99"/>
          <p:cNvSpPr txBox="1"/>
          <p:nvPr/>
        </p:nvSpPr>
        <p:spPr>
          <a:xfrm>
            <a:off x="463525" y="0"/>
            <a:ext cx="46428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7200">
                <a:solidFill>
                  <a:srgbClr val="3F5378"/>
                </a:solidFill>
                <a:latin typeface="Roboto Condensed"/>
                <a:ea typeface="Roboto Condensed"/>
                <a:cs typeface="Roboto Condensed"/>
                <a:sym typeface="Roboto Condensed"/>
              </a:rPr>
              <a:t>Spring Boot &amp; REST</a:t>
            </a:r>
            <a:endParaRPr b="1" sz="7200">
              <a:solidFill>
                <a:srgbClr val="3F5378"/>
              </a:solidFill>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REST</a:t>
            </a:r>
            <a:endParaRPr/>
          </a:p>
        </p:txBody>
      </p:sp>
      <p:sp>
        <p:nvSpPr>
          <p:cNvPr id="315" name="Google Shape;315;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16" name="Google Shape;316;p19"/>
          <p:cNvSpPr txBox="1"/>
          <p:nvPr>
            <p:ph idx="1" type="body"/>
          </p:nvPr>
        </p:nvSpPr>
        <p:spPr>
          <a:xfrm>
            <a:off x="814275" y="1439625"/>
            <a:ext cx="74430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Un Web Service REST</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t>Les opérations de manipulation des ressources sont définies par au moins ces éléments : </a:t>
            </a:r>
            <a:endParaRPr/>
          </a:p>
          <a:p>
            <a:pPr indent="-355600" lvl="0" marL="457200" rtl="0" algn="l">
              <a:spcBef>
                <a:spcPts val="1000"/>
              </a:spcBef>
              <a:spcAft>
                <a:spcPts val="0"/>
              </a:spcAft>
              <a:buSzPts val="2000"/>
              <a:buChar char="▰"/>
            </a:pPr>
            <a:r>
              <a:rPr lang="en"/>
              <a:t>Une </a:t>
            </a:r>
            <a:r>
              <a:rPr b="1" lang="en">
                <a:latin typeface="Roboto Condensed"/>
                <a:ea typeface="Roboto Condensed"/>
                <a:cs typeface="Roboto Condensed"/>
                <a:sym typeface="Roboto Condensed"/>
              </a:rPr>
              <a:t>URL </a:t>
            </a:r>
            <a:r>
              <a:rPr lang="en"/>
              <a:t>: </a:t>
            </a:r>
            <a:r>
              <a:rPr lang="en" u="sng">
                <a:solidFill>
                  <a:schemeClr val="hlink"/>
                </a:solidFill>
                <a:hlinkClick r:id="rId3"/>
              </a:rPr>
              <a:t>http://monappli.com/articles/1</a:t>
            </a:r>
            <a:r>
              <a:rPr lang="en"/>
              <a:t>. En règle général, le pluriel est utilisé dans les URLs.</a:t>
            </a:r>
            <a:endParaRPr/>
          </a:p>
          <a:p>
            <a:pPr indent="-355600" lvl="0" marL="457200" rtl="0" algn="l">
              <a:spcBef>
                <a:spcPts val="0"/>
              </a:spcBef>
              <a:spcAft>
                <a:spcPts val="0"/>
              </a:spcAft>
              <a:buSzPts val="2000"/>
              <a:buChar char="▰"/>
            </a:pPr>
            <a:r>
              <a:rPr lang="en"/>
              <a:t>Une </a:t>
            </a:r>
            <a:r>
              <a:rPr b="1" lang="en">
                <a:latin typeface="Roboto Condensed"/>
                <a:ea typeface="Roboto Condensed"/>
                <a:cs typeface="Roboto Condensed"/>
                <a:sym typeface="Roboto Condensed"/>
              </a:rPr>
              <a:t>méthode HTTP</a:t>
            </a:r>
            <a:r>
              <a:rPr lang="en"/>
              <a:t> : GET, POST, DELETE, etc</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La méthode va donner la nature de l’opération</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317" name="Google Shape;317;p19"/>
          <p:cNvGrpSpPr/>
          <p:nvPr/>
        </p:nvGrpSpPr>
        <p:grpSpPr>
          <a:xfrm>
            <a:off x="293683" y="574116"/>
            <a:ext cx="309041" cy="403123"/>
            <a:chOff x="590250" y="244200"/>
            <a:chExt cx="407975" cy="532175"/>
          </a:xfrm>
        </p:grpSpPr>
        <p:sp>
          <p:nvSpPr>
            <p:cNvPr id="318" name="Google Shape;318;p1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1" name="Shape 2051"/>
        <p:cNvGrpSpPr/>
        <p:nvPr/>
      </p:nvGrpSpPr>
      <p:grpSpPr>
        <a:xfrm>
          <a:off x="0" y="0"/>
          <a:ext cx="0" cy="0"/>
          <a:chOff x="0" y="0"/>
          <a:chExt cx="0" cy="0"/>
        </a:xfrm>
      </p:grpSpPr>
      <p:sp>
        <p:nvSpPr>
          <p:cNvPr id="2052" name="Google Shape;2052;p10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Rappel</a:t>
            </a:r>
            <a:endParaRPr/>
          </a:p>
        </p:txBody>
      </p:sp>
      <p:sp>
        <p:nvSpPr>
          <p:cNvPr id="2053" name="Google Shape;2053;p10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054" name="Google Shape;2054;p100"/>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Contrôler les entrées !</a:t>
            </a:r>
            <a:endParaRPr b="1">
              <a:solidFill>
                <a:srgbClr val="FF99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rPr lang="en">
                <a:solidFill>
                  <a:schemeClr val="dk1"/>
                </a:solidFill>
              </a:rPr>
              <a:t>L’une des préconisations de la programmation défensive est de valider tous les paramètres d’entrée des différents traitements de nos applications. </a:t>
            </a:r>
            <a:endParaRPr>
              <a:solidFill>
                <a:schemeClr val="dk1"/>
              </a:solidFill>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rPr lang="en">
                <a:solidFill>
                  <a:schemeClr val="dk1"/>
                </a:solidFill>
              </a:rPr>
              <a:t>Elles peuvent:</a:t>
            </a:r>
            <a:endParaRPr>
              <a:solidFill>
                <a:schemeClr val="dk1"/>
              </a:solidFill>
            </a:endParaRPr>
          </a:p>
          <a:p>
            <a:pPr indent="-355600" lvl="0" marL="457200" marR="0" rtl="0" algn="l">
              <a:lnSpc>
                <a:spcPct val="100000"/>
              </a:lnSpc>
              <a:spcBef>
                <a:spcPts val="1000"/>
              </a:spcBef>
              <a:spcAft>
                <a:spcPts val="0"/>
              </a:spcAft>
              <a:buSzPts val="2000"/>
              <a:buFont typeface="Roboto Condensed"/>
              <a:buChar char="▰"/>
            </a:pPr>
            <a:r>
              <a:rPr lang="en">
                <a:solidFill>
                  <a:schemeClr val="dk1"/>
                </a:solidFill>
              </a:rPr>
              <a:t>Être </a:t>
            </a:r>
            <a:r>
              <a:rPr b="1" lang="en">
                <a:solidFill>
                  <a:schemeClr val="dk1"/>
                </a:solidFill>
                <a:latin typeface="Roboto Condensed"/>
                <a:ea typeface="Roboto Condensed"/>
                <a:cs typeface="Roboto Condensed"/>
                <a:sym typeface="Roboto Condensed"/>
              </a:rPr>
              <a:t>malveillantes</a:t>
            </a:r>
            <a:endParaRPr b="1">
              <a:solidFill>
                <a:schemeClr val="dk1"/>
              </a:solidFill>
              <a:latin typeface="Roboto Condensed"/>
              <a:ea typeface="Roboto Condensed"/>
              <a:cs typeface="Roboto Condensed"/>
              <a:sym typeface="Roboto Condensed"/>
            </a:endParaRPr>
          </a:p>
          <a:p>
            <a:pPr indent="-355600" lvl="0" marL="457200" marR="0" rtl="0" algn="l">
              <a:lnSpc>
                <a:spcPct val="100000"/>
              </a:lnSpc>
              <a:spcBef>
                <a:spcPts val="0"/>
              </a:spcBef>
              <a:spcAft>
                <a:spcPts val="0"/>
              </a:spcAft>
              <a:buSzPts val="2000"/>
              <a:buFont typeface="Roboto Condensed"/>
              <a:buChar char="▰"/>
            </a:pPr>
            <a:r>
              <a:rPr lang="en">
                <a:solidFill>
                  <a:schemeClr val="dk1"/>
                </a:solidFill>
              </a:rPr>
              <a:t>Entraîner des </a:t>
            </a:r>
            <a:r>
              <a:rPr b="1" lang="en">
                <a:solidFill>
                  <a:schemeClr val="dk1"/>
                </a:solidFill>
                <a:latin typeface="Roboto Condensed"/>
                <a:ea typeface="Roboto Condensed"/>
                <a:cs typeface="Roboto Condensed"/>
                <a:sym typeface="Roboto Condensed"/>
              </a:rPr>
              <a:t>erreurs</a:t>
            </a:r>
            <a:endParaRPr b="1">
              <a:solidFill>
                <a:schemeClr val="dk1"/>
              </a:solidFill>
              <a:latin typeface="Roboto Condensed"/>
              <a:ea typeface="Roboto Condensed"/>
              <a:cs typeface="Roboto Condensed"/>
              <a:sym typeface="Roboto Condensed"/>
            </a:endParaRPr>
          </a:p>
          <a:p>
            <a:pPr indent="-355600" lvl="0" marL="457200" marR="0" rtl="0" algn="l">
              <a:lnSpc>
                <a:spcPct val="100000"/>
              </a:lnSpc>
              <a:spcBef>
                <a:spcPts val="0"/>
              </a:spcBef>
              <a:spcAft>
                <a:spcPts val="0"/>
              </a:spcAft>
              <a:buSzPts val="2000"/>
              <a:buFont typeface="Roboto Condensed"/>
              <a:buChar char="▰"/>
            </a:pPr>
            <a:r>
              <a:rPr b="1" lang="en">
                <a:solidFill>
                  <a:schemeClr val="dk1"/>
                </a:solidFill>
                <a:latin typeface="Roboto Condensed"/>
                <a:ea typeface="Roboto Condensed"/>
                <a:cs typeface="Roboto Condensed"/>
                <a:sym typeface="Roboto Condensed"/>
              </a:rPr>
              <a:t>Les deux à la fois </a:t>
            </a:r>
            <a:r>
              <a:rPr lang="en">
                <a:solidFill>
                  <a:schemeClr val="dk1"/>
                </a:solidFill>
              </a:rPr>
              <a:t>!</a:t>
            </a:r>
            <a:endParaRPr>
              <a:solidFill>
                <a:schemeClr val="dk1"/>
              </a:solidFill>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t/>
            </a:r>
            <a:endParaRPr sz="14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99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1000"/>
              </a:spcAft>
              <a:buNone/>
            </a:pPr>
            <a:r>
              <a:t/>
            </a:r>
            <a:endParaRPr/>
          </a:p>
        </p:txBody>
      </p:sp>
      <p:grpSp>
        <p:nvGrpSpPr>
          <p:cNvPr id="2055" name="Google Shape;2055;p100"/>
          <p:cNvGrpSpPr/>
          <p:nvPr/>
        </p:nvGrpSpPr>
        <p:grpSpPr>
          <a:xfrm>
            <a:off x="293683" y="574116"/>
            <a:ext cx="309041" cy="403123"/>
            <a:chOff x="590250" y="244200"/>
            <a:chExt cx="407975" cy="532175"/>
          </a:xfrm>
        </p:grpSpPr>
        <p:sp>
          <p:nvSpPr>
            <p:cNvPr id="2056" name="Google Shape;2056;p10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0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0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0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0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0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0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0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0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0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0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0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0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0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3" name="Shape 2073"/>
        <p:cNvGrpSpPr/>
        <p:nvPr/>
      </p:nvGrpSpPr>
      <p:grpSpPr>
        <a:xfrm>
          <a:off x="0" y="0"/>
          <a:ext cx="0" cy="0"/>
          <a:chOff x="0" y="0"/>
          <a:chExt cx="0" cy="0"/>
        </a:xfrm>
      </p:grpSpPr>
      <p:sp>
        <p:nvSpPr>
          <p:cNvPr id="2074" name="Google Shape;2074;p10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Sur une API REST</a:t>
            </a:r>
            <a:endParaRPr/>
          </a:p>
        </p:txBody>
      </p:sp>
      <p:sp>
        <p:nvSpPr>
          <p:cNvPr id="2075" name="Google Shape;2075;p10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076" name="Google Shape;2076;p101"/>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Les requêtes</a:t>
            </a:r>
            <a:endParaRPr>
              <a:solidFill>
                <a:schemeClr val="dk1"/>
              </a:solidFill>
            </a:endParaRPr>
          </a:p>
          <a:p>
            <a:pPr indent="0" lvl="0" marL="0" rtl="0" algn="l">
              <a:spcBef>
                <a:spcPts val="1000"/>
              </a:spcBef>
              <a:spcAft>
                <a:spcPts val="0"/>
              </a:spcAft>
              <a:buNone/>
            </a:pPr>
            <a:r>
              <a:rPr lang="en">
                <a:solidFill>
                  <a:srgbClr val="000000"/>
                </a:solidFill>
              </a:rPr>
              <a:t>Dans le cas d’une API REST, les différents paramètres d’entrée sont : </a:t>
            </a:r>
            <a:endParaRPr>
              <a:solidFill>
                <a:srgbClr val="000000"/>
              </a:solidFill>
            </a:endParaRPr>
          </a:p>
          <a:p>
            <a:pPr indent="-355600" lvl="0" marL="457200" marR="0" rtl="0" algn="l">
              <a:lnSpc>
                <a:spcPct val="100000"/>
              </a:lnSpc>
              <a:spcBef>
                <a:spcPts val="1000"/>
              </a:spcBef>
              <a:spcAft>
                <a:spcPts val="0"/>
              </a:spcAft>
              <a:buSzPts val="2000"/>
              <a:buFont typeface="Roboto Condensed"/>
              <a:buChar char="▰"/>
            </a:pPr>
            <a:r>
              <a:rPr lang="en">
                <a:solidFill>
                  <a:schemeClr val="dk1"/>
                </a:solidFill>
              </a:rPr>
              <a:t>Les paramètres de requêtes :</a:t>
            </a:r>
            <a:r>
              <a:rPr lang="en">
                <a:solidFill>
                  <a:srgbClr val="808000"/>
                </a:solidFill>
                <a:highlight>
                  <a:srgbClr val="FFFFFF"/>
                </a:highlight>
                <a:latin typeface="Courier New"/>
                <a:ea typeface="Courier New"/>
                <a:cs typeface="Courier New"/>
                <a:sym typeface="Courier New"/>
              </a:rPr>
              <a:t> @RequestParam</a:t>
            </a:r>
            <a:endParaRPr>
              <a:solidFill>
                <a:srgbClr val="808000"/>
              </a:solidFill>
              <a:highlight>
                <a:srgbClr val="FFFFFF"/>
              </a:highlight>
              <a:latin typeface="Courier New"/>
              <a:ea typeface="Courier New"/>
              <a:cs typeface="Courier New"/>
              <a:sym typeface="Courier New"/>
            </a:endParaRPr>
          </a:p>
          <a:p>
            <a:pPr indent="-355600" lvl="0" marL="457200" marR="0" rtl="0" algn="l">
              <a:lnSpc>
                <a:spcPct val="100000"/>
              </a:lnSpc>
              <a:spcBef>
                <a:spcPts val="0"/>
              </a:spcBef>
              <a:spcAft>
                <a:spcPts val="0"/>
              </a:spcAft>
              <a:buSzPts val="2000"/>
              <a:buFont typeface="Roboto Condensed"/>
              <a:buChar char="▰"/>
            </a:pPr>
            <a:r>
              <a:rPr lang="en">
                <a:solidFill>
                  <a:schemeClr val="dk1"/>
                </a:solidFill>
              </a:rPr>
              <a:t>Les Fragments d’URL : </a:t>
            </a:r>
            <a:r>
              <a:rPr lang="en">
                <a:solidFill>
                  <a:srgbClr val="808000"/>
                </a:solidFill>
                <a:highlight>
                  <a:srgbClr val="FFFFFF"/>
                </a:highlight>
                <a:latin typeface="Courier New"/>
                <a:ea typeface="Courier New"/>
                <a:cs typeface="Courier New"/>
                <a:sym typeface="Courier New"/>
              </a:rPr>
              <a:t>@PathVariable</a:t>
            </a:r>
            <a:endParaRPr>
              <a:solidFill>
                <a:schemeClr val="dk1"/>
              </a:solidFill>
            </a:endParaRPr>
          </a:p>
          <a:p>
            <a:pPr indent="-355600" lvl="0" marL="457200" marR="0" rtl="0" algn="l">
              <a:lnSpc>
                <a:spcPct val="100000"/>
              </a:lnSpc>
              <a:spcBef>
                <a:spcPts val="0"/>
              </a:spcBef>
              <a:spcAft>
                <a:spcPts val="0"/>
              </a:spcAft>
              <a:buSzPts val="2000"/>
              <a:buFont typeface="Roboto Condensed"/>
              <a:buChar char="▰"/>
            </a:pPr>
            <a:r>
              <a:rPr lang="en">
                <a:solidFill>
                  <a:schemeClr val="dk1"/>
                </a:solidFill>
              </a:rPr>
              <a:t>Les Corps de requêtes : </a:t>
            </a:r>
            <a:r>
              <a:rPr lang="en">
                <a:solidFill>
                  <a:srgbClr val="808000"/>
                </a:solidFill>
                <a:highlight>
                  <a:srgbClr val="FFFFFF"/>
                </a:highlight>
                <a:latin typeface="Courier New"/>
                <a:ea typeface="Courier New"/>
                <a:cs typeface="Courier New"/>
                <a:sym typeface="Courier New"/>
              </a:rPr>
              <a:t>@RequestBody</a:t>
            </a:r>
            <a:endParaRPr>
              <a:solidFill>
                <a:schemeClr val="dk1"/>
              </a:solidFill>
            </a:endParaRPr>
          </a:p>
          <a:p>
            <a:pPr indent="-355600" lvl="0" marL="457200" marR="0" rtl="0" algn="l">
              <a:lnSpc>
                <a:spcPct val="100000"/>
              </a:lnSpc>
              <a:spcBef>
                <a:spcPts val="0"/>
              </a:spcBef>
              <a:spcAft>
                <a:spcPts val="0"/>
              </a:spcAft>
              <a:buSzPts val="2000"/>
              <a:buFont typeface="Roboto Condensed"/>
              <a:buChar char="▰"/>
            </a:pPr>
            <a:r>
              <a:rPr lang="en">
                <a:solidFill>
                  <a:schemeClr val="dk1"/>
                </a:solidFill>
              </a:rPr>
              <a:t>Les Headers : </a:t>
            </a:r>
            <a:r>
              <a:rPr lang="en">
                <a:solidFill>
                  <a:srgbClr val="808000"/>
                </a:solidFill>
                <a:highlight>
                  <a:srgbClr val="FFFFFF"/>
                </a:highlight>
                <a:latin typeface="Courier New"/>
                <a:ea typeface="Courier New"/>
                <a:cs typeface="Courier New"/>
                <a:sym typeface="Courier New"/>
              </a:rPr>
              <a:t>@RequestHeader</a:t>
            </a:r>
            <a:endParaRPr>
              <a:solidFill>
                <a:schemeClr val="dk1"/>
              </a:solidFill>
            </a:endParaRPr>
          </a:p>
          <a:p>
            <a:pPr indent="0" lvl="0" marL="0" marR="0" rtl="0" algn="l">
              <a:lnSpc>
                <a:spcPct val="100000"/>
              </a:lnSpc>
              <a:spcBef>
                <a:spcPts val="1000"/>
              </a:spcBef>
              <a:spcAft>
                <a:spcPts val="0"/>
              </a:spcAft>
              <a:buNone/>
            </a:pPr>
            <a:r>
              <a:t/>
            </a:r>
            <a:endParaRPr>
              <a:solidFill>
                <a:schemeClr val="dk1"/>
              </a:solidFill>
            </a:endParaRPr>
          </a:p>
          <a:p>
            <a:pPr indent="0" lvl="0" marL="0" marR="0" rtl="0" algn="l">
              <a:lnSpc>
                <a:spcPct val="100000"/>
              </a:lnSpc>
              <a:spcBef>
                <a:spcPts val="1000"/>
              </a:spcBef>
              <a:spcAft>
                <a:spcPts val="0"/>
              </a:spcAft>
              <a:buNone/>
            </a:pPr>
            <a:r>
              <a:rPr b="1" lang="en">
                <a:solidFill>
                  <a:schemeClr val="dk1"/>
                </a:solidFill>
                <a:latin typeface="Roboto Condensed"/>
                <a:ea typeface="Roboto Condensed"/>
                <a:cs typeface="Roboto Condensed"/>
                <a:sym typeface="Roboto Condensed"/>
              </a:rPr>
              <a:t>NB</a:t>
            </a:r>
            <a:r>
              <a:rPr lang="en">
                <a:solidFill>
                  <a:schemeClr val="dk1"/>
                </a:solidFill>
              </a:rPr>
              <a:t>: On considère en général que sécuriser l’insertion des données et les requêtes suffit à considérer la BDD comme source de confiance.</a:t>
            </a:r>
            <a:endParaRPr>
              <a:solidFill>
                <a:schemeClr val="dk1"/>
              </a:solidFill>
            </a:endParaRPr>
          </a:p>
          <a:p>
            <a:pPr indent="0" lvl="0" marL="0" rtl="0" algn="l">
              <a:spcBef>
                <a:spcPts val="1000"/>
              </a:spcBef>
              <a:spcAft>
                <a:spcPts val="1000"/>
              </a:spcAft>
              <a:buNone/>
            </a:pPr>
            <a:r>
              <a:t/>
            </a:r>
            <a:endParaRPr/>
          </a:p>
        </p:txBody>
      </p:sp>
      <p:grpSp>
        <p:nvGrpSpPr>
          <p:cNvPr id="2077" name="Google Shape;2077;p101"/>
          <p:cNvGrpSpPr/>
          <p:nvPr/>
        </p:nvGrpSpPr>
        <p:grpSpPr>
          <a:xfrm>
            <a:off x="293683" y="574116"/>
            <a:ext cx="309041" cy="403123"/>
            <a:chOff x="590250" y="244200"/>
            <a:chExt cx="407975" cy="532175"/>
          </a:xfrm>
        </p:grpSpPr>
        <p:sp>
          <p:nvSpPr>
            <p:cNvPr id="2078" name="Google Shape;2078;p10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0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0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0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0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0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0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0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0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0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0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0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0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0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5" name="Shape 2095"/>
        <p:cNvGrpSpPr/>
        <p:nvPr/>
      </p:nvGrpSpPr>
      <p:grpSpPr>
        <a:xfrm>
          <a:off x="0" y="0"/>
          <a:ext cx="0" cy="0"/>
          <a:chOff x="0" y="0"/>
          <a:chExt cx="0" cy="0"/>
        </a:xfrm>
      </p:grpSpPr>
      <p:sp>
        <p:nvSpPr>
          <p:cNvPr id="2096" name="Google Shape;2096;p10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Hibernate Validattor</a:t>
            </a:r>
            <a:endParaRPr/>
          </a:p>
        </p:txBody>
      </p:sp>
      <p:sp>
        <p:nvSpPr>
          <p:cNvPr id="2097" name="Google Shape;2097;p10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098" name="Google Shape;2098;p102"/>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Validation automatique</a:t>
            </a:r>
            <a:endParaRPr>
              <a:solidFill>
                <a:schemeClr val="dk1"/>
              </a:solidFill>
            </a:endParaRPr>
          </a:p>
          <a:p>
            <a:pPr indent="0" lvl="0" marL="0" marR="0" rtl="0" algn="l">
              <a:lnSpc>
                <a:spcPct val="100000"/>
              </a:lnSpc>
              <a:spcBef>
                <a:spcPts val="1000"/>
              </a:spcBef>
              <a:spcAft>
                <a:spcPts val="0"/>
              </a:spcAft>
              <a:buNone/>
            </a:pPr>
            <a:r>
              <a:rPr lang="en">
                <a:solidFill>
                  <a:srgbClr val="000000"/>
                </a:solidFill>
              </a:rPr>
              <a:t>Pour éviter de devoir tester à la main chacun des paramètres, il est possible de déléguer cette tâche à une librairie. La plus connue d’entre elles est </a:t>
            </a:r>
            <a:r>
              <a:rPr b="1" lang="en">
                <a:solidFill>
                  <a:srgbClr val="000000"/>
                </a:solidFill>
                <a:latin typeface="Roboto Condensed"/>
                <a:ea typeface="Roboto Condensed"/>
                <a:cs typeface="Roboto Condensed"/>
                <a:sym typeface="Roboto Condensed"/>
              </a:rPr>
              <a:t>hibernate-validator.</a:t>
            </a:r>
            <a:endParaRPr b="1">
              <a:solidFill>
                <a:srgbClr val="000000"/>
              </a:solidFill>
              <a:latin typeface="Roboto Condensed"/>
              <a:ea typeface="Roboto Condensed"/>
              <a:cs typeface="Roboto Condensed"/>
              <a:sym typeface="Roboto Condensed"/>
            </a:endParaRPr>
          </a:p>
          <a:p>
            <a:pPr indent="0" lvl="0" marL="0" marR="0" rtl="0" algn="l">
              <a:lnSpc>
                <a:spcPct val="100000"/>
              </a:lnSpc>
              <a:spcBef>
                <a:spcPts val="1000"/>
              </a:spcBef>
              <a:spcAft>
                <a:spcPts val="0"/>
              </a:spcAft>
              <a:buNone/>
            </a:pPr>
            <a:r>
              <a:t/>
            </a:r>
            <a:endParaRPr>
              <a:solidFill>
                <a:srgbClr val="000000"/>
              </a:solidFill>
            </a:endParaRPr>
          </a:p>
          <a:p>
            <a:pPr indent="0" lvl="0" marL="0" marR="0" rtl="0" algn="l">
              <a:lnSpc>
                <a:spcPct val="100000"/>
              </a:lnSpc>
              <a:spcBef>
                <a:spcPts val="1000"/>
              </a:spcBef>
              <a:spcAft>
                <a:spcPts val="0"/>
              </a:spcAft>
              <a:buNone/>
            </a:pPr>
            <a:r>
              <a:rPr lang="en">
                <a:solidFill>
                  <a:srgbClr val="000000"/>
                </a:solidFill>
              </a:rPr>
              <a:t>Par un mécanisme d’annotations, il sera possible d’appliquer des contrôles sur chacun des types d’entrants.</a:t>
            </a:r>
            <a:endParaRPr>
              <a:solidFill>
                <a:srgbClr val="000000"/>
              </a:solidFill>
            </a:endParaRPr>
          </a:p>
          <a:p>
            <a:pPr indent="0" lvl="0" marL="0" marR="0" rtl="0" algn="l">
              <a:lnSpc>
                <a:spcPct val="100000"/>
              </a:lnSpc>
              <a:spcBef>
                <a:spcPts val="1000"/>
              </a:spcBef>
              <a:spcAft>
                <a:spcPts val="0"/>
              </a:spcAft>
              <a:buNone/>
            </a:pPr>
            <a:r>
              <a:t/>
            </a:r>
            <a:endParaRPr>
              <a:solidFill>
                <a:srgbClr val="000000"/>
              </a:solidFill>
            </a:endParaRPr>
          </a:p>
          <a:p>
            <a:pPr indent="0" lvl="0" marL="0" rtl="0" algn="l">
              <a:spcBef>
                <a:spcPts val="1000"/>
              </a:spcBef>
              <a:spcAft>
                <a:spcPts val="1000"/>
              </a:spcAft>
              <a:buNone/>
            </a:pPr>
            <a:r>
              <a:t/>
            </a:r>
            <a:endParaRPr/>
          </a:p>
        </p:txBody>
      </p:sp>
      <p:grpSp>
        <p:nvGrpSpPr>
          <p:cNvPr id="2099" name="Google Shape;2099;p102"/>
          <p:cNvGrpSpPr/>
          <p:nvPr/>
        </p:nvGrpSpPr>
        <p:grpSpPr>
          <a:xfrm>
            <a:off x="293683" y="574116"/>
            <a:ext cx="309041" cy="403123"/>
            <a:chOff x="590250" y="244200"/>
            <a:chExt cx="407975" cy="532175"/>
          </a:xfrm>
        </p:grpSpPr>
        <p:sp>
          <p:nvSpPr>
            <p:cNvPr id="2100" name="Google Shape;2100;p10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0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0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0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0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0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0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0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0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0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0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0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0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0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7" name="Shape 2117"/>
        <p:cNvGrpSpPr/>
        <p:nvPr/>
      </p:nvGrpSpPr>
      <p:grpSpPr>
        <a:xfrm>
          <a:off x="0" y="0"/>
          <a:ext cx="0" cy="0"/>
          <a:chOff x="0" y="0"/>
          <a:chExt cx="0" cy="0"/>
        </a:xfrm>
      </p:grpSpPr>
      <p:sp>
        <p:nvSpPr>
          <p:cNvPr id="2118" name="Google Shape;2118;p10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Ajout à une application</a:t>
            </a:r>
            <a:endParaRPr/>
          </a:p>
        </p:txBody>
      </p:sp>
      <p:sp>
        <p:nvSpPr>
          <p:cNvPr id="2119" name="Google Shape;2119;p10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120" name="Google Shape;2120;p103"/>
          <p:cNvSpPr txBox="1"/>
          <p:nvPr>
            <p:ph idx="1" type="body"/>
          </p:nvPr>
        </p:nvSpPr>
        <p:spPr>
          <a:xfrm>
            <a:off x="293675" y="1481350"/>
            <a:ext cx="8610900" cy="246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solidFill>
                  <a:srgbClr val="FF9900"/>
                </a:solidFill>
                <a:latin typeface="Roboto Condensed"/>
                <a:ea typeface="Roboto Condensed"/>
                <a:cs typeface="Roboto Condensed"/>
                <a:sym typeface="Roboto Condensed"/>
              </a:rPr>
              <a:t>Dépendance </a:t>
            </a:r>
            <a:endParaRPr b="1">
              <a:solidFill>
                <a:srgbClr val="FF9900"/>
              </a:solidFill>
              <a:latin typeface="Roboto Condensed"/>
              <a:ea typeface="Roboto Condensed"/>
              <a:cs typeface="Roboto Condensed"/>
              <a:sym typeface="Roboto Condensed"/>
            </a:endParaRPr>
          </a:p>
          <a:p>
            <a:pPr indent="0" lvl="0" marL="457200" marR="0" rtl="0" algn="l">
              <a:lnSpc>
                <a:spcPct val="100000"/>
              </a:lnSpc>
              <a:spcBef>
                <a:spcPts val="10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&lt;</a:t>
            </a:r>
            <a:r>
              <a:rPr b="1" lang="en" sz="1600">
                <a:solidFill>
                  <a:srgbClr val="000080"/>
                </a:solidFill>
                <a:latin typeface="Courier New"/>
                <a:ea typeface="Courier New"/>
                <a:cs typeface="Courier New"/>
                <a:sym typeface="Courier New"/>
              </a:rPr>
              <a:t>dependency</a:t>
            </a:r>
            <a:r>
              <a:rPr lang="en" sz="1600">
                <a:solidFill>
                  <a:schemeClr val="dk1"/>
                </a:solidFill>
                <a:latin typeface="Courier New"/>
                <a:ea typeface="Courier New"/>
                <a:cs typeface="Courier New"/>
                <a:sym typeface="Courier New"/>
              </a:rPr>
              <a:t>&gt;</a:t>
            </a:r>
            <a:endParaRPr sz="1600">
              <a:solidFill>
                <a:schemeClr val="dk1"/>
              </a:solidFill>
              <a:latin typeface="Courier New"/>
              <a:ea typeface="Courier New"/>
              <a:cs typeface="Courier New"/>
              <a:sym typeface="Courier New"/>
            </a:endParaRPr>
          </a:p>
          <a:p>
            <a:pPr indent="0" lvl="0" marL="457200" marR="0" rtl="0" algn="l">
              <a:lnSpc>
                <a:spcPct val="100000"/>
              </a:lnSpc>
              <a:spcBef>
                <a:spcPts val="10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   &lt;</a:t>
            </a:r>
            <a:r>
              <a:rPr b="1" lang="en" sz="1600">
                <a:solidFill>
                  <a:srgbClr val="000080"/>
                </a:solidFill>
                <a:latin typeface="Courier New"/>
                <a:ea typeface="Courier New"/>
                <a:cs typeface="Courier New"/>
                <a:sym typeface="Courier New"/>
              </a:rPr>
              <a:t>groupId</a:t>
            </a:r>
            <a:r>
              <a:rPr lang="en" sz="1600">
                <a:solidFill>
                  <a:schemeClr val="dk1"/>
                </a:solidFill>
                <a:latin typeface="Courier New"/>
                <a:ea typeface="Courier New"/>
                <a:cs typeface="Courier New"/>
                <a:sym typeface="Courier New"/>
              </a:rPr>
              <a:t>&gt;org.hibernate.validator&lt;/</a:t>
            </a:r>
            <a:r>
              <a:rPr b="1" lang="en" sz="1600">
                <a:solidFill>
                  <a:srgbClr val="000080"/>
                </a:solidFill>
                <a:latin typeface="Courier New"/>
                <a:ea typeface="Courier New"/>
                <a:cs typeface="Courier New"/>
                <a:sym typeface="Courier New"/>
              </a:rPr>
              <a:t>groupId</a:t>
            </a:r>
            <a:r>
              <a:rPr lang="en" sz="1600">
                <a:solidFill>
                  <a:schemeClr val="dk1"/>
                </a:solidFill>
                <a:latin typeface="Courier New"/>
                <a:ea typeface="Courier New"/>
                <a:cs typeface="Courier New"/>
                <a:sym typeface="Courier New"/>
              </a:rPr>
              <a:t>&gt;</a:t>
            </a:r>
            <a:endParaRPr sz="1600">
              <a:solidFill>
                <a:schemeClr val="dk1"/>
              </a:solidFill>
              <a:latin typeface="Courier New"/>
              <a:ea typeface="Courier New"/>
              <a:cs typeface="Courier New"/>
              <a:sym typeface="Courier New"/>
            </a:endParaRPr>
          </a:p>
          <a:p>
            <a:pPr indent="0" lvl="0" marL="457200" marR="0" rtl="0" algn="l">
              <a:lnSpc>
                <a:spcPct val="100000"/>
              </a:lnSpc>
              <a:spcBef>
                <a:spcPts val="10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   &lt;</a:t>
            </a:r>
            <a:r>
              <a:rPr b="1" lang="en" sz="1600">
                <a:solidFill>
                  <a:srgbClr val="000080"/>
                </a:solidFill>
                <a:latin typeface="Courier New"/>
                <a:ea typeface="Courier New"/>
                <a:cs typeface="Courier New"/>
                <a:sym typeface="Courier New"/>
              </a:rPr>
              <a:t>artifactId</a:t>
            </a:r>
            <a:r>
              <a:rPr lang="en" sz="1600">
                <a:solidFill>
                  <a:schemeClr val="dk1"/>
                </a:solidFill>
                <a:latin typeface="Courier New"/>
                <a:ea typeface="Courier New"/>
                <a:cs typeface="Courier New"/>
                <a:sym typeface="Courier New"/>
              </a:rPr>
              <a:t>&gt;hibernate-validator&lt;/</a:t>
            </a:r>
            <a:r>
              <a:rPr b="1" lang="en" sz="1600">
                <a:solidFill>
                  <a:srgbClr val="000080"/>
                </a:solidFill>
                <a:latin typeface="Courier New"/>
                <a:ea typeface="Courier New"/>
                <a:cs typeface="Courier New"/>
                <a:sym typeface="Courier New"/>
              </a:rPr>
              <a:t>artifactId</a:t>
            </a:r>
            <a:r>
              <a:rPr lang="en" sz="1600">
                <a:solidFill>
                  <a:schemeClr val="dk1"/>
                </a:solidFill>
                <a:latin typeface="Courier New"/>
                <a:ea typeface="Courier New"/>
                <a:cs typeface="Courier New"/>
                <a:sym typeface="Courier New"/>
              </a:rPr>
              <a:t>&gt;</a:t>
            </a:r>
            <a:endParaRPr sz="1600">
              <a:solidFill>
                <a:schemeClr val="dk1"/>
              </a:solidFill>
              <a:latin typeface="Courier New"/>
              <a:ea typeface="Courier New"/>
              <a:cs typeface="Courier New"/>
              <a:sym typeface="Courier New"/>
            </a:endParaRPr>
          </a:p>
          <a:p>
            <a:pPr indent="0" lvl="0" marL="457200" marR="0" rtl="0" algn="l">
              <a:lnSpc>
                <a:spcPct val="100000"/>
              </a:lnSpc>
              <a:spcBef>
                <a:spcPts val="10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   &lt;</a:t>
            </a:r>
            <a:r>
              <a:rPr b="1" lang="en" sz="1600">
                <a:solidFill>
                  <a:srgbClr val="000080"/>
                </a:solidFill>
                <a:latin typeface="Courier New"/>
                <a:ea typeface="Courier New"/>
                <a:cs typeface="Courier New"/>
                <a:sym typeface="Courier New"/>
              </a:rPr>
              <a:t>version</a:t>
            </a:r>
            <a:r>
              <a:rPr lang="en" sz="1600">
                <a:solidFill>
                  <a:schemeClr val="dk1"/>
                </a:solidFill>
                <a:latin typeface="Courier New"/>
                <a:ea typeface="Courier New"/>
                <a:cs typeface="Courier New"/>
                <a:sym typeface="Courier New"/>
              </a:rPr>
              <a:t>&gt;6.0.17.Final&lt;/</a:t>
            </a:r>
            <a:r>
              <a:rPr b="1" lang="en" sz="1600">
                <a:solidFill>
                  <a:srgbClr val="000080"/>
                </a:solidFill>
                <a:latin typeface="Courier New"/>
                <a:ea typeface="Courier New"/>
                <a:cs typeface="Courier New"/>
                <a:sym typeface="Courier New"/>
              </a:rPr>
              <a:t>version</a:t>
            </a:r>
            <a:r>
              <a:rPr lang="en" sz="1600">
                <a:solidFill>
                  <a:schemeClr val="dk1"/>
                </a:solidFill>
                <a:latin typeface="Courier New"/>
                <a:ea typeface="Courier New"/>
                <a:cs typeface="Courier New"/>
                <a:sym typeface="Courier New"/>
              </a:rPr>
              <a:t>&gt;</a:t>
            </a:r>
            <a:endParaRPr sz="1600">
              <a:solidFill>
                <a:schemeClr val="dk1"/>
              </a:solidFill>
              <a:latin typeface="Courier New"/>
              <a:ea typeface="Courier New"/>
              <a:cs typeface="Courier New"/>
              <a:sym typeface="Courier New"/>
            </a:endParaRPr>
          </a:p>
          <a:p>
            <a:pPr indent="0" lvl="0" marL="457200" marR="0" rtl="0" algn="l">
              <a:lnSpc>
                <a:spcPct val="100000"/>
              </a:lnSpc>
              <a:spcBef>
                <a:spcPts val="10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&lt;/</a:t>
            </a:r>
            <a:r>
              <a:rPr b="1" lang="en" sz="1600">
                <a:solidFill>
                  <a:srgbClr val="000080"/>
                </a:solidFill>
                <a:latin typeface="Courier New"/>
                <a:ea typeface="Courier New"/>
                <a:cs typeface="Courier New"/>
                <a:sym typeface="Courier New"/>
              </a:rPr>
              <a:t>dependency</a:t>
            </a:r>
            <a:r>
              <a:rPr lang="en" sz="1600">
                <a:solidFill>
                  <a:schemeClr val="dk1"/>
                </a:solidFill>
                <a:latin typeface="Courier New"/>
                <a:ea typeface="Courier New"/>
                <a:cs typeface="Courier New"/>
                <a:sym typeface="Courier New"/>
              </a:rPr>
              <a:t>&gt;</a:t>
            </a:r>
            <a:endParaRPr sz="1600">
              <a:solidFill>
                <a:schemeClr val="dk1"/>
              </a:solidFill>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
                <a:latin typeface="Roboto Condensed"/>
                <a:ea typeface="Roboto Condensed"/>
                <a:cs typeface="Roboto Condensed"/>
                <a:sym typeface="Roboto Condensed"/>
              </a:rPr>
              <a:t>Attention </a:t>
            </a:r>
            <a:r>
              <a:rPr lang="en"/>
              <a:t>: cette dépendance est elle même incluse dans </a:t>
            </a:r>
            <a:r>
              <a:rPr lang="en">
                <a:solidFill>
                  <a:schemeClr val="dk1"/>
                </a:solidFill>
                <a:latin typeface="Courier New"/>
                <a:ea typeface="Courier New"/>
                <a:cs typeface="Courier New"/>
                <a:sym typeface="Courier New"/>
              </a:rPr>
              <a:t>spring-boot-starter-web</a:t>
            </a:r>
            <a:endParaRPr>
              <a:solidFill>
                <a:schemeClr val="dk1"/>
              </a:solidFill>
              <a:latin typeface="Courier New"/>
              <a:ea typeface="Courier New"/>
              <a:cs typeface="Courier New"/>
              <a:sym typeface="Courier New"/>
            </a:endParaRPr>
          </a:p>
          <a:p>
            <a:pPr indent="0" lvl="0" marL="0" rtl="0" algn="l">
              <a:spcBef>
                <a:spcPts val="1000"/>
              </a:spcBef>
              <a:spcAft>
                <a:spcPts val="1000"/>
              </a:spcAft>
              <a:buNone/>
            </a:pPr>
            <a:r>
              <a:t/>
            </a:r>
            <a:endParaRPr/>
          </a:p>
        </p:txBody>
      </p:sp>
      <p:grpSp>
        <p:nvGrpSpPr>
          <p:cNvPr id="2121" name="Google Shape;2121;p103"/>
          <p:cNvGrpSpPr/>
          <p:nvPr/>
        </p:nvGrpSpPr>
        <p:grpSpPr>
          <a:xfrm>
            <a:off x="293683" y="574116"/>
            <a:ext cx="309041" cy="403123"/>
            <a:chOff x="590250" y="244200"/>
            <a:chExt cx="407975" cy="532175"/>
          </a:xfrm>
        </p:grpSpPr>
        <p:sp>
          <p:nvSpPr>
            <p:cNvPr id="2122" name="Google Shape;2122;p10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0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0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0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0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0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0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0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0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0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0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0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0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0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9" name="Shape 2139"/>
        <p:cNvGrpSpPr/>
        <p:nvPr/>
      </p:nvGrpSpPr>
      <p:grpSpPr>
        <a:xfrm>
          <a:off x="0" y="0"/>
          <a:ext cx="0" cy="0"/>
          <a:chOff x="0" y="0"/>
          <a:chExt cx="0" cy="0"/>
        </a:xfrm>
      </p:grpSpPr>
      <p:sp>
        <p:nvSpPr>
          <p:cNvPr id="2140" name="Google Shape;2140;p10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Contrôler un paramètre</a:t>
            </a:r>
            <a:endParaRPr/>
          </a:p>
        </p:txBody>
      </p:sp>
      <p:sp>
        <p:nvSpPr>
          <p:cNvPr id="2141" name="Google Shape;2141;p10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142" name="Google Shape;2142;p104"/>
          <p:cNvSpPr txBox="1"/>
          <p:nvPr>
            <p:ph idx="1" type="body"/>
          </p:nvPr>
        </p:nvSpPr>
        <p:spPr>
          <a:xfrm>
            <a:off x="266550" y="1498925"/>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rgbClr val="FF9900"/>
                </a:solidFill>
                <a:latin typeface="Roboto Condensed"/>
                <a:ea typeface="Roboto Condensed"/>
                <a:cs typeface="Roboto Condensed"/>
                <a:sym typeface="Roboto Condensed"/>
              </a:rPr>
              <a:t>Bean de validation</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t>Pour activer la validation des paramètres de requête et des fragments d’URL, il faut créer un Bean. Sous Spring Boot, l’</a:t>
            </a:r>
            <a:r>
              <a:rPr b="1" lang="en">
                <a:latin typeface="Roboto Condensed"/>
                <a:ea typeface="Roboto Condensed"/>
                <a:cs typeface="Roboto Condensed"/>
                <a:sym typeface="Roboto Condensed"/>
              </a:rPr>
              <a:t>auto-configuration</a:t>
            </a:r>
            <a:r>
              <a:rPr lang="en"/>
              <a:t> par présence de la librairie dans le classpath s’en charge. </a:t>
            </a:r>
            <a:r>
              <a:rPr b="1" lang="en">
                <a:latin typeface="Roboto Condensed"/>
                <a:ea typeface="Roboto Condensed"/>
                <a:cs typeface="Roboto Condensed"/>
                <a:sym typeface="Roboto Condensed"/>
              </a:rPr>
              <a:t>Sinon </a:t>
            </a:r>
            <a:r>
              <a:rPr lang="en"/>
              <a:t>: </a:t>
            </a:r>
            <a:endParaRPr/>
          </a:p>
          <a:p>
            <a:pPr indent="0" lvl="0" marL="0" rtl="0" algn="l">
              <a:spcBef>
                <a:spcPts val="1000"/>
              </a:spcBef>
              <a:spcAft>
                <a:spcPts val="0"/>
              </a:spcAft>
              <a:buClr>
                <a:schemeClr val="dk1"/>
              </a:buClr>
              <a:buSzPts val="1100"/>
              <a:buFont typeface="Arial"/>
              <a:buNone/>
            </a:pPr>
            <a:r>
              <a:rPr lang="en">
                <a:solidFill>
                  <a:srgbClr val="808000"/>
                </a:solidFill>
                <a:highlight>
                  <a:srgbClr val="FFFFFF"/>
                </a:highlight>
                <a:latin typeface="Courier New"/>
                <a:ea typeface="Courier New"/>
                <a:cs typeface="Courier New"/>
                <a:sym typeface="Courier New"/>
              </a:rPr>
              <a:t>@Bean</a:t>
            </a:r>
            <a:endParaRPr>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b="1" lang="en">
                <a:solidFill>
                  <a:srgbClr val="000080"/>
                </a:solidFill>
                <a:highlight>
                  <a:srgbClr val="FFFFFF"/>
                </a:highlight>
                <a:latin typeface="Courier New"/>
                <a:ea typeface="Courier New"/>
                <a:cs typeface="Courier New"/>
                <a:sym typeface="Courier New"/>
              </a:rPr>
              <a:t>public </a:t>
            </a:r>
            <a:r>
              <a:rPr lang="en">
                <a:solidFill>
                  <a:schemeClr val="dk1"/>
                </a:solidFill>
                <a:highlight>
                  <a:srgbClr val="FFFFFF"/>
                </a:highlight>
                <a:latin typeface="Courier New"/>
                <a:ea typeface="Courier New"/>
                <a:cs typeface="Courier New"/>
                <a:sym typeface="Courier New"/>
              </a:rPr>
              <a:t>MethodValidationPostProcessor methodValidationPostProcessor() {</a:t>
            </a:r>
            <a:endParaRPr>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   </a:t>
            </a:r>
            <a:r>
              <a:rPr b="1" lang="en">
                <a:solidFill>
                  <a:srgbClr val="000080"/>
                </a:solidFill>
                <a:highlight>
                  <a:srgbClr val="FFFFFF"/>
                </a:highlight>
                <a:latin typeface="Courier New"/>
                <a:ea typeface="Courier New"/>
                <a:cs typeface="Courier New"/>
                <a:sym typeface="Courier New"/>
              </a:rPr>
              <a:t>return new </a:t>
            </a:r>
            <a:r>
              <a:rPr lang="en">
                <a:solidFill>
                  <a:schemeClr val="dk1"/>
                </a:solidFill>
                <a:highlight>
                  <a:srgbClr val="FFFFFF"/>
                </a:highlight>
                <a:latin typeface="Courier New"/>
                <a:ea typeface="Courier New"/>
                <a:cs typeface="Courier New"/>
                <a:sym typeface="Courier New"/>
              </a:rPr>
              <a:t>MethodValidationPostProcessor();</a:t>
            </a:r>
            <a:endParaRPr>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pSp>
        <p:nvGrpSpPr>
          <p:cNvPr id="2143" name="Google Shape;2143;p104"/>
          <p:cNvGrpSpPr/>
          <p:nvPr/>
        </p:nvGrpSpPr>
        <p:grpSpPr>
          <a:xfrm>
            <a:off x="293683" y="574116"/>
            <a:ext cx="309041" cy="403123"/>
            <a:chOff x="590250" y="244200"/>
            <a:chExt cx="407975" cy="532175"/>
          </a:xfrm>
        </p:grpSpPr>
        <p:sp>
          <p:nvSpPr>
            <p:cNvPr id="2144" name="Google Shape;2144;p10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0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0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0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0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0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0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0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0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0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0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0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0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0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1" name="Shape 2161"/>
        <p:cNvGrpSpPr/>
        <p:nvPr/>
      </p:nvGrpSpPr>
      <p:grpSpPr>
        <a:xfrm>
          <a:off x="0" y="0"/>
          <a:ext cx="0" cy="0"/>
          <a:chOff x="0" y="0"/>
          <a:chExt cx="0" cy="0"/>
        </a:xfrm>
      </p:grpSpPr>
      <p:sp>
        <p:nvSpPr>
          <p:cNvPr id="2162" name="Google Shape;2162;p10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Contrôler un paramètre</a:t>
            </a:r>
            <a:endParaRPr/>
          </a:p>
        </p:txBody>
      </p:sp>
      <p:sp>
        <p:nvSpPr>
          <p:cNvPr id="2163" name="Google Shape;2163;p10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164" name="Google Shape;2164;p105"/>
          <p:cNvSpPr txBox="1"/>
          <p:nvPr>
            <p:ph idx="1" type="body"/>
          </p:nvPr>
        </p:nvSpPr>
        <p:spPr>
          <a:xfrm>
            <a:off x="266550" y="1498925"/>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Validation d’un Controller</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t>La validation d’un Controller et de ses méthodes se fait en ajoutant l’annotation </a:t>
            </a:r>
            <a:r>
              <a:rPr lang="en">
                <a:solidFill>
                  <a:srgbClr val="808000"/>
                </a:solidFill>
                <a:highlight>
                  <a:srgbClr val="FFFFFF"/>
                </a:highlight>
                <a:latin typeface="Courier New"/>
                <a:ea typeface="Courier New"/>
                <a:cs typeface="Courier New"/>
                <a:sym typeface="Courier New"/>
              </a:rPr>
              <a:t>@Validated</a:t>
            </a:r>
            <a:r>
              <a:rPr lang="en"/>
              <a:t> sur le Controller. Elle déclenche la validation de tous les paramètres pour lesquels un contrôle sera ajouté. </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
                <a:solidFill>
                  <a:srgbClr val="808000"/>
                </a:solidFill>
                <a:highlight>
                  <a:srgbClr val="FFFFFF"/>
                </a:highlight>
                <a:latin typeface="Courier New"/>
                <a:ea typeface="Courier New"/>
                <a:cs typeface="Courier New"/>
                <a:sym typeface="Courier New"/>
              </a:rPr>
              <a:t>@RequestMapping</a:t>
            </a:r>
            <a:r>
              <a:rPr lang="en">
                <a:solidFill>
                  <a:schemeClr val="dk1"/>
                </a:solidFill>
                <a:highlight>
                  <a:srgbClr val="FFFFFF"/>
                </a:highlight>
                <a:latin typeface="Courier New"/>
                <a:ea typeface="Courier New"/>
                <a:cs typeface="Courier New"/>
                <a:sym typeface="Courier New"/>
              </a:rPr>
              <a:t>(</a:t>
            </a:r>
            <a:r>
              <a:rPr b="1" lang="en">
                <a:solidFill>
                  <a:srgbClr val="008000"/>
                </a:solidFill>
                <a:highlight>
                  <a:srgbClr val="FFFFFF"/>
                </a:highlight>
                <a:latin typeface="Courier New"/>
                <a:ea typeface="Courier New"/>
                <a:cs typeface="Courier New"/>
                <a:sym typeface="Courier New"/>
              </a:rPr>
              <a:t>"/test"</a:t>
            </a:r>
            <a:r>
              <a:rPr lang="en">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a:solidFill>
                  <a:srgbClr val="808000"/>
                </a:solidFill>
                <a:highlight>
                  <a:srgbClr val="FFFFFF"/>
                </a:highlight>
                <a:latin typeface="Courier New"/>
                <a:ea typeface="Courier New"/>
                <a:cs typeface="Courier New"/>
                <a:sym typeface="Courier New"/>
              </a:rPr>
              <a:t>@Validated</a:t>
            </a:r>
            <a:endParaRPr>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b="1" lang="en">
                <a:solidFill>
                  <a:srgbClr val="000080"/>
                </a:solidFill>
                <a:highlight>
                  <a:srgbClr val="FFFFFF"/>
                </a:highlight>
                <a:latin typeface="Courier New"/>
                <a:ea typeface="Courier New"/>
                <a:cs typeface="Courier New"/>
                <a:sym typeface="Courier New"/>
              </a:rPr>
              <a:t>public class </a:t>
            </a:r>
            <a:r>
              <a:rPr lang="en">
                <a:solidFill>
                  <a:schemeClr val="dk1"/>
                </a:solidFill>
                <a:highlight>
                  <a:srgbClr val="FFFFFF"/>
                </a:highlight>
                <a:latin typeface="Courier New"/>
                <a:ea typeface="Courier New"/>
                <a:cs typeface="Courier New"/>
                <a:sym typeface="Courier New"/>
              </a:rPr>
              <a:t>TestController {...}</a:t>
            </a:r>
            <a:endParaRPr>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pSp>
        <p:nvGrpSpPr>
          <p:cNvPr id="2165" name="Google Shape;2165;p105"/>
          <p:cNvGrpSpPr/>
          <p:nvPr/>
        </p:nvGrpSpPr>
        <p:grpSpPr>
          <a:xfrm>
            <a:off x="293683" y="574116"/>
            <a:ext cx="309041" cy="403123"/>
            <a:chOff x="590250" y="244200"/>
            <a:chExt cx="407975" cy="532175"/>
          </a:xfrm>
        </p:grpSpPr>
        <p:sp>
          <p:nvSpPr>
            <p:cNvPr id="2166" name="Google Shape;2166;p10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0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0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0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0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0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0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0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0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0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0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0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0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0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3" name="Shape 2183"/>
        <p:cNvGrpSpPr/>
        <p:nvPr/>
      </p:nvGrpSpPr>
      <p:grpSpPr>
        <a:xfrm>
          <a:off x="0" y="0"/>
          <a:ext cx="0" cy="0"/>
          <a:chOff x="0" y="0"/>
          <a:chExt cx="0" cy="0"/>
        </a:xfrm>
      </p:grpSpPr>
      <p:sp>
        <p:nvSpPr>
          <p:cNvPr id="2184" name="Google Shape;2184;p10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Contrôler un paramètre</a:t>
            </a:r>
            <a:endParaRPr/>
          </a:p>
        </p:txBody>
      </p:sp>
      <p:sp>
        <p:nvSpPr>
          <p:cNvPr id="2185" name="Google Shape;2185;p10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186" name="Google Shape;2186;p106"/>
          <p:cNvSpPr txBox="1"/>
          <p:nvPr>
            <p:ph idx="1" type="body"/>
          </p:nvPr>
        </p:nvSpPr>
        <p:spPr>
          <a:xfrm>
            <a:off x="266550" y="1498925"/>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Contrôle d’un paramètre </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t>La mise en place de contrôle se fait en ajoutant une annotation au paramètre de la méthode souhaité :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sz="1600">
                <a:solidFill>
                  <a:srgbClr val="808000"/>
                </a:solidFill>
                <a:highlight>
                  <a:srgbClr val="FFFFFF"/>
                </a:highlight>
                <a:latin typeface="Courier New"/>
                <a:ea typeface="Courier New"/>
                <a:cs typeface="Courier New"/>
                <a:sym typeface="Courier New"/>
              </a:rPr>
              <a:t>@RequestMapping</a:t>
            </a:r>
            <a:r>
              <a:rPr lang="en" sz="1600">
                <a:solidFill>
                  <a:schemeClr val="dk1"/>
                </a:solidFill>
                <a:highlight>
                  <a:srgbClr val="FFFFFF"/>
                </a:highlight>
                <a:latin typeface="Courier New"/>
                <a:ea typeface="Courier New"/>
                <a:cs typeface="Courier New"/>
                <a:sym typeface="Courier New"/>
              </a:rPr>
              <a:t>(</a:t>
            </a:r>
            <a:r>
              <a:rPr b="1" lang="en" sz="1600">
                <a:solidFill>
                  <a:srgbClr val="008000"/>
                </a:solidFill>
                <a:highlight>
                  <a:srgbClr val="FFFFFF"/>
                </a:highlight>
                <a:latin typeface="Courier New"/>
                <a:ea typeface="Courier New"/>
                <a:cs typeface="Courier New"/>
                <a:sym typeface="Courier New"/>
              </a:rPr>
              <a:t>"MonUrl"</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n" sz="1600">
                <a:solidFill>
                  <a:srgbClr val="000080"/>
                </a:solidFill>
                <a:highlight>
                  <a:srgbClr val="FFFFFF"/>
                </a:highlight>
                <a:latin typeface="Courier New"/>
                <a:ea typeface="Courier New"/>
                <a:cs typeface="Courier New"/>
                <a:sym typeface="Courier New"/>
              </a:rPr>
              <a:t>public </a:t>
            </a:r>
            <a:r>
              <a:rPr lang="en" sz="1600">
                <a:solidFill>
                  <a:schemeClr val="dk1"/>
                </a:solidFill>
                <a:highlight>
                  <a:srgbClr val="FFFFFF"/>
                </a:highlight>
                <a:latin typeface="Courier New"/>
                <a:ea typeface="Courier New"/>
                <a:cs typeface="Courier New"/>
                <a:sym typeface="Courier New"/>
              </a:rPr>
              <a:t>MaClass MaMethode</a:t>
            </a:r>
            <a:endParaRPr sz="1600">
              <a:solidFill>
                <a:schemeClr val="dk1"/>
              </a:solidFill>
              <a:highlight>
                <a:srgbClr val="FFFFFF"/>
              </a:highlight>
              <a:latin typeface="Courier New"/>
              <a:ea typeface="Courier New"/>
              <a:cs typeface="Courier New"/>
              <a:sym typeface="Courier New"/>
            </a:endParaRPr>
          </a:p>
          <a:p>
            <a:pPr indent="457200" lvl="0" marL="0" rtl="0" algn="l">
              <a:spcBef>
                <a:spcPts val="1000"/>
              </a:spcBef>
              <a:spcAft>
                <a:spcPts val="0"/>
              </a:spcAft>
              <a:buNone/>
            </a:pPr>
            <a:r>
              <a:rPr lang="en" sz="1600">
                <a:solidFill>
                  <a:schemeClr val="dk1"/>
                </a:solidFill>
                <a:highlight>
                  <a:srgbClr val="FFFFFF"/>
                </a:highlight>
                <a:latin typeface="Courier New"/>
                <a:ea typeface="Courier New"/>
                <a:cs typeface="Courier New"/>
                <a:sym typeface="Courier New"/>
              </a:rPr>
              <a:t>(</a:t>
            </a:r>
            <a:r>
              <a:rPr lang="en" sz="1600">
                <a:solidFill>
                  <a:srgbClr val="808000"/>
                </a:solidFill>
                <a:highlight>
                  <a:srgbClr val="FFFFFF"/>
                </a:highlight>
                <a:latin typeface="Courier New"/>
                <a:ea typeface="Courier New"/>
                <a:cs typeface="Courier New"/>
                <a:sym typeface="Courier New"/>
              </a:rPr>
              <a:t>@RequestParam @NotEmpty @Size</a:t>
            </a:r>
            <a:r>
              <a:rPr lang="en" sz="1600">
                <a:solidFill>
                  <a:schemeClr val="dk1"/>
                </a:solidFill>
                <a:highlight>
                  <a:srgbClr val="FFFFFF"/>
                </a:highlight>
                <a:latin typeface="Courier New"/>
                <a:ea typeface="Courier New"/>
                <a:cs typeface="Courier New"/>
                <a:sym typeface="Courier New"/>
              </a:rPr>
              <a:t>(min=</a:t>
            </a:r>
            <a:r>
              <a:rPr lang="en" sz="1600">
                <a:solidFill>
                  <a:srgbClr val="0000FF"/>
                </a:solidFill>
                <a:highlight>
                  <a:srgbClr val="FFFFFF"/>
                </a:highlight>
                <a:latin typeface="Courier New"/>
                <a:ea typeface="Courier New"/>
                <a:cs typeface="Courier New"/>
                <a:sym typeface="Courier New"/>
              </a:rPr>
              <a:t>5</a:t>
            </a:r>
            <a:r>
              <a:rPr lang="en" sz="1600">
                <a:solidFill>
                  <a:schemeClr val="dk1"/>
                </a:solidFill>
                <a:highlight>
                  <a:srgbClr val="FFFFFF"/>
                </a:highlight>
                <a:latin typeface="Courier New"/>
                <a:ea typeface="Courier New"/>
                <a:cs typeface="Courier New"/>
                <a:sym typeface="Courier New"/>
              </a:rPr>
              <a:t>) String monParametre){</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600">
                <a:solidFill>
                  <a:schemeClr val="dk1"/>
                </a:solidFill>
                <a:highlight>
                  <a:srgbClr val="FFFFFF"/>
                </a:highlight>
                <a:latin typeface="Courier New"/>
                <a:ea typeface="Courier New"/>
                <a:cs typeface="Courier New"/>
                <a:sym typeface="Courier New"/>
              </a:rPr>
              <a:t>   ...   </a:t>
            </a:r>
            <a:endParaRPr b="1" sz="16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pSp>
        <p:nvGrpSpPr>
          <p:cNvPr id="2187" name="Google Shape;2187;p106"/>
          <p:cNvGrpSpPr/>
          <p:nvPr/>
        </p:nvGrpSpPr>
        <p:grpSpPr>
          <a:xfrm>
            <a:off x="293683" y="574116"/>
            <a:ext cx="309041" cy="403123"/>
            <a:chOff x="590250" y="244200"/>
            <a:chExt cx="407975" cy="532175"/>
          </a:xfrm>
        </p:grpSpPr>
        <p:sp>
          <p:nvSpPr>
            <p:cNvPr id="2188" name="Google Shape;2188;p10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0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0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0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0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0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0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0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0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0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0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0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0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0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5" name="Shape 2205"/>
        <p:cNvGrpSpPr/>
        <p:nvPr/>
      </p:nvGrpSpPr>
      <p:grpSpPr>
        <a:xfrm>
          <a:off x="0" y="0"/>
          <a:ext cx="0" cy="0"/>
          <a:chOff x="0" y="0"/>
          <a:chExt cx="0" cy="0"/>
        </a:xfrm>
      </p:grpSpPr>
      <p:sp>
        <p:nvSpPr>
          <p:cNvPr id="2206" name="Google Shape;2206;p10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Exemple de contrôles</a:t>
            </a:r>
            <a:endParaRPr/>
          </a:p>
        </p:txBody>
      </p:sp>
      <p:sp>
        <p:nvSpPr>
          <p:cNvPr id="2207" name="Google Shape;2207;p10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2208" name="Google Shape;2208;p107"/>
          <p:cNvGrpSpPr/>
          <p:nvPr/>
        </p:nvGrpSpPr>
        <p:grpSpPr>
          <a:xfrm>
            <a:off x="293683" y="574116"/>
            <a:ext cx="309041" cy="403123"/>
            <a:chOff x="590250" y="244200"/>
            <a:chExt cx="407975" cy="532175"/>
          </a:xfrm>
        </p:grpSpPr>
        <p:sp>
          <p:nvSpPr>
            <p:cNvPr id="2209" name="Google Shape;2209;p10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0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0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0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0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0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0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0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0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0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0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0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0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0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3" name="Google Shape;2223;p107"/>
          <p:cNvSpPr txBox="1"/>
          <p:nvPr>
            <p:ph idx="1" type="body"/>
          </p:nvPr>
        </p:nvSpPr>
        <p:spPr>
          <a:xfrm>
            <a:off x="814275" y="1397925"/>
            <a:ext cx="7443000" cy="278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a:solidFill>
                <a:srgbClr val="FF9800"/>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b="1">
              <a:solidFill>
                <a:srgbClr val="FF9800"/>
              </a:solidFill>
              <a:latin typeface="Roboto Condensed"/>
              <a:ea typeface="Roboto Condensed"/>
              <a:cs typeface="Roboto Condensed"/>
              <a:sym typeface="Roboto Condensed"/>
            </a:endParaRPr>
          </a:p>
          <a:p>
            <a:pPr indent="0" lvl="0" marL="0" marR="0" rtl="0" algn="l">
              <a:lnSpc>
                <a:spcPct val="100000"/>
              </a:lnSpc>
              <a:spcBef>
                <a:spcPts val="1000"/>
              </a:spcBef>
              <a:spcAft>
                <a:spcPts val="1000"/>
              </a:spcAft>
              <a:buNone/>
            </a:pPr>
            <a:r>
              <a:t/>
            </a:r>
            <a:endParaRPr/>
          </a:p>
        </p:txBody>
      </p:sp>
      <p:graphicFrame>
        <p:nvGraphicFramePr>
          <p:cNvPr id="2224" name="Google Shape;2224;p107"/>
          <p:cNvGraphicFramePr/>
          <p:nvPr/>
        </p:nvGraphicFramePr>
        <p:xfrm>
          <a:off x="293675" y="1436019"/>
          <a:ext cx="3000000" cy="3000000"/>
        </p:xfrm>
        <a:graphic>
          <a:graphicData uri="http://schemas.openxmlformats.org/drawingml/2006/table">
            <a:tbl>
              <a:tblPr>
                <a:noFill/>
                <a:tableStyleId>{27E64302-D637-415D-9055-34B715F47E26}</a:tableStyleId>
              </a:tblPr>
              <a:tblGrid>
                <a:gridCol w="2244775"/>
                <a:gridCol w="5936975"/>
              </a:tblGrid>
              <a:tr h="432700">
                <a:tc>
                  <a:txBody>
                    <a:bodyPr/>
                    <a:lstStyle/>
                    <a:p>
                      <a:pPr indent="0" lvl="0" marL="0" rtl="0" algn="l">
                        <a:spcBef>
                          <a:spcPts val="600"/>
                        </a:spcBef>
                        <a:spcAft>
                          <a:spcPts val="1000"/>
                        </a:spcAft>
                        <a:buClr>
                          <a:schemeClr val="dk1"/>
                        </a:buClr>
                        <a:buSzPts val="1100"/>
                        <a:buFont typeface="Arial"/>
                        <a:buNone/>
                      </a:pPr>
                      <a:r>
                        <a:rPr lang="en" sz="1600">
                          <a:solidFill>
                            <a:srgbClr val="808000"/>
                          </a:solidFill>
                          <a:latin typeface="Courier New"/>
                          <a:ea typeface="Courier New"/>
                          <a:cs typeface="Courier New"/>
                          <a:sym typeface="Courier New"/>
                        </a:rPr>
                        <a:t>@Email</a:t>
                      </a:r>
                      <a:endParaRPr sz="1800">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l">
                        <a:spcBef>
                          <a:spcPts val="600"/>
                        </a:spcBef>
                        <a:spcAft>
                          <a:spcPts val="1000"/>
                        </a:spcAft>
                        <a:buClr>
                          <a:schemeClr val="dk1"/>
                        </a:buClr>
                        <a:buSzPts val="1100"/>
                        <a:buFont typeface="Arial"/>
                        <a:buNone/>
                      </a:pPr>
                      <a:r>
                        <a:rPr lang="en">
                          <a:solidFill>
                            <a:schemeClr val="dk1"/>
                          </a:solidFill>
                          <a:latin typeface="Roboto Condensed Light"/>
                          <a:ea typeface="Roboto Condensed Light"/>
                          <a:cs typeface="Roboto Condensed Light"/>
                          <a:sym typeface="Roboto Condensed Light"/>
                        </a:rPr>
                        <a:t>Le paramètre doit avoir le format d’un email</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432700">
                <a:tc>
                  <a:txBody>
                    <a:bodyPr/>
                    <a:lstStyle/>
                    <a:p>
                      <a:pPr indent="0" lvl="0" marL="0" rtl="0" algn="l">
                        <a:spcBef>
                          <a:spcPts val="600"/>
                        </a:spcBef>
                        <a:spcAft>
                          <a:spcPts val="1000"/>
                        </a:spcAft>
                        <a:buClr>
                          <a:schemeClr val="dk1"/>
                        </a:buClr>
                        <a:buSzPts val="1100"/>
                        <a:buFont typeface="Arial"/>
                        <a:buNone/>
                      </a:pPr>
                      <a:r>
                        <a:rPr lang="en" sz="1600">
                          <a:solidFill>
                            <a:srgbClr val="808000"/>
                          </a:solidFill>
                          <a:latin typeface="Courier New"/>
                          <a:ea typeface="Courier New"/>
                          <a:cs typeface="Courier New"/>
                          <a:sym typeface="Courier New"/>
                        </a:rPr>
                        <a:t>@NotEmpty</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l">
                        <a:spcBef>
                          <a:spcPts val="600"/>
                        </a:spcBef>
                        <a:spcAft>
                          <a:spcPts val="1000"/>
                        </a:spcAft>
                        <a:buClr>
                          <a:schemeClr val="dk1"/>
                        </a:buClr>
                        <a:buSzPts val="1100"/>
                        <a:buFont typeface="Arial"/>
                        <a:buNone/>
                      </a:pPr>
                      <a:r>
                        <a:rPr lang="en">
                          <a:solidFill>
                            <a:schemeClr val="dk1"/>
                          </a:solidFill>
                          <a:latin typeface="Roboto Condensed Light"/>
                          <a:ea typeface="Roboto Condensed Light"/>
                          <a:cs typeface="Roboto Condensed Light"/>
                          <a:sym typeface="Roboto Condensed Light"/>
                        </a:rPr>
                        <a:t>La chaine de caractère ne peut pas être vide (différent de </a:t>
                      </a:r>
                      <a:r>
                        <a:rPr lang="en" sz="1600">
                          <a:solidFill>
                            <a:srgbClr val="808000"/>
                          </a:solidFill>
                          <a:latin typeface="Courier New"/>
                          <a:ea typeface="Courier New"/>
                          <a:cs typeface="Courier New"/>
                          <a:sym typeface="Courier New"/>
                        </a:rPr>
                        <a:t>@NotNull</a:t>
                      </a:r>
                      <a:r>
                        <a:rPr lang="en">
                          <a:solidFill>
                            <a:schemeClr val="dk1"/>
                          </a:solidFill>
                          <a:latin typeface="Roboto Condensed Light"/>
                          <a:ea typeface="Roboto Condensed Light"/>
                          <a:cs typeface="Roboto Condensed Light"/>
                          <a:sym typeface="Roboto Condensed Light"/>
                        </a:rPr>
                        <a:t>)</a:t>
                      </a:r>
                      <a:endParaRPr b="1">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513725">
                <a:tc>
                  <a:txBody>
                    <a:bodyPr/>
                    <a:lstStyle/>
                    <a:p>
                      <a:pPr indent="0" lvl="0" marL="0" rtl="0" algn="l">
                        <a:spcBef>
                          <a:spcPts val="600"/>
                        </a:spcBef>
                        <a:spcAft>
                          <a:spcPts val="1000"/>
                        </a:spcAft>
                        <a:buClr>
                          <a:schemeClr val="dk1"/>
                        </a:buClr>
                        <a:buSzPts val="1100"/>
                        <a:buFont typeface="Arial"/>
                        <a:buNone/>
                      </a:pPr>
                      <a:r>
                        <a:rPr lang="en" sz="1600">
                          <a:solidFill>
                            <a:srgbClr val="808000"/>
                          </a:solidFill>
                          <a:latin typeface="Courier New"/>
                          <a:ea typeface="Courier New"/>
                          <a:cs typeface="Courier New"/>
                          <a:sym typeface="Courier New"/>
                        </a:rPr>
                        <a:t>@Size</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l">
                        <a:spcBef>
                          <a:spcPts val="600"/>
                        </a:spcBef>
                        <a:spcAft>
                          <a:spcPts val="1000"/>
                        </a:spcAft>
                        <a:buClr>
                          <a:schemeClr val="dk1"/>
                        </a:buClr>
                        <a:buSzPts val="1100"/>
                        <a:buFont typeface="Arial"/>
                        <a:buNone/>
                      </a:pPr>
                      <a:r>
                        <a:rPr lang="en">
                          <a:solidFill>
                            <a:schemeClr val="dk1"/>
                          </a:solidFill>
                          <a:latin typeface="Roboto Condensed Light"/>
                          <a:ea typeface="Roboto Condensed Light"/>
                          <a:cs typeface="Roboto Condensed Light"/>
                          <a:sym typeface="Roboto Condensed Light"/>
                        </a:rPr>
                        <a:t>La longueur de la </a:t>
                      </a:r>
                      <a:r>
                        <a:rPr lang="en">
                          <a:solidFill>
                            <a:schemeClr val="dk1"/>
                          </a:solidFill>
                          <a:latin typeface="Roboto Condensed Light"/>
                          <a:ea typeface="Roboto Condensed Light"/>
                          <a:cs typeface="Roboto Condensed Light"/>
                          <a:sym typeface="Roboto Condensed Light"/>
                        </a:rPr>
                        <a:t>chaîne</a:t>
                      </a:r>
                      <a:r>
                        <a:rPr lang="en">
                          <a:solidFill>
                            <a:schemeClr val="dk1"/>
                          </a:solidFill>
                          <a:latin typeface="Roboto Condensed Light"/>
                          <a:ea typeface="Roboto Condensed Light"/>
                          <a:cs typeface="Roboto Condensed Light"/>
                          <a:sym typeface="Roboto Condensed Light"/>
                        </a:rPr>
                        <a:t> de caractère est contrôlée. Peut contenir les attributs min et max pour spécifier un intervalle de longueur.</a:t>
                      </a:r>
                      <a:endParaRPr b="1">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432700">
                <a:tc>
                  <a:txBody>
                    <a:bodyPr/>
                    <a:lstStyle/>
                    <a:p>
                      <a:pPr indent="0" lvl="0" marL="0" rtl="0" algn="l">
                        <a:spcBef>
                          <a:spcPts val="600"/>
                        </a:spcBef>
                        <a:spcAft>
                          <a:spcPts val="1000"/>
                        </a:spcAft>
                        <a:buClr>
                          <a:schemeClr val="dk1"/>
                        </a:buClr>
                        <a:buSzPts val="1100"/>
                        <a:buFont typeface="Arial"/>
                        <a:buNone/>
                      </a:pPr>
                      <a:r>
                        <a:rPr lang="en" sz="1600">
                          <a:solidFill>
                            <a:srgbClr val="808000"/>
                          </a:solidFill>
                          <a:latin typeface="Courier New"/>
                          <a:ea typeface="Courier New"/>
                          <a:cs typeface="Courier New"/>
                          <a:sym typeface="Courier New"/>
                        </a:rPr>
                        <a:t>@Range</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l">
                        <a:spcBef>
                          <a:spcPts val="600"/>
                        </a:spcBef>
                        <a:spcAft>
                          <a:spcPts val="1000"/>
                        </a:spcAft>
                        <a:buClr>
                          <a:schemeClr val="dk1"/>
                        </a:buClr>
                        <a:buSzPts val="1100"/>
                        <a:buFont typeface="Arial"/>
                        <a:buNone/>
                      </a:pPr>
                      <a:r>
                        <a:rPr lang="en">
                          <a:solidFill>
                            <a:schemeClr val="dk1"/>
                          </a:solidFill>
                          <a:latin typeface="Roboto Condensed Light"/>
                          <a:ea typeface="Roboto Condensed Light"/>
                          <a:cs typeface="Roboto Condensed Light"/>
                          <a:sym typeface="Roboto Condensed Light"/>
                        </a:rPr>
                        <a:t>La valeur numérique est contenue dans un intervalle de valeurs</a:t>
                      </a:r>
                      <a:endParaRPr b="1">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564475">
                <a:tc>
                  <a:txBody>
                    <a:bodyPr/>
                    <a:lstStyle/>
                    <a:p>
                      <a:pPr indent="0" lvl="0" marL="0" rtl="0" algn="l">
                        <a:spcBef>
                          <a:spcPts val="600"/>
                        </a:spcBef>
                        <a:spcAft>
                          <a:spcPts val="1000"/>
                        </a:spcAft>
                        <a:buClr>
                          <a:schemeClr val="dk1"/>
                        </a:buClr>
                        <a:buSzPts val="1100"/>
                        <a:buFont typeface="Arial"/>
                        <a:buNone/>
                      </a:pPr>
                      <a:r>
                        <a:rPr lang="en" sz="1600">
                          <a:solidFill>
                            <a:srgbClr val="808000"/>
                          </a:solidFill>
                          <a:latin typeface="Courier New"/>
                          <a:ea typeface="Courier New"/>
                          <a:cs typeface="Courier New"/>
                          <a:sym typeface="Courier New"/>
                        </a:rPr>
                        <a:t>@Pattern</a:t>
                      </a:r>
                      <a:endParaRPr sz="1800">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l">
                        <a:spcBef>
                          <a:spcPts val="600"/>
                        </a:spcBef>
                        <a:spcAft>
                          <a:spcPts val="1000"/>
                        </a:spcAft>
                        <a:buNone/>
                      </a:pPr>
                      <a:r>
                        <a:rPr lang="en">
                          <a:solidFill>
                            <a:schemeClr val="dk1"/>
                          </a:solidFill>
                          <a:latin typeface="Roboto Condensed Light"/>
                          <a:ea typeface="Roboto Condensed Light"/>
                          <a:cs typeface="Roboto Condensed Light"/>
                          <a:sym typeface="Roboto Condensed Light"/>
                        </a:rPr>
                        <a:t>La </a:t>
                      </a:r>
                      <a:r>
                        <a:rPr lang="en">
                          <a:solidFill>
                            <a:schemeClr val="dk1"/>
                          </a:solidFill>
                          <a:latin typeface="Roboto Condensed Light"/>
                          <a:ea typeface="Roboto Condensed Light"/>
                          <a:cs typeface="Roboto Condensed Light"/>
                          <a:sym typeface="Roboto Condensed Light"/>
                        </a:rPr>
                        <a:t>chaîne</a:t>
                      </a:r>
                      <a:r>
                        <a:rPr lang="en">
                          <a:solidFill>
                            <a:schemeClr val="dk1"/>
                          </a:solidFill>
                          <a:latin typeface="Roboto Condensed Light"/>
                          <a:ea typeface="Roboto Condensed Light"/>
                          <a:cs typeface="Roboto Condensed Light"/>
                          <a:sym typeface="Roboto Condensed Light"/>
                        </a:rPr>
                        <a:t> de caractères respecte une expression régulière passée en attribut</a:t>
                      </a:r>
                      <a:endParaRPr>
                        <a:solidFill>
                          <a:schemeClr val="dk1"/>
                        </a:solidFill>
                        <a:latin typeface="Roboto Condensed Light"/>
                        <a:ea typeface="Roboto Condensed Light"/>
                        <a:cs typeface="Roboto Condensed Light"/>
                        <a:sym typeface="Roboto Condensed Ligh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bl>
          </a:graphicData>
        </a:graphic>
      </p:graphicFrame>
      <p:sp>
        <p:nvSpPr>
          <p:cNvPr id="2225" name="Google Shape;2225;p107"/>
          <p:cNvSpPr txBox="1"/>
          <p:nvPr/>
        </p:nvSpPr>
        <p:spPr>
          <a:xfrm>
            <a:off x="370025" y="4531325"/>
            <a:ext cx="63201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https://javaee.github.io/javaee-spec/javadocs/javax/validation/constraints/package-summary.html</a:t>
            </a:r>
            <a:endParaRPr>
              <a:latin typeface="Roboto Condensed Light"/>
              <a:ea typeface="Roboto Condensed Light"/>
              <a:cs typeface="Roboto Condensed Light"/>
              <a:sym typeface="Roboto Condensed Light"/>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9" name="Shape 2229"/>
        <p:cNvGrpSpPr/>
        <p:nvPr/>
      </p:nvGrpSpPr>
      <p:grpSpPr>
        <a:xfrm>
          <a:off x="0" y="0"/>
          <a:ext cx="0" cy="0"/>
          <a:chOff x="0" y="0"/>
          <a:chExt cx="0" cy="0"/>
        </a:xfrm>
      </p:grpSpPr>
      <p:sp>
        <p:nvSpPr>
          <p:cNvPr id="2230" name="Google Shape;2230;p10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Contrôles = Contraintes</a:t>
            </a:r>
            <a:endParaRPr/>
          </a:p>
        </p:txBody>
      </p:sp>
      <p:sp>
        <p:nvSpPr>
          <p:cNvPr id="2231" name="Google Shape;2231;p10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232" name="Google Shape;2232;p108"/>
          <p:cNvSpPr txBox="1"/>
          <p:nvPr>
            <p:ph idx="1" type="body"/>
          </p:nvPr>
        </p:nvSpPr>
        <p:spPr>
          <a:xfrm>
            <a:off x="266550" y="1498925"/>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En pleine mutation</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t>Hibernate, le framework dont est issu hibernate-validator, est en pleine restructuration. </a:t>
            </a:r>
            <a:endParaRPr/>
          </a:p>
          <a:p>
            <a:pPr indent="0" lvl="0" marL="0" rtl="0" algn="l">
              <a:spcBef>
                <a:spcPts val="1000"/>
              </a:spcBef>
              <a:spcAft>
                <a:spcPts val="0"/>
              </a:spcAft>
              <a:buNone/>
            </a:pPr>
            <a:r>
              <a:rPr lang="en"/>
              <a:t>Historiquement, il s’appuyait sur des contraintes internes du package </a:t>
            </a:r>
            <a:r>
              <a:rPr b="1" lang="en">
                <a:latin typeface="Roboto Condensed"/>
                <a:ea typeface="Roboto Condensed"/>
                <a:cs typeface="Roboto Condensed"/>
                <a:sym typeface="Roboto Condensed"/>
              </a:rPr>
              <a:t>org.hibernate.validator.constraints</a:t>
            </a:r>
            <a:r>
              <a:rPr lang="en"/>
              <a:t>. Dorénavant, et afin de se rapprocher des standards, les contrôles à utiliser se trouvent dans </a:t>
            </a:r>
            <a:r>
              <a:rPr b="1" lang="en">
                <a:latin typeface="Roboto Condensed"/>
                <a:ea typeface="Roboto Condensed"/>
                <a:cs typeface="Roboto Condensed"/>
                <a:sym typeface="Roboto Condensed"/>
              </a:rPr>
              <a:t> javax.validation.constraints.</a:t>
            </a:r>
            <a:endParaRPr b="1">
              <a:latin typeface="Roboto Condensed"/>
              <a:ea typeface="Roboto Condensed"/>
              <a:cs typeface="Roboto Condensed"/>
              <a:sym typeface="Roboto Condensed"/>
            </a:endParaRPr>
          </a:p>
          <a:p>
            <a:pPr indent="0" lvl="0" marL="0" rtl="0" algn="l">
              <a:spcBef>
                <a:spcPts val="1000"/>
              </a:spcBef>
              <a:spcAft>
                <a:spcPts val="0"/>
              </a:spcAft>
              <a:buNone/>
            </a:pPr>
            <a:r>
              <a:t/>
            </a:r>
            <a:endParaRPr b="1">
              <a:latin typeface="Roboto Condensed"/>
              <a:ea typeface="Roboto Condensed"/>
              <a:cs typeface="Roboto Condensed"/>
              <a:sym typeface="Roboto Condensed"/>
            </a:endParaRPr>
          </a:p>
          <a:p>
            <a:pPr indent="0" lvl="0" marL="0" rtl="0" algn="l">
              <a:spcBef>
                <a:spcPts val="1000"/>
              </a:spcBef>
              <a:spcAft>
                <a:spcPts val="0"/>
              </a:spcAft>
              <a:buNone/>
            </a:pPr>
            <a:r>
              <a:rPr b="1" lang="en">
                <a:latin typeface="Roboto Condensed"/>
                <a:ea typeface="Roboto Condensed"/>
                <a:cs typeface="Roboto Condensed"/>
                <a:sym typeface="Roboto Condensed"/>
              </a:rPr>
              <a:t>Attention aux imports! </a:t>
            </a:r>
            <a:endParaRPr b="1">
              <a:latin typeface="Roboto Condensed"/>
              <a:ea typeface="Roboto Condensed"/>
              <a:cs typeface="Roboto Condensed"/>
              <a:sym typeface="Roboto Condensed"/>
            </a:endParaRPr>
          </a:p>
          <a:p>
            <a:pPr indent="0" lvl="0" marL="0" rtl="0" algn="l">
              <a:spcBef>
                <a:spcPts val="1000"/>
              </a:spcBef>
              <a:spcAft>
                <a:spcPts val="0"/>
              </a:spcAft>
              <a:buNone/>
            </a:pPr>
            <a:r>
              <a:t/>
            </a:r>
            <a:endParaRPr b="1" sz="1600">
              <a:solidFill>
                <a:srgbClr val="2C4557"/>
              </a:solidFill>
              <a:highlight>
                <a:srgbClr val="FFFFFF"/>
              </a:highlight>
              <a:latin typeface="Verdana"/>
              <a:ea typeface="Verdana"/>
              <a:cs typeface="Verdana"/>
              <a:sym typeface="Verdana"/>
            </a:endParaRPr>
          </a:p>
          <a:p>
            <a:pPr indent="0" lvl="0" marL="0" rtl="0" algn="l">
              <a:spcBef>
                <a:spcPts val="1000"/>
              </a:spcBef>
              <a:spcAft>
                <a:spcPts val="0"/>
              </a:spcAft>
              <a:buNone/>
            </a:pPr>
            <a:r>
              <a:t/>
            </a:r>
            <a:endParaRPr>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pSp>
        <p:nvGrpSpPr>
          <p:cNvPr id="2233" name="Google Shape;2233;p108"/>
          <p:cNvGrpSpPr/>
          <p:nvPr/>
        </p:nvGrpSpPr>
        <p:grpSpPr>
          <a:xfrm>
            <a:off x="293683" y="574116"/>
            <a:ext cx="309041" cy="403123"/>
            <a:chOff x="590250" y="244200"/>
            <a:chExt cx="407975" cy="532175"/>
          </a:xfrm>
        </p:grpSpPr>
        <p:sp>
          <p:nvSpPr>
            <p:cNvPr id="2234" name="Google Shape;2234;p10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0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0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0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0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0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0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0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0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0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0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0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0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0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8" name="Google Shape;2248;p108"/>
          <p:cNvSpPr/>
          <p:nvPr/>
        </p:nvSpPr>
        <p:spPr>
          <a:xfrm>
            <a:off x="7011675" y="138075"/>
            <a:ext cx="1320633" cy="1275238"/>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2" name="Shape 2252"/>
        <p:cNvGrpSpPr/>
        <p:nvPr/>
      </p:nvGrpSpPr>
      <p:grpSpPr>
        <a:xfrm>
          <a:off x="0" y="0"/>
          <a:ext cx="0" cy="0"/>
          <a:chOff x="0" y="0"/>
          <a:chExt cx="0" cy="0"/>
        </a:xfrm>
      </p:grpSpPr>
      <p:sp>
        <p:nvSpPr>
          <p:cNvPr id="2253" name="Google Shape;2253;p10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Contrôler un fragment d’url</a:t>
            </a:r>
            <a:endParaRPr/>
          </a:p>
        </p:txBody>
      </p:sp>
      <p:sp>
        <p:nvSpPr>
          <p:cNvPr id="2254" name="Google Shape;2254;p10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255" name="Google Shape;2255;p109"/>
          <p:cNvSpPr txBox="1"/>
          <p:nvPr>
            <p:ph idx="1" type="body"/>
          </p:nvPr>
        </p:nvSpPr>
        <p:spPr>
          <a:xfrm>
            <a:off x="266550" y="1498925"/>
            <a:ext cx="86109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F9900"/>
                </a:solidFill>
                <a:latin typeface="Roboto Condensed"/>
                <a:ea typeface="Roboto Condensed"/>
                <a:cs typeface="Roboto Condensed"/>
                <a:sym typeface="Roboto Condensed"/>
              </a:rPr>
              <a:t>Contrôle d’un fragment</a:t>
            </a:r>
            <a:endParaRPr b="1">
              <a:solidFill>
                <a:srgbClr val="FF9900"/>
              </a:solidFill>
              <a:latin typeface="Roboto Condensed"/>
              <a:ea typeface="Roboto Condensed"/>
              <a:cs typeface="Roboto Condensed"/>
              <a:sym typeface="Roboto Condensed"/>
            </a:endParaRPr>
          </a:p>
          <a:p>
            <a:pPr indent="0" lvl="0" marL="0" rtl="0" algn="l">
              <a:spcBef>
                <a:spcPts val="1000"/>
              </a:spcBef>
              <a:spcAft>
                <a:spcPts val="0"/>
              </a:spcAft>
              <a:buNone/>
            </a:pPr>
            <a:r>
              <a:rPr lang="en"/>
              <a:t>La mise est identique à celle d’un paramètre de requête.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sz="1600">
                <a:solidFill>
                  <a:srgbClr val="808000"/>
                </a:solidFill>
                <a:highlight>
                  <a:srgbClr val="FFFFFF"/>
                </a:highlight>
                <a:latin typeface="Courier New"/>
                <a:ea typeface="Courier New"/>
                <a:cs typeface="Courier New"/>
                <a:sym typeface="Courier New"/>
              </a:rPr>
              <a:t>@RequestMapping</a:t>
            </a:r>
            <a:r>
              <a:rPr lang="en" sz="1600">
                <a:solidFill>
                  <a:schemeClr val="dk1"/>
                </a:solidFill>
                <a:highlight>
                  <a:srgbClr val="FFFFFF"/>
                </a:highlight>
                <a:latin typeface="Courier New"/>
                <a:ea typeface="Courier New"/>
                <a:cs typeface="Courier New"/>
                <a:sym typeface="Courier New"/>
              </a:rPr>
              <a:t>(</a:t>
            </a:r>
            <a:r>
              <a:rPr b="1" lang="en" sz="1600">
                <a:solidFill>
                  <a:srgbClr val="008000"/>
                </a:solidFill>
                <a:highlight>
                  <a:srgbClr val="FFFFFF"/>
                </a:highlight>
                <a:latin typeface="Courier New"/>
                <a:ea typeface="Courier New"/>
                <a:cs typeface="Courier New"/>
                <a:sym typeface="Courier New"/>
              </a:rPr>
              <a:t>"/{MonParam}"</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n" sz="1600">
                <a:solidFill>
                  <a:srgbClr val="000080"/>
                </a:solidFill>
                <a:highlight>
                  <a:srgbClr val="FFFFFF"/>
                </a:highlight>
                <a:latin typeface="Courier New"/>
                <a:ea typeface="Courier New"/>
                <a:cs typeface="Courier New"/>
                <a:sym typeface="Courier New"/>
              </a:rPr>
              <a:t>public </a:t>
            </a:r>
            <a:r>
              <a:rPr lang="en" sz="1600">
                <a:solidFill>
                  <a:schemeClr val="dk1"/>
                </a:solidFill>
                <a:highlight>
                  <a:srgbClr val="FFFFFF"/>
                </a:highlight>
                <a:latin typeface="Courier New"/>
                <a:ea typeface="Courier New"/>
                <a:cs typeface="Courier New"/>
                <a:sym typeface="Courier New"/>
              </a:rPr>
              <a:t>MaClass MaMethode</a:t>
            </a:r>
            <a:endParaRPr sz="1600">
              <a:solidFill>
                <a:schemeClr val="dk1"/>
              </a:solidFill>
              <a:highlight>
                <a:srgbClr val="FFFFFF"/>
              </a:highlight>
              <a:latin typeface="Courier New"/>
              <a:ea typeface="Courier New"/>
              <a:cs typeface="Courier New"/>
              <a:sym typeface="Courier New"/>
            </a:endParaRPr>
          </a:p>
          <a:p>
            <a:pPr indent="457200" lvl="0" marL="0" rtl="0" algn="l">
              <a:spcBef>
                <a:spcPts val="1000"/>
              </a:spcBef>
              <a:spcAft>
                <a:spcPts val="0"/>
              </a:spcAft>
              <a:buNone/>
            </a:pPr>
            <a:r>
              <a:rPr lang="en" sz="1600">
                <a:solidFill>
                  <a:schemeClr val="dk1"/>
                </a:solidFill>
                <a:highlight>
                  <a:srgbClr val="FFFFFF"/>
                </a:highlight>
                <a:latin typeface="Courier New"/>
                <a:ea typeface="Courier New"/>
                <a:cs typeface="Courier New"/>
                <a:sym typeface="Courier New"/>
              </a:rPr>
              <a:t>(</a:t>
            </a:r>
            <a:r>
              <a:rPr lang="en" sz="1600">
                <a:solidFill>
                  <a:srgbClr val="808000"/>
                </a:solidFill>
                <a:highlight>
                  <a:srgbClr val="FFFFFF"/>
                </a:highlight>
                <a:latin typeface="Courier New"/>
                <a:ea typeface="Courier New"/>
                <a:cs typeface="Courier New"/>
                <a:sym typeface="Courier New"/>
              </a:rPr>
              <a:t>@PathVariable @NotEmpty @Size</a:t>
            </a:r>
            <a:r>
              <a:rPr lang="en" sz="1600">
                <a:solidFill>
                  <a:schemeClr val="dk1"/>
                </a:solidFill>
                <a:highlight>
                  <a:srgbClr val="FFFFFF"/>
                </a:highlight>
                <a:latin typeface="Courier New"/>
                <a:ea typeface="Courier New"/>
                <a:cs typeface="Courier New"/>
                <a:sym typeface="Courier New"/>
              </a:rPr>
              <a:t>(min=</a:t>
            </a:r>
            <a:r>
              <a:rPr lang="en" sz="1600">
                <a:solidFill>
                  <a:srgbClr val="0000FF"/>
                </a:solidFill>
                <a:highlight>
                  <a:srgbClr val="FFFFFF"/>
                </a:highlight>
                <a:latin typeface="Courier New"/>
                <a:ea typeface="Courier New"/>
                <a:cs typeface="Courier New"/>
                <a:sym typeface="Courier New"/>
              </a:rPr>
              <a:t>5</a:t>
            </a:r>
            <a:r>
              <a:rPr lang="en" sz="1600">
                <a:solidFill>
                  <a:schemeClr val="dk1"/>
                </a:solidFill>
                <a:highlight>
                  <a:srgbClr val="FFFFFF"/>
                </a:highlight>
                <a:latin typeface="Courier New"/>
                <a:ea typeface="Courier New"/>
                <a:cs typeface="Courier New"/>
                <a:sym typeface="Courier New"/>
              </a:rPr>
              <a:t>) String monParam){</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600">
                <a:solidFill>
                  <a:schemeClr val="dk1"/>
                </a:solidFill>
                <a:highlight>
                  <a:srgbClr val="FFFFFF"/>
                </a:highlight>
                <a:latin typeface="Courier New"/>
                <a:ea typeface="Courier New"/>
                <a:cs typeface="Courier New"/>
                <a:sym typeface="Courier New"/>
              </a:rPr>
              <a:t>   ...   </a:t>
            </a:r>
            <a:endParaRPr b="1" sz="1600">
              <a:solidFill>
                <a:srgbClr val="00008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pSp>
        <p:nvGrpSpPr>
          <p:cNvPr id="2256" name="Google Shape;2256;p109"/>
          <p:cNvGrpSpPr/>
          <p:nvPr/>
        </p:nvGrpSpPr>
        <p:grpSpPr>
          <a:xfrm>
            <a:off x="293683" y="574116"/>
            <a:ext cx="309041" cy="403123"/>
            <a:chOff x="590250" y="244200"/>
            <a:chExt cx="407975" cy="532175"/>
          </a:xfrm>
        </p:grpSpPr>
        <p:sp>
          <p:nvSpPr>
            <p:cNvPr id="2257" name="Google Shape;2257;p10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0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0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0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0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0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0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0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0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0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0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0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0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0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