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0"/>
  </p:notesMasterIdLst>
  <p:sldIdLst>
    <p:sldId id="256" r:id="rId5"/>
    <p:sldId id="438" r:id="rId6"/>
    <p:sldId id="439" r:id="rId7"/>
    <p:sldId id="440" r:id="rId8"/>
    <p:sldId id="441" r:id="rId9"/>
    <p:sldId id="488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4" r:id="rId21"/>
    <p:sldId id="452" r:id="rId22"/>
    <p:sldId id="455" r:id="rId23"/>
    <p:sldId id="456" r:id="rId24"/>
    <p:sldId id="457" r:id="rId25"/>
    <p:sldId id="489" r:id="rId26"/>
    <p:sldId id="458" r:id="rId27"/>
    <p:sldId id="459" r:id="rId28"/>
    <p:sldId id="460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9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91" r:id="rId48"/>
    <p:sldId id="492" r:id="rId49"/>
    <p:sldId id="478" r:id="rId50"/>
    <p:sldId id="479" r:id="rId51"/>
    <p:sldId id="493" r:id="rId52"/>
    <p:sldId id="480" r:id="rId53"/>
    <p:sldId id="481" r:id="rId54"/>
    <p:sldId id="482" r:id="rId55"/>
    <p:sldId id="483" r:id="rId56"/>
    <p:sldId id="484" r:id="rId57"/>
    <p:sldId id="485" r:id="rId58"/>
    <p:sldId id="486" r:id="rId59"/>
    <p:sldId id="487" r:id="rId60"/>
    <p:sldId id="494" r:id="rId61"/>
    <p:sldId id="495" r:id="rId62"/>
    <p:sldId id="496" r:id="rId63"/>
    <p:sldId id="497" r:id="rId64"/>
    <p:sldId id="498" r:id="rId65"/>
    <p:sldId id="499" r:id="rId66"/>
    <p:sldId id="500" r:id="rId67"/>
    <p:sldId id="501" r:id="rId68"/>
    <p:sldId id="528" r:id="rId69"/>
    <p:sldId id="502" r:id="rId70"/>
    <p:sldId id="503" r:id="rId71"/>
    <p:sldId id="504" r:id="rId72"/>
    <p:sldId id="505" r:id="rId73"/>
    <p:sldId id="506" r:id="rId74"/>
    <p:sldId id="507" r:id="rId75"/>
    <p:sldId id="508" r:id="rId76"/>
    <p:sldId id="509" r:id="rId77"/>
    <p:sldId id="510" r:id="rId78"/>
    <p:sldId id="511" r:id="rId79"/>
    <p:sldId id="512" r:id="rId80"/>
    <p:sldId id="269" r:id="rId81"/>
    <p:sldId id="274" r:id="rId82"/>
    <p:sldId id="513" r:id="rId83"/>
    <p:sldId id="278" r:id="rId84"/>
    <p:sldId id="288" r:id="rId85"/>
    <p:sldId id="514" r:id="rId86"/>
    <p:sldId id="515" r:id="rId87"/>
    <p:sldId id="516" r:id="rId88"/>
    <p:sldId id="517" r:id="rId89"/>
    <p:sldId id="518" r:id="rId90"/>
    <p:sldId id="519" r:id="rId91"/>
    <p:sldId id="520" r:id="rId92"/>
    <p:sldId id="526" r:id="rId93"/>
    <p:sldId id="521" r:id="rId94"/>
    <p:sldId id="522" r:id="rId95"/>
    <p:sldId id="523" r:id="rId96"/>
    <p:sldId id="524" r:id="rId97"/>
    <p:sldId id="525" r:id="rId98"/>
    <p:sldId id="527" r:id="rId9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52E31-8D7E-6E2B-7627-4F62F0C5D06F}" v="9" dt="2022-10-20T08:09:13.180"/>
    <p1510:client id="{888C2D18-D497-B448-AA2D-8B83EF2A8D37}" v="508" dt="2022-06-30T10:16:27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781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105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Mairesse" userId="S::guillaume.mairesse@utopios.onmicrosoft.com::4b32e91b-2616-4f06-9cbc-fb4b8fcdb472" providerId="AD" clId="Web-{27C52E31-8D7E-6E2B-7627-4F62F0C5D06F}"/>
    <pc:docChg chg="modSld">
      <pc:chgData name="Guillaume Mairesse" userId="S::guillaume.mairesse@utopios.onmicrosoft.com::4b32e91b-2616-4f06-9cbc-fb4b8fcdb472" providerId="AD" clId="Web-{27C52E31-8D7E-6E2B-7627-4F62F0C5D06F}" dt="2022-10-20T08:09:13.180" v="7" actId="20577"/>
      <pc:docMkLst>
        <pc:docMk/>
      </pc:docMkLst>
      <pc:sldChg chg="modSp">
        <pc:chgData name="Guillaume Mairesse" userId="S::guillaume.mairesse@utopios.onmicrosoft.com::4b32e91b-2616-4f06-9cbc-fb4b8fcdb472" providerId="AD" clId="Web-{27C52E31-8D7E-6E2B-7627-4F62F0C5D06F}" dt="2022-10-20T08:09:13.180" v="7" actId="20577"/>
        <pc:sldMkLst>
          <pc:docMk/>
          <pc:sldMk cId="3235854566" sldId="440"/>
        </pc:sldMkLst>
        <pc:spChg chg="mod">
          <ac:chgData name="Guillaume Mairesse" userId="S::guillaume.mairesse@utopios.onmicrosoft.com::4b32e91b-2616-4f06-9cbc-fb4b8fcdb472" providerId="AD" clId="Web-{27C52E31-8D7E-6E2B-7627-4F62F0C5D06F}" dt="2022-10-20T08:09:13.180" v="7" actId="20577"/>
          <ac:spMkLst>
            <pc:docMk/>
            <pc:sldMk cId="3235854566" sldId="440"/>
            <ac:spMk id="3" creationId="{3BEF004D-AFCA-437F-505B-F14A52200B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310E-2B11-F04F-BBC8-3BAE953FD4BE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B736F-391F-AA4A-8DEA-CE8BE420F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89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JOUR 1</a:t>
            </a:r>
          </a:p>
          <a:p>
            <a:endParaRPr lang="fr-FR"/>
          </a:p>
          <a:p>
            <a:r>
              <a:rPr lang="fr-FR"/>
              <a:t>9h – 10h30</a:t>
            </a:r>
          </a:p>
          <a:p>
            <a:r>
              <a:rPr lang="fr-FR"/>
              <a:t>Présentation / Introduction / Généralités </a:t>
            </a:r>
          </a:p>
          <a:p>
            <a:endParaRPr lang="fr-FR"/>
          </a:p>
          <a:p>
            <a:r>
              <a:rPr lang="fr-FR"/>
              <a:t>10h45 – 12h30</a:t>
            </a:r>
          </a:p>
          <a:p>
            <a:r>
              <a:rPr lang="fr-FR"/>
              <a:t>Notions de bases et structures conditionnelles + exercice simple</a:t>
            </a:r>
          </a:p>
          <a:p>
            <a:endParaRPr lang="fr-FR"/>
          </a:p>
          <a:p>
            <a:r>
              <a:rPr lang="fr-FR"/>
              <a:t>13h30 - 16h</a:t>
            </a:r>
            <a:br>
              <a:rPr lang="fr-FR"/>
            </a:br>
            <a:r>
              <a:rPr lang="fr-FR"/>
              <a:t>3 exercices plus complexes</a:t>
            </a:r>
          </a:p>
          <a:p>
            <a:r>
              <a:rPr lang="fr-FR"/>
              <a:t>16h- 17h</a:t>
            </a:r>
            <a:br>
              <a:rPr lang="fr-FR"/>
            </a:br>
            <a:r>
              <a:rPr lang="fr-FR"/>
              <a:t>Les boucles </a:t>
            </a:r>
          </a:p>
          <a:p>
            <a:endParaRPr lang="fr-FR"/>
          </a:p>
          <a:p>
            <a:r>
              <a:rPr lang="fr-FR"/>
              <a:t>JOUR 2</a:t>
            </a:r>
          </a:p>
          <a:p>
            <a:r>
              <a:rPr lang="fr-FR"/>
              <a:t>Exercices boucles 9h – 10h</a:t>
            </a:r>
            <a:br>
              <a:rPr lang="fr-FR"/>
            </a:br>
            <a:r>
              <a:rPr lang="fr-FR"/>
              <a:t>Fonctions et procédures ; 10h-11h</a:t>
            </a:r>
            <a:br>
              <a:rPr lang="fr-FR"/>
            </a:br>
            <a:br>
              <a:rPr lang="fr-FR"/>
            </a:b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E65E3-6E02-C947-8B45-269E54AB676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98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893A6-723D-3C43-858A-AA28A6AB8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60BF03-C143-2B47-82F1-B296D5AE1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2F52A5-E837-5749-A220-584A517A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DA03-51AE-234C-A896-00016710E78A}" type="datetime1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2CDA6A-2EEC-3241-8EF0-DC8AC5AB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415A06-2FA2-304E-B140-73BF0564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5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C546D-6F31-BF4F-9C94-54B436A3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4BA8CF-C88E-E54E-983D-A23F0425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22A71F-0C70-8C42-8DA7-CA829EF1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FE8-6039-8141-9466-0F1550F2D167}" type="datetime1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DE978C-A672-FA4D-9068-5AA510EA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CADB0-24C0-4C47-9794-A9407A4B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47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E3C8AF-1365-944D-A332-9546EBD1D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57360E-F4CC-AE45-B08B-1BC14FC8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FBC64A-443F-B24F-A99B-039CFB44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EAB5-E576-F04D-8280-7E1729676116}" type="datetime1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01709-77FC-1548-AAED-835E728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1526F-1230-B04E-B8FE-BBAB6171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3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8">
            <a:extLst>
              <a:ext uri="{FF2B5EF4-FFF2-40B4-BE49-F238E27FC236}">
                <a16:creationId xmlns:a16="http://schemas.microsoft.com/office/drawing/2014/main" id="{6A38B454-CA5D-E54D-9809-57818D6A99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9068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A23912-1705-2742-8D17-9B236731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fr-FR" sz="4400" b="1" kern="1200" dirty="0">
                <a:ln w="15875">
                  <a:solidFill>
                    <a:prstClr val="white"/>
                  </a:solidFill>
                  <a:miter lim="800000"/>
                </a:ln>
                <a:noFill/>
                <a:latin typeface="Calibri Light" panose="020F0302020204030204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17242-1915-B049-A07C-E9C26700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F5FDC-BE51-264A-8CA4-26C2BB66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03A4-8CB8-094C-B637-D245DBC78BEF}" type="datetime1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658B5F-F331-224B-8A0E-87DF4CE2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6577A-FAC9-C447-A644-BD0C1787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3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CCE59-72F3-DF43-9A4B-5401B12E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350B79-30DF-9C4D-A909-53FC192AC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8EEEFA-1D6E-AF45-838F-0E554D21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6245-581F-0E45-900B-6F8F8995839A}" type="datetime1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B233D-C5B8-184D-84E4-1EB4B6E2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AFBB4-CAE6-C24B-B1D8-0E2FADE0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4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54450-A207-E348-ACC0-7F11901D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36746E-2796-F044-8469-279F25E17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91D544-AA26-D541-B268-509CBF7B9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050E3E-1D84-AC4B-A96D-BB27315E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ECE-2A19-A940-89E5-793913277EB5}" type="datetime1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153E07-236B-BD4D-A755-011E1578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89FCF-6015-F742-AC9E-5E99F595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99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96A13-967E-084C-BA92-257E4975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8E5E9-2108-9142-A6A9-90F67E919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DC3059-826A-AC42-99FA-DD913A103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00ABF1-6AB1-8949-B738-666B88EC8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15455A-6514-724E-82AE-8D12DCE56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005F0D-D1C9-5F47-B114-4155D099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6329-6300-2540-A223-9C9016D7EA25}" type="datetime1">
              <a:rPr lang="fr-FR" smtClean="0"/>
              <a:t>20/10/2022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34658F-43B9-3345-B574-0474705B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2A5185-8B87-AC4F-82F4-AB3EDEEE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55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B1F9A-8D19-B347-9919-58CB517B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9428EA-01AC-9245-9332-50ACB6C7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660-9F5B-F14D-9738-1A26A28A6276}" type="datetime1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3558D7-3EE7-7443-A1D0-D2D6FA44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339A05-7F82-C540-A98E-DDA87F80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0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4A1148-E1E3-5049-9622-793776BF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F18-DCAA-044A-BA08-0ECD4E2DC6F7}" type="datetime1">
              <a:rPr lang="fr-FR" smtClean="0"/>
              <a:t>20/10/2022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616B55-A313-FC4B-9502-DBF10B5E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F5F77-003A-6848-A46C-8ABB1881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1D487-579A-2A49-81DA-20B0919F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81E629-769F-3B4B-AF15-AD4F74F6B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651A98-6793-3540-B53C-0993AEE2A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B7797-FE9E-C94A-A42E-E7CBFB4E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2673-1117-E64D-ABC2-3CDE34A23EAD}" type="datetime1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2FCB46-0915-B54A-970D-7F56B3B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7F8870-3FED-3E41-B5C7-22891F87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6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F22A2-EA62-6E47-B1ED-7EF2387B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9B431B-6132-6244-BB99-5C503E219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EA3604-BAA5-E84F-8E69-9D10DDEAD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1E859-7F61-0441-8A52-135D2077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5C72-5986-C845-833B-27C42AC13848}" type="datetime1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2FB708-DE55-DC4E-8430-8E0CAD42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EEFEDA-C536-8442-976B-66498E2D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62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2483CC-8EED-3E41-A169-59B58F64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29D3EB-76FF-6B46-A63E-2999753B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ECA84A-FD36-7644-948E-F51732719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1509-6F1B-4D4D-BFAF-0F42DCEFF8C9}" type="datetime1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34C8F4-417B-8D45-A5E4-2EED6E42C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561802-A977-4442-8473-DAD366426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89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343C0029-A7C6-ED4C-B40C-2B913B765B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7556"/>
          <a:stretch/>
        </p:blipFill>
        <p:spPr>
          <a:xfrm>
            <a:off x="0" y="18301"/>
            <a:ext cx="12191980" cy="6857990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F139400-05BE-2C4E-84BD-C3AD28E36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FR" sz="88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Formation Linux et ligne de commandes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AE3FF4-240A-9D47-97D4-697408287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fr-FR"/>
              <a:t>Ihab ABADI / UTOPIOS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A4B71AA-626C-ED4B-B193-FEA01C18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336214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L’interpréteur de commandes (</a:t>
            </a:r>
            <a:r>
              <a:rPr lang="fr-FR" i="1" dirty="0" err="1"/>
              <a:t>shell</a:t>
            </a:r>
            <a:r>
              <a:rPr lang="fr-FR" dirty="0"/>
              <a:t>) – Caractères spéciaux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Lors de l’analyse de la ligne saisie par l’utilisateur, l’</a:t>
            </a:r>
            <a:r>
              <a:rPr lang="fr-FR" dirty="0" err="1"/>
              <a:t>interpréteur</a:t>
            </a:r>
            <a:r>
              <a:rPr lang="fr-FR" dirty="0"/>
              <a:t> de commandes recherche des caractères spéciaux dans le but d’effectuer certains traitements. </a:t>
            </a:r>
          </a:p>
          <a:p>
            <a:r>
              <a:rPr lang="fr-FR" dirty="0"/>
              <a:t>Ces caractères spéciaux sont : </a:t>
            </a:r>
          </a:p>
          <a:p>
            <a:pPr lvl="1"/>
            <a:r>
              <a:rPr lang="fr-FR" dirty="0"/>
              <a:t>l’espace</a:t>
            </a:r>
          </a:p>
          <a:p>
            <a:pPr lvl="1"/>
            <a:r>
              <a:rPr lang="fr-FR" dirty="0"/>
              <a:t>Les glyphes non alphanumériques du clavier </a:t>
            </a:r>
          </a:p>
          <a:p>
            <a:r>
              <a:rPr lang="fr-FR" dirty="0"/>
              <a:t>Les caractères spéciaux ne peuvent donc être utilisés tels quels, par exemple dans un nom de fichier. Il faut auparavant les inhiber </a:t>
            </a:r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414241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L’interpréteur de commandes (</a:t>
            </a:r>
            <a:r>
              <a:rPr lang="fr-FR" i="1" dirty="0" err="1"/>
              <a:t>shell</a:t>
            </a:r>
            <a:r>
              <a:rPr lang="fr-FR" dirty="0"/>
              <a:t>) – Caractères spéciaux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Il existe trois façons d’inhiber les caractères spéciaux : </a:t>
            </a:r>
          </a:p>
          <a:p>
            <a:pPr lvl="1"/>
            <a:r>
              <a:rPr lang="fr-FR" dirty="0"/>
              <a:t>faire précéder chacun d’eux d’une barre oblique inverse \ </a:t>
            </a:r>
          </a:p>
          <a:p>
            <a:pPr lvl="2"/>
            <a:r>
              <a:rPr lang="fr-FR" dirty="0" err="1"/>
              <a:t>echo</a:t>
            </a:r>
            <a:r>
              <a:rPr lang="fr-FR" dirty="0"/>
              <a:t> </a:t>
            </a:r>
            <a:r>
              <a:rPr lang="fr-FR" dirty="0" err="1"/>
              <a:t>gl</a:t>
            </a:r>
            <a:r>
              <a:rPr lang="fr-FR" dirty="0"/>
              <a:t>\*u\$b  </a:t>
            </a:r>
          </a:p>
          <a:p>
            <a:pPr lvl="2"/>
            <a:r>
              <a:rPr lang="fr-FR" dirty="0" err="1"/>
              <a:t>gl</a:t>
            </a:r>
            <a:r>
              <a:rPr lang="fr-FR" dirty="0"/>
              <a:t>*</a:t>
            </a:r>
            <a:r>
              <a:rPr lang="fr-FR" dirty="0" err="1"/>
              <a:t>u$b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délimiter l’expression contenant les caractères spéciaux par des apostrophes ‘ </a:t>
            </a:r>
          </a:p>
          <a:p>
            <a:pPr lvl="2"/>
            <a:r>
              <a:rPr lang="fr-FR" dirty="0" err="1"/>
              <a:t>echo</a:t>
            </a:r>
            <a:r>
              <a:rPr lang="fr-FR" dirty="0"/>
              <a:t> '</a:t>
            </a:r>
            <a:r>
              <a:rPr lang="fr-FR" dirty="0" err="1"/>
              <a:t>gl</a:t>
            </a:r>
            <a:r>
              <a:rPr lang="fr-FR" dirty="0"/>
              <a:t>*</a:t>
            </a:r>
            <a:r>
              <a:rPr lang="fr-FR" dirty="0" err="1"/>
              <a:t>u$b</a:t>
            </a:r>
            <a:r>
              <a:rPr lang="fr-FR" dirty="0"/>
              <a:t>' </a:t>
            </a:r>
          </a:p>
          <a:p>
            <a:pPr lvl="2"/>
            <a:r>
              <a:rPr lang="fr-FR" dirty="0" err="1"/>
              <a:t>gl</a:t>
            </a:r>
            <a:r>
              <a:rPr lang="fr-FR" dirty="0"/>
              <a:t>*</a:t>
            </a:r>
            <a:r>
              <a:rPr lang="fr-FR" dirty="0" err="1"/>
              <a:t>u$b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délimiter l’expression contenant les caractères spéciaux par des guillemets " (fonctionne avec tous les caractères spéciaux sauf le dollar $) </a:t>
            </a:r>
          </a:p>
          <a:p>
            <a:pPr lvl="2"/>
            <a:r>
              <a:rPr lang="fr-FR" dirty="0" err="1"/>
              <a:t>echo</a:t>
            </a:r>
            <a:r>
              <a:rPr lang="fr-FR" dirty="0"/>
              <a:t> "</a:t>
            </a:r>
            <a:r>
              <a:rPr lang="fr-FR" dirty="0" err="1"/>
              <a:t>gl</a:t>
            </a:r>
            <a:r>
              <a:rPr lang="fr-FR" dirty="0"/>
              <a:t>*</a:t>
            </a:r>
            <a:r>
              <a:rPr lang="fr-FR" dirty="0" err="1"/>
              <a:t>u#b</a:t>
            </a:r>
            <a:r>
              <a:rPr lang="fr-FR" dirty="0"/>
              <a:t>" </a:t>
            </a:r>
          </a:p>
          <a:p>
            <a:pPr lvl="2"/>
            <a:r>
              <a:rPr lang="fr-FR" dirty="0" err="1"/>
              <a:t>gl</a:t>
            </a:r>
            <a:r>
              <a:rPr lang="fr-FR" dirty="0"/>
              <a:t>*</a:t>
            </a:r>
            <a:r>
              <a:rPr lang="fr-FR" dirty="0" err="1"/>
              <a:t>u#b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35443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L’interpréteur de commandes (</a:t>
            </a:r>
            <a:r>
              <a:rPr lang="fr-FR" i="1" dirty="0" err="1"/>
              <a:t>shell</a:t>
            </a:r>
            <a:r>
              <a:rPr lang="fr-FR" dirty="0"/>
              <a:t>) – Commandes internes et externes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Quasiment toutes les commandes sont des fichiers exécutables qui sont stockes quelque part dans l’arborescence du système de fichiers. Ce sont des </a:t>
            </a:r>
            <a:r>
              <a:rPr lang="fr-FR" b="1" i="1" dirty="0"/>
              <a:t>commandes externes</a:t>
            </a:r>
            <a:r>
              <a:rPr lang="fr-FR" dirty="0"/>
              <a:t>. </a:t>
            </a:r>
          </a:p>
          <a:p>
            <a:r>
              <a:rPr lang="fr-FR" dirty="0"/>
              <a:t>Par opposition, il existe quelques </a:t>
            </a:r>
            <a:r>
              <a:rPr lang="fr-FR" b="1" i="1" dirty="0"/>
              <a:t>commandes internes</a:t>
            </a:r>
            <a:r>
              <a:rPr lang="fr-FR" dirty="0"/>
              <a:t>, qui sont directement traitées par l’</a:t>
            </a:r>
            <a:r>
              <a:rPr lang="fr-FR" dirty="0" err="1"/>
              <a:t>interpréteur</a:t>
            </a:r>
            <a:r>
              <a:rPr lang="fr-FR" dirty="0"/>
              <a:t> de commandes. </a:t>
            </a:r>
          </a:p>
          <a:p>
            <a:r>
              <a:rPr lang="fr-FR" dirty="0"/>
              <a:t>Que se passe-t-il lorsqu’on exécute une commande ? </a:t>
            </a:r>
          </a:p>
          <a:p>
            <a:pPr lvl="1"/>
            <a:r>
              <a:rPr lang="fr-FR" dirty="0"/>
              <a:t>Si celle-ci est une commande interne, l’</a:t>
            </a:r>
            <a:r>
              <a:rPr lang="fr-FR" dirty="0" err="1"/>
              <a:t>interpréteur</a:t>
            </a:r>
            <a:r>
              <a:rPr lang="fr-FR" dirty="0"/>
              <a:t> de commandes reconnaît son nom et il la traite directement </a:t>
            </a:r>
          </a:p>
          <a:p>
            <a:pPr lvl="1"/>
            <a:r>
              <a:rPr lang="fr-FR" dirty="0"/>
              <a:t>sinon, il s’agit d’une commande externe :</a:t>
            </a:r>
          </a:p>
          <a:p>
            <a:pPr lvl="2"/>
            <a:r>
              <a:rPr lang="fr-FR" dirty="0"/>
              <a:t>si le nom de cette commande contient une barre oblique /,l’</a:t>
            </a:r>
            <a:r>
              <a:rPr lang="fr-FR" dirty="0" err="1"/>
              <a:t>interpréteur</a:t>
            </a:r>
            <a:r>
              <a:rPr lang="fr-FR" dirty="0"/>
              <a:t> de commandes essaie d’</a:t>
            </a:r>
            <a:r>
              <a:rPr lang="fr-FR" dirty="0" err="1"/>
              <a:t>exécuter</a:t>
            </a:r>
            <a:r>
              <a:rPr lang="fr-FR" dirty="0"/>
              <a:t> le fichier correspondant, considéré́ comme un chemin  d’</a:t>
            </a:r>
            <a:r>
              <a:rPr lang="fr-FR" dirty="0" err="1"/>
              <a:t>accès</a:t>
            </a:r>
            <a:endParaRPr lang="fr-FR" dirty="0"/>
          </a:p>
          <a:p>
            <a:pPr lvl="2"/>
            <a:r>
              <a:rPr lang="fr-FR" dirty="0"/>
              <a:t>sinon (c’est le cas général), l’</a:t>
            </a:r>
            <a:r>
              <a:rPr lang="fr-FR" dirty="0" err="1"/>
              <a:t>interpréteur</a:t>
            </a:r>
            <a:r>
              <a:rPr lang="fr-FR" dirty="0"/>
              <a:t> de commandes doit déterminer où se trouve le fichier exécutable de la commande dans l’arborescence du système de fichiers et, pour cela, il utilise la variable d’environnement PATH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91515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L’interpréteur de commandes (</a:t>
            </a:r>
            <a:r>
              <a:rPr lang="fr-FR" i="1" dirty="0" err="1"/>
              <a:t>shell</a:t>
            </a:r>
            <a:r>
              <a:rPr lang="fr-FR" dirty="0"/>
              <a:t>) – Variable environnement Path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Une </a:t>
            </a:r>
            <a:r>
              <a:rPr lang="fr-FR" b="1" i="1" dirty="0"/>
              <a:t>variable d’environnement </a:t>
            </a:r>
            <a:r>
              <a:rPr lang="fr-FR" dirty="0"/>
              <a:t>est un paramètre de configuration de l’</a:t>
            </a:r>
            <a:r>
              <a:rPr lang="fr-FR" dirty="0" err="1"/>
              <a:t>interpréteur</a:t>
            </a:r>
            <a:r>
              <a:rPr lang="fr-FR" dirty="0"/>
              <a:t> de commandes, dont la valeur est fixée par l’administrateur du système ou par l’utilisateur. </a:t>
            </a:r>
          </a:p>
          <a:p>
            <a:r>
              <a:rPr lang="fr-FR" dirty="0"/>
              <a:t>On peut obtenir la valeur d’une variable en faisant précéder son nom par le caractère $. Ainsi, on peut afficher le contenu d’une variable en utilisant la commande </a:t>
            </a:r>
            <a:r>
              <a:rPr lang="fr-FR" dirty="0" err="1"/>
              <a:t>echo</a:t>
            </a:r>
            <a:r>
              <a:rPr lang="fr-FR" dirty="0"/>
              <a:t>.</a:t>
            </a:r>
          </a:p>
          <a:p>
            <a:r>
              <a:rPr lang="fr-FR" dirty="0"/>
              <a:t>La variable d’environnement PATH contient une liste de chemins d’</a:t>
            </a:r>
            <a:r>
              <a:rPr lang="fr-FR" dirty="0" err="1"/>
              <a:t>accès</a:t>
            </a:r>
            <a:r>
              <a:rPr lang="fr-FR" dirty="0"/>
              <a:t> absolus de répertoires séparés par des deux-points. </a:t>
            </a:r>
          </a:p>
          <a:p>
            <a:r>
              <a:rPr lang="fr-FR" dirty="0"/>
              <a:t>Lorsqu’on exécute une commande externe dont le nom ne contient pas de barre oblique /, l’</a:t>
            </a:r>
            <a:r>
              <a:rPr lang="fr-FR" dirty="0" err="1"/>
              <a:t>interpréteur</a:t>
            </a:r>
            <a:r>
              <a:rPr lang="fr-FR" dirty="0"/>
              <a:t> de commandes va parcourir les répertoires de cette liste à la recherche de la commande et va exécuter la première qu’il trouve (l’ordre des répertoires a donc son importance) ou afficher un message d’erreur.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916338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L’interpréteur de commandes (</a:t>
            </a:r>
            <a:r>
              <a:rPr lang="fr-FR" i="1" dirty="0" err="1"/>
              <a:t>shell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Il existe six </a:t>
            </a:r>
            <a:r>
              <a:rPr lang="fr-FR" dirty="0" err="1"/>
              <a:t>interpréteurs</a:t>
            </a:r>
            <a:r>
              <a:rPr lang="fr-FR" dirty="0"/>
              <a:t> de commandes sous UNIX (classés ici dans l’ordre chronologique) :</a:t>
            </a:r>
          </a:p>
          <a:p>
            <a:r>
              <a:rPr lang="fr-FR" dirty="0"/>
              <a:t>sh </a:t>
            </a:r>
            <a:r>
              <a:rPr lang="fr-FR" dirty="0" err="1"/>
              <a:t>Bourne</a:t>
            </a:r>
            <a:r>
              <a:rPr lang="fr-FR" dirty="0"/>
              <a:t> </a:t>
            </a:r>
            <a:r>
              <a:rPr lang="fr-FR" dirty="0" err="1"/>
              <a:t>shell</a:t>
            </a:r>
            <a:r>
              <a:rPr lang="fr-FR" dirty="0"/>
              <a:t>.</a:t>
            </a:r>
          </a:p>
          <a:p>
            <a:r>
              <a:rPr lang="fr-FR" dirty="0" err="1"/>
              <a:t>Csh</a:t>
            </a:r>
            <a:r>
              <a:rPr lang="fr-FR" dirty="0"/>
              <a:t> C </a:t>
            </a:r>
            <a:r>
              <a:rPr lang="fr-FR" dirty="0" err="1"/>
              <a:t>shell</a:t>
            </a:r>
            <a:r>
              <a:rPr lang="fr-FR" dirty="0"/>
              <a:t>.</a:t>
            </a:r>
          </a:p>
          <a:p>
            <a:r>
              <a:rPr lang="fr-FR" dirty="0" err="1"/>
              <a:t>Tcsh</a:t>
            </a:r>
            <a:r>
              <a:rPr lang="fr-FR" dirty="0"/>
              <a:t> TENEX C </a:t>
            </a:r>
            <a:r>
              <a:rPr lang="fr-FR" dirty="0" err="1"/>
              <a:t>shell</a:t>
            </a:r>
            <a:endParaRPr lang="fr-FR" dirty="0"/>
          </a:p>
          <a:p>
            <a:r>
              <a:rPr lang="fr-FR" dirty="0"/>
              <a:t>Bash </a:t>
            </a:r>
            <a:r>
              <a:rPr lang="fr-FR" dirty="0" err="1"/>
              <a:t>Bourne-again</a:t>
            </a:r>
            <a:r>
              <a:rPr lang="fr-FR" dirty="0"/>
              <a:t> </a:t>
            </a:r>
            <a:r>
              <a:rPr lang="fr-FR" dirty="0" err="1"/>
              <a:t>shell</a:t>
            </a:r>
            <a:endParaRPr lang="fr-FR" dirty="0"/>
          </a:p>
          <a:p>
            <a:r>
              <a:rPr lang="fr-FR" dirty="0" err="1"/>
              <a:t>Zsh</a:t>
            </a:r>
            <a:r>
              <a:rPr lang="fr-FR" dirty="0"/>
              <a:t> Z </a:t>
            </a:r>
            <a:r>
              <a:rPr lang="fr-FR" dirty="0" err="1"/>
              <a:t>shell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7776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L’interpréteur de commandes (</a:t>
            </a:r>
            <a:r>
              <a:rPr lang="fr-FR" i="1" dirty="0" err="1"/>
              <a:t>shell</a:t>
            </a:r>
            <a:r>
              <a:rPr lang="fr-FR" dirty="0"/>
              <a:t>) – Premières 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fr-FR" dirty="0"/>
              <a:t>l’invite (</a:t>
            </a:r>
            <a:r>
              <a:rPr lang="fr-FR" i="1" dirty="0"/>
              <a:t>prompt</a:t>
            </a:r>
            <a:r>
              <a:rPr lang="fr-FR" dirty="0"/>
              <a:t>) :</a:t>
            </a:r>
          </a:p>
          <a:p>
            <a:r>
              <a:rPr lang="fr-FR" dirty="0"/>
              <a:t>Dans ce qui suit, sauf cas particulier, afin de simplifier la forme des exemples, l’invite sera </a:t>
            </a:r>
            <a:r>
              <a:rPr lang="fr-FR" dirty="0" err="1"/>
              <a:t>abrégée</a:t>
            </a:r>
            <a:r>
              <a:rPr lang="fr-FR" dirty="0"/>
              <a:t> en :</a:t>
            </a:r>
          </a:p>
          <a:p>
            <a:r>
              <a:rPr lang="fr-FR" dirty="0"/>
              <a:t>Taper la commande date :</a:t>
            </a:r>
          </a:p>
          <a:p>
            <a:r>
              <a:rPr lang="fr-FR" dirty="0"/>
              <a:t>Taper la commande cal:  </a:t>
            </a:r>
          </a:p>
          <a:p>
            <a:pPr marL="0" indent="0">
              <a:buNone/>
            </a:pPr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55EF0A-9FAD-AAD2-A7E7-B6943859F09E}"/>
              </a:ext>
            </a:extLst>
          </p:cNvPr>
          <p:cNvSpPr txBox="1"/>
          <p:nvPr/>
        </p:nvSpPr>
        <p:spPr>
          <a:xfrm>
            <a:off x="3790708" y="1870075"/>
            <a:ext cx="609985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 err="1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identifiant@ordinateur</a:t>
            </a:r>
            <a:r>
              <a:rPr lang="fr-FR" sz="1800" dirty="0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:~$ 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735A4C7-DFFF-6A20-A037-37326D00CF72}"/>
              </a:ext>
            </a:extLst>
          </p:cNvPr>
          <p:cNvSpPr txBox="1"/>
          <p:nvPr/>
        </p:nvSpPr>
        <p:spPr>
          <a:xfrm>
            <a:off x="6243396" y="2794000"/>
            <a:ext cx="3647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$ 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B41859-6FD9-6F51-DD15-49AFFC608267}"/>
              </a:ext>
            </a:extLst>
          </p:cNvPr>
          <p:cNvSpPr txBox="1"/>
          <p:nvPr/>
        </p:nvSpPr>
        <p:spPr>
          <a:xfrm>
            <a:off x="5017052" y="3301444"/>
            <a:ext cx="3647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$ date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FCF057-D3F7-EC81-531D-8E317BCEAB01}"/>
              </a:ext>
            </a:extLst>
          </p:cNvPr>
          <p:cNvSpPr txBox="1"/>
          <p:nvPr/>
        </p:nvSpPr>
        <p:spPr>
          <a:xfrm>
            <a:off x="4667009" y="3805713"/>
            <a:ext cx="3647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$ cal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179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L’interpréteur de commandes (</a:t>
            </a:r>
            <a:r>
              <a:rPr lang="fr-FR" i="1" dirty="0" err="1"/>
              <a:t>shell</a:t>
            </a:r>
            <a:r>
              <a:rPr lang="fr-FR" dirty="0"/>
              <a:t>) – Premières 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Édition</a:t>
            </a:r>
            <a:r>
              <a:rPr lang="fr-FR" dirty="0"/>
              <a:t> de la ligne de commande : </a:t>
            </a:r>
          </a:p>
          <a:p>
            <a:pPr lvl="1"/>
            <a:r>
              <a:rPr lang="fr-FR" i="1" dirty="0"/>
              <a:t>← → </a:t>
            </a:r>
            <a:r>
              <a:rPr lang="fr-FR" dirty="0"/>
              <a:t>aller à gauche, à droite</a:t>
            </a:r>
          </a:p>
          <a:p>
            <a:pPr lvl="1"/>
            <a:r>
              <a:rPr lang="fr-FR" dirty="0"/>
              <a:t>^A aller en début de ligne</a:t>
            </a:r>
          </a:p>
          <a:p>
            <a:pPr lvl="1"/>
            <a:r>
              <a:rPr lang="fr-FR" dirty="0"/>
              <a:t>^E aller en fin de ligne</a:t>
            </a:r>
          </a:p>
          <a:p>
            <a:pPr lvl="1"/>
            <a:r>
              <a:rPr lang="fr-FR" dirty="0"/>
              <a:t>^D supprimer le caractère sous le curseur </a:t>
            </a:r>
          </a:p>
          <a:p>
            <a:pPr lvl="1"/>
            <a:r>
              <a:rPr lang="fr-FR" dirty="0"/>
              <a:t>^K supprimer la fin de la ligne </a:t>
            </a:r>
          </a:p>
          <a:p>
            <a:r>
              <a:rPr lang="fr-FR" dirty="0">
                <a:effectLst/>
              </a:rPr>
              <a:t>Historique:</a:t>
            </a:r>
          </a:p>
          <a:p>
            <a:pPr lvl="1"/>
            <a:r>
              <a:rPr lang="fr-FR" i="1" dirty="0"/>
              <a:t>↑ </a:t>
            </a:r>
            <a:r>
              <a:rPr lang="fr-FR" dirty="0"/>
              <a:t>commande précédente </a:t>
            </a:r>
          </a:p>
          <a:p>
            <a:pPr lvl="1"/>
            <a:r>
              <a:rPr lang="fr-FR" i="1" dirty="0"/>
              <a:t>↓ </a:t>
            </a:r>
            <a:r>
              <a:rPr lang="fr-FR" dirty="0"/>
              <a:t>commande suivante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68585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L’</a:t>
            </a:r>
            <a:r>
              <a:rPr lang="fr-FR" dirty="0" err="1"/>
              <a:t>interpréteur</a:t>
            </a:r>
            <a:r>
              <a:rPr lang="fr-FR" dirty="0"/>
              <a:t> de commandes (</a:t>
            </a:r>
            <a:r>
              <a:rPr lang="fr-FR" i="1" dirty="0" err="1"/>
              <a:t>shell</a:t>
            </a:r>
            <a:r>
              <a:rPr lang="fr-FR" dirty="0"/>
              <a:t>) – Premières commandes  - Syntaxe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Syntaxe générale des commandes </a:t>
            </a:r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BC946D-7C39-4B2C-4D62-837F190F25B0}"/>
              </a:ext>
            </a:extLst>
          </p:cNvPr>
          <p:cNvSpPr txBox="1"/>
          <p:nvPr/>
        </p:nvSpPr>
        <p:spPr>
          <a:xfrm>
            <a:off x="2448829" y="2393950"/>
            <a:ext cx="49663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$ commande [options] [arguments]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343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L’interpréteur de commandes (</a:t>
            </a:r>
            <a:r>
              <a:rPr lang="fr-FR" i="1" dirty="0" err="1"/>
              <a:t>shell</a:t>
            </a:r>
            <a:r>
              <a:rPr lang="fr-FR" dirty="0"/>
              <a:t>) – Premières commandes - 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4351338"/>
          </a:xfrm>
        </p:spPr>
        <p:txBody>
          <a:bodyPr>
            <a:normAutofit/>
          </a:bodyPr>
          <a:lstStyle/>
          <a:p>
            <a:r>
              <a:rPr lang="fr-FR" sz="2000" dirty="0"/>
              <a:t>La commande ls(</a:t>
            </a:r>
            <a:r>
              <a:rPr lang="fr-FR" sz="2000" i="1" dirty="0" err="1"/>
              <a:t>list</a:t>
            </a:r>
            <a:r>
              <a:rPr lang="fr-FR" sz="2000" i="1" dirty="0"/>
              <a:t> segments</a:t>
            </a:r>
            <a:r>
              <a:rPr lang="fr-FR" sz="2000" dirty="0"/>
              <a:t>) permet d’afficher la liste de ses fichiers : </a:t>
            </a:r>
            <a:endParaRPr lang="fr-FR" sz="2000" dirty="0">
              <a:effectLst/>
            </a:endParaRPr>
          </a:p>
          <a:p>
            <a:r>
              <a:rPr lang="fr-FR" sz="2000" dirty="0"/>
              <a:t>L’option -l(</a:t>
            </a:r>
            <a:r>
              <a:rPr lang="fr-FR" sz="2000" i="1" dirty="0"/>
              <a:t>long</a:t>
            </a:r>
            <a:r>
              <a:rPr lang="fr-FR" sz="2000" dirty="0"/>
              <a:t>) génère un affichage long : </a:t>
            </a:r>
            <a:endParaRPr lang="fr-FR" sz="2000" dirty="0">
              <a:effectLst/>
            </a:endParaRPr>
          </a:p>
          <a:p>
            <a:r>
              <a:rPr lang="fr-FR" sz="2000" dirty="0"/>
              <a:t>L’option -a(</a:t>
            </a:r>
            <a:r>
              <a:rPr lang="fr-FR" sz="2000" i="1" dirty="0"/>
              <a:t>a </a:t>
            </a:r>
            <a:r>
              <a:rPr lang="fr-FR" sz="2000" i="1" dirty="0" err="1"/>
              <a:t>ll</a:t>
            </a:r>
            <a:r>
              <a:rPr lang="fr-FR" sz="2000" dirty="0"/>
              <a:t>) affiche tous les fichiers : </a:t>
            </a:r>
          </a:p>
          <a:p>
            <a:r>
              <a:rPr lang="fr-FR" sz="2000" dirty="0"/>
              <a:t>Il est possible de combiner les options –a et –l</a:t>
            </a:r>
          </a:p>
          <a:p>
            <a:r>
              <a:rPr lang="fr-FR" sz="2000" dirty="0"/>
              <a:t>Pour afficher les informations concernant un fichier en particulier, il faut indiquer son nom en argument :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6FDAC3-F0B4-4544-C37C-BEAB1A781CE0}"/>
              </a:ext>
            </a:extLst>
          </p:cNvPr>
          <p:cNvSpPr txBox="1"/>
          <p:nvPr/>
        </p:nvSpPr>
        <p:spPr>
          <a:xfrm>
            <a:off x="8544830" y="1825625"/>
            <a:ext cx="308519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$ ls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88D63D-AE5F-1E03-2D25-C5C5B92130D2}"/>
              </a:ext>
            </a:extLst>
          </p:cNvPr>
          <p:cNvSpPr txBox="1"/>
          <p:nvPr/>
        </p:nvSpPr>
        <p:spPr>
          <a:xfrm>
            <a:off x="5535626" y="2230673"/>
            <a:ext cx="3647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$ ls -l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D7866D-411E-D75C-B56A-94075FFB748B}"/>
              </a:ext>
            </a:extLst>
          </p:cNvPr>
          <p:cNvSpPr txBox="1"/>
          <p:nvPr/>
        </p:nvSpPr>
        <p:spPr>
          <a:xfrm>
            <a:off x="5535626" y="2635721"/>
            <a:ext cx="3647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$ ls -a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47E5C9-6B13-A414-84D6-629A30F5B461}"/>
              </a:ext>
            </a:extLst>
          </p:cNvPr>
          <p:cNvSpPr txBox="1"/>
          <p:nvPr/>
        </p:nvSpPr>
        <p:spPr>
          <a:xfrm>
            <a:off x="5914784" y="3022233"/>
            <a:ext cx="204335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$ ls –a -l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AB26A5-ADD3-570B-9E6A-694997C14EE4}"/>
              </a:ext>
            </a:extLst>
          </p:cNvPr>
          <p:cNvSpPr txBox="1"/>
          <p:nvPr/>
        </p:nvSpPr>
        <p:spPr>
          <a:xfrm>
            <a:off x="8085840" y="3022233"/>
            <a:ext cx="219391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$ ls –al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2117F0-E59B-E66E-75ED-A41029F78C49}"/>
              </a:ext>
            </a:extLst>
          </p:cNvPr>
          <p:cNvSpPr txBox="1"/>
          <p:nvPr/>
        </p:nvSpPr>
        <p:spPr>
          <a:xfrm>
            <a:off x="2448830" y="3768539"/>
            <a:ext cx="3647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$ ls –l </a:t>
            </a:r>
            <a:r>
              <a:rPr lang="fr-FR" sz="1800" dirty="0" err="1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toto.txt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608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L’interpréteur de commandes (</a:t>
            </a:r>
            <a:r>
              <a:rPr lang="fr-FR" i="1" dirty="0" err="1"/>
              <a:t>shell</a:t>
            </a:r>
            <a:r>
              <a:rPr lang="fr-FR" dirty="0"/>
              <a:t>) – Premières commandes - cat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6FDAC3-F0B4-4544-C37C-BEAB1A781CE0}"/>
              </a:ext>
            </a:extLst>
          </p:cNvPr>
          <p:cNvSpPr txBox="1"/>
          <p:nvPr/>
        </p:nvSpPr>
        <p:spPr>
          <a:xfrm>
            <a:off x="1143904" y="2782887"/>
            <a:ext cx="495209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$ cat </a:t>
            </a:r>
            <a:r>
              <a:rPr lang="fr-FR" sz="1800" dirty="0" err="1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tata.txt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47DD1D9F-B98F-7CF9-2D77-E4DAEBCE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commande cat(</a:t>
            </a:r>
            <a:r>
              <a:rPr lang="fr-FR" i="1" dirty="0" err="1"/>
              <a:t>catenate</a:t>
            </a:r>
            <a:r>
              <a:rPr lang="fr-FR" dirty="0"/>
              <a:t>) permet d’afficher le contenu du ou des fichiers texte </a:t>
            </a:r>
            <a:r>
              <a:rPr lang="fr-FR" dirty="0" err="1"/>
              <a:t>passés</a:t>
            </a:r>
            <a:r>
              <a:rPr lang="fr-FR" dirty="0"/>
              <a:t> en arguments </a:t>
            </a:r>
          </a:p>
        </p:txBody>
      </p:sp>
    </p:spTree>
    <p:extLst>
      <p:ext uri="{BB962C8B-B14F-4D97-AF65-F5344CB8AC3E}">
        <p14:creationId xmlns:p14="http://schemas.microsoft.com/office/powerpoint/2010/main" val="318276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32F3F-34E4-4747-A3C6-5F90A285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2BE891-7752-B649-ADF7-EA5668FD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Linux. </a:t>
            </a:r>
          </a:p>
          <a:p>
            <a:pPr lvl="1"/>
            <a:r>
              <a:rPr lang="fr-FR" dirty="0"/>
              <a:t>Principe et </a:t>
            </a:r>
            <a:r>
              <a:rPr lang="fr-FR" dirty="0" err="1"/>
              <a:t>définition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Rappel Distributions. </a:t>
            </a:r>
          </a:p>
          <a:p>
            <a:r>
              <a:rPr lang="fr-FR" dirty="0" err="1"/>
              <a:t>Présentation</a:t>
            </a:r>
            <a:r>
              <a:rPr lang="fr-FR" dirty="0"/>
              <a:t> des </a:t>
            </a:r>
            <a:r>
              <a:rPr lang="fr-FR" dirty="0" err="1"/>
              <a:t>shells</a:t>
            </a:r>
            <a:r>
              <a:rPr lang="fr-FR" dirty="0"/>
              <a:t>. </a:t>
            </a:r>
          </a:p>
          <a:p>
            <a:r>
              <a:rPr lang="fr-FR" dirty="0" err="1"/>
              <a:t>Premières</a:t>
            </a:r>
            <a:r>
              <a:rPr lang="fr-FR" dirty="0"/>
              <a:t> commandes. </a:t>
            </a:r>
          </a:p>
          <a:p>
            <a:r>
              <a:rPr lang="fr-FR" dirty="0"/>
              <a:t>Vi et </a:t>
            </a:r>
            <a:r>
              <a:rPr lang="fr-FR" dirty="0" err="1"/>
              <a:t>Vim</a:t>
            </a:r>
            <a:r>
              <a:rPr lang="fr-FR" dirty="0"/>
              <a:t>. </a:t>
            </a:r>
          </a:p>
          <a:p>
            <a:r>
              <a:rPr lang="fr-FR" dirty="0"/>
              <a:t>Commandes </a:t>
            </a:r>
            <a:r>
              <a:rPr lang="fr-FR" dirty="0" err="1"/>
              <a:t>système</a:t>
            </a:r>
            <a:r>
              <a:rPr lang="fr-FR" dirty="0"/>
              <a:t> de fichiers. </a:t>
            </a:r>
          </a:p>
          <a:p>
            <a:pPr lvl="1"/>
            <a:r>
              <a:rPr lang="fr-FR" dirty="0"/>
              <a:t>Gestion des fichiers </a:t>
            </a:r>
          </a:p>
          <a:p>
            <a:pPr lvl="1"/>
            <a:r>
              <a:rPr lang="fr-FR" dirty="0"/>
              <a:t>Organisation des fichiers </a:t>
            </a:r>
          </a:p>
          <a:p>
            <a:pPr lvl="1"/>
            <a:r>
              <a:rPr lang="fr-FR" dirty="0"/>
              <a:t>Droits d’</a:t>
            </a:r>
            <a:r>
              <a:rPr lang="fr-FR" dirty="0" err="1"/>
              <a:t>accès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Les noms des fichiers </a:t>
            </a:r>
          </a:p>
          <a:p>
            <a:pPr lvl="1"/>
            <a:r>
              <a:rPr lang="fr-FR" dirty="0"/>
              <a:t>Gestion de l'espace de stockage, compression et archivage </a:t>
            </a:r>
          </a:p>
          <a:p>
            <a:r>
              <a:rPr lang="fr-FR" dirty="0"/>
              <a:t>Gestion des processus. </a:t>
            </a:r>
          </a:p>
          <a:p>
            <a:r>
              <a:rPr lang="fr-FR" dirty="0"/>
              <a:t>Redirections et tubes</a:t>
            </a:r>
          </a:p>
          <a:p>
            <a:r>
              <a:rPr lang="fr-FR" dirty="0"/>
              <a:t>Filtres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117C65-3662-634D-97DF-3EAD5D0B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679821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L’interpréteur de commandes (</a:t>
            </a:r>
            <a:r>
              <a:rPr lang="fr-FR" i="1" dirty="0" err="1"/>
              <a:t>shell</a:t>
            </a:r>
            <a:r>
              <a:rPr lang="fr-FR" dirty="0"/>
              <a:t>) – Premières commandes - more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6FDAC3-F0B4-4544-C37C-BEAB1A781CE0}"/>
              </a:ext>
            </a:extLst>
          </p:cNvPr>
          <p:cNvSpPr txBox="1"/>
          <p:nvPr/>
        </p:nvSpPr>
        <p:spPr>
          <a:xfrm>
            <a:off x="1143905" y="2782886"/>
            <a:ext cx="495209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$ more </a:t>
            </a:r>
            <a:r>
              <a:rPr lang="fr-FR" sz="1800" dirty="0" err="1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tata.txt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47DD1D9F-B98F-7CF9-2D77-E4DAEBCE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commande more permet d’afficher le contenu du ou des fichiers texte </a:t>
            </a:r>
            <a:r>
              <a:rPr lang="fr-FR" dirty="0" err="1"/>
              <a:t>passés</a:t>
            </a:r>
            <a:r>
              <a:rPr lang="fr-FR" dirty="0"/>
              <a:t> en arguments en </a:t>
            </a:r>
            <a:r>
              <a:rPr lang="fr-FR" dirty="0" err="1"/>
              <a:t>contrôlant</a:t>
            </a:r>
            <a:r>
              <a:rPr lang="fr-FR" dirty="0"/>
              <a:t> leur </a:t>
            </a:r>
            <a:r>
              <a:rPr lang="fr-FR" dirty="0" err="1"/>
              <a:t>défilement</a:t>
            </a:r>
            <a:r>
              <a:rPr lang="fr-FR" dirty="0"/>
              <a:t> : </a:t>
            </a:r>
          </a:p>
          <a:p>
            <a:endParaRPr lang="fr-FR" dirty="0">
              <a:effectLst/>
            </a:endParaRPr>
          </a:p>
          <a:p>
            <a:r>
              <a:rPr lang="fr-FR" dirty="0"/>
              <a:t>Pour contrôler le défilement :</a:t>
            </a:r>
          </a:p>
          <a:p>
            <a:pPr lvl="1"/>
            <a:r>
              <a:rPr lang="fr-FR" dirty="0"/>
              <a:t>Enter descendre d’une ligne</a:t>
            </a:r>
          </a:p>
          <a:p>
            <a:pPr lvl="1"/>
            <a:r>
              <a:rPr lang="fr-FR" dirty="0"/>
              <a:t>b remonter d’une page </a:t>
            </a:r>
          </a:p>
          <a:p>
            <a:pPr lvl="1"/>
            <a:r>
              <a:rPr lang="fr-FR" dirty="0"/>
              <a:t>q quitter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925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47DD1D9F-B98F-7CF9-2D77-E4DAEBCE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commande man(</a:t>
            </a:r>
            <a:r>
              <a:rPr lang="fr-FR" i="1" dirty="0" err="1"/>
              <a:t>manUal</a:t>
            </a:r>
            <a:r>
              <a:rPr lang="fr-FR" dirty="0"/>
              <a:t>) permet d’afficher le manuel de la commande en argument : </a:t>
            </a:r>
          </a:p>
          <a:p>
            <a:endParaRPr lang="fr-FR" dirty="0">
              <a:effectLst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L’interpréteur de commandes (</a:t>
            </a:r>
            <a:r>
              <a:rPr lang="fr-FR" i="1" dirty="0" err="1"/>
              <a:t>shell</a:t>
            </a:r>
            <a:r>
              <a:rPr lang="fr-FR" dirty="0"/>
              <a:t>) – Premières commandes - man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6FDAC3-F0B4-4544-C37C-BEAB1A781CE0}"/>
              </a:ext>
            </a:extLst>
          </p:cNvPr>
          <p:cNvSpPr txBox="1"/>
          <p:nvPr/>
        </p:nvSpPr>
        <p:spPr>
          <a:xfrm>
            <a:off x="1143905" y="2697161"/>
            <a:ext cx="495209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$ man ls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8589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C5C3B-3021-0049-3901-0C5F6EC1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FBCC6-4B57-B679-3FE5-3CFEA888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Unix </a:t>
            </a:r>
            <a:r>
              <a:rPr lang="fr-FR" dirty="0" err="1"/>
              <a:t>possède</a:t>
            </a:r>
            <a:r>
              <a:rPr lang="fr-FR" dirty="0"/>
              <a:t> un manuel « en ligne ». La commande man permet d'explorer ce manuel. </a:t>
            </a:r>
          </a:p>
          <a:p>
            <a:pPr marL="0" indent="0">
              <a:buNone/>
            </a:pPr>
            <a:r>
              <a:rPr lang="fr-FR" dirty="0"/>
              <a:t>	1) Quelle documentation contient ce manuel ? Comment est-il structuré ? </a:t>
            </a:r>
          </a:p>
          <a:p>
            <a:pPr marL="0" indent="0">
              <a:buNone/>
            </a:pPr>
            <a:r>
              <a:rPr lang="fr-FR" dirty="0"/>
              <a:t>	2) La commande </a:t>
            </a:r>
            <a:r>
              <a:rPr lang="fr-FR" dirty="0" err="1"/>
              <a:t>write</a:t>
            </a:r>
            <a:r>
              <a:rPr lang="fr-FR" dirty="0"/>
              <a:t> porte le </a:t>
            </a:r>
            <a:r>
              <a:rPr lang="fr-FR" dirty="0" err="1"/>
              <a:t>même</a:t>
            </a:r>
            <a:r>
              <a:rPr lang="fr-FR" dirty="0"/>
              <a:t> nom que l'appel </a:t>
            </a:r>
            <a:r>
              <a:rPr lang="fr-FR" dirty="0" err="1"/>
              <a:t>système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. Comment </a:t>
            </a:r>
            <a:r>
              <a:rPr lang="fr-FR" dirty="0" err="1"/>
              <a:t>accède</a:t>
            </a:r>
            <a:r>
              <a:rPr lang="fr-FR" dirty="0"/>
              <a:t>- t-on à la page du manuel concernant l'appel </a:t>
            </a:r>
            <a:r>
              <a:rPr lang="fr-FR" dirty="0" err="1"/>
              <a:t>système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? </a:t>
            </a:r>
          </a:p>
          <a:p>
            <a:pPr marL="0" indent="0">
              <a:buNone/>
            </a:pPr>
            <a:r>
              <a:rPr lang="fr-FR" dirty="0"/>
              <a:t>	3) Commande ls : </a:t>
            </a:r>
            <a:r>
              <a:rPr lang="fr-FR" dirty="0" err="1"/>
              <a:t>précisez</a:t>
            </a:r>
            <a:r>
              <a:rPr lang="fr-FR" dirty="0"/>
              <a:t> les options que vous savez utiliser et celles que vous pourriez </a:t>
            </a:r>
            <a:r>
              <a:rPr lang="fr-FR" dirty="0" err="1"/>
              <a:t>éventuellement</a:t>
            </a:r>
            <a:r>
              <a:rPr lang="fr-FR" dirty="0"/>
              <a:t> utiliser 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BFF704-4901-4BED-2E9F-941B30B3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F5D8F-F2AA-9C04-17F5-AF433228E24F}"/>
              </a:ext>
            </a:extLst>
          </p:cNvPr>
          <p:cNvSpPr>
            <a:spLocks/>
          </p:cNvSpPr>
          <p:nvPr/>
        </p:nvSpPr>
        <p:spPr>
          <a:xfrm>
            <a:off x="9478841" y="531812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EXERCICE</a:t>
            </a:r>
          </a:p>
        </p:txBody>
      </p:sp>
    </p:spTree>
    <p:extLst>
      <p:ext uri="{BB962C8B-B14F-4D97-AF65-F5344CB8AC3E}">
        <p14:creationId xmlns:p14="http://schemas.microsoft.com/office/powerpoint/2010/main" val="109466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 et </a:t>
            </a:r>
            <a:r>
              <a:rPr lang="fr-FR" dirty="0" err="1"/>
              <a:t>vim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Quelques </a:t>
            </a:r>
            <a:r>
              <a:rPr lang="fr-FR" dirty="0" err="1"/>
              <a:t>éditeurs</a:t>
            </a:r>
            <a:r>
              <a:rPr lang="fr-FR" dirty="0"/>
              <a:t> de texte:</a:t>
            </a:r>
          </a:p>
          <a:p>
            <a:pPr lvl="1"/>
            <a:r>
              <a:rPr lang="fr-FR" dirty="0"/>
              <a:t>Emacs (</a:t>
            </a:r>
            <a:r>
              <a:rPr lang="fr-FR" i="1" dirty="0" err="1"/>
              <a:t>Editingmacros</a:t>
            </a:r>
            <a:r>
              <a:rPr lang="fr-FR" dirty="0"/>
              <a:t>) est le premier logiciel à avoir </a:t>
            </a:r>
            <a:r>
              <a:rPr lang="fr-FR" dirty="0" err="1"/>
              <a:t>éte</a:t>
            </a:r>
            <a:r>
              <a:rPr lang="fr-FR" dirty="0"/>
              <a:t>́ distribué par le projet GNU </a:t>
            </a:r>
          </a:p>
          <a:p>
            <a:pPr lvl="1"/>
            <a:r>
              <a:rPr lang="fr-FR" dirty="0"/>
              <a:t>nano est un </a:t>
            </a:r>
            <a:r>
              <a:rPr lang="fr-FR" dirty="0" err="1"/>
              <a:t>éditeur</a:t>
            </a:r>
            <a:r>
              <a:rPr lang="fr-FR" dirty="0"/>
              <a:t> de texte </a:t>
            </a:r>
            <a:r>
              <a:rPr lang="fr-FR" dirty="0" err="1"/>
              <a:t>très</a:t>
            </a:r>
            <a:r>
              <a:rPr lang="fr-FR" dirty="0"/>
              <a:t> (trop) simple, inspiré de l’</a:t>
            </a:r>
            <a:r>
              <a:rPr lang="fr-FR" dirty="0" err="1"/>
              <a:t>éditeur</a:t>
            </a:r>
            <a:r>
              <a:rPr lang="fr-FR" dirty="0"/>
              <a:t> de texte Pico (d’où son nom) </a:t>
            </a:r>
          </a:p>
          <a:p>
            <a:pPr lvl="1"/>
            <a:r>
              <a:rPr lang="fr-FR" dirty="0"/>
              <a:t>vi(</a:t>
            </a:r>
            <a:r>
              <a:rPr lang="fr-FR" i="1" dirty="0" err="1"/>
              <a:t>visual</a:t>
            </a:r>
            <a:r>
              <a:rPr lang="fr-FR" dirty="0"/>
              <a:t>) est le plus ancien </a:t>
            </a:r>
            <a:r>
              <a:rPr lang="fr-FR" dirty="0" err="1"/>
              <a:t>éditeur</a:t>
            </a:r>
            <a:r>
              <a:rPr lang="fr-FR" dirty="0"/>
              <a:t> de texte plein </a:t>
            </a:r>
            <a:r>
              <a:rPr lang="fr-FR" dirty="0" err="1"/>
              <a:t>écran</a:t>
            </a:r>
            <a:r>
              <a:rPr lang="fr-FR" dirty="0"/>
              <a:t> sous UNIX (1976), d’approche difficile pour les </a:t>
            </a:r>
            <a:r>
              <a:rPr lang="fr-FR" dirty="0" err="1"/>
              <a:t>débutants</a:t>
            </a:r>
            <a:r>
              <a:rPr lang="fr-FR" dirty="0"/>
              <a:t> mais d’une puissance extraordinaire </a:t>
            </a:r>
          </a:p>
          <a:p>
            <a:pPr lvl="1"/>
            <a:r>
              <a:rPr lang="fr-FR" dirty="0" err="1"/>
              <a:t>Vim</a:t>
            </a:r>
            <a:r>
              <a:rPr lang="fr-FR" dirty="0"/>
              <a:t> (</a:t>
            </a:r>
            <a:r>
              <a:rPr lang="fr-FR" i="1" dirty="0"/>
              <a:t>Vi </a:t>
            </a:r>
            <a:r>
              <a:rPr lang="fr-FR" i="1" dirty="0" err="1"/>
              <a:t>IMproved</a:t>
            </a:r>
            <a:r>
              <a:rPr lang="fr-FR" dirty="0"/>
              <a:t>) est une variante de </a:t>
            </a:r>
            <a:r>
              <a:rPr lang="fr-FR" dirty="0" err="1"/>
              <a:t>viavec</a:t>
            </a:r>
            <a:r>
              <a:rPr lang="fr-FR" dirty="0"/>
              <a:t> de nombreuses </a:t>
            </a:r>
            <a:r>
              <a:rPr lang="fr-FR" dirty="0" err="1"/>
              <a:t>améliorations</a:t>
            </a:r>
            <a:r>
              <a:rPr lang="fr-FR" dirty="0"/>
              <a:t> </a:t>
            </a:r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096297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Signifie : </a:t>
            </a:r>
            <a:r>
              <a:rPr lang="fr-FR" i="1" dirty="0" err="1"/>
              <a:t>visual</a:t>
            </a:r>
            <a:r>
              <a:rPr lang="fr-FR" dirty="0"/>
              <a:t>. </a:t>
            </a:r>
          </a:p>
          <a:p>
            <a:r>
              <a:rPr lang="fr-FR" dirty="0"/>
              <a:t>Se prononce lettre par lettre à l’</a:t>
            </a:r>
            <a:r>
              <a:rPr lang="fr-FR" dirty="0" err="1"/>
              <a:t>américaine</a:t>
            </a:r>
            <a:r>
              <a:rPr lang="fr-FR" dirty="0"/>
              <a:t> :«vie ail». </a:t>
            </a:r>
          </a:p>
          <a:p>
            <a:r>
              <a:rPr lang="fr-FR" dirty="0"/>
              <a:t>Le plus ancien </a:t>
            </a:r>
            <a:r>
              <a:rPr lang="fr-FR" dirty="0" err="1"/>
              <a:t>éditeur</a:t>
            </a:r>
            <a:r>
              <a:rPr lang="fr-FR" dirty="0"/>
              <a:t> de texte plein </a:t>
            </a:r>
            <a:r>
              <a:rPr lang="fr-FR" dirty="0" err="1"/>
              <a:t>écran</a:t>
            </a:r>
            <a:r>
              <a:rPr lang="fr-FR" dirty="0"/>
              <a:t> sous UNIX.</a:t>
            </a:r>
          </a:p>
          <a:p>
            <a:r>
              <a:rPr lang="fr-FR" dirty="0" err="1"/>
              <a:t>Conçu</a:t>
            </a:r>
            <a:r>
              <a:rPr lang="fr-FR" dirty="0"/>
              <a:t> par Bill Joy en 1976.</a:t>
            </a:r>
          </a:p>
          <a:p>
            <a:r>
              <a:rPr lang="fr-FR" dirty="0"/>
              <a:t>D’approche difficile pour les </a:t>
            </a:r>
            <a:r>
              <a:rPr lang="fr-FR" dirty="0" err="1"/>
              <a:t>débutants</a:t>
            </a:r>
            <a:r>
              <a:rPr lang="fr-FR" dirty="0"/>
              <a:t> mais d’une puissance extraordinaire </a:t>
            </a:r>
          </a:p>
          <a:p>
            <a:r>
              <a:rPr lang="fr-FR" dirty="0"/>
              <a:t>Lancement de vi </a:t>
            </a:r>
          </a:p>
          <a:p>
            <a:endParaRPr lang="fr-FR" dirty="0"/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3D32B41-3029-696E-2B45-77DB1266FC1C}"/>
              </a:ext>
            </a:extLst>
          </p:cNvPr>
          <p:cNvSpPr txBox="1"/>
          <p:nvPr/>
        </p:nvSpPr>
        <p:spPr>
          <a:xfrm>
            <a:off x="1143905" y="5311774"/>
            <a:ext cx="495209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$ vi </a:t>
            </a:r>
            <a:r>
              <a:rPr lang="fr-FR" sz="1800" dirty="0" err="1">
                <a:solidFill>
                  <a:schemeClr val="bg1"/>
                </a:solidFill>
                <a:effectLst/>
                <a:latin typeface="TrebuchetMS" panose="020B0603020202020204" pitchFamily="34" charset="0"/>
              </a:rPr>
              <a:t>toto.txt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9155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0413" cy="1325563"/>
          </a:xfrm>
        </p:spPr>
        <p:txBody>
          <a:bodyPr>
            <a:normAutofit/>
          </a:bodyPr>
          <a:lstStyle/>
          <a:p>
            <a:r>
              <a:rPr lang="fr-FR" dirty="0"/>
              <a:t>Vi - Passage en mode insertion, en mode commande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 passage en mode insertion au </a:t>
            </a:r>
            <a:r>
              <a:rPr lang="fr-FR" dirty="0" err="1"/>
              <a:t>caractère</a:t>
            </a:r>
            <a:r>
              <a:rPr lang="fr-FR" dirty="0"/>
              <a:t> situé sous le curseur </a:t>
            </a:r>
          </a:p>
          <a:p>
            <a:r>
              <a:rPr lang="fr-FR" dirty="0"/>
              <a:t>a passage en mode insertion au </a:t>
            </a:r>
            <a:r>
              <a:rPr lang="fr-FR" dirty="0" err="1"/>
              <a:t>caractère</a:t>
            </a:r>
            <a:r>
              <a:rPr lang="fr-FR" dirty="0"/>
              <a:t> situé </a:t>
            </a:r>
            <a:r>
              <a:rPr lang="fr-FR" dirty="0" err="1"/>
              <a:t>après</a:t>
            </a:r>
            <a:r>
              <a:rPr lang="fr-FR" dirty="0"/>
              <a:t> le curseur </a:t>
            </a:r>
          </a:p>
          <a:p>
            <a:r>
              <a:rPr lang="fr-FR" dirty="0"/>
              <a:t>I passage en mode insertion en </a:t>
            </a:r>
            <a:r>
              <a:rPr lang="fr-FR" dirty="0" err="1"/>
              <a:t>début</a:t>
            </a:r>
            <a:r>
              <a:rPr lang="fr-FR" dirty="0"/>
              <a:t> de ligne</a:t>
            </a:r>
          </a:p>
          <a:p>
            <a:r>
              <a:rPr lang="fr-FR" dirty="0"/>
              <a:t>A passage en mode insertion en fin de ligne </a:t>
            </a:r>
          </a:p>
          <a:p>
            <a:r>
              <a:rPr lang="fr-FR" dirty="0"/>
              <a:t>o passage en mode insertion au-dessous de la ligne actuelle </a:t>
            </a:r>
          </a:p>
          <a:p>
            <a:r>
              <a:rPr lang="fr-FR" dirty="0"/>
              <a:t>O passage en mode insertion au-dessus de la ligne actuelle </a:t>
            </a:r>
          </a:p>
          <a:p>
            <a:r>
              <a:rPr lang="fr-FR" dirty="0"/>
              <a:t>ESC passage en mode commande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355203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0413" cy="1325563"/>
          </a:xfrm>
        </p:spPr>
        <p:txBody>
          <a:bodyPr>
            <a:normAutofit/>
          </a:bodyPr>
          <a:lstStyle/>
          <a:p>
            <a:r>
              <a:rPr lang="fr-FR" dirty="0"/>
              <a:t>Vi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Saisir trois lignes de texte (du vrai texte, avec des mots, des espaces et de la ponctuation). </a:t>
            </a:r>
          </a:p>
          <a:p>
            <a:r>
              <a:rPr lang="fr-FR" dirty="0"/>
              <a:t>Tester sur ce texte les commandes qui vont être abordées</a:t>
            </a:r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DD9F3-FE54-AC48-E662-F86F582D0479}"/>
              </a:ext>
            </a:extLst>
          </p:cNvPr>
          <p:cNvSpPr>
            <a:spLocks/>
          </p:cNvSpPr>
          <p:nvPr/>
        </p:nvSpPr>
        <p:spPr>
          <a:xfrm>
            <a:off x="9478841" y="531812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EXERCICE</a:t>
            </a:r>
          </a:p>
        </p:txBody>
      </p:sp>
    </p:spTree>
    <p:extLst>
      <p:ext uri="{BB962C8B-B14F-4D97-AF65-F5344CB8AC3E}">
        <p14:creationId xmlns:p14="http://schemas.microsoft.com/office/powerpoint/2010/main" val="2772628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 - Déplacement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 h gauche </a:t>
            </a:r>
          </a:p>
          <a:p>
            <a:r>
              <a:rPr lang="fr-FR" i="1" dirty="0"/>
              <a:t>↓ </a:t>
            </a:r>
            <a:r>
              <a:rPr lang="fr-FR" dirty="0"/>
              <a:t>j bas</a:t>
            </a:r>
          </a:p>
          <a:p>
            <a:r>
              <a:rPr lang="fr-FR" i="1" dirty="0"/>
              <a:t>↑ k </a:t>
            </a:r>
            <a:r>
              <a:rPr lang="fr-FR" dirty="0"/>
              <a:t>haut </a:t>
            </a:r>
          </a:p>
          <a:p>
            <a:r>
              <a:rPr lang="fr-FR" i="1" dirty="0"/>
              <a:t>→ </a:t>
            </a:r>
            <a:r>
              <a:rPr lang="fr-FR" dirty="0"/>
              <a:t>l droite</a:t>
            </a:r>
          </a:p>
          <a:p>
            <a:r>
              <a:rPr lang="fr-FR" dirty="0"/>
              <a:t>0 aller en </a:t>
            </a:r>
            <a:r>
              <a:rPr lang="fr-FR" dirty="0" err="1"/>
              <a:t>début</a:t>
            </a:r>
            <a:r>
              <a:rPr lang="fr-FR" dirty="0"/>
              <a:t> de ligne </a:t>
            </a:r>
          </a:p>
          <a:p>
            <a:r>
              <a:rPr lang="fr-FR" dirty="0"/>
              <a:t>$ aller en fin de ligne </a:t>
            </a:r>
          </a:p>
          <a:p>
            <a:r>
              <a:rPr lang="fr-FR" dirty="0"/>
              <a:t>w b W Bse </a:t>
            </a:r>
            <a:r>
              <a:rPr lang="fr-FR" dirty="0" err="1"/>
              <a:t>déplacer</a:t>
            </a:r>
            <a:r>
              <a:rPr lang="fr-FR" dirty="0"/>
              <a:t> de mot en mot </a:t>
            </a:r>
          </a:p>
          <a:p>
            <a:r>
              <a:rPr lang="fr-FR" dirty="0"/>
              <a:t>{ } se </a:t>
            </a:r>
            <a:r>
              <a:rPr lang="fr-FR" dirty="0" err="1"/>
              <a:t>déplacer</a:t>
            </a:r>
            <a:r>
              <a:rPr lang="fr-FR" dirty="0"/>
              <a:t> de paragraphe en paragraphe </a:t>
            </a:r>
          </a:p>
          <a:p>
            <a:r>
              <a:rPr lang="fr-FR" dirty="0"/>
              <a:t>G aller sur la </a:t>
            </a:r>
            <a:r>
              <a:rPr lang="fr-FR" dirty="0" err="1"/>
              <a:t>dernière</a:t>
            </a:r>
            <a:r>
              <a:rPr lang="fr-FR" dirty="0"/>
              <a:t> ligne </a:t>
            </a:r>
          </a:p>
          <a:p>
            <a:r>
              <a:rPr lang="fr-FR" dirty="0"/>
              <a:t>:</a:t>
            </a:r>
            <a:r>
              <a:rPr lang="fr-FR" i="1" dirty="0"/>
              <a:t>n </a:t>
            </a:r>
            <a:r>
              <a:rPr lang="fr-FR" i="1" dirty="0" err="1"/>
              <a:t>n</a:t>
            </a:r>
            <a:r>
              <a:rPr lang="fr-FR" dirty="0" err="1"/>
              <a:t>G</a:t>
            </a:r>
            <a:r>
              <a:rPr lang="fr-FR" dirty="0"/>
              <a:t> aller sur la ligne </a:t>
            </a:r>
            <a:r>
              <a:rPr lang="fr-FR" dirty="0" err="1"/>
              <a:t>numéro</a:t>
            </a:r>
            <a:r>
              <a:rPr lang="fr-FR" dirty="0"/>
              <a:t> </a:t>
            </a:r>
            <a:r>
              <a:rPr lang="fr-FR" i="1" dirty="0"/>
              <a:t>n </a:t>
            </a:r>
            <a:endParaRPr lang="fr-FR" dirty="0"/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983731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 - Suppression, remplacement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x supprimer le </a:t>
            </a:r>
            <a:r>
              <a:rPr lang="fr-FR" dirty="0" err="1"/>
              <a:t>caractère</a:t>
            </a:r>
            <a:r>
              <a:rPr lang="fr-FR" dirty="0"/>
              <a:t> sous le curseur</a:t>
            </a:r>
          </a:p>
          <a:p>
            <a:r>
              <a:rPr lang="fr-FR" dirty="0"/>
              <a:t>d supprimer la fin du mot à partir du curseur </a:t>
            </a:r>
          </a:p>
          <a:p>
            <a:r>
              <a:rPr lang="fr-FR" dirty="0"/>
              <a:t>W supprimer la fin de la ligne à partir du curseur </a:t>
            </a:r>
            <a:r>
              <a:rPr lang="fr-FR" dirty="0" err="1"/>
              <a:t>Dsupprimer</a:t>
            </a:r>
            <a:r>
              <a:rPr lang="fr-FR" dirty="0"/>
              <a:t> toute la ligne </a:t>
            </a:r>
          </a:p>
          <a:p>
            <a:r>
              <a:rPr lang="fr-FR" dirty="0"/>
              <a:t>dd r&lt;x&gt; remplacer le </a:t>
            </a:r>
            <a:r>
              <a:rPr lang="fr-FR" dirty="0" err="1"/>
              <a:t>caractère</a:t>
            </a:r>
            <a:r>
              <a:rPr lang="fr-FR" dirty="0"/>
              <a:t> sous le curseur par &lt;x&gt; </a:t>
            </a:r>
          </a:p>
          <a:p>
            <a:r>
              <a:rPr lang="fr-FR" dirty="0" err="1"/>
              <a:t>cw</a:t>
            </a:r>
            <a:r>
              <a:rPr lang="fr-FR" dirty="0"/>
              <a:t> remplacer la fin du mot à partir du curseur </a:t>
            </a:r>
          </a:p>
          <a:p>
            <a:r>
              <a:rPr lang="fr-FR" dirty="0"/>
              <a:t>C remplacer la fin de la ligne à partir du curseur </a:t>
            </a:r>
          </a:p>
          <a:p>
            <a:r>
              <a:rPr lang="fr-FR" dirty="0"/>
              <a:t>cc remplacer toute la ligne</a:t>
            </a:r>
          </a:p>
          <a:p>
            <a:r>
              <a:rPr lang="fr-FR" dirty="0"/>
              <a:t>U annuler la modification </a:t>
            </a:r>
            <a:r>
              <a:rPr lang="fr-FR" dirty="0" err="1"/>
              <a:t>précédente</a:t>
            </a:r>
            <a:r>
              <a:rPr lang="fr-FR" dirty="0"/>
              <a:t> </a:t>
            </a:r>
          </a:p>
          <a:p>
            <a:r>
              <a:rPr lang="fr-FR" dirty="0"/>
              <a:t>Esc annuler la commande en cours 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884535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 - Copier-coller, couper-coller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[</a:t>
            </a:r>
            <a:r>
              <a:rPr lang="fr-FR" i="1" dirty="0"/>
              <a:t>n</a:t>
            </a:r>
            <a:r>
              <a:rPr lang="fr-FR" dirty="0"/>
              <a:t>]</a:t>
            </a:r>
            <a:r>
              <a:rPr lang="fr-FR" dirty="0" err="1"/>
              <a:t>yy</a:t>
            </a:r>
            <a:r>
              <a:rPr lang="fr-FR" dirty="0"/>
              <a:t> copier </a:t>
            </a:r>
          </a:p>
          <a:p>
            <a:r>
              <a:rPr lang="fr-FR" dirty="0"/>
              <a:t>[</a:t>
            </a:r>
            <a:r>
              <a:rPr lang="fr-FR" i="1" dirty="0"/>
              <a:t>n</a:t>
            </a:r>
            <a:r>
              <a:rPr lang="fr-FR" dirty="0"/>
              <a:t>]dd couper </a:t>
            </a:r>
          </a:p>
          <a:p>
            <a:r>
              <a:rPr lang="fr-FR" dirty="0"/>
              <a:t>p coller</a:t>
            </a:r>
          </a:p>
          <a:p>
            <a:r>
              <a:rPr lang="fr-FR" dirty="0"/>
              <a:t>J joindre la ligne suivante à la ligne courante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10090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7ACCA-4143-918B-6C30-C320CEB2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Linux – Principe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0DA4A-DBB5-805E-8AC3-B06911B5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Crée</a:t>
            </a:r>
            <a:r>
              <a:rPr lang="fr-FR" dirty="0"/>
              <a:t>́ par Linus </a:t>
            </a:r>
            <a:r>
              <a:rPr lang="fr-FR" dirty="0" err="1"/>
              <a:t>Torvalds</a:t>
            </a:r>
            <a:r>
              <a:rPr lang="fr-FR" dirty="0"/>
              <a:t>, qui l’a annoncé publiquement le 25 août 1991.</a:t>
            </a:r>
          </a:p>
          <a:p>
            <a:r>
              <a:rPr lang="fr-FR" dirty="0"/>
              <a:t>A commencé comme un </a:t>
            </a:r>
            <a:r>
              <a:rPr lang="fr-FR" i="1" dirty="0"/>
              <a:t>hobby</a:t>
            </a:r>
            <a:r>
              <a:rPr lang="fr-FR" dirty="0"/>
              <a:t>... 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56C550-DCA8-E46C-8057-193095EF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pic>
        <p:nvPicPr>
          <p:cNvPr id="1027" name="Picture 3" descr="page3image1375680">
            <a:extLst>
              <a:ext uri="{FF2B5EF4-FFF2-40B4-BE49-F238E27FC236}">
                <a16:creationId xmlns:a16="http://schemas.microsoft.com/office/drawing/2014/main" id="{32C9A08E-1F36-D698-4956-7014C4D99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53" y="3341688"/>
            <a:ext cx="2085146" cy="319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3image1375472">
            <a:extLst>
              <a:ext uri="{FF2B5EF4-FFF2-40B4-BE49-F238E27FC236}">
                <a16:creationId xmlns:a16="http://schemas.microsoft.com/office/drawing/2014/main" id="{8BCFCE26-F336-B92D-784E-FB5639C9A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967" y="3436939"/>
            <a:ext cx="2621446" cy="289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3image1303280">
            <a:extLst>
              <a:ext uri="{FF2B5EF4-FFF2-40B4-BE49-F238E27FC236}">
                <a16:creationId xmlns:a16="http://schemas.microsoft.com/office/drawing/2014/main" id="{19F90BB4-050B-ABF5-978C-19573DD4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837" y="2339975"/>
            <a:ext cx="4093964" cy="419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550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 - Recherche, remplacement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/ recherche (vers le bas)</a:t>
            </a:r>
          </a:p>
          <a:p>
            <a:r>
              <a:rPr lang="fr-FR" dirty="0"/>
              <a:t>? recherche (vers le haut)</a:t>
            </a:r>
          </a:p>
          <a:p>
            <a:r>
              <a:rPr lang="fr-FR" dirty="0"/>
              <a:t>n occurrence suivante dans le </a:t>
            </a:r>
            <a:r>
              <a:rPr lang="fr-FR" dirty="0" err="1"/>
              <a:t>même</a:t>
            </a:r>
            <a:r>
              <a:rPr lang="fr-FR" dirty="0"/>
              <a:t> sens </a:t>
            </a:r>
          </a:p>
          <a:p>
            <a:r>
              <a:rPr lang="fr-FR" dirty="0"/>
              <a:t>N occurrence suivante en sens inverse </a:t>
            </a:r>
          </a:p>
          <a:p>
            <a:r>
              <a:rPr lang="fr-FR" dirty="0"/>
              <a:t>:s recherche et remplacement </a:t>
            </a:r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383925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 - 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:w sauvegarder </a:t>
            </a:r>
            <a:r>
              <a:rPr lang="fr-FR" dirty="0"/>
              <a:t>le fichier (s’il a </a:t>
            </a:r>
            <a:r>
              <a:rPr lang="fr-FR" dirty="0" err="1"/>
              <a:t>déja</a:t>
            </a:r>
            <a:r>
              <a:rPr lang="fr-FR" dirty="0"/>
              <a:t>̀ un nom) </a:t>
            </a:r>
          </a:p>
          <a:p>
            <a:r>
              <a:rPr lang="fr-FR" dirty="0"/>
              <a:t>:w &lt;fichier&gt; sauvegarder le fichier sous le n o m indiqué </a:t>
            </a:r>
          </a:p>
          <a:p>
            <a:r>
              <a:rPr lang="fr-FR" dirty="0"/>
              <a:t>:q quitter</a:t>
            </a:r>
          </a:p>
          <a:p>
            <a:r>
              <a:rPr lang="fr-FR" dirty="0"/>
              <a:t>:</a:t>
            </a:r>
            <a:r>
              <a:rPr lang="fr-FR" dirty="0" err="1"/>
              <a:t>wq</a:t>
            </a:r>
            <a:r>
              <a:rPr lang="fr-FR" dirty="0"/>
              <a:t> :x ZZ sauvegarder le fichier et quitter </a:t>
            </a:r>
          </a:p>
          <a:p>
            <a:r>
              <a:rPr lang="fr-FR" dirty="0"/>
              <a:t>:q! quitter sans sauvegarder le fichier </a:t>
            </a:r>
          </a:p>
          <a:p>
            <a:endParaRPr lang="fr-FR" dirty="0"/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982885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fichier - Le </a:t>
            </a:r>
            <a:r>
              <a:rPr lang="fr-FR" dirty="0" err="1"/>
              <a:t>complètement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Le </a:t>
            </a:r>
            <a:r>
              <a:rPr lang="fr-FR" dirty="0" err="1"/>
              <a:t>complètement</a:t>
            </a:r>
            <a:r>
              <a:rPr lang="fr-FR" dirty="0"/>
              <a:t> (</a:t>
            </a:r>
            <a:r>
              <a:rPr lang="fr-FR" i="1" dirty="0" err="1"/>
              <a:t>completion</a:t>
            </a:r>
            <a:r>
              <a:rPr lang="fr-FR" dirty="0"/>
              <a:t>) permet de ne saisir que le </a:t>
            </a:r>
            <a:r>
              <a:rPr lang="fr-FR" dirty="0" err="1"/>
              <a:t>début</a:t>
            </a:r>
            <a:r>
              <a:rPr lang="fr-FR" dirty="0"/>
              <a:t> des noms de fichiers et de laisser l’</a:t>
            </a:r>
            <a:r>
              <a:rPr lang="fr-FR" dirty="0" err="1"/>
              <a:t>interpréteur</a:t>
            </a:r>
            <a:r>
              <a:rPr lang="fr-FR" dirty="0"/>
              <a:t> de commandes </a:t>
            </a:r>
            <a:r>
              <a:rPr lang="fr-FR" dirty="0" err="1"/>
              <a:t>compléter</a:t>
            </a:r>
            <a:r>
              <a:rPr lang="fr-FR" dirty="0"/>
              <a:t> la suite. </a:t>
            </a:r>
          </a:p>
          <a:p>
            <a:r>
              <a:rPr lang="fr-FR" dirty="0"/>
              <a:t>Il suffit de taper le </a:t>
            </a:r>
            <a:r>
              <a:rPr lang="fr-FR" dirty="0" err="1"/>
              <a:t>début</a:t>
            </a:r>
            <a:r>
              <a:rPr lang="fr-FR" dirty="0"/>
              <a:t> du nom de fichier et d’appuyer sur la touche tabulation </a:t>
            </a:r>
          </a:p>
          <a:p>
            <a:r>
              <a:rPr lang="fr-FR" dirty="0"/>
              <a:t>−−→ : </a:t>
            </a:r>
          </a:p>
          <a:p>
            <a:pPr lvl="1"/>
            <a:r>
              <a:rPr lang="fr-FR" dirty="0"/>
              <a:t>s’il n’existe qu’un seul fichier dont le nom commence par ce qu’on a tapé, l’</a:t>
            </a:r>
            <a:r>
              <a:rPr lang="fr-FR" dirty="0" err="1"/>
              <a:t>intepréteur</a:t>
            </a:r>
            <a:r>
              <a:rPr lang="fr-FR" dirty="0"/>
              <a:t> de commandes </a:t>
            </a:r>
            <a:r>
              <a:rPr lang="fr-FR" dirty="0" err="1"/>
              <a:t>complète</a:t>
            </a:r>
            <a:r>
              <a:rPr lang="fr-FR" dirty="0"/>
              <a:t> le nom du fichier, le fait suivre d’une espace (au cas où l’on souhaite taper ensuite autre chose) et positionne le curseur à la suite </a:t>
            </a:r>
          </a:p>
          <a:p>
            <a:pPr lvl="1"/>
            <a:r>
              <a:rPr lang="fr-FR" dirty="0"/>
              <a:t>s’il existe plusieurs fichiers dont le nom commence par ce qu’on a tapé, l’</a:t>
            </a:r>
            <a:r>
              <a:rPr lang="fr-FR" dirty="0" err="1"/>
              <a:t>interpréteur</a:t>
            </a:r>
            <a:r>
              <a:rPr lang="fr-FR" dirty="0"/>
              <a:t> de commandes va </a:t>
            </a:r>
            <a:r>
              <a:rPr lang="fr-FR" dirty="0" err="1"/>
              <a:t>compléter</a:t>
            </a:r>
            <a:r>
              <a:rPr lang="fr-FR" dirty="0"/>
              <a:t> ce qu’il peut, positionner le curseur juste </a:t>
            </a:r>
            <a:r>
              <a:rPr lang="fr-FR" dirty="0" err="1"/>
              <a:t>après</a:t>
            </a:r>
            <a:r>
              <a:rPr lang="fr-FR" dirty="0"/>
              <a:t>, sans espace, puis laisser le soin à l’utilisateur de poursuivre manuellement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4063378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fichier – La commande CP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La commande </a:t>
            </a:r>
            <a:r>
              <a:rPr lang="fr-FR" sz="2000" dirty="0" err="1"/>
              <a:t>cp</a:t>
            </a:r>
            <a:r>
              <a:rPr lang="fr-FR" sz="2000" dirty="0"/>
              <a:t>(</a:t>
            </a:r>
            <a:r>
              <a:rPr lang="fr-FR" sz="2000" i="1" dirty="0"/>
              <a:t>copy</a:t>
            </a:r>
            <a:r>
              <a:rPr lang="fr-FR" sz="2000" dirty="0"/>
              <a:t>) permet de </a:t>
            </a:r>
            <a:r>
              <a:rPr lang="fr-FR" sz="2000" dirty="0" err="1"/>
              <a:t>créer</a:t>
            </a:r>
            <a:r>
              <a:rPr lang="fr-FR" sz="2000" dirty="0"/>
              <a:t> une copie d’un fichier </a:t>
            </a:r>
          </a:p>
          <a:p>
            <a:endParaRPr lang="fr-FR" sz="2000" dirty="0"/>
          </a:p>
          <a:p>
            <a:r>
              <a:rPr lang="fr-FR" sz="2000" dirty="0"/>
              <a:t>La commande </a:t>
            </a:r>
            <a:r>
              <a:rPr lang="fr-FR" sz="2000" dirty="0" err="1"/>
              <a:t>cp</a:t>
            </a:r>
            <a:r>
              <a:rPr lang="fr-FR" sz="2000" dirty="0"/>
              <a:t> n’affiche rien si elle se </a:t>
            </a:r>
            <a:r>
              <a:rPr lang="fr-FR" sz="2000" dirty="0" err="1"/>
              <a:t>déroule</a:t>
            </a:r>
            <a:r>
              <a:rPr lang="fr-FR" sz="2000" dirty="0"/>
              <a:t> correctement. C’est tout à fait normal et c’est le cas de beaucoup d’autres commandes, qui sont </a:t>
            </a:r>
            <a:r>
              <a:rPr lang="fr-FR" sz="2000" dirty="0" err="1"/>
              <a:t>destinées</a:t>
            </a:r>
            <a:r>
              <a:rPr lang="fr-FR" sz="2000" dirty="0"/>
              <a:t> à </a:t>
            </a:r>
            <a:r>
              <a:rPr lang="fr-FR" sz="2000" dirty="0" err="1"/>
              <a:t>réaliser</a:t>
            </a:r>
            <a:r>
              <a:rPr lang="fr-FR" sz="2000" dirty="0"/>
              <a:t> une fonction </a:t>
            </a:r>
            <a:r>
              <a:rPr lang="fr-FR" sz="2000" dirty="0" err="1"/>
              <a:t>précise</a:t>
            </a:r>
            <a:r>
              <a:rPr lang="fr-FR" sz="2000" dirty="0"/>
              <a:t>, pas à afficher quelque chose. </a:t>
            </a:r>
          </a:p>
          <a:p>
            <a:r>
              <a:rPr lang="fr-FR" sz="2000" dirty="0"/>
              <a:t>L’option –i demande confirmation en cas d’</a:t>
            </a:r>
            <a:r>
              <a:rPr lang="fr-FR" sz="2000" dirty="0" err="1"/>
              <a:t>écrasement</a:t>
            </a:r>
            <a:r>
              <a:rPr lang="fr-FR" sz="2000" dirty="0"/>
              <a:t> : 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Si le fichier d’origine n’existe pas, un message d’erreur est affiché :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3C9CA2-DA26-45BE-43E0-C4292256BEF3}"/>
              </a:ext>
            </a:extLst>
          </p:cNvPr>
          <p:cNvSpPr txBox="1"/>
          <p:nvPr/>
        </p:nvSpPr>
        <p:spPr>
          <a:xfrm>
            <a:off x="1143905" y="2197099"/>
            <a:ext cx="495209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$ </a:t>
            </a:r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cp</a:t>
            </a:r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toto.txt</a:t>
            </a:r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tata.txt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BDBB8D-CA41-E5E4-9CA7-04EA04D67505}"/>
              </a:ext>
            </a:extLst>
          </p:cNvPr>
          <p:cNvSpPr txBox="1"/>
          <p:nvPr/>
        </p:nvSpPr>
        <p:spPr>
          <a:xfrm>
            <a:off x="1253443" y="3946565"/>
            <a:ext cx="495209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$ </a:t>
            </a:r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cp</a:t>
            </a:r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 -i </a:t>
            </a:r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toto.txt</a:t>
            </a:r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tata.txt</a:t>
            </a:r>
            <a:endParaRPr lang="fr-FR" dirty="0">
              <a:solidFill>
                <a:schemeClr val="bg1"/>
              </a:solidFill>
              <a:latin typeface="TrebuchetMS" panose="020B0603020202020204" pitchFamily="34" charset="0"/>
            </a:endParaRPr>
          </a:p>
          <a:p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cp</a:t>
            </a:r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: voulez-vous écraser « </a:t>
            </a:r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tata.txt</a:t>
            </a:r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 » ?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773F8-3F3F-555B-DF60-CFD23CF99A41}"/>
              </a:ext>
            </a:extLst>
          </p:cNvPr>
          <p:cNvSpPr txBox="1"/>
          <p:nvPr/>
        </p:nvSpPr>
        <p:spPr>
          <a:xfrm>
            <a:off x="1253443" y="5260430"/>
            <a:ext cx="830489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$ </a:t>
            </a:r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cp</a:t>
            </a:r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tutu.txt</a:t>
            </a:r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tata.txt</a:t>
            </a:r>
            <a:endParaRPr lang="fr-FR" dirty="0">
              <a:solidFill>
                <a:schemeClr val="bg1"/>
              </a:solidFill>
              <a:latin typeface="TrebuchetMS" panose="020B0603020202020204" pitchFamily="34" charset="0"/>
            </a:endParaRPr>
          </a:p>
          <a:p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cp</a:t>
            </a:r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: impossible d'évaluer « </a:t>
            </a:r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tutu.txt</a:t>
            </a:r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 »: Aucun fichier ou dossier de ce type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3123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fichier – La commande MV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r>
              <a:rPr lang="fr-FR" dirty="0"/>
              <a:t>La commande mv(</a:t>
            </a:r>
            <a:r>
              <a:rPr lang="fr-FR" i="1" dirty="0"/>
              <a:t>move</a:t>
            </a:r>
            <a:r>
              <a:rPr lang="fr-FR" dirty="0"/>
              <a:t>) permet de renommer un fichier :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L’option –i demande confirmation en cas d’</a:t>
            </a:r>
            <a:r>
              <a:rPr lang="fr-FR" dirty="0" err="1"/>
              <a:t>écrasement</a:t>
            </a:r>
            <a:r>
              <a:rPr lang="fr-FR" dirty="0"/>
              <a:t> :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BDBB8D-CA41-E5E4-9CA7-04EA04D67505}"/>
              </a:ext>
            </a:extLst>
          </p:cNvPr>
          <p:cNvSpPr txBox="1"/>
          <p:nvPr/>
        </p:nvSpPr>
        <p:spPr>
          <a:xfrm>
            <a:off x="1253443" y="2782669"/>
            <a:ext cx="495209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$ mv </a:t>
            </a:r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toto.txt</a:t>
            </a:r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tata.txt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773F8-3F3F-555B-DF60-CFD23CF99A41}"/>
              </a:ext>
            </a:extLst>
          </p:cNvPr>
          <p:cNvSpPr txBox="1"/>
          <p:nvPr/>
        </p:nvSpPr>
        <p:spPr>
          <a:xfrm>
            <a:off x="1253443" y="4479816"/>
            <a:ext cx="830489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 mv-i </a:t>
            </a:r>
            <a:r>
              <a:rPr lang="fr-FR" dirty="0" err="1">
                <a:solidFill>
                  <a:schemeClr val="bg1"/>
                </a:solidFill>
              </a:rPr>
              <a:t>toto.txt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tata.txt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mv: voulez-vous </a:t>
            </a:r>
            <a:r>
              <a:rPr lang="fr-FR" dirty="0" err="1">
                <a:solidFill>
                  <a:schemeClr val="bg1"/>
                </a:solidFill>
              </a:rPr>
              <a:t>écrasert</a:t>
            </a:r>
            <a:r>
              <a:rPr lang="fr-FR" dirty="0">
                <a:solidFill>
                  <a:schemeClr val="bg1"/>
                </a:solidFill>
              </a:rPr>
              <a:t>« </a:t>
            </a:r>
            <a:r>
              <a:rPr lang="fr-FR" dirty="0" err="1">
                <a:solidFill>
                  <a:schemeClr val="bg1"/>
                </a:solidFill>
              </a:rPr>
              <a:t>tata.txt</a:t>
            </a:r>
            <a:r>
              <a:rPr lang="fr-FR" dirty="0">
                <a:solidFill>
                  <a:schemeClr val="bg1"/>
                </a:solidFill>
              </a:rPr>
              <a:t> » ?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3867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fichier – La commande 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r>
              <a:rPr lang="fr-FR" dirty="0"/>
              <a:t>La commande </a:t>
            </a:r>
            <a:r>
              <a:rPr lang="fr-FR" dirty="0" err="1"/>
              <a:t>rm</a:t>
            </a:r>
            <a:r>
              <a:rPr lang="fr-FR" dirty="0"/>
              <a:t>(</a:t>
            </a:r>
            <a:r>
              <a:rPr lang="fr-FR" i="1" dirty="0" err="1"/>
              <a:t>remove</a:t>
            </a:r>
            <a:r>
              <a:rPr lang="fr-FR" dirty="0"/>
              <a:t>) permet de supprimer un ou plusieurs fichiers :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L’option –i demande confirmation avant la suppression de chaque fichier :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BDBB8D-CA41-E5E4-9CA7-04EA04D67505}"/>
              </a:ext>
            </a:extLst>
          </p:cNvPr>
          <p:cNvSpPr txBox="1"/>
          <p:nvPr/>
        </p:nvSpPr>
        <p:spPr>
          <a:xfrm>
            <a:off x="1253443" y="3244334"/>
            <a:ext cx="495209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$</a:t>
            </a:r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rm</a:t>
            </a:r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TrebuchetMS" panose="020B0603020202020204" pitchFamily="34" charset="0"/>
              </a:rPr>
              <a:t>toto.txt</a:t>
            </a:r>
            <a:r>
              <a:rPr lang="fr-FR" dirty="0">
                <a:solidFill>
                  <a:schemeClr val="bg1"/>
                </a:solidFill>
                <a:latin typeface="TrebuchetMS" panose="020B0603020202020204" pitchFamily="34" charset="0"/>
              </a:rPr>
              <a:t> 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773F8-3F3F-555B-DF60-CFD23CF99A41}"/>
              </a:ext>
            </a:extLst>
          </p:cNvPr>
          <p:cNvSpPr txBox="1"/>
          <p:nvPr/>
        </p:nvSpPr>
        <p:spPr>
          <a:xfrm>
            <a:off x="1253443" y="5165616"/>
            <a:ext cx="830489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 </a:t>
            </a:r>
            <a:r>
              <a:rPr lang="fr-FR" dirty="0" err="1">
                <a:solidFill>
                  <a:schemeClr val="bg1"/>
                </a:solidFill>
              </a:rPr>
              <a:t>rm</a:t>
            </a:r>
            <a:r>
              <a:rPr lang="fr-FR" dirty="0">
                <a:solidFill>
                  <a:schemeClr val="bg1"/>
                </a:solidFill>
              </a:rPr>
              <a:t>-i toto1.txt</a:t>
            </a:r>
          </a:p>
          <a:p>
            <a:r>
              <a:rPr lang="fr-FR" dirty="0" err="1">
                <a:solidFill>
                  <a:schemeClr val="bg1"/>
                </a:solidFill>
              </a:rPr>
              <a:t>rm</a:t>
            </a:r>
            <a:r>
              <a:rPr lang="fr-FR" dirty="0">
                <a:solidFill>
                  <a:schemeClr val="bg1"/>
                </a:solidFill>
              </a:rPr>
              <a:t> : supprimer fichier « toeto1.txt » ? y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1050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C5C3B-3021-0049-3901-0C5F6EC1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FBCC6-4B57-B679-3FE5-3CFEA888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1) Quelle </a:t>
            </a:r>
            <a:r>
              <a:rPr lang="fr-FR" dirty="0" err="1"/>
              <a:t>différence</a:t>
            </a:r>
            <a:r>
              <a:rPr lang="fr-FR" dirty="0"/>
              <a:t> y a-t-il entre les commandes mv toto titi et </a:t>
            </a:r>
            <a:r>
              <a:rPr lang="fr-FR" dirty="0" err="1"/>
              <a:t>cp</a:t>
            </a:r>
            <a:r>
              <a:rPr lang="fr-FR" dirty="0"/>
              <a:t> toto titi ? </a:t>
            </a:r>
          </a:p>
          <a:p>
            <a:r>
              <a:rPr lang="fr-FR" dirty="0"/>
              <a:t>2) Copier les fichiers titi1 et toto4 dans le </a:t>
            </a:r>
            <a:r>
              <a:rPr lang="fr-FR" dirty="0" err="1"/>
              <a:t>répertoire</a:t>
            </a:r>
            <a:r>
              <a:rPr lang="fr-FR" dirty="0"/>
              <a:t> /</a:t>
            </a:r>
            <a:r>
              <a:rPr lang="fr-FR" dirty="0" err="1"/>
              <a:t>tmp</a:t>
            </a:r>
            <a:r>
              <a:rPr lang="fr-FR" dirty="0"/>
              <a:t> en une seule commande. </a:t>
            </a:r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BFF704-4901-4BED-2E9F-941B30B3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F5D8F-F2AA-9C04-17F5-AF433228E24F}"/>
              </a:ext>
            </a:extLst>
          </p:cNvPr>
          <p:cNvSpPr>
            <a:spLocks/>
          </p:cNvSpPr>
          <p:nvPr/>
        </p:nvSpPr>
        <p:spPr>
          <a:xfrm>
            <a:off x="9478841" y="531812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EXERCICE</a:t>
            </a:r>
          </a:p>
        </p:txBody>
      </p:sp>
    </p:spTree>
    <p:extLst>
      <p:ext uri="{BB962C8B-B14F-4D97-AF65-F5344CB8AC3E}">
        <p14:creationId xmlns:p14="http://schemas.microsoft.com/office/powerpoint/2010/main" val="1460702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fichier - Structure des fichiers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fichier est composé de trois </a:t>
            </a:r>
            <a:r>
              <a:rPr lang="fr-FR" dirty="0" err="1"/>
              <a:t>éléments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un ou plusieurs noms</a:t>
            </a:r>
          </a:p>
          <a:p>
            <a:pPr lvl="1"/>
            <a:r>
              <a:rPr lang="fr-FR" dirty="0"/>
              <a:t>un i-nœud (</a:t>
            </a:r>
            <a:r>
              <a:rPr lang="fr-FR" i="1" dirty="0"/>
              <a:t>inode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son contenu proprement dit</a:t>
            </a:r>
          </a:p>
          <a:p>
            <a:r>
              <a:rPr lang="fr-FR" dirty="0"/>
              <a:t>On peut faire afficher le </a:t>
            </a:r>
            <a:r>
              <a:rPr lang="fr-FR" dirty="0" err="1"/>
              <a:t>numéro</a:t>
            </a:r>
            <a:r>
              <a:rPr lang="fr-FR" dirty="0"/>
              <a:t> d’i-nœud associé à un fichier au moyen de l’option –i de la commande ls </a:t>
            </a:r>
          </a:p>
          <a:p>
            <a:endParaRPr lang="fr-FR" dirty="0"/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B4DC0EF-8C25-2903-B69C-98B4672DF5FD}"/>
              </a:ext>
            </a:extLst>
          </p:cNvPr>
          <p:cNvSpPr txBox="1"/>
          <p:nvPr/>
        </p:nvSpPr>
        <p:spPr>
          <a:xfrm>
            <a:off x="1139143" y="4394091"/>
            <a:ext cx="830489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 ls -i </a:t>
            </a:r>
          </a:p>
          <a:p>
            <a:r>
              <a:rPr lang="fr-FR" dirty="0">
                <a:solidFill>
                  <a:schemeClr val="bg1"/>
                </a:solidFill>
              </a:rPr>
              <a:t>68782057 </a:t>
            </a:r>
            <a:r>
              <a:rPr lang="fr-FR" dirty="0" err="1">
                <a:solidFill>
                  <a:schemeClr val="bg1"/>
                </a:solidFill>
              </a:rPr>
              <a:t>toto.txt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568274-AC2B-7380-33F2-5A68012A0601}"/>
              </a:ext>
            </a:extLst>
          </p:cNvPr>
          <p:cNvSpPr txBox="1"/>
          <p:nvPr/>
        </p:nvSpPr>
        <p:spPr>
          <a:xfrm>
            <a:off x="1139142" y="5175359"/>
            <a:ext cx="830489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 ls -il</a:t>
            </a:r>
          </a:p>
          <a:p>
            <a:r>
              <a:rPr lang="fr-FR" dirty="0">
                <a:solidFill>
                  <a:schemeClr val="bg1"/>
                </a:solidFill>
                <a:effectLst/>
              </a:rPr>
              <a:t>Total 4</a:t>
            </a:r>
          </a:p>
          <a:p>
            <a:r>
              <a:rPr lang="fr-FR" dirty="0">
                <a:solidFill>
                  <a:schemeClr val="bg1"/>
                </a:solidFill>
              </a:rPr>
              <a:t>68782057-rw-r--r– 1 g u 334 juil. 30 17:02 </a:t>
            </a:r>
            <a:r>
              <a:rPr lang="fr-FR" dirty="0" err="1">
                <a:solidFill>
                  <a:schemeClr val="bg1"/>
                </a:solidFill>
              </a:rPr>
              <a:t>toto.txt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3579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fichier – La commande ln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commande ln(</a:t>
            </a:r>
            <a:r>
              <a:rPr lang="fr-FR" i="1" dirty="0" err="1"/>
              <a:t>link</a:t>
            </a:r>
            <a:r>
              <a:rPr lang="fr-FR" dirty="0"/>
              <a:t>) permet de </a:t>
            </a:r>
            <a:r>
              <a:rPr lang="fr-FR" dirty="0" err="1"/>
              <a:t>créer</a:t>
            </a:r>
            <a:r>
              <a:rPr lang="fr-FR" dirty="0"/>
              <a:t> un lien </a:t>
            </a:r>
            <a:r>
              <a:rPr lang="fr-FR" dirty="0" err="1"/>
              <a:t>supplémentaire</a:t>
            </a:r>
            <a:r>
              <a:rPr lang="fr-FR" dirty="0"/>
              <a:t> sur un fichier :</a:t>
            </a:r>
          </a:p>
          <a:p>
            <a:endParaRPr lang="fr-FR" dirty="0"/>
          </a:p>
          <a:p>
            <a:r>
              <a:rPr lang="fr-FR" dirty="0"/>
              <a:t>L’option –s de la commande ln permet de </a:t>
            </a:r>
            <a:r>
              <a:rPr lang="fr-FR" dirty="0" err="1"/>
              <a:t>créer</a:t>
            </a:r>
            <a:r>
              <a:rPr lang="fr-FR" dirty="0"/>
              <a:t> un lien symbolique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568274-AC2B-7380-33F2-5A68012A0601}"/>
              </a:ext>
            </a:extLst>
          </p:cNvPr>
          <p:cNvSpPr txBox="1"/>
          <p:nvPr/>
        </p:nvSpPr>
        <p:spPr>
          <a:xfrm>
            <a:off x="1096280" y="2689334"/>
            <a:ext cx="830489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 ln </a:t>
            </a:r>
            <a:r>
              <a:rPr lang="fr-FR" dirty="0" err="1">
                <a:solidFill>
                  <a:schemeClr val="bg1"/>
                </a:solidFill>
              </a:rPr>
              <a:t>toto.txt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tata.txt</a:t>
            </a:r>
            <a:r>
              <a:rPr lang="fr-FR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0EF871E-A37C-2B3C-87D6-9DC9438BC162}"/>
              </a:ext>
            </a:extLst>
          </p:cNvPr>
          <p:cNvSpPr txBox="1"/>
          <p:nvPr/>
        </p:nvSpPr>
        <p:spPr>
          <a:xfrm>
            <a:off x="1096279" y="4001294"/>
            <a:ext cx="830489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 ln -s </a:t>
            </a:r>
            <a:r>
              <a:rPr lang="fr-FR" dirty="0" err="1">
                <a:solidFill>
                  <a:schemeClr val="bg1"/>
                </a:solidFill>
              </a:rPr>
              <a:t>toto.txt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tata.txt</a:t>
            </a:r>
            <a:r>
              <a:rPr lang="fr-FR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6748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 fichiers – La commande </a:t>
            </a:r>
            <a:r>
              <a:rPr lang="fr-FR" dirty="0" err="1"/>
              <a:t>mkdir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commande </a:t>
            </a:r>
            <a:r>
              <a:rPr lang="fr-FR" dirty="0" err="1"/>
              <a:t>mkdir</a:t>
            </a:r>
            <a:r>
              <a:rPr lang="fr-FR" dirty="0"/>
              <a:t>(</a:t>
            </a:r>
            <a:r>
              <a:rPr lang="fr-FR" i="1" dirty="0" err="1"/>
              <a:t>make</a:t>
            </a:r>
            <a:r>
              <a:rPr lang="fr-FR" i="1" dirty="0"/>
              <a:t> directories</a:t>
            </a:r>
            <a:r>
              <a:rPr lang="fr-FR" dirty="0"/>
              <a:t>) permet de </a:t>
            </a:r>
            <a:r>
              <a:rPr lang="fr-FR" dirty="0" err="1"/>
              <a:t>créer</a:t>
            </a:r>
            <a:r>
              <a:rPr lang="fr-FR" dirty="0"/>
              <a:t> un ou plusieurs répertoires :</a:t>
            </a:r>
          </a:p>
          <a:p>
            <a:endParaRPr lang="fr-FR" dirty="0"/>
          </a:p>
          <a:p>
            <a:r>
              <a:rPr lang="fr-FR" dirty="0"/>
              <a:t>Affichage du contenu du répertoire :</a:t>
            </a:r>
          </a:p>
          <a:p>
            <a:r>
              <a:rPr lang="fr-FR" dirty="0"/>
              <a:t>Affichage des informations du répertoire </a:t>
            </a:r>
            <a:r>
              <a:rPr lang="fr-FR" dirty="0" err="1"/>
              <a:t>lui-même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 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0EF871E-A37C-2B3C-87D6-9DC9438BC162}"/>
              </a:ext>
            </a:extLst>
          </p:cNvPr>
          <p:cNvSpPr txBox="1"/>
          <p:nvPr/>
        </p:nvSpPr>
        <p:spPr>
          <a:xfrm>
            <a:off x="4425266" y="2224524"/>
            <a:ext cx="289945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 </a:t>
            </a:r>
            <a:r>
              <a:rPr lang="fr-FR" dirty="0" err="1">
                <a:solidFill>
                  <a:schemeClr val="bg1"/>
                </a:solidFill>
              </a:rPr>
              <a:t>mkdir</a:t>
            </a:r>
            <a:r>
              <a:rPr lang="fr-FR" dirty="0">
                <a:solidFill>
                  <a:schemeClr val="bg1"/>
                </a:solidFill>
              </a:rPr>
              <a:t> rep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A31DA5-93AC-3A24-B728-AA94C56F569D}"/>
              </a:ext>
            </a:extLst>
          </p:cNvPr>
          <p:cNvSpPr txBox="1"/>
          <p:nvPr/>
        </p:nvSpPr>
        <p:spPr>
          <a:xfrm>
            <a:off x="6636995" y="3297575"/>
            <a:ext cx="303280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 </a:t>
            </a:r>
            <a:r>
              <a:rPr lang="fr-FR" dirty="0" err="1">
                <a:solidFill>
                  <a:schemeClr val="bg1"/>
                </a:solidFill>
              </a:rPr>
              <a:t>ll</a:t>
            </a:r>
            <a:r>
              <a:rPr lang="fr-FR" dirty="0">
                <a:solidFill>
                  <a:schemeClr val="bg1"/>
                </a:solidFill>
              </a:rPr>
              <a:t> rep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BBA2A89-FBFA-6272-1F95-16487671A43A}"/>
              </a:ext>
            </a:extLst>
          </p:cNvPr>
          <p:cNvSpPr txBox="1"/>
          <p:nvPr/>
        </p:nvSpPr>
        <p:spPr>
          <a:xfrm>
            <a:off x="1817345" y="4231661"/>
            <a:ext cx="303280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 </a:t>
            </a:r>
            <a:r>
              <a:rPr lang="fr-FR" dirty="0" err="1">
                <a:solidFill>
                  <a:schemeClr val="bg1"/>
                </a:solidFill>
              </a:rPr>
              <a:t>ll</a:t>
            </a:r>
            <a:r>
              <a:rPr lang="fr-FR" dirty="0">
                <a:solidFill>
                  <a:schemeClr val="bg1"/>
                </a:solidFill>
              </a:rPr>
              <a:t> -d rep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916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64279-E104-CA00-5756-A7AF1A32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Linux – Qu’est ce que c’est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F004D-AFCA-437F-505B-F14A5220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dirty="0"/>
              <a:t>Linux est uniquement un noyau (</a:t>
            </a:r>
            <a:r>
              <a:rPr lang="fr-FR" i="1" dirty="0"/>
              <a:t>kernel</a:t>
            </a:r>
            <a:r>
              <a:rPr lang="fr-FR" dirty="0"/>
              <a:t>).</a:t>
            </a:r>
          </a:p>
          <a:p>
            <a:r>
              <a:rPr lang="fr-FR" dirty="0"/>
              <a:t>Pour construire un système complet et utilisable, il faut ajouter : </a:t>
            </a:r>
          </a:p>
          <a:p>
            <a:pPr lvl="1"/>
            <a:r>
              <a:rPr lang="fr-FR" dirty="0"/>
              <a:t>Un chargeur de démarrage.</a:t>
            </a:r>
          </a:p>
          <a:p>
            <a:pPr lvl="1"/>
            <a:r>
              <a:rPr lang="fr-FR" dirty="0"/>
              <a:t>Un programme init.</a:t>
            </a:r>
          </a:p>
          <a:p>
            <a:pPr lvl="1"/>
            <a:r>
              <a:rPr lang="fr-FR" dirty="0"/>
              <a:t>Des bibliothèques.</a:t>
            </a:r>
          </a:p>
          <a:p>
            <a:pPr lvl="1"/>
            <a:r>
              <a:rPr lang="fr-FR" dirty="0"/>
              <a:t>Un environnement système.</a:t>
            </a:r>
          </a:p>
          <a:p>
            <a:pPr lvl="1"/>
            <a:r>
              <a:rPr lang="fr-FR" dirty="0"/>
              <a:t>Un environnement utilisateur.</a:t>
            </a:r>
          </a:p>
          <a:p>
            <a:pPr lvl="1"/>
            <a:r>
              <a:rPr lang="fr-FR" dirty="0"/>
              <a:t>Un environnement graphique.</a:t>
            </a:r>
          </a:p>
          <a:p>
            <a:r>
              <a:rPr lang="fr-FR" dirty="0"/>
              <a:t>Etant donné que beaucoup de ces composants sont fournis par le projet GNU, on désigne souvent les systèmes les utilisant sous le nom GNU/Linux. </a:t>
            </a:r>
          </a:p>
          <a:p>
            <a:r>
              <a:rPr lang="fr-FR" dirty="0"/>
              <a:t>Une </a:t>
            </a:r>
            <a:r>
              <a:rPr lang="fr-FR" i="1" dirty="0"/>
              <a:t>distribution </a:t>
            </a:r>
            <a:r>
              <a:rPr lang="fr-FR" dirty="0"/>
              <a:t>est un système complet noyau et composants. 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C1563A-7B16-334C-0FAC-098FADFB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3235854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Organisation de fichiers – La commande </a:t>
            </a:r>
            <a:r>
              <a:rPr lang="fr-FR" dirty="0" err="1"/>
              <a:t>cp</a:t>
            </a:r>
            <a:r>
              <a:rPr lang="fr-FR" dirty="0"/>
              <a:t> et les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Copie du fichier </a:t>
            </a:r>
            <a:r>
              <a:rPr lang="fr-FR" dirty="0" err="1"/>
              <a:t>toto.txt</a:t>
            </a:r>
            <a:r>
              <a:rPr lang="fr-FR" dirty="0"/>
              <a:t> dans le répertoire rep</a:t>
            </a:r>
          </a:p>
          <a:p>
            <a:endParaRPr lang="fr-FR" dirty="0"/>
          </a:p>
          <a:p>
            <a:r>
              <a:rPr lang="fr-FR" dirty="0"/>
              <a:t>Copie du fichier </a:t>
            </a:r>
            <a:r>
              <a:rPr lang="fr-FR" dirty="0" err="1"/>
              <a:t>toto.txtdans</a:t>
            </a:r>
            <a:r>
              <a:rPr lang="fr-FR" dirty="0"/>
              <a:t> le </a:t>
            </a:r>
            <a:r>
              <a:rPr lang="fr-FR" dirty="0" err="1"/>
              <a:t>répertoire</a:t>
            </a:r>
            <a:r>
              <a:rPr lang="fr-FR" dirty="0"/>
              <a:t> </a:t>
            </a:r>
            <a:r>
              <a:rPr lang="fr-FR" dirty="0" err="1"/>
              <a:t>repsous</a:t>
            </a:r>
            <a:r>
              <a:rPr lang="fr-FR" dirty="0"/>
              <a:t> le nom </a:t>
            </a:r>
            <a:r>
              <a:rPr lang="fr-FR" dirty="0" err="1"/>
              <a:t>tata.txt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Copie d’un ensemble de fichiers dans le </a:t>
            </a:r>
            <a:r>
              <a:rPr lang="fr-FR" dirty="0" err="1"/>
              <a:t>répertoire</a:t>
            </a:r>
            <a:r>
              <a:rPr lang="fr-FR" dirty="0"/>
              <a:t> rep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9F3D2E-3FD9-E1C1-C5AF-B0FB4ECA7629}"/>
              </a:ext>
            </a:extLst>
          </p:cNvPr>
          <p:cNvSpPr txBox="1"/>
          <p:nvPr/>
        </p:nvSpPr>
        <p:spPr>
          <a:xfrm>
            <a:off x="1124855" y="2250966"/>
            <a:ext cx="830489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 </a:t>
            </a:r>
            <a:r>
              <a:rPr lang="fr-FR" dirty="0" err="1">
                <a:solidFill>
                  <a:schemeClr val="bg1"/>
                </a:solidFill>
              </a:rPr>
              <a:t>cp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toto.txt</a:t>
            </a:r>
            <a:r>
              <a:rPr lang="fr-FR" dirty="0">
                <a:solidFill>
                  <a:schemeClr val="bg1"/>
                </a:solidFill>
              </a:rPr>
              <a:t> rep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46A6921-833F-61CE-4EB3-832DB32AAF97}"/>
              </a:ext>
            </a:extLst>
          </p:cNvPr>
          <p:cNvSpPr txBox="1"/>
          <p:nvPr/>
        </p:nvSpPr>
        <p:spPr>
          <a:xfrm>
            <a:off x="1124855" y="3305398"/>
            <a:ext cx="830489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 </a:t>
            </a:r>
            <a:r>
              <a:rPr lang="fr-FR" dirty="0" err="1">
                <a:solidFill>
                  <a:schemeClr val="bg1"/>
                </a:solidFill>
              </a:rPr>
              <a:t>cp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toto.txt</a:t>
            </a:r>
            <a:r>
              <a:rPr lang="fr-FR" dirty="0">
                <a:solidFill>
                  <a:schemeClr val="bg1"/>
                </a:solidFill>
              </a:rPr>
              <a:t> rep/</a:t>
            </a:r>
            <a:r>
              <a:rPr lang="fr-FR" dirty="0" err="1">
                <a:solidFill>
                  <a:schemeClr val="bg1"/>
                </a:solidFill>
              </a:rPr>
              <a:t>tata.txt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77596D1-26FC-B26B-B696-0150C5B629B2}"/>
              </a:ext>
            </a:extLst>
          </p:cNvPr>
          <p:cNvSpPr txBox="1"/>
          <p:nvPr/>
        </p:nvSpPr>
        <p:spPr>
          <a:xfrm>
            <a:off x="1124854" y="4556514"/>
            <a:ext cx="830489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 </a:t>
            </a:r>
            <a:r>
              <a:rPr lang="fr-FR" dirty="0" err="1">
                <a:solidFill>
                  <a:schemeClr val="bg1"/>
                </a:solidFill>
              </a:rPr>
              <a:t>cp</a:t>
            </a:r>
            <a:r>
              <a:rPr lang="fr-FR" dirty="0">
                <a:solidFill>
                  <a:schemeClr val="bg1"/>
                </a:solidFill>
              </a:rPr>
              <a:t> fichier1 fichier2 fichier3 rep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9859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Organisation de fichiers – La commande 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La commande cd(</a:t>
            </a:r>
            <a:r>
              <a:rPr lang="fr-FR" i="1" dirty="0"/>
              <a:t>change </a:t>
            </a:r>
            <a:r>
              <a:rPr lang="fr-FR" i="1" dirty="0" err="1"/>
              <a:t>directOry</a:t>
            </a:r>
            <a:r>
              <a:rPr lang="fr-FR" dirty="0"/>
              <a:t>) permet de se déplacer dans un répertoire :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répertoire</a:t>
            </a:r>
            <a:r>
              <a:rPr lang="fr-FR" dirty="0"/>
              <a:t> rep est maintenant le </a:t>
            </a:r>
            <a:r>
              <a:rPr lang="fr-FR" i="1" dirty="0" err="1"/>
              <a:t>répertoire</a:t>
            </a:r>
            <a:r>
              <a:rPr lang="fr-FR" i="1" dirty="0"/>
              <a:t> courant </a:t>
            </a:r>
            <a:r>
              <a:rPr lang="fr-FR" dirty="0"/>
              <a:t>(</a:t>
            </a:r>
            <a:r>
              <a:rPr lang="fr-FR" i="1" dirty="0" err="1"/>
              <a:t>working</a:t>
            </a:r>
            <a:r>
              <a:rPr lang="fr-FR" i="1" dirty="0"/>
              <a:t> directory</a:t>
            </a:r>
            <a:r>
              <a:rPr lang="fr-FR" dirty="0"/>
              <a:t>), c’est-à-dire celui dans lequel on se trouve et où l’on peut designer les fichiers sans les préfixer. </a:t>
            </a:r>
          </a:p>
          <a:p>
            <a:r>
              <a:rPr lang="fr-FR" dirty="0"/>
              <a:t>La commande cd modifie l’invite de l’</a:t>
            </a:r>
            <a:r>
              <a:rPr lang="fr-FR" dirty="0" err="1"/>
              <a:t>interpréteur</a:t>
            </a:r>
            <a:r>
              <a:rPr lang="fr-FR" dirty="0"/>
              <a:t> de commandes.</a:t>
            </a:r>
          </a:p>
          <a:p>
            <a:r>
              <a:rPr lang="fr-FR" dirty="0"/>
              <a:t>La partie de l’invite se situant entre :et $contient le chemin d’</a:t>
            </a:r>
            <a:r>
              <a:rPr lang="fr-FR" dirty="0" err="1"/>
              <a:t>accès</a:t>
            </a:r>
            <a:r>
              <a:rPr lang="fr-FR" dirty="0"/>
              <a:t> absolu du répertoire courant. </a:t>
            </a:r>
          </a:p>
          <a:p>
            <a:r>
              <a:rPr lang="fr-FR" dirty="0"/>
              <a:t>La commande </a:t>
            </a:r>
            <a:r>
              <a:rPr lang="fr-FR" dirty="0" err="1"/>
              <a:t>pwd</a:t>
            </a:r>
            <a:r>
              <a:rPr lang="fr-FR" dirty="0"/>
              <a:t>(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directory) affiche le chemin d’accès absolu du répertoire courant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9F3D2E-3FD9-E1C1-C5AF-B0FB4ECA7629}"/>
              </a:ext>
            </a:extLst>
          </p:cNvPr>
          <p:cNvSpPr txBox="1"/>
          <p:nvPr/>
        </p:nvSpPr>
        <p:spPr>
          <a:xfrm>
            <a:off x="1129164" y="2629679"/>
            <a:ext cx="830489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 cd rep</a:t>
            </a:r>
            <a:endParaRPr lang="fr-FR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9158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Organisation de fichiers – Chemin d’accès absolu et chemin d’accès relatif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Un chemin d’accès absolu est un chemin d’accès qui part du répertoire racine du système de fichiers et parcourt celui-ci pour aboutir au fichier à désigner. </a:t>
            </a:r>
          </a:p>
          <a:p>
            <a:r>
              <a:rPr lang="fr-FR" dirty="0"/>
              <a:t>Un chemin d’accès absolu commence donc par /. </a:t>
            </a:r>
          </a:p>
          <a:p>
            <a:r>
              <a:rPr lang="fr-FR" dirty="0"/>
              <a:t>Par exemple, /home/toto/toto est un chemin d’accès absolu.</a:t>
            </a:r>
          </a:p>
          <a:p>
            <a:r>
              <a:rPr lang="fr-FR" dirty="0"/>
              <a:t>Un chemin d’accès relatif est un chemin d’accès qui ne part pas du répertoire racine du système de fichiers. Un chemin d’accès relatif ne commence donc pas par /. </a:t>
            </a:r>
          </a:p>
          <a:p>
            <a:r>
              <a:rPr lang="fr-FR" dirty="0"/>
              <a:t>Par exemple, rep/toto est un chemin d’accès relatif.</a:t>
            </a:r>
          </a:p>
          <a:p>
            <a:r>
              <a:rPr lang="fr-FR" dirty="0"/>
              <a:t>Un chemin d’accès absolu est non ambigu, il désigne toujours le même fichier, indépendamment de l’endroit où l’on se trouve. Un chemin d’accès relatif, en revanche, dépend du répertoire courant.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481374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Organisation de fichiers – Suppression de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La commande </a:t>
            </a:r>
            <a:r>
              <a:rPr lang="fr-FR" dirty="0" err="1"/>
              <a:t>rmdir</a:t>
            </a:r>
            <a:r>
              <a:rPr lang="fr-FR" dirty="0"/>
              <a:t>(</a:t>
            </a:r>
            <a:r>
              <a:rPr lang="fr-FR" dirty="0" err="1"/>
              <a:t>remove</a:t>
            </a:r>
            <a:r>
              <a:rPr lang="fr-FR" dirty="0"/>
              <a:t> directories) permet de supprimer un ou plusieurs répertoires vides :</a:t>
            </a:r>
          </a:p>
          <a:p>
            <a:pPr marL="457200" lvl="1" indent="0">
              <a:buNone/>
            </a:pPr>
            <a:r>
              <a:rPr lang="fr-FR" dirty="0"/>
              <a:t>$ </a:t>
            </a:r>
            <a:r>
              <a:rPr lang="fr-FR" dirty="0" err="1"/>
              <a:t>rmdir</a:t>
            </a:r>
            <a:r>
              <a:rPr lang="fr-FR" dirty="0"/>
              <a:t> rep</a:t>
            </a:r>
          </a:p>
          <a:p>
            <a:pPr marL="457200" lvl="1" indent="0">
              <a:buNone/>
            </a:pPr>
            <a:r>
              <a:rPr lang="fr-FR" dirty="0"/>
              <a:t>$ </a:t>
            </a:r>
            <a:r>
              <a:rPr lang="fr-FR" dirty="0" err="1"/>
              <a:t>rmdir</a:t>
            </a:r>
            <a:r>
              <a:rPr lang="fr-FR" dirty="0"/>
              <a:t> rep1 rep2 rep3</a:t>
            </a:r>
          </a:p>
          <a:p>
            <a:r>
              <a:rPr lang="fr-FR" dirty="0"/>
              <a:t>Si le répertoire à supprimer n’est pas vide, on obtient un message d’erreur :</a:t>
            </a:r>
          </a:p>
          <a:p>
            <a:pPr marL="457200" lvl="1" indent="0">
              <a:buNone/>
            </a:pPr>
            <a:r>
              <a:rPr lang="fr-FR" dirty="0"/>
              <a:t>$ </a:t>
            </a:r>
            <a:r>
              <a:rPr lang="fr-FR" dirty="0" err="1"/>
              <a:t>rmdir</a:t>
            </a:r>
            <a:r>
              <a:rPr lang="fr-FR" dirty="0"/>
              <a:t> rep</a:t>
            </a:r>
          </a:p>
          <a:p>
            <a:pPr marL="457200" lvl="1" indent="0">
              <a:buNone/>
            </a:pPr>
            <a:r>
              <a:rPr lang="fr-FR" dirty="0" err="1"/>
              <a:t>rmdir</a:t>
            </a:r>
            <a:r>
              <a:rPr lang="fr-FR" dirty="0"/>
              <a:t>: échec </a:t>
            </a:r>
            <a:r>
              <a:rPr lang="fr-FR" dirty="0" err="1"/>
              <a:t>desuppression</a:t>
            </a:r>
            <a:r>
              <a:rPr lang="fr-FR" dirty="0"/>
              <a:t> de « rep »: Le dossier n'est pas vide</a:t>
            </a:r>
          </a:p>
          <a:p>
            <a:r>
              <a:rPr lang="fr-FR" dirty="0"/>
              <a:t>La commande </a:t>
            </a:r>
            <a:r>
              <a:rPr lang="fr-FR" dirty="0" err="1"/>
              <a:t>rm</a:t>
            </a:r>
            <a:r>
              <a:rPr lang="fr-FR" dirty="0"/>
              <a:t>, utilisée avec l’option -r, perm et de supprimer un ou plusieurs répertoires et tout leur contenu :</a:t>
            </a:r>
          </a:p>
          <a:p>
            <a:pPr marL="0" indent="0">
              <a:buNone/>
            </a:pPr>
            <a:r>
              <a:rPr lang="fr-FR" dirty="0"/>
              <a:t>	$ </a:t>
            </a:r>
            <a:r>
              <a:rPr lang="fr-FR" dirty="0" err="1"/>
              <a:t>rm</a:t>
            </a:r>
            <a:r>
              <a:rPr lang="fr-FR" dirty="0"/>
              <a:t>-r rep</a:t>
            </a:r>
          </a:p>
          <a:p>
            <a:pPr marL="0" indent="0">
              <a:buNone/>
            </a:pPr>
            <a:r>
              <a:rPr lang="fr-FR" dirty="0"/>
              <a:t>	$ </a:t>
            </a:r>
            <a:r>
              <a:rPr lang="fr-FR" dirty="0" err="1"/>
              <a:t>rm</a:t>
            </a:r>
            <a:r>
              <a:rPr lang="fr-FR" dirty="0"/>
              <a:t>-r rep1 rep2 rep3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288328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C5C3B-3021-0049-3901-0C5F6EC1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FBCC6-4B57-B679-3FE5-3CFEA888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Sans bouger du </a:t>
            </a:r>
            <a:r>
              <a:rPr lang="fr-FR" dirty="0" err="1"/>
              <a:t>répertoire</a:t>
            </a:r>
            <a:r>
              <a:rPr lang="fr-FR" dirty="0"/>
              <a:t> racine (celui qui est à la base de l’arborescence ; il s’agit ici de ~), </a:t>
            </a:r>
            <a:r>
              <a:rPr lang="fr-FR" dirty="0" err="1"/>
              <a:t>créez</a:t>
            </a:r>
            <a:r>
              <a:rPr lang="fr-FR" dirty="0"/>
              <a:t> l’arborescence suivante :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BFF704-4901-4BED-2E9F-941B30B3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F5D8F-F2AA-9C04-17F5-AF433228E24F}"/>
              </a:ext>
            </a:extLst>
          </p:cNvPr>
          <p:cNvSpPr>
            <a:spLocks/>
          </p:cNvSpPr>
          <p:nvPr/>
        </p:nvSpPr>
        <p:spPr>
          <a:xfrm>
            <a:off x="9478841" y="531812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EXERCICE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303A69-B3B3-85C9-1DE7-725FA8DB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2670175"/>
            <a:ext cx="75311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78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C5C3B-3021-0049-3901-0C5F6EC1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FBCC6-4B57-B679-3FE5-3CFEA888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</a:t>
            </a:r>
            <a:r>
              <a:rPr lang="fr-FR" dirty="0" err="1"/>
              <a:t>désire</a:t>
            </a:r>
            <a:r>
              <a:rPr lang="fr-FR" dirty="0"/>
              <a:t> aller dans le </a:t>
            </a:r>
            <a:r>
              <a:rPr lang="fr-FR" dirty="0" err="1"/>
              <a:t>répertoire</a:t>
            </a:r>
            <a:r>
              <a:rPr lang="fr-FR" dirty="0"/>
              <a:t> /</a:t>
            </a:r>
            <a:r>
              <a:rPr lang="fr-FR" dirty="0" err="1"/>
              <a:t>usr</a:t>
            </a:r>
            <a:r>
              <a:rPr lang="fr-FR" dirty="0"/>
              <a:t>/local/</a:t>
            </a:r>
            <a:r>
              <a:rPr lang="fr-FR" dirty="0" err="1"/>
              <a:t>games</a:t>
            </a:r>
            <a:r>
              <a:rPr lang="fr-FR" dirty="0"/>
              <a:t>/</a:t>
            </a:r>
            <a:r>
              <a:rPr lang="fr-FR" dirty="0" err="1"/>
              <a:t>mariokart</a:t>
            </a:r>
            <a:r>
              <a:rPr lang="fr-FR" dirty="0"/>
              <a:t>, et le </a:t>
            </a:r>
            <a:r>
              <a:rPr lang="fr-FR" dirty="0" err="1"/>
              <a:t>répertoire</a:t>
            </a:r>
            <a:r>
              <a:rPr lang="fr-FR" dirty="0"/>
              <a:t> courant est /</a:t>
            </a:r>
            <a:r>
              <a:rPr lang="fr-FR" dirty="0" err="1"/>
              <a:t>usr</a:t>
            </a:r>
            <a:r>
              <a:rPr lang="fr-FR" dirty="0"/>
              <a:t>/local. Quelle(s) commande(s) peut-on taper ? </a:t>
            </a:r>
          </a:p>
          <a:p>
            <a:r>
              <a:rPr lang="fr-FR" b="1" dirty="0"/>
              <a:t>A </a:t>
            </a:r>
            <a:r>
              <a:rPr lang="fr-FR" dirty="0"/>
              <a:t>: cd /</a:t>
            </a:r>
            <a:r>
              <a:rPr lang="fr-FR" dirty="0" err="1"/>
              <a:t>games</a:t>
            </a:r>
            <a:r>
              <a:rPr lang="fr-FR" dirty="0"/>
              <a:t>/</a:t>
            </a:r>
            <a:r>
              <a:rPr lang="fr-FR" dirty="0" err="1"/>
              <a:t>mariokart</a:t>
            </a:r>
            <a:r>
              <a:rPr lang="fr-FR" dirty="0"/>
              <a:t> </a:t>
            </a:r>
          </a:p>
          <a:p>
            <a:r>
              <a:rPr lang="fr-FR" b="1" dirty="0"/>
              <a:t>B </a:t>
            </a:r>
            <a:r>
              <a:rPr lang="fr-FR" dirty="0"/>
              <a:t>: cd </a:t>
            </a:r>
            <a:r>
              <a:rPr lang="fr-FR" dirty="0" err="1"/>
              <a:t>games</a:t>
            </a:r>
            <a:r>
              <a:rPr lang="fr-FR" dirty="0"/>
              <a:t>/</a:t>
            </a:r>
            <a:r>
              <a:rPr lang="fr-FR" dirty="0" err="1"/>
              <a:t>mariokart</a:t>
            </a:r>
            <a:r>
              <a:rPr lang="fr-FR" dirty="0"/>
              <a:t> </a:t>
            </a:r>
          </a:p>
          <a:p>
            <a:r>
              <a:rPr lang="fr-FR" b="1" dirty="0"/>
              <a:t>C </a:t>
            </a:r>
            <a:r>
              <a:rPr lang="fr-FR" dirty="0"/>
              <a:t>: cd local/</a:t>
            </a:r>
            <a:r>
              <a:rPr lang="fr-FR" dirty="0" err="1"/>
              <a:t>mariokart</a:t>
            </a:r>
            <a:r>
              <a:rPr lang="fr-FR" dirty="0"/>
              <a:t> </a:t>
            </a:r>
          </a:p>
          <a:p>
            <a:r>
              <a:rPr lang="fr-FR" b="1" dirty="0"/>
              <a:t>D </a:t>
            </a:r>
            <a:r>
              <a:rPr lang="fr-FR" dirty="0"/>
              <a:t>: cd /</a:t>
            </a:r>
            <a:r>
              <a:rPr lang="fr-FR" dirty="0" err="1"/>
              <a:t>usr</a:t>
            </a:r>
            <a:r>
              <a:rPr lang="fr-FR" dirty="0"/>
              <a:t>/local/</a:t>
            </a:r>
            <a:r>
              <a:rPr lang="fr-FR" dirty="0" err="1"/>
              <a:t>games</a:t>
            </a:r>
            <a:r>
              <a:rPr lang="fr-FR" dirty="0"/>
              <a:t>/</a:t>
            </a:r>
            <a:r>
              <a:rPr lang="fr-FR" dirty="0" err="1"/>
              <a:t>mariokart</a:t>
            </a:r>
            <a:r>
              <a:rPr lang="fr-FR" dirty="0"/>
              <a:t> </a:t>
            </a:r>
          </a:p>
          <a:p>
            <a:r>
              <a:rPr lang="fr-FR" b="1" dirty="0"/>
              <a:t>E </a:t>
            </a:r>
            <a:r>
              <a:rPr lang="fr-FR" dirty="0"/>
              <a:t>: cd /</a:t>
            </a:r>
            <a:r>
              <a:rPr lang="fr-FR" dirty="0" err="1"/>
              <a:t>usr</a:t>
            </a:r>
            <a:r>
              <a:rPr lang="fr-FR" dirty="0"/>
              <a:t>/local/../local/</a:t>
            </a:r>
            <a:r>
              <a:rPr lang="fr-FR" dirty="0" err="1"/>
              <a:t>games</a:t>
            </a:r>
            <a:r>
              <a:rPr lang="fr-FR" dirty="0"/>
              <a:t>/</a:t>
            </a:r>
            <a:r>
              <a:rPr lang="fr-FR" dirty="0" err="1"/>
              <a:t>mariokart</a:t>
            </a:r>
            <a:r>
              <a:rPr lang="fr-FR" dirty="0"/>
              <a:t> </a:t>
            </a:r>
          </a:p>
          <a:p>
            <a:r>
              <a:rPr lang="fr-FR" b="1" dirty="0"/>
              <a:t>F </a:t>
            </a:r>
            <a:r>
              <a:rPr lang="fr-FR" dirty="0"/>
              <a:t>: cd ../</a:t>
            </a:r>
            <a:r>
              <a:rPr lang="fr-FR" dirty="0" err="1"/>
              <a:t>games</a:t>
            </a:r>
            <a:r>
              <a:rPr lang="fr-FR" dirty="0"/>
              <a:t>/</a:t>
            </a:r>
            <a:r>
              <a:rPr lang="fr-FR" dirty="0" err="1"/>
              <a:t>mariokart</a:t>
            </a:r>
            <a:r>
              <a:rPr lang="fr-FR" dirty="0"/>
              <a:t>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BFF704-4901-4BED-2E9F-941B30B3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F5D8F-F2AA-9C04-17F5-AF433228E24F}"/>
              </a:ext>
            </a:extLst>
          </p:cNvPr>
          <p:cNvSpPr>
            <a:spLocks/>
          </p:cNvSpPr>
          <p:nvPr/>
        </p:nvSpPr>
        <p:spPr>
          <a:xfrm>
            <a:off x="9478841" y="531812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EXERCICE</a:t>
            </a:r>
          </a:p>
        </p:txBody>
      </p:sp>
    </p:spTree>
    <p:extLst>
      <p:ext uri="{BB962C8B-B14F-4D97-AF65-F5344CB8AC3E}">
        <p14:creationId xmlns:p14="http://schemas.microsoft.com/office/powerpoint/2010/main" val="3089218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métacaractères de génération de noms de fichiers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métacaractères de génération de noms de fichiers permettent d’exprimer un ensemble de noms de fichiers ayant des parties communes de la manière la plus compacte possible.</a:t>
            </a:r>
          </a:p>
          <a:p>
            <a:r>
              <a:rPr lang="fr-FR" dirty="0"/>
              <a:t>Les métacaractères sont gérés par l’interpréteur de commandes, après validation et avant exécution.</a:t>
            </a:r>
          </a:p>
          <a:p>
            <a:r>
              <a:rPr lang="fr-FR" dirty="0"/>
              <a:t>Le métacaractère ? correspond à exactement un caractère quelconque.</a:t>
            </a:r>
          </a:p>
          <a:p>
            <a:r>
              <a:rPr lang="fr-FR" dirty="0"/>
              <a:t>Plus </a:t>
            </a:r>
            <a:r>
              <a:rPr lang="fr-FR" dirty="0" err="1"/>
              <a:t>précis</a:t>
            </a:r>
            <a:r>
              <a:rPr lang="fr-FR" dirty="0"/>
              <a:t> que ?, une expression entre crochets correspond également à exactement un caractère mais uniquement parmi ceux indiqués entre les crochets.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933771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métacaractères de génération de noms de fichiers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expression entre crochets peut contenir une liste de </a:t>
            </a:r>
            <a:r>
              <a:rPr lang="fr-FR" dirty="0" err="1"/>
              <a:t>caractères</a:t>
            </a:r>
            <a:r>
              <a:rPr lang="fr-FR" dirty="0"/>
              <a:t>, un intervalle de </a:t>
            </a:r>
            <a:r>
              <a:rPr lang="fr-FR" dirty="0" err="1"/>
              <a:t>caractères</a:t>
            </a:r>
            <a:r>
              <a:rPr lang="fr-FR" dirty="0"/>
              <a:t> de </a:t>
            </a:r>
            <a:r>
              <a:rPr lang="fr-FR" dirty="0" err="1"/>
              <a:t>même</a:t>
            </a:r>
            <a:r>
              <a:rPr lang="fr-FR" dirty="0"/>
              <a:t> nature ou une combinaison de ces deux syntaxes .</a:t>
            </a:r>
          </a:p>
          <a:p>
            <a:r>
              <a:rPr lang="fr-FR" dirty="0"/>
              <a:t>Une expression entre crochets peut commencer par ! ou ^, ce qui inverse sa signification dans ce cas se sont les caractères ne faisant pas partie du reste de l’expression qui sont pris en compte.</a:t>
            </a:r>
          </a:p>
          <a:p>
            <a:r>
              <a:rPr lang="fr-FR" dirty="0"/>
              <a:t>Le </a:t>
            </a:r>
            <a:r>
              <a:rPr lang="fr-FR" dirty="0" err="1"/>
              <a:t>métacaractère</a:t>
            </a:r>
            <a:r>
              <a:rPr lang="fr-FR" dirty="0"/>
              <a:t> *correspond à </a:t>
            </a:r>
            <a:r>
              <a:rPr lang="fr-FR" dirty="0" err="1"/>
              <a:t>Zéro</a:t>
            </a:r>
            <a:r>
              <a:rPr lang="fr-FR" dirty="0"/>
              <a:t>, un ou plusieurs </a:t>
            </a:r>
            <a:r>
              <a:rPr lang="fr-FR" dirty="0" err="1"/>
              <a:t>caractères</a:t>
            </a:r>
            <a:r>
              <a:rPr lang="fr-FR" dirty="0"/>
              <a:t> quelconques.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3137544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C5C3B-3021-0049-3901-0C5F6EC1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FBCC6-4B57-B679-3FE5-3CFEA888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Lister tous les fichiers : </a:t>
            </a:r>
          </a:p>
          <a:p>
            <a:pPr lvl="1"/>
            <a:r>
              <a:rPr lang="fr-FR" dirty="0"/>
              <a:t>se terminant par '5', </a:t>
            </a:r>
            <a:endParaRPr lang="fr-FR" sz="1400" dirty="0"/>
          </a:p>
          <a:p>
            <a:pPr lvl="1"/>
            <a:r>
              <a:rPr lang="fr-FR" dirty="0" err="1"/>
              <a:t>commençant</a:t>
            </a:r>
            <a:r>
              <a:rPr lang="fr-FR" dirty="0"/>
              <a:t> par 'annee4', </a:t>
            </a:r>
            <a:endParaRPr lang="fr-FR" sz="1400" dirty="0"/>
          </a:p>
          <a:p>
            <a:pPr lvl="1"/>
            <a:r>
              <a:rPr lang="fr-FR" dirty="0" err="1"/>
              <a:t>commençant</a:t>
            </a:r>
            <a:r>
              <a:rPr lang="fr-FR" dirty="0"/>
              <a:t> par 'annee4' et de 7 lettres maximum, </a:t>
            </a:r>
            <a:endParaRPr lang="fr-FR" sz="1400" dirty="0"/>
          </a:p>
          <a:p>
            <a:pPr lvl="1"/>
            <a:r>
              <a:rPr lang="fr-FR" dirty="0" err="1"/>
              <a:t>commençant</a:t>
            </a:r>
            <a:r>
              <a:rPr lang="fr-FR" dirty="0"/>
              <a:t> par '</a:t>
            </a:r>
            <a:r>
              <a:rPr lang="fr-FR" dirty="0" err="1"/>
              <a:t>annee</a:t>
            </a:r>
            <a:r>
              <a:rPr lang="fr-FR" dirty="0"/>
              <a:t>' avec aucun chiffre </a:t>
            </a:r>
            <a:r>
              <a:rPr lang="fr-FR" dirty="0" err="1"/>
              <a:t>numérique</a:t>
            </a:r>
            <a:r>
              <a:rPr lang="fr-FR" dirty="0"/>
              <a:t>, </a:t>
            </a:r>
            <a:endParaRPr lang="fr-FR" sz="1400" dirty="0"/>
          </a:p>
          <a:p>
            <a:pPr lvl="1"/>
            <a:r>
              <a:rPr lang="fr-FR" dirty="0"/>
              <a:t>contenant la </a:t>
            </a:r>
            <a:r>
              <a:rPr lang="fr-FR" dirty="0" err="1"/>
              <a:t>chaîne</a:t>
            </a:r>
            <a:r>
              <a:rPr lang="fr-FR" dirty="0"/>
              <a:t> 'ana', </a:t>
            </a:r>
            <a:endParaRPr lang="fr-FR" sz="1400" dirty="0"/>
          </a:p>
          <a:p>
            <a:pPr lvl="1"/>
            <a:r>
              <a:rPr lang="fr-FR" dirty="0" err="1"/>
              <a:t>commençant</a:t>
            </a:r>
            <a:r>
              <a:rPr lang="fr-FR" dirty="0"/>
              <a:t> par 'a' ou 'A' </a:t>
            </a:r>
            <a:endParaRPr lang="fr-FR" sz="1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BFF704-4901-4BED-2E9F-941B30B3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F5D8F-F2AA-9C04-17F5-AF433228E24F}"/>
              </a:ext>
            </a:extLst>
          </p:cNvPr>
          <p:cNvSpPr>
            <a:spLocks/>
          </p:cNvSpPr>
          <p:nvPr/>
        </p:nvSpPr>
        <p:spPr>
          <a:xfrm>
            <a:off x="9478841" y="531812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EXERCICE</a:t>
            </a:r>
          </a:p>
        </p:txBody>
      </p:sp>
    </p:spTree>
    <p:extLst>
      <p:ext uri="{BB962C8B-B14F-4D97-AF65-F5344CB8AC3E}">
        <p14:creationId xmlns:p14="http://schemas.microsoft.com/office/powerpoint/2010/main" val="2023252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Droits d’</a:t>
            </a:r>
            <a:r>
              <a:rPr lang="fr-FR" dirty="0" err="1"/>
              <a:t>accès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droit d’accès </a:t>
            </a:r>
            <a:r>
              <a:rPr lang="fr-FR" dirty="0" err="1"/>
              <a:t>setUid</a:t>
            </a:r>
            <a:r>
              <a:rPr lang="fr-FR" dirty="0"/>
              <a:t> (aussi appelé </a:t>
            </a:r>
            <a:r>
              <a:rPr lang="fr-FR" dirty="0" err="1"/>
              <a:t>sUid</a:t>
            </a:r>
            <a:r>
              <a:rPr lang="fr-FR" dirty="0"/>
              <a:t> ou SUID), affecté à un fichier ordinaire exécutable, attribue à quiconque exécute ce fichier l’identité de son propriétaire, dans le contexte de son exécution :</a:t>
            </a:r>
          </a:p>
          <a:p>
            <a:pPr marL="457200" lvl="1" indent="0">
              <a:buNone/>
            </a:pPr>
            <a:r>
              <a:rPr lang="fr-FR" dirty="0"/>
              <a:t>ls -l /</a:t>
            </a:r>
            <a:r>
              <a:rPr lang="fr-FR" dirty="0" err="1"/>
              <a:t>usr</a:t>
            </a:r>
            <a:r>
              <a:rPr lang="fr-FR" dirty="0"/>
              <a:t>/bin/</a:t>
            </a:r>
            <a:r>
              <a:rPr lang="fr-FR" dirty="0" err="1"/>
              <a:t>passwd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-</a:t>
            </a:r>
            <a:r>
              <a:rPr lang="fr-FR" dirty="0" err="1"/>
              <a:t>rwsr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-x. 1 root root 027832 Jun 10 2022 /</a:t>
            </a:r>
            <a:r>
              <a:rPr lang="fr-FR" dirty="0" err="1"/>
              <a:t>usr</a:t>
            </a:r>
            <a:r>
              <a:rPr lang="fr-FR" dirty="0"/>
              <a:t>/bin/</a:t>
            </a:r>
            <a:r>
              <a:rPr lang="fr-FR" dirty="0" err="1"/>
              <a:t>passwd</a:t>
            </a:r>
            <a:endParaRPr lang="fr-FR" dirty="0"/>
          </a:p>
          <a:p>
            <a:r>
              <a:rPr lang="fr-FR" dirty="0"/>
              <a:t>Le droit d’accès </a:t>
            </a:r>
            <a:r>
              <a:rPr lang="fr-FR" dirty="0" err="1"/>
              <a:t>setUid</a:t>
            </a:r>
            <a:r>
              <a:rPr lang="fr-FR" dirty="0"/>
              <a:t> est sans effet sur les répertoire.</a:t>
            </a:r>
          </a:p>
          <a:p>
            <a:r>
              <a:rPr lang="fr-FR" dirty="0"/>
              <a:t>Le droit d’</a:t>
            </a:r>
            <a:r>
              <a:rPr lang="fr-FR" dirty="0" err="1"/>
              <a:t>accès</a:t>
            </a:r>
            <a:r>
              <a:rPr lang="fr-FR" dirty="0"/>
              <a:t> </a:t>
            </a:r>
            <a:r>
              <a:rPr lang="fr-FR" i="1" dirty="0" err="1"/>
              <a:t>setgid</a:t>
            </a:r>
            <a:r>
              <a:rPr lang="fr-FR" i="1" dirty="0"/>
              <a:t> </a:t>
            </a:r>
            <a:r>
              <a:rPr lang="fr-FR" dirty="0"/>
              <a:t>(aussi </a:t>
            </a:r>
            <a:r>
              <a:rPr lang="fr-FR" dirty="0" err="1"/>
              <a:t>appele</a:t>
            </a:r>
            <a:r>
              <a:rPr lang="fr-FR" dirty="0"/>
              <a:t>́ </a:t>
            </a:r>
            <a:r>
              <a:rPr lang="fr-FR" i="1" dirty="0" err="1"/>
              <a:t>sgid</a:t>
            </a:r>
            <a:r>
              <a:rPr lang="fr-FR" i="1" dirty="0"/>
              <a:t> </a:t>
            </a:r>
            <a:r>
              <a:rPr lang="fr-FR" dirty="0"/>
              <a:t>ou </a:t>
            </a:r>
            <a:r>
              <a:rPr lang="fr-FR" i="1" dirty="0"/>
              <a:t>SGID</a:t>
            </a:r>
            <a:r>
              <a:rPr lang="fr-FR" dirty="0"/>
              <a:t>), affecté à un fichier ordinaire exécutable, attribue à quiconque exécute ce fichier le groupe de son propriétaire, dans le contexte de son exécution.</a:t>
            </a:r>
          </a:p>
          <a:p>
            <a:pPr marL="457200" lvl="1" indent="0">
              <a:buNone/>
            </a:pPr>
            <a:r>
              <a:rPr lang="fr-FR" dirty="0"/>
              <a:t>ls -l/</a:t>
            </a:r>
            <a:r>
              <a:rPr lang="fr-FR" dirty="0" err="1"/>
              <a:t>usr</a:t>
            </a:r>
            <a:r>
              <a:rPr lang="fr-FR" dirty="0"/>
              <a:t>/bin/</a:t>
            </a:r>
            <a:r>
              <a:rPr lang="fr-FR" dirty="0" err="1"/>
              <a:t>wall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-r-</a:t>
            </a:r>
            <a:r>
              <a:rPr lang="fr-FR" dirty="0" err="1"/>
              <a:t>xr</a:t>
            </a:r>
            <a:r>
              <a:rPr lang="fr-FR" dirty="0"/>
              <a:t>-sr-x. 1 root </a:t>
            </a:r>
            <a:r>
              <a:rPr lang="fr-FR" dirty="0" err="1"/>
              <a:t>tty</a:t>
            </a:r>
            <a:r>
              <a:rPr lang="fr-FR" dirty="0"/>
              <a:t> 15344 Jun 10 2014 /</a:t>
            </a:r>
            <a:r>
              <a:rPr lang="fr-FR" dirty="0" err="1"/>
              <a:t>usr</a:t>
            </a:r>
            <a:r>
              <a:rPr lang="fr-FR" dirty="0"/>
              <a:t>/bin/</a:t>
            </a:r>
            <a:r>
              <a:rPr lang="fr-FR" dirty="0" err="1"/>
              <a:t>wall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88540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64279-E104-CA00-5756-A7AF1A32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Linux – Quelques distributions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F004D-AFCA-437F-505B-F14A5220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Il existe de </a:t>
            </a:r>
            <a:r>
              <a:rPr lang="fr-FR" dirty="0" err="1"/>
              <a:t>très</a:t>
            </a:r>
            <a:r>
              <a:rPr lang="fr-FR" dirty="0"/>
              <a:t> nombreuses distributions Linux. </a:t>
            </a:r>
          </a:p>
          <a:p>
            <a:r>
              <a:rPr lang="fr-FR" dirty="0"/>
              <a:t>Les plus connues sont: </a:t>
            </a:r>
          </a:p>
          <a:p>
            <a:pPr lvl="1"/>
            <a:r>
              <a:rPr lang="fr-FR" dirty="0"/>
              <a:t>Arch Linux </a:t>
            </a:r>
          </a:p>
          <a:p>
            <a:pPr lvl="1"/>
            <a:r>
              <a:rPr lang="fr-FR" dirty="0"/>
              <a:t>CentOS </a:t>
            </a:r>
          </a:p>
          <a:p>
            <a:pPr lvl="1"/>
            <a:r>
              <a:rPr lang="fr-FR" dirty="0"/>
              <a:t>Debian </a:t>
            </a:r>
          </a:p>
          <a:p>
            <a:pPr lvl="1"/>
            <a:r>
              <a:rPr lang="fr-FR" dirty="0" err="1"/>
              <a:t>Fedora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Gentoo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Linux Mint </a:t>
            </a:r>
          </a:p>
          <a:p>
            <a:pPr lvl="1"/>
            <a:r>
              <a:rPr lang="fr-FR" dirty="0" err="1"/>
              <a:t>Mageia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openSUSE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Red Hat Enterprise Linux </a:t>
            </a:r>
          </a:p>
          <a:p>
            <a:pPr lvl="1"/>
            <a:r>
              <a:rPr lang="fr-FR" dirty="0"/>
              <a:t>Slackware </a:t>
            </a:r>
          </a:p>
          <a:p>
            <a:pPr lvl="1"/>
            <a:r>
              <a:rPr lang="fr-FR" dirty="0"/>
              <a:t>S U S E Linux Enterprise </a:t>
            </a:r>
          </a:p>
          <a:p>
            <a:pPr lvl="1"/>
            <a:r>
              <a:rPr lang="fr-FR" dirty="0"/>
              <a:t>Ubuntu </a:t>
            </a:r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C1563A-7B16-334C-0FAC-098FADFB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469786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Droits d’</a:t>
            </a:r>
            <a:r>
              <a:rPr lang="fr-FR" dirty="0" err="1"/>
              <a:t>accès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droit d’</a:t>
            </a:r>
            <a:r>
              <a:rPr lang="fr-FR" dirty="0" err="1"/>
              <a:t>accès</a:t>
            </a:r>
            <a:r>
              <a:rPr lang="fr-FR" dirty="0"/>
              <a:t> </a:t>
            </a:r>
            <a:r>
              <a:rPr lang="fr-FR" i="1" dirty="0" err="1"/>
              <a:t>setgid</a:t>
            </a:r>
            <a:r>
              <a:rPr lang="fr-FR" dirty="0"/>
              <a:t>, affecté à un </a:t>
            </a:r>
            <a:r>
              <a:rPr lang="fr-FR" dirty="0" err="1"/>
              <a:t>répertoire</a:t>
            </a:r>
            <a:r>
              <a:rPr lang="fr-FR" dirty="0"/>
              <a:t>, fait en sorte que le groupe de ce </a:t>
            </a:r>
            <a:r>
              <a:rPr lang="fr-FR" dirty="0" err="1"/>
              <a:t>répertoire</a:t>
            </a:r>
            <a:r>
              <a:rPr lang="fr-FR" dirty="0"/>
              <a:t> soit </a:t>
            </a:r>
            <a:r>
              <a:rPr lang="fr-FR" dirty="0" err="1"/>
              <a:t>hérite</a:t>
            </a:r>
            <a:r>
              <a:rPr lang="fr-FR" dirty="0"/>
              <a:t>́ par les fichiers et </a:t>
            </a:r>
            <a:r>
              <a:rPr lang="fr-FR" dirty="0" err="1"/>
              <a:t>répertoires</a:t>
            </a:r>
            <a:r>
              <a:rPr lang="fr-FR" dirty="0"/>
              <a:t> qui sont </a:t>
            </a:r>
            <a:r>
              <a:rPr lang="fr-FR" dirty="0" err="1"/>
              <a:t>créés</a:t>
            </a:r>
            <a:r>
              <a:rPr lang="fr-FR" dirty="0"/>
              <a:t> à l’</a:t>
            </a:r>
            <a:r>
              <a:rPr lang="fr-FR" dirty="0" err="1"/>
              <a:t>intérieur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DF0E13-3FB1-DFB2-BFD5-DC44F55EF44C}"/>
              </a:ext>
            </a:extLst>
          </p:cNvPr>
          <p:cNvSpPr txBox="1"/>
          <p:nvPr/>
        </p:nvSpPr>
        <p:spPr>
          <a:xfrm>
            <a:off x="1153430" y="3035003"/>
            <a:ext cx="10515600" cy="32316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$ id</a:t>
            </a:r>
          </a:p>
          <a:p>
            <a:r>
              <a:rPr lang="fr-FR" sz="1200" dirty="0" err="1">
                <a:solidFill>
                  <a:schemeClr val="bg1"/>
                </a:solidFill>
              </a:rPr>
              <a:t>uid</a:t>
            </a:r>
            <a:r>
              <a:rPr lang="fr-FR" sz="1200" dirty="0">
                <a:solidFill>
                  <a:schemeClr val="bg1"/>
                </a:solidFill>
              </a:rPr>
              <a:t>=5133(utilisateur) </a:t>
            </a:r>
            <a:r>
              <a:rPr lang="fr-FR" sz="1200" dirty="0" err="1">
                <a:solidFill>
                  <a:schemeClr val="bg1"/>
                </a:solidFill>
              </a:rPr>
              <a:t>gid</a:t>
            </a:r>
            <a:r>
              <a:rPr lang="fr-FR" sz="1200" dirty="0">
                <a:solidFill>
                  <a:schemeClr val="bg1"/>
                </a:solidFill>
              </a:rPr>
              <a:t>=1664(groupe) groups=1664(groupe),3351(travail) $ </a:t>
            </a:r>
            <a:r>
              <a:rPr lang="fr-FR" sz="1200" dirty="0" err="1">
                <a:solidFill>
                  <a:schemeClr val="bg1"/>
                </a:solidFill>
              </a:rPr>
              <a:t>mkdir</a:t>
            </a:r>
            <a:r>
              <a:rPr lang="fr-FR" sz="1200" dirty="0">
                <a:solidFill>
                  <a:schemeClr val="bg1"/>
                </a:solidFill>
              </a:rPr>
              <a:t> rep</a:t>
            </a:r>
          </a:p>
          <a:p>
            <a:r>
              <a:rPr lang="fr-FR" sz="1200" dirty="0">
                <a:solidFill>
                  <a:schemeClr val="bg1"/>
                </a:solidFill>
              </a:rPr>
              <a:t>$ ls -</a:t>
            </a:r>
            <a:r>
              <a:rPr lang="fr-FR" sz="1200" dirty="0" err="1">
                <a:solidFill>
                  <a:schemeClr val="bg1"/>
                </a:solidFill>
              </a:rPr>
              <a:t>ld</a:t>
            </a:r>
            <a:r>
              <a:rPr lang="fr-FR" sz="1200" dirty="0">
                <a:solidFill>
                  <a:schemeClr val="bg1"/>
                </a:solidFill>
              </a:rPr>
              <a:t> rep</a:t>
            </a:r>
          </a:p>
          <a:p>
            <a:r>
              <a:rPr lang="fr-FR" sz="1200" dirty="0" err="1">
                <a:solidFill>
                  <a:schemeClr val="bg1"/>
                </a:solidFill>
              </a:rPr>
              <a:t>drwxr</a:t>
            </a:r>
            <a:r>
              <a:rPr lang="fr-FR" sz="1200" dirty="0">
                <a:solidFill>
                  <a:schemeClr val="bg1"/>
                </a:solidFill>
              </a:rPr>
              <a:t>-</a:t>
            </a:r>
            <a:r>
              <a:rPr lang="fr-FR" sz="1200" dirty="0" err="1">
                <a:solidFill>
                  <a:schemeClr val="bg1"/>
                </a:solidFill>
              </a:rPr>
              <a:t>xr</a:t>
            </a:r>
            <a:r>
              <a:rPr lang="fr-FR" sz="1200" dirty="0">
                <a:solidFill>
                  <a:schemeClr val="bg1"/>
                </a:solidFill>
              </a:rPr>
              <a:t>-x. 2 utilisateur groupe 6 </a:t>
            </a:r>
            <a:r>
              <a:rPr lang="fr-FR" sz="1200" dirty="0" err="1">
                <a:solidFill>
                  <a:schemeClr val="bg1"/>
                </a:solidFill>
              </a:rPr>
              <a:t>Oct</a:t>
            </a:r>
            <a:r>
              <a:rPr lang="fr-FR" sz="1200" dirty="0">
                <a:solidFill>
                  <a:schemeClr val="bg1"/>
                </a:solidFill>
              </a:rPr>
              <a:t> 4 10:57 rep</a:t>
            </a:r>
          </a:p>
          <a:p>
            <a:r>
              <a:rPr lang="fr-FR" sz="1200" dirty="0">
                <a:solidFill>
                  <a:schemeClr val="bg1"/>
                </a:solidFill>
              </a:rPr>
              <a:t>$ </a:t>
            </a:r>
            <a:r>
              <a:rPr lang="fr-FR" sz="1200" dirty="0" err="1">
                <a:solidFill>
                  <a:schemeClr val="bg1"/>
                </a:solidFill>
              </a:rPr>
              <a:t>chgrp</a:t>
            </a:r>
            <a:r>
              <a:rPr lang="fr-FR" sz="1200" dirty="0">
                <a:solidFill>
                  <a:schemeClr val="bg1"/>
                </a:solidFill>
              </a:rPr>
              <a:t> travail rep</a:t>
            </a:r>
          </a:p>
          <a:p>
            <a:r>
              <a:rPr lang="fr-FR" sz="1200" dirty="0">
                <a:solidFill>
                  <a:schemeClr val="bg1"/>
                </a:solidFill>
              </a:rPr>
              <a:t>$ ls -</a:t>
            </a:r>
            <a:r>
              <a:rPr lang="fr-FR" sz="1200" dirty="0" err="1">
                <a:solidFill>
                  <a:schemeClr val="bg1"/>
                </a:solidFill>
              </a:rPr>
              <a:t>ld</a:t>
            </a:r>
            <a:r>
              <a:rPr lang="fr-FR" sz="1200" dirty="0">
                <a:solidFill>
                  <a:schemeClr val="bg1"/>
                </a:solidFill>
              </a:rPr>
              <a:t> rep</a:t>
            </a:r>
          </a:p>
          <a:p>
            <a:r>
              <a:rPr lang="fr-FR" sz="1200" dirty="0" err="1">
                <a:solidFill>
                  <a:schemeClr val="bg1"/>
                </a:solidFill>
              </a:rPr>
              <a:t>drwxr</a:t>
            </a:r>
            <a:r>
              <a:rPr lang="fr-FR" sz="1200" dirty="0">
                <a:solidFill>
                  <a:schemeClr val="bg1"/>
                </a:solidFill>
              </a:rPr>
              <a:t>-</a:t>
            </a:r>
            <a:r>
              <a:rPr lang="fr-FR" sz="1200" dirty="0" err="1">
                <a:solidFill>
                  <a:schemeClr val="bg1"/>
                </a:solidFill>
              </a:rPr>
              <a:t>xr</a:t>
            </a:r>
            <a:r>
              <a:rPr lang="fr-FR" sz="1200" dirty="0">
                <a:solidFill>
                  <a:schemeClr val="bg1"/>
                </a:solidFill>
              </a:rPr>
              <a:t>-x. 2 utilisateur travail 6 </a:t>
            </a:r>
            <a:r>
              <a:rPr lang="fr-FR" sz="1200" dirty="0" err="1">
                <a:solidFill>
                  <a:schemeClr val="bg1"/>
                </a:solidFill>
              </a:rPr>
              <a:t>Oct</a:t>
            </a:r>
            <a:r>
              <a:rPr lang="fr-FR" sz="1200" dirty="0">
                <a:solidFill>
                  <a:schemeClr val="bg1"/>
                </a:solidFill>
              </a:rPr>
              <a:t> 4 10:57 rep</a:t>
            </a:r>
          </a:p>
          <a:p>
            <a:r>
              <a:rPr lang="fr-FR" sz="1200" dirty="0">
                <a:solidFill>
                  <a:schemeClr val="bg1"/>
                </a:solidFill>
              </a:rPr>
              <a:t>$ </a:t>
            </a:r>
            <a:r>
              <a:rPr lang="fr-FR" sz="1200" dirty="0" err="1">
                <a:solidFill>
                  <a:schemeClr val="bg1"/>
                </a:solidFill>
              </a:rPr>
              <a:t>touch</a:t>
            </a:r>
            <a:r>
              <a:rPr lang="fr-FR" sz="1200" dirty="0">
                <a:solidFill>
                  <a:schemeClr val="bg1"/>
                </a:solidFill>
              </a:rPr>
              <a:t> rep/toto</a:t>
            </a:r>
          </a:p>
          <a:p>
            <a:r>
              <a:rPr lang="fr-FR" sz="1200" dirty="0">
                <a:solidFill>
                  <a:schemeClr val="bg1"/>
                </a:solidFill>
              </a:rPr>
              <a:t>$ ls -l rep/toto</a:t>
            </a:r>
          </a:p>
          <a:p>
            <a:r>
              <a:rPr lang="fr-FR" sz="1200" dirty="0">
                <a:solidFill>
                  <a:schemeClr val="bg1"/>
                </a:solidFill>
              </a:rPr>
              <a:t>-</a:t>
            </a:r>
            <a:r>
              <a:rPr lang="fr-FR" sz="1200" dirty="0" err="1">
                <a:solidFill>
                  <a:schemeClr val="bg1"/>
                </a:solidFill>
              </a:rPr>
              <a:t>rw</a:t>
            </a:r>
            <a:r>
              <a:rPr lang="fr-FR" sz="1200" dirty="0">
                <a:solidFill>
                  <a:schemeClr val="bg1"/>
                </a:solidFill>
              </a:rPr>
              <a:t>-r--r--. 1 utilisateur groupe 0 </a:t>
            </a:r>
            <a:r>
              <a:rPr lang="fr-FR" sz="1200" dirty="0" err="1">
                <a:solidFill>
                  <a:schemeClr val="bg1"/>
                </a:solidFill>
              </a:rPr>
              <a:t>Oct</a:t>
            </a:r>
            <a:r>
              <a:rPr lang="fr-FR" sz="1200" dirty="0">
                <a:solidFill>
                  <a:schemeClr val="bg1"/>
                </a:solidFill>
              </a:rPr>
              <a:t> 4 10:58 rep/toto</a:t>
            </a:r>
          </a:p>
          <a:p>
            <a:r>
              <a:rPr lang="fr-FR" sz="1200" dirty="0">
                <a:solidFill>
                  <a:schemeClr val="bg1"/>
                </a:solidFill>
              </a:rPr>
              <a:t>$ </a:t>
            </a:r>
            <a:r>
              <a:rPr lang="fr-FR" sz="1200" dirty="0" err="1">
                <a:solidFill>
                  <a:schemeClr val="bg1"/>
                </a:solidFill>
              </a:rPr>
              <a:t>rmrep</a:t>
            </a:r>
            <a:r>
              <a:rPr lang="fr-FR" sz="1200" dirty="0">
                <a:solidFill>
                  <a:schemeClr val="bg1"/>
                </a:solidFill>
              </a:rPr>
              <a:t>/toto</a:t>
            </a:r>
          </a:p>
          <a:p>
            <a:r>
              <a:rPr lang="fr-FR" sz="1200" dirty="0">
                <a:solidFill>
                  <a:schemeClr val="bg1"/>
                </a:solidFill>
              </a:rPr>
              <a:t>$ chmod2755 rep</a:t>
            </a:r>
          </a:p>
          <a:p>
            <a:r>
              <a:rPr lang="fr-FR" sz="1200" dirty="0">
                <a:solidFill>
                  <a:schemeClr val="bg1"/>
                </a:solidFill>
              </a:rPr>
              <a:t>$ ls -</a:t>
            </a:r>
            <a:r>
              <a:rPr lang="fr-FR" sz="1200" dirty="0" err="1">
                <a:solidFill>
                  <a:schemeClr val="bg1"/>
                </a:solidFill>
              </a:rPr>
              <a:t>ld</a:t>
            </a:r>
            <a:r>
              <a:rPr lang="fr-FR" sz="1200" dirty="0">
                <a:solidFill>
                  <a:schemeClr val="bg1"/>
                </a:solidFill>
              </a:rPr>
              <a:t> rep</a:t>
            </a:r>
          </a:p>
          <a:p>
            <a:r>
              <a:rPr lang="fr-FR" sz="1200" dirty="0" err="1">
                <a:solidFill>
                  <a:schemeClr val="bg1"/>
                </a:solidFill>
              </a:rPr>
              <a:t>drwxr</a:t>
            </a:r>
            <a:r>
              <a:rPr lang="fr-FR" sz="1200" dirty="0">
                <a:solidFill>
                  <a:schemeClr val="bg1"/>
                </a:solidFill>
              </a:rPr>
              <a:t>-sr-x. 2 utilisateur travail 6 </a:t>
            </a:r>
            <a:r>
              <a:rPr lang="fr-FR" sz="1200" dirty="0" err="1">
                <a:solidFill>
                  <a:schemeClr val="bg1"/>
                </a:solidFill>
              </a:rPr>
              <a:t>Oct</a:t>
            </a:r>
            <a:r>
              <a:rPr lang="fr-FR" sz="1200" dirty="0">
                <a:solidFill>
                  <a:schemeClr val="bg1"/>
                </a:solidFill>
              </a:rPr>
              <a:t> 4 10:59 rep</a:t>
            </a:r>
          </a:p>
          <a:p>
            <a:r>
              <a:rPr lang="fr-FR" sz="1200" dirty="0">
                <a:solidFill>
                  <a:schemeClr val="bg1"/>
                </a:solidFill>
              </a:rPr>
              <a:t>$ </a:t>
            </a:r>
            <a:r>
              <a:rPr lang="fr-FR" sz="1200" dirty="0" err="1">
                <a:solidFill>
                  <a:schemeClr val="bg1"/>
                </a:solidFill>
              </a:rPr>
              <a:t>touch</a:t>
            </a:r>
            <a:r>
              <a:rPr lang="fr-FR" sz="1200" dirty="0">
                <a:solidFill>
                  <a:schemeClr val="bg1"/>
                </a:solidFill>
              </a:rPr>
              <a:t> rep/tata</a:t>
            </a:r>
          </a:p>
          <a:p>
            <a:r>
              <a:rPr lang="fr-FR" sz="1200" dirty="0">
                <a:solidFill>
                  <a:schemeClr val="bg1"/>
                </a:solidFill>
              </a:rPr>
              <a:t>$ ls -l rep/tata</a:t>
            </a:r>
          </a:p>
          <a:p>
            <a:r>
              <a:rPr lang="fr-FR" sz="1200" dirty="0">
                <a:solidFill>
                  <a:schemeClr val="bg1"/>
                </a:solidFill>
              </a:rPr>
              <a:t>-</a:t>
            </a:r>
            <a:r>
              <a:rPr lang="fr-FR" sz="1200" dirty="0" err="1">
                <a:solidFill>
                  <a:schemeClr val="bg1"/>
                </a:solidFill>
              </a:rPr>
              <a:t>rw</a:t>
            </a:r>
            <a:r>
              <a:rPr lang="fr-FR" sz="1200" dirty="0">
                <a:solidFill>
                  <a:schemeClr val="bg1"/>
                </a:solidFill>
              </a:rPr>
              <a:t>-r--r--. 1 utilisateur travail 0 </a:t>
            </a:r>
            <a:r>
              <a:rPr lang="fr-FR" sz="1200" dirty="0" err="1">
                <a:solidFill>
                  <a:schemeClr val="bg1"/>
                </a:solidFill>
              </a:rPr>
              <a:t>Oct</a:t>
            </a:r>
            <a:r>
              <a:rPr lang="fr-FR" sz="1200" dirty="0">
                <a:solidFill>
                  <a:schemeClr val="bg1"/>
                </a:solidFill>
              </a:rPr>
              <a:t> 4 10:59 rep/tata</a:t>
            </a:r>
            <a:endParaRPr lang="fr-FR" sz="12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4624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Droits d’</a:t>
            </a:r>
            <a:r>
              <a:rPr lang="fr-FR" dirty="0" err="1"/>
              <a:t>accès</a:t>
            </a:r>
            <a:r>
              <a:rPr lang="fr-FR" dirty="0"/>
              <a:t>  - </a:t>
            </a:r>
            <a:r>
              <a:rPr lang="fr-FR" i="1" dirty="0"/>
              <a:t>Sticky bit 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</a:t>
            </a:r>
            <a:r>
              <a:rPr lang="fr-FR" i="1" dirty="0" err="1"/>
              <a:t>sticky</a:t>
            </a:r>
            <a:r>
              <a:rPr lang="fr-FR" i="1" dirty="0"/>
              <a:t> bit</a:t>
            </a:r>
            <a:r>
              <a:rPr lang="fr-FR" dirty="0"/>
              <a:t>, affecté à un </a:t>
            </a:r>
            <a:r>
              <a:rPr lang="fr-FR" dirty="0" err="1"/>
              <a:t>répertoire</a:t>
            </a:r>
            <a:r>
              <a:rPr lang="fr-FR" dirty="0"/>
              <a:t> accessible en </a:t>
            </a:r>
            <a:r>
              <a:rPr lang="fr-FR" dirty="0" err="1"/>
              <a:t>écriture</a:t>
            </a:r>
            <a:r>
              <a:rPr lang="fr-FR" dirty="0"/>
              <a:t> par tous les utilisateurs (com m e /</a:t>
            </a:r>
            <a:r>
              <a:rPr lang="fr-FR" dirty="0" err="1"/>
              <a:t>tmpet</a:t>
            </a:r>
            <a:r>
              <a:rPr lang="fr-FR" dirty="0"/>
              <a:t> /var/</a:t>
            </a:r>
            <a:r>
              <a:rPr lang="fr-FR" dirty="0" err="1"/>
              <a:t>tmp</a:t>
            </a:r>
            <a:r>
              <a:rPr lang="fr-FR" dirty="0"/>
              <a:t>), </a:t>
            </a:r>
            <a:r>
              <a:rPr lang="fr-FR" dirty="0" err="1"/>
              <a:t>lim</a:t>
            </a:r>
            <a:r>
              <a:rPr lang="fr-FR" dirty="0"/>
              <a:t> ite la suppression et le renom  âge des fichiers et </a:t>
            </a:r>
            <a:r>
              <a:rPr lang="fr-FR" dirty="0" err="1"/>
              <a:t>répertoires</a:t>
            </a:r>
            <a:r>
              <a:rPr lang="fr-FR" dirty="0"/>
              <a:t> qu’il contient à leur seul propriétaire.</a:t>
            </a:r>
          </a:p>
          <a:p>
            <a:r>
              <a:rPr lang="fr-FR" dirty="0"/>
              <a:t>Historiquement, le </a:t>
            </a:r>
            <a:r>
              <a:rPr lang="fr-FR" i="1" dirty="0" err="1"/>
              <a:t>sticky</a:t>
            </a:r>
            <a:r>
              <a:rPr lang="fr-FR" i="1" dirty="0"/>
              <a:t> bit</a:t>
            </a:r>
            <a:r>
              <a:rPr lang="fr-FR" dirty="0"/>
              <a:t>, affecté à un fichier ordinaire </a:t>
            </a:r>
            <a:r>
              <a:rPr lang="fr-FR" dirty="0" err="1"/>
              <a:t>exécutable</a:t>
            </a:r>
            <a:r>
              <a:rPr lang="fr-FR" dirty="0"/>
              <a:t> au bon vouloir de l’administrateur </a:t>
            </a:r>
            <a:r>
              <a:rPr lang="fr-FR" dirty="0" err="1"/>
              <a:t>système</a:t>
            </a:r>
            <a:r>
              <a:rPr lang="fr-FR" dirty="0"/>
              <a:t>, avait pour effet de conserver son code dans la Zone d’</a:t>
            </a:r>
            <a:r>
              <a:rPr lang="fr-FR" dirty="0" err="1"/>
              <a:t>échange</a:t>
            </a:r>
            <a:r>
              <a:rPr lang="fr-FR" dirty="0"/>
              <a:t> (</a:t>
            </a:r>
            <a:r>
              <a:rPr lang="fr-FR" i="1" dirty="0"/>
              <a:t>swap</a:t>
            </a:r>
            <a:r>
              <a:rPr lang="fr-FR" dirty="0"/>
              <a:t>) </a:t>
            </a:r>
            <a:r>
              <a:rPr lang="fr-FR" dirty="0" err="1"/>
              <a:t>après</a:t>
            </a:r>
            <a:r>
              <a:rPr lang="fr-FR" dirty="0"/>
              <a:t> son </a:t>
            </a:r>
            <a:r>
              <a:rPr lang="fr-FR" dirty="0" err="1"/>
              <a:t>exécution</a:t>
            </a:r>
            <a:r>
              <a:rPr lang="fr-FR" dirty="0"/>
              <a:t> pour en permettre un relancement plus rapide. Depuis que les </a:t>
            </a:r>
            <a:r>
              <a:rPr lang="fr-FR" dirty="0" err="1"/>
              <a:t>systèmes</a:t>
            </a:r>
            <a:r>
              <a:rPr lang="fr-FR" dirty="0"/>
              <a:t> d’exploitation conservent en </a:t>
            </a:r>
            <a:r>
              <a:rPr lang="fr-FR" dirty="0" err="1"/>
              <a:t>mémoire</a:t>
            </a:r>
            <a:r>
              <a:rPr lang="fr-FR" dirty="0"/>
              <a:t> cache les </a:t>
            </a:r>
            <a:r>
              <a:rPr lang="fr-FR" dirty="0" err="1"/>
              <a:t>données</a:t>
            </a:r>
            <a:r>
              <a:rPr lang="fr-FR" dirty="0"/>
              <a:t> </a:t>
            </a:r>
            <a:r>
              <a:rPr lang="fr-FR" dirty="0" err="1"/>
              <a:t>utilisées</a:t>
            </a:r>
            <a:r>
              <a:rPr lang="fr-FR" dirty="0"/>
              <a:t> </a:t>
            </a:r>
            <a:r>
              <a:rPr lang="fr-FR" dirty="0" err="1"/>
              <a:t>récemment</a:t>
            </a:r>
            <a:r>
              <a:rPr lang="fr-FR" dirty="0"/>
              <a:t>, ceci n’a plus lieu d’</a:t>
            </a:r>
            <a:r>
              <a:rPr lang="fr-FR" dirty="0" err="1"/>
              <a:t>être</a:t>
            </a:r>
            <a:r>
              <a:rPr lang="fr-FR" dirty="0"/>
              <a:t> et le </a:t>
            </a:r>
            <a:r>
              <a:rPr lang="fr-FR" i="1" dirty="0" err="1"/>
              <a:t>sticky</a:t>
            </a:r>
            <a:r>
              <a:rPr lang="fr-FR" i="1" dirty="0"/>
              <a:t> bit </a:t>
            </a:r>
            <a:r>
              <a:rPr lang="fr-FR" dirty="0"/>
              <a:t>n’a plus aucun effet sur les fichiers ordinaires.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306328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Droits d’</a:t>
            </a:r>
            <a:r>
              <a:rPr lang="fr-FR" dirty="0" err="1"/>
              <a:t>accès</a:t>
            </a:r>
            <a:r>
              <a:rPr lang="fr-FR" dirty="0"/>
              <a:t>  - Représentation numérique des droits d’</a:t>
            </a:r>
            <a:r>
              <a:rPr lang="fr-FR" dirty="0" err="1"/>
              <a:t>accès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Comment </a:t>
            </a:r>
            <a:r>
              <a:rPr lang="fr-FR" dirty="0" err="1"/>
              <a:t>représenter</a:t>
            </a:r>
            <a:r>
              <a:rPr lang="fr-FR" dirty="0"/>
              <a:t> des droits d’</a:t>
            </a:r>
            <a:r>
              <a:rPr lang="fr-FR" dirty="0" err="1"/>
              <a:t>accès</a:t>
            </a:r>
            <a:r>
              <a:rPr lang="fr-FR" dirty="0"/>
              <a:t> sous forme </a:t>
            </a:r>
            <a:r>
              <a:rPr lang="fr-FR" dirty="0" err="1"/>
              <a:t>numérique</a:t>
            </a:r>
            <a:r>
              <a:rPr lang="fr-FR" dirty="0"/>
              <a:t> </a:t>
            </a:r>
            <a:r>
              <a:rPr lang="fr-FR" dirty="0" err="1"/>
              <a:t>plutôt</a:t>
            </a:r>
            <a:r>
              <a:rPr lang="fr-FR" dirty="0"/>
              <a:t> que sous la forme d’une </a:t>
            </a:r>
            <a:r>
              <a:rPr lang="fr-FR" dirty="0" err="1"/>
              <a:t>chaîne</a:t>
            </a:r>
            <a:r>
              <a:rPr lang="fr-FR" dirty="0"/>
              <a:t> de </a:t>
            </a:r>
            <a:r>
              <a:rPr lang="fr-FR" dirty="0" err="1"/>
              <a:t>caractères</a:t>
            </a:r>
            <a:r>
              <a:rPr lang="fr-FR" dirty="0"/>
              <a:t> telle que </a:t>
            </a:r>
            <a:r>
              <a:rPr lang="fr-FR" dirty="0" err="1"/>
              <a:t>rw</a:t>
            </a:r>
            <a:r>
              <a:rPr lang="fr-FR" dirty="0"/>
              <a:t>-r--r-- ? </a:t>
            </a:r>
          </a:p>
          <a:p>
            <a:r>
              <a:rPr lang="fr-FR" dirty="0"/>
              <a:t>La </a:t>
            </a:r>
            <a:r>
              <a:rPr lang="fr-FR" dirty="0" err="1"/>
              <a:t>représentation</a:t>
            </a:r>
            <a:r>
              <a:rPr lang="fr-FR" dirty="0"/>
              <a:t> des droits d’</a:t>
            </a:r>
            <a:r>
              <a:rPr lang="fr-FR" dirty="0" err="1"/>
              <a:t>accès</a:t>
            </a:r>
            <a:r>
              <a:rPr lang="fr-FR" dirty="0"/>
              <a:t> sous la forme d’une </a:t>
            </a:r>
            <a:r>
              <a:rPr lang="fr-FR" dirty="0" err="1"/>
              <a:t>chaîne</a:t>
            </a:r>
            <a:r>
              <a:rPr lang="fr-FR" dirty="0"/>
              <a:t> de </a:t>
            </a:r>
            <a:r>
              <a:rPr lang="fr-FR" dirty="0" err="1"/>
              <a:t>caractères</a:t>
            </a:r>
            <a:r>
              <a:rPr lang="fr-FR" dirty="0"/>
              <a:t> a deux </a:t>
            </a:r>
            <a:r>
              <a:rPr lang="fr-FR" dirty="0" err="1"/>
              <a:t>caractéristiques</a:t>
            </a:r>
            <a:r>
              <a:rPr lang="fr-FR" dirty="0"/>
              <a:t> remarquables : </a:t>
            </a:r>
          </a:p>
          <a:p>
            <a:pPr lvl="1"/>
            <a:r>
              <a:rPr lang="fr-FR" dirty="0"/>
              <a:t>chaque droit d’</a:t>
            </a:r>
            <a:r>
              <a:rPr lang="fr-FR" dirty="0" err="1"/>
              <a:t>accès</a:t>
            </a:r>
            <a:r>
              <a:rPr lang="fr-FR" dirty="0"/>
              <a:t> a une position bien </a:t>
            </a:r>
            <a:r>
              <a:rPr lang="fr-FR" dirty="0" err="1"/>
              <a:t>précise</a:t>
            </a:r>
            <a:r>
              <a:rPr lang="fr-FR" dirty="0"/>
              <a:t>;</a:t>
            </a:r>
          </a:p>
          <a:p>
            <a:pPr lvl="1"/>
            <a:r>
              <a:rPr lang="fr-FR" dirty="0"/>
              <a:t>chaque droit d’</a:t>
            </a:r>
            <a:r>
              <a:rPr lang="fr-FR" dirty="0" err="1"/>
              <a:t>accès</a:t>
            </a:r>
            <a:r>
              <a:rPr lang="fr-FR" dirty="0"/>
              <a:t> n’a que deux </a:t>
            </a:r>
            <a:r>
              <a:rPr lang="fr-FR" dirty="0" err="1"/>
              <a:t>états</a:t>
            </a:r>
            <a:r>
              <a:rPr lang="fr-FR" dirty="0"/>
              <a:t> possibles, accordé ou refusé. </a:t>
            </a:r>
          </a:p>
          <a:p>
            <a:r>
              <a:rPr lang="fr-FR" dirty="0"/>
              <a:t>On peut donc envisager de </a:t>
            </a:r>
            <a:r>
              <a:rPr lang="fr-FR" dirty="0" err="1"/>
              <a:t>représenter</a:t>
            </a:r>
            <a:r>
              <a:rPr lang="fr-FR" dirty="0"/>
              <a:t> des droits d’</a:t>
            </a:r>
            <a:r>
              <a:rPr lang="fr-FR" dirty="0" err="1"/>
              <a:t>accès</a:t>
            </a:r>
            <a:r>
              <a:rPr lang="fr-FR" dirty="0"/>
              <a:t> sous la forme d’un nombre binaire comprenant neuf chiffres, un par droit d’</a:t>
            </a:r>
            <a:r>
              <a:rPr lang="fr-FR" dirty="0" err="1"/>
              <a:t>accès</a:t>
            </a:r>
            <a:r>
              <a:rPr lang="fr-FR" dirty="0"/>
              <a:t>, chaque chiffre </a:t>
            </a:r>
          </a:p>
          <a:p>
            <a:r>
              <a:rPr lang="fr-FR" dirty="0"/>
              <a:t>correspondant au droit situé à la </a:t>
            </a:r>
            <a:r>
              <a:rPr lang="fr-FR" dirty="0" err="1"/>
              <a:t>même</a:t>
            </a:r>
            <a:r>
              <a:rPr lang="fr-FR" dirty="0"/>
              <a:t> position dans la </a:t>
            </a:r>
            <a:r>
              <a:rPr lang="fr-FR" dirty="0" err="1"/>
              <a:t>représentation</a:t>
            </a:r>
            <a:r>
              <a:rPr lang="fr-FR" dirty="0"/>
              <a:t> des droits d’</a:t>
            </a:r>
            <a:r>
              <a:rPr lang="fr-FR" dirty="0" err="1"/>
              <a:t>accès</a:t>
            </a:r>
            <a:r>
              <a:rPr lang="fr-FR" dirty="0"/>
              <a:t> sous la forme d’une </a:t>
            </a:r>
            <a:r>
              <a:rPr lang="fr-FR" dirty="0" err="1"/>
              <a:t>chaîne</a:t>
            </a:r>
            <a:r>
              <a:rPr lang="fr-FR" dirty="0"/>
              <a:t> de </a:t>
            </a:r>
            <a:r>
              <a:rPr lang="fr-FR" dirty="0" err="1"/>
              <a:t>caractères</a:t>
            </a:r>
            <a:r>
              <a:rPr lang="fr-FR" dirty="0"/>
              <a:t> et, pour chaque chiffre, 1 </a:t>
            </a:r>
            <a:r>
              <a:rPr lang="fr-FR" dirty="0" err="1"/>
              <a:t>représentant</a:t>
            </a:r>
            <a:r>
              <a:rPr lang="fr-FR" dirty="0"/>
              <a:t> l’accord d’un droit et 0 son refus. </a:t>
            </a:r>
          </a:p>
          <a:p>
            <a:r>
              <a:rPr lang="fr-FR" dirty="0"/>
              <a:t>Ainsi, </a:t>
            </a:r>
            <a:r>
              <a:rPr lang="fr-FR" dirty="0" err="1"/>
              <a:t>rw</a:t>
            </a:r>
            <a:r>
              <a:rPr lang="fr-FR" dirty="0"/>
              <a:t>-r--r--peut </a:t>
            </a:r>
            <a:r>
              <a:rPr lang="fr-FR" dirty="0" err="1"/>
              <a:t>être</a:t>
            </a:r>
            <a:r>
              <a:rPr lang="fr-FR" dirty="0"/>
              <a:t> </a:t>
            </a:r>
            <a:r>
              <a:rPr lang="fr-FR" dirty="0" err="1"/>
              <a:t>représente</a:t>
            </a:r>
            <a:r>
              <a:rPr lang="fr-FR" dirty="0"/>
              <a:t>́ par 110 10 0 10 0 </a:t>
            </a:r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36896476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Droits d’</a:t>
            </a:r>
            <a:r>
              <a:rPr lang="fr-FR" dirty="0" err="1"/>
              <a:t>accès</a:t>
            </a:r>
            <a:r>
              <a:rPr lang="fr-FR" dirty="0"/>
              <a:t>  - Représentation numérique des droits d’</a:t>
            </a:r>
            <a:r>
              <a:rPr lang="fr-FR" dirty="0" err="1"/>
              <a:t>accès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Par </a:t>
            </a:r>
            <a:r>
              <a:rPr lang="fr-FR" dirty="0" err="1"/>
              <a:t>définition</a:t>
            </a:r>
            <a:r>
              <a:rPr lang="fr-FR" dirty="0"/>
              <a:t>, le nombre binaire 110100100 se </a:t>
            </a:r>
            <a:r>
              <a:rPr lang="fr-FR" dirty="0" err="1"/>
              <a:t>décompose</a:t>
            </a:r>
            <a:r>
              <a:rPr lang="fr-FR" dirty="0"/>
              <a:t> en puissances de 2 ainsi : </a:t>
            </a:r>
          </a:p>
          <a:p>
            <a:r>
              <a:rPr lang="fr-FR" dirty="0"/>
              <a:t>110 10 0 10 0 =1×2^8 +1×2^7 +0 ×2^6+ 1×2^5 +0 ×2^4 +0 ×2^3+ 1×2^2 +0 ×2^1 +0 ×2^0</a:t>
            </a:r>
          </a:p>
          <a:p>
            <a:pPr lvl="1"/>
            <a:r>
              <a:rPr lang="fr-FR" dirty="0"/>
              <a:t>soit, en factorisant la puissance de 2 la plus petite de chaque ligne : </a:t>
            </a:r>
          </a:p>
          <a:p>
            <a:pPr marL="0" indent="0">
              <a:buNone/>
            </a:pPr>
            <a:r>
              <a:rPr lang="fr-FR" dirty="0"/>
              <a:t>	110 10 0 10 0 =(1×2^2 +1×2^1 +0 ×2^0 )×2^6+ (1×2^2 +0 ×2^1 +0 ×2^0 )×2^3+(1×2^2 +0 ×2^1 +0 ×2^0 )×2^0 </a:t>
            </a:r>
          </a:p>
          <a:p>
            <a:r>
              <a:rPr lang="fr-FR" dirty="0"/>
              <a:t>ce qui correspond au nombre 644 en base 8. </a:t>
            </a:r>
          </a:p>
          <a:p>
            <a:r>
              <a:rPr lang="fr-FR" dirty="0"/>
              <a:t>Attention à ne pas dire « six cent quarante-quatre » car il ne s’agit pas de 644 en base 10. En l’occurrence, on ne peut pas vraiment dire mieux que « six quatre quatre »...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201703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Droits d’</a:t>
            </a:r>
            <a:r>
              <a:rPr lang="fr-FR" dirty="0" err="1"/>
              <a:t>accès</a:t>
            </a:r>
            <a:r>
              <a:rPr lang="fr-FR" dirty="0"/>
              <a:t>  - Droits d’accès en binaire et en octal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AF53FF5-088C-B3CD-83B9-51CFC8AFD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12" y="1864519"/>
            <a:ext cx="4737100" cy="431800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pic>
        <p:nvPicPr>
          <p:cNvPr id="47105" name="Picture 1" descr="page20image1435184">
            <a:extLst>
              <a:ext uri="{FF2B5EF4-FFF2-40B4-BE49-F238E27FC236}">
                <a16:creationId xmlns:a16="http://schemas.microsoft.com/office/drawing/2014/main" id="{4B2890E3-41BF-5723-D885-6D554157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4519"/>
            <a:ext cx="5458834" cy="400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198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Droits d’</a:t>
            </a:r>
            <a:r>
              <a:rPr lang="fr-FR" dirty="0" err="1"/>
              <a:t>accès</a:t>
            </a:r>
            <a:r>
              <a:rPr lang="fr-FR" dirty="0"/>
              <a:t>  - chmod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Signifie :change mode.</a:t>
            </a:r>
          </a:p>
          <a:p>
            <a:r>
              <a:rPr lang="fr-FR" dirty="0"/>
              <a:t>La commande chmod permet de modifier les droits d’accès de fichiers ou</a:t>
            </a:r>
          </a:p>
          <a:p>
            <a:r>
              <a:rPr lang="fr-FR" dirty="0"/>
              <a:t>de répertoires.</a:t>
            </a:r>
          </a:p>
          <a:p>
            <a:r>
              <a:rPr lang="fr-FR" dirty="0"/>
              <a:t>Son premier argument indique quels droits d’accès modifier dans les fichiers dont les chemins d’accès figurent dans les argument suivants.</a:t>
            </a:r>
          </a:p>
          <a:p>
            <a:r>
              <a:rPr lang="fr-FR" dirty="0"/>
              <a:t>Les modifications à apporter aux droits d’accès peuvent être indiquées </a:t>
            </a:r>
          </a:p>
          <a:p>
            <a:pPr lvl="1"/>
            <a:r>
              <a:rPr lang="fr-FR" dirty="0"/>
              <a:t>de manière symbolique :</a:t>
            </a:r>
          </a:p>
          <a:p>
            <a:pPr marL="914400" lvl="2" indent="0">
              <a:buNone/>
            </a:pPr>
            <a:r>
              <a:rPr lang="fr-FR" dirty="0"/>
              <a:t>$ chmod </a:t>
            </a:r>
            <a:r>
              <a:rPr lang="fr-FR" dirty="0" err="1"/>
              <a:t>o-r</a:t>
            </a:r>
            <a:r>
              <a:rPr lang="fr-FR" dirty="0"/>
              <a:t> toto</a:t>
            </a:r>
          </a:p>
          <a:p>
            <a:pPr lvl="1"/>
            <a:r>
              <a:rPr lang="fr-FR" dirty="0"/>
              <a:t>de manière numérique :</a:t>
            </a:r>
          </a:p>
          <a:p>
            <a:pPr marL="914400" lvl="2" indent="0">
              <a:buNone/>
            </a:pPr>
            <a:r>
              <a:rPr lang="fr-FR" dirty="0"/>
              <a:t>$ chmod 644 toto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L’option –R permet d’agir récursivement.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795541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Droits d’</a:t>
            </a:r>
            <a:r>
              <a:rPr lang="fr-FR" dirty="0" err="1"/>
              <a:t>accès</a:t>
            </a:r>
            <a:r>
              <a:rPr lang="fr-FR" dirty="0"/>
              <a:t>  - La commande umask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Signifie :</a:t>
            </a:r>
            <a:r>
              <a:rPr lang="fr-FR" i="1" dirty="0"/>
              <a:t>User file </a:t>
            </a:r>
            <a:r>
              <a:rPr lang="fr-FR" i="1" dirty="0" err="1"/>
              <a:t>creation</a:t>
            </a:r>
            <a:r>
              <a:rPr lang="fr-FR" i="1" dirty="0"/>
              <a:t> </a:t>
            </a:r>
            <a:r>
              <a:rPr lang="fr-FR" i="1" dirty="0" err="1"/>
              <a:t>mask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La commande umask affiche (sans argument) ou modifie (avec un argument) le masque de création des fichiers de l’</a:t>
            </a:r>
            <a:r>
              <a:rPr lang="fr-FR" dirty="0" err="1"/>
              <a:t>interpréteur</a:t>
            </a:r>
            <a:r>
              <a:rPr lang="fr-FR" dirty="0"/>
              <a:t> de commandes : </a:t>
            </a:r>
          </a:p>
          <a:p>
            <a:pPr lvl="1"/>
            <a:r>
              <a:rPr lang="fr-FR" dirty="0"/>
              <a:t>affichage : </a:t>
            </a:r>
          </a:p>
          <a:p>
            <a:pPr marL="914400" lvl="2" indent="0">
              <a:buNone/>
            </a:pPr>
            <a:r>
              <a:rPr lang="fr-FR" dirty="0"/>
              <a:t>$ umask 022</a:t>
            </a:r>
          </a:p>
          <a:p>
            <a:pPr lvl="1"/>
            <a:r>
              <a:rPr lang="fr-FR" dirty="0"/>
              <a:t>modification : </a:t>
            </a:r>
          </a:p>
          <a:p>
            <a:pPr marL="914400" lvl="2" indent="0">
              <a:buNone/>
            </a:pPr>
            <a:r>
              <a:rPr lang="fr-FR" dirty="0"/>
              <a:t>$ umask 077 </a:t>
            </a:r>
          </a:p>
          <a:p>
            <a:r>
              <a:rPr lang="fr-FR" dirty="0" err="1"/>
              <a:t>Au-dela</a:t>
            </a:r>
            <a:r>
              <a:rPr lang="fr-FR" dirty="0"/>
              <a:t>̀ des </a:t>
            </a:r>
            <a:r>
              <a:rPr lang="fr-FR" dirty="0" err="1"/>
              <a:t>interpréteurs</a:t>
            </a:r>
            <a:r>
              <a:rPr lang="fr-FR" dirty="0"/>
              <a:t> de commandes, chaque processus </a:t>
            </a:r>
            <a:r>
              <a:rPr lang="fr-FR" dirty="0" err="1"/>
              <a:t>possède</a:t>
            </a:r>
            <a:r>
              <a:rPr lang="fr-FR" dirty="0"/>
              <a:t> son propre masque de </a:t>
            </a:r>
            <a:r>
              <a:rPr lang="fr-FR" dirty="0" err="1"/>
              <a:t>création</a:t>
            </a:r>
            <a:r>
              <a:rPr lang="fr-FR" dirty="0"/>
              <a:t> des fichiers — </a:t>
            </a:r>
            <a:r>
              <a:rPr lang="fr-FR" dirty="0" err="1"/>
              <a:t>hérite</a:t>
            </a:r>
            <a:r>
              <a:rPr lang="fr-FR" dirty="0"/>
              <a:t>́ de son </a:t>
            </a:r>
            <a:r>
              <a:rPr lang="fr-FR" dirty="0" err="1"/>
              <a:t>père</a:t>
            </a:r>
            <a:r>
              <a:rPr lang="fr-FR" dirty="0"/>
              <a:t> — et qu’il peut modifier. 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8892410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C5C3B-3021-0049-3901-0C5F6EC1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Droits d’accès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FBCC6-4B57-B679-3FE5-3CFEA888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Dans votre </a:t>
            </a:r>
            <a:r>
              <a:rPr lang="fr-FR" sz="1800" dirty="0" err="1"/>
              <a:t>répertoire</a:t>
            </a:r>
            <a:r>
              <a:rPr lang="fr-FR" sz="1800" dirty="0"/>
              <a:t> courant, vous </a:t>
            </a:r>
            <a:r>
              <a:rPr lang="fr-FR" sz="1800" dirty="0" err="1"/>
              <a:t>créez</a:t>
            </a:r>
            <a:r>
              <a:rPr lang="fr-FR" sz="1800" dirty="0"/>
              <a:t> un </a:t>
            </a:r>
            <a:r>
              <a:rPr lang="fr-FR" sz="1800" dirty="0" err="1"/>
              <a:t>répertoire</a:t>
            </a:r>
            <a:r>
              <a:rPr lang="fr-FR" sz="1800" dirty="0"/>
              <a:t> courant </a:t>
            </a:r>
            <a:r>
              <a:rPr lang="fr-FR" sz="1800" dirty="0" err="1"/>
              <a:t>essai_droit</a:t>
            </a:r>
            <a:r>
              <a:rPr lang="fr-FR" sz="1800" dirty="0"/>
              <a:t>. Par </a:t>
            </a:r>
            <a:r>
              <a:rPr lang="fr-FR" sz="1800" dirty="0" err="1"/>
              <a:t>défaut</a:t>
            </a:r>
            <a:r>
              <a:rPr lang="fr-FR" sz="1800" dirty="0"/>
              <a:t>, ce </a:t>
            </a:r>
            <a:r>
              <a:rPr lang="fr-FR" sz="1800" dirty="0" err="1"/>
              <a:t>répertoire</a:t>
            </a:r>
            <a:r>
              <a:rPr lang="fr-FR" sz="1800" dirty="0"/>
              <a:t> est à 755 (</a:t>
            </a:r>
            <a:r>
              <a:rPr lang="fr-FR" sz="1800" dirty="0" err="1"/>
              <a:t>rwxr</a:t>
            </a:r>
            <a:r>
              <a:rPr lang="fr-FR" sz="1800" dirty="0"/>
              <a:t>-</a:t>
            </a:r>
            <a:r>
              <a:rPr lang="fr-FR" sz="1800" dirty="0" err="1"/>
              <a:t>xr</a:t>
            </a:r>
            <a:r>
              <a:rPr lang="fr-FR" sz="1800" dirty="0"/>
              <a:t>-x). Quelles sont les commandes (en notation symbolique et en base 8) pour lui donner les droits suivants (on suppose qu'</a:t>
            </a:r>
            <a:r>
              <a:rPr lang="fr-FR" sz="1800" dirty="0" err="1"/>
              <a:t>après</a:t>
            </a:r>
            <a:r>
              <a:rPr lang="fr-FR" sz="1800" dirty="0"/>
              <a:t> chaque commande on remet le </a:t>
            </a:r>
            <a:r>
              <a:rPr lang="fr-FR" sz="1800" dirty="0" err="1"/>
              <a:t>répertoire</a:t>
            </a:r>
            <a:r>
              <a:rPr lang="fr-FR" sz="1800" dirty="0"/>
              <a:t> à 755) : </a:t>
            </a:r>
          </a:p>
          <a:p>
            <a:endParaRPr lang="fr-FR" sz="1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BFF704-4901-4BED-2E9F-941B30B3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F5D8F-F2AA-9C04-17F5-AF433228E24F}"/>
              </a:ext>
            </a:extLst>
          </p:cNvPr>
          <p:cNvSpPr>
            <a:spLocks/>
          </p:cNvSpPr>
          <p:nvPr/>
        </p:nvSpPr>
        <p:spPr>
          <a:xfrm>
            <a:off x="9478841" y="531812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EXERCICE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F3907D-1FF5-E69F-A56E-8A946AAB0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3" y="2986088"/>
            <a:ext cx="9793287" cy="25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428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l’espace de stockage, compression et archivage  - La commande </a:t>
            </a:r>
            <a:r>
              <a:rPr lang="fr-FR" dirty="0" err="1"/>
              <a:t>find</a:t>
            </a:r>
            <a:endParaRPr lang="fr-FR" dirty="0">
              <a:effectLst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La commande </a:t>
            </a:r>
            <a:r>
              <a:rPr lang="fr-FR" dirty="0" err="1"/>
              <a:t>find</a:t>
            </a:r>
            <a:r>
              <a:rPr lang="fr-FR" dirty="0"/>
              <a:t> parcourt récursivement le système de fichiers à la recherche de fichiers satisfaisant aux critères indiqués.</a:t>
            </a:r>
          </a:p>
          <a:p>
            <a:r>
              <a:rPr lang="fr-FR" dirty="0"/>
              <a:t>La syntaxe générale de la commande </a:t>
            </a:r>
            <a:r>
              <a:rPr lang="fr-FR" dirty="0" err="1"/>
              <a:t>find</a:t>
            </a:r>
            <a:r>
              <a:rPr lang="fr-FR" dirty="0"/>
              <a:t> est la suivante :</a:t>
            </a:r>
          </a:p>
          <a:p>
            <a:pPr marL="457200" lvl="1" indent="0">
              <a:buNone/>
            </a:pPr>
            <a:r>
              <a:rPr lang="fr-FR" dirty="0"/>
              <a:t>$ </a:t>
            </a:r>
            <a:r>
              <a:rPr lang="fr-FR" dirty="0" err="1"/>
              <a:t>find</a:t>
            </a:r>
            <a:r>
              <a:rPr lang="fr-FR" dirty="0"/>
              <a:t> [options] [répertoires] [expressions]</a:t>
            </a:r>
          </a:p>
          <a:p>
            <a:r>
              <a:rPr lang="fr-FR" dirty="0"/>
              <a:t>La commande </a:t>
            </a:r>
            <a:r>
              <a:rPr lang="fr-FR" dirty="0" err="1"/>
              <a:t>find</a:t>
            </a:r>
            <a:r>
              <a:rPr lang="fr-FR" dirty="0"/>
              <a:t> s’utilise </a:t>
            </a:r>
          </a:p>
          <a:p>
            <a:pPr lvl="1"/>
            <a:r>
              <a:rPr lang="fr-FR" dirty="0"/>
              <a:t>avec des options</a:t>
            </a:r>
          </a:p>
          <a:p>
            <a:pPr lvl="1"/>
            <a:r>
              <a:rPr lang="fr-FR" dirty="0"/>
              <a:t>avec des répertoires dans lesquels effectuer les recherches (si aucun n’est indiqué, le répertoire courant sera utilisé)</a:t>
            </a:r>
          </a:p>
          <a:p>
            <a:pPr lvl="1"/>
            <a:r>
              <a:rPr lang="fr-FR" dirty="0"/>
              <a:t>avec des expressions pouvant être :</a:t>
            </a:r>
          </a:p>
          <a:p>
            <a:pPr lvl="2"/>
            <a:r>
              <a:rPr lang="fr-FR" dirty="0"/>
              <a:t>Des options affectant la recherche </a:t>
            </a:r>
          </a:p>
          <a:p>
            <a:pPr lvl="2"/>
            <a:r>
              <a:rPr lang="fr-FR" dirty="0"/>
              <a:t>des critères de recherche</a:t>
            </a:r>
          </a:p>
          <a:p>
            <a:pPr lvl="2"/>
            <a:r>
              <a:rPr lang="fr-FR" dirty="0"/>
              <a:t>des actions à effectuer</a:t>
            </a:r>
          </a:p>
          <a:p>
            <a:r>
              <a:rPr lang="fr-FR" dirty="0"/>
              <a:t>Quelques options</a:t>
            </a:r>
          </a:p>
          <a:p>
            <a:pPr lvl="1"/>
            <a:r>
              <a:rPr lang="fr-FR" dirty="0" err="1"/>
              <a:t>maxdepth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mindepth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xdev</a:t>
            </a:r>
            <a:r>
              <a:rPr lang="fr-FR" dirty="0"/>
              <a:t> </a:t>
            </a:r>
          </a:p>
          <a:p>
            <a:r>
              <a:rPr lang="fr-FR" dirty="0"/>
              <a:t>Le critère –</a:t>
            </a:r>
            <a:r>
              <a:rPr lang="fr-FR" dirty="0" err="1"/>
              <a:t>name</a:t>
            </a:r>
            <a:r>
              <a:rPr lang="fr-FR" dirty="0"/>
              <a:t> permet de faire une recherche </a:t>
            </a:r>
            <a:r>
              <a:rPr lang="fr-FR" dirty="0" err="1"/>
              <a:t>basée</a:t>
            </a:r>
            <a:r>
              <a:rPr lang="fr-FR" dirty="0"/>
              <a:t> sur le nom (complet ou partiel) du fichier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31801010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l’espace de stockage, compression et archivage  - La commande </a:t>
            </a:r>
            <a:r>
              <a:rPr lang="fr-FR" dirty="0" err="1"/>
              <a:t>find</a:t>
            </a:r>
            <a:endParaRPr lang="fr-FR" dirty="0">
              <a:effectLst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Le critère –type permet de restreindre la recherche à un type de fichiers particulier :</a:t>
            </a:r>
          </a:p>
          <a:p>
            <a:pPr marL="457200" lvl="1" indent="0">
              <a:buNone/>
            </a:pPr>
            <a:r>
              <a:rPr lang="fr-FR" dirty="0"/>
              <a:t>	$ </a:t>
            </a:r>
            <a:r>
              <a:rPr lang="fr-FR" dirty="0" err="1"/>
              <a:t>find</a:t>
            </a:r>
            <a:r>
              <a:rPr lang="fr-FR" dirty="0"/>
              <a:t> . -type l</a:t>
            </a:r>
          </a:p>
          <a:p>
            <a:pPr marL="457200" lvl="1" indent="0">
              <a:buNone/>
            </a:pPr>
            <a:r>
              <a:rPr lang="fr-FR" dirty="0"/>
              <a:t>Les types possibles sont les suivants :</a:t>
            </a:r>
          </a:p>
          <a:p>
            <a:pPr lvl="1"/>
            <a:r>
              <a:rPr lang="fr-FR" dirty="0"/>
              <a:t>b fichiers spéciaux de type bloc</a:t>
            </a:r>
          </a:p>
          <a:p>
            <a:pPr lvl="1"/>
            <a:r>
              <a:rPr lang="fr-FR" dirty="0"/>
              <a:t>c fichiers spéciaux de type caractère d répertoires</a:t>
            </a:r>
          </a:p>
          <a:p>
            <a:pPr lvl="1"/>
            <a:r>
              <a:rPr lang="fr-FR" dirty="0"/>
              <a:t>f fichiers ordinaires</a:t>
            </a:r>
          </a:p>
          <a:p>
            <a:pPr lvl="1"/>
            <a:r>
              <a:rPr lang="fr-FR" dirty="0"/>
              <a:t>l liens symboliques p tuyaux nommés</a:t>
            </a:r>
          </a:p>
          <a:p>
            <a:pPr lvl="1"/>
            <a:r>
              <a:rPr lang="fr-FR" dirty="0"/>
              <a:t>s sockets</a:t>
            </a:r>
          </a:p>
          <a:p>
            <a:r>
              <a:rPr lang="fr-FR" dirty="0"/>
              <a:t>-</a:t>
            </a:r>
            <a:r>
              <a:rPr lang="fr-FR" dirty="0" err="1"/>
              <a:t>uid</a:t>
            </a:r>
            <a:r>
              <a:rPr lang="fr-FR" dirty="0"/>
              <a:t> restreint la recherche aux fichiers appartenant à l’UID (numérique) indiqué </a:t>
            </a:r>
          </a:p>
          <a:p>
            <a:r>
              <a:rPr lang="fr-FR" dirty="0"/>
              <a:t>-user restreint la recherche aux fichiers appartenant à l’utilisateur indiqué (spécifié́ par son identifiant ou son UID) 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87774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64279-E104-CA00-5756-A7AF1A32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Linux – Installation d’un distribution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F004D-AFCA-437F-505B-F14A5220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Installation d’une distribution </a:t>
            </a:r>
            <a:r>
              <a:rPr lang="fr-FR" dirty="0" err="1"/>
              <a:t>ubuntu</a:t>
            </a:r>
            <a:r>
              <a:rPr lang="fr-FR" dirty="0"/>
              <a:t>, ou autre, sur machine virtuelle:</a:t>
            </a:r>
          </a:p>
          <a:p>
            <a:r>
              <a:rPr lang="fr-FR" dirty="0"/>
              <a:t>En utilisant </a:t>
            </a:r>
            <a:r>
              <a:rPr lang="fr-FR" dirty="0" err="1"/>
              <a:t>virtualBox</a:t>
            </a:r>
            <a:r>
              <a:rPr lang="fr-FR" dirty="0"/>
              <a:t>.</a:t>
            </a:r>
          </a:p>
          <a:p>
            <a:r>
              <a:rPr lang="fr-FR" dirty="0"/>
              <a:t>En utilisant Hyper.</a:t>
            </a:r>
          </a:p>
          <a:p>
            <a:r>
              <a:rPr lang="fr-FR" dirty="0"/>
              <a:t>En utilisant </a:t>
            </a:r>
            <a:r>
              <a:rPr lang="fr-FR" dirty="0" err="1"/>
              <a:t>wsl</a:t>
            </a:r>
            <a:r>
              <a:rPr lang="fr-FR" dirty="0"/>
              <a:t> 2 Windows.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C1563A-7B16-334C-0FAC-098FADFB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0174624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l’espace de stockage, compression et archivage  - La commande </a:t>
            </a:r>
            <a:r>
              <a:rPr lang="fr-FR" dirty="0" err="1"/>
              <a:t>find</a:t>
            </a:r>
            <a:endParaRPr lang="fr-FR" dirty="0">
              <a:effectLst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critère –size permet de restreindre la recherche aux fichier de plus ou moins d’une certaine taille :</a:t>
            </a:r>
          </a:p>
          <a:p>
            <a:pPr marL="457200" lvl="1" indent="0">
              <a:buNone/>
            </a:pPr>
            <a:r>
              <a:rPr lang="fr-FR" dirty="0"/>
              <a:t>$ </a:t>
            </a:r>
            <a:r>
              <a:rPr lang="fr-FR" dirty="0" err="1"/>
              <a:t>find</a:t>
            </a:r>
            <a:r>
              <a:rPr lang="fr-FR" dirty="0"/>
              <a:t> . -size +1G </a:t>
            </a:r>
          </a:p>
          <a:p>
            <a:r>
              <a:rPr lang="fr-FR" dirty="0"/>
              <a:t>Les unités les plus utiles sont les suivantes :</a:t>
            </a:r>
          </a:p>
          <a:p>
            <a:pPr lvl="1"/>
            <a:r>
              <a:rPr lang="fr-FR" dirty="0"/>
              <a:t>c octet</a:t>
            </a:r>
          </a:p>
          <a:p>
            <a:pPr lvl="1"/>
            <a:r>
              <a:rPr lang="fr-FR" dirty="0"/>
              <a:t>k kibioctet </a:t>
            </a:r>
          </a:p>
          <a:p>
            <a:pPr lvl="1"/>
            <a:r>
              <a:rPr lang="fr-FR" dirty="0"/>
              <a:t>M mébioctet </a:t>
            </a:r>
          </a:p>
          <a:p>
            <a:pPr lvl="1"/>
            <a:r>
              <a:rPr lang="fr-FR" dirty="0"/>
              <a:t>G gibioctet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1446367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l’espace de stockage, compression et archivage  - La commande </a:t>
            </a:r>
            <a:r>
              <a:rPr lang="fr-FR" dirty="0" err="1"/>
              <a:t>find</a:t>
            </a:r>
            <a:endParaRPr lang="fr-FR" dirty="0">
              <a:effectLst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critères</a:t>
            </a:r>
            <a:r>
              <a:rPr lang="fr-FR" dirty="0"/>
              <a:t> temporels sont les suivants : </a:t>
            </a:r>
          </a:p>
          <a:p>
            <a:pPr lvl="1"/>
            <a:r>
              <a:rPr lang="fr-FR" dirty="0"/>
              <a:t>-amin dernier </a:t>
            </a:r>
            <a:r>
              <a:rPr lang="fr-FR" dirty="0" err="1"/>
              <a:t>accès</a:t>
            </a:r>
            <a:r>
              <a:rPr lang="fr-FR" dirty="0"/>
              <a:t> en minutes </a:t>
            </a:r>
          </a:p>
          <a:p>
            <a:pPr lvl="1"/>
            <a:r>
              <a:rPr lang="fr-FR" dirty="0"/>
              <a:t>-</a:t>
            </a:r>
            <a:r>
              <a:rPr lang="fr-FR" dirty="0" err="1"/>
              <a:t>atime</a:t>
            </a:r>
            <a:r>
              <a:rPr lang="fr-FR" dirty="0"/>
              <a:t> dernier </a:t>
            </a:r>
            <a:r>
              <a:rPr lang="fr-FR" dirty="0" err="1"/>
              <a:t>accès</a:t>
            </a:r>
            <a:r>
              <a:rPr lang="fr-FR" dirty="0"/>
              <a:t> en jours </a:t>
            </a:r>
          </a:p>
          <a:p>
            <a:pPr lvl="1"/>
            <a:r>
              <a:rPr lang="fr-FR" dirty="0"/>
              <a:t>-</a:t>
            </a:r>
            <a:r>
              <a:rPr lang="fr-FR" dirty="0" err="1"/>
              <a:t>cmin</a:t>
            </a:r>
            <a:r>
              <a:rPr lang="fr-FR" dirty="0"/>
              <a:t> dernier changement des </a:t>
            </a:r>
            <a:r>
              <a:rPr lang="fr-FR" dirty="0" err="1"/>
              <a:t>métadonnées</a:t>
            </a:r>
            <a:r>
              <a:rPr lang="fr-FR" dirty="0"/>
              <a:t> en minutes </a:t>
            </a:r>
          </a:p>
          <a:p>
            <a:pPr lvl="1"/>
            <a:r>
              <a:rPr lang="fr-FR" dirty="0"/>
              <a:t>-</a:t>
            </a:r>
            <a:r>
              <a:rPr lang="fr-FR" dirty="0" err="1"/>
              <a:t>ctime</a:t>
            </a:r>
            <a:r>
              <a:rPr lang="fr-FR" dirty="0"/>
              <a:t> dernier changement des </a:t>
            </a:r>
            <a:r>
              <a:rPr lang="fr-FR" dirty="0" err="1"/>
              <a:t>métadonnées</a:t>
            </a:r>
            <a:r>
              <a:rPr lang="fr-FR" dirty="0"/>
              <a:t> en jours </a:t>
            </a:r>
          </a:p>
          <a:p>
            <a:pPr lvl="1"/>
            <a:r>
              <a:rPr lang="fr-FR" dirty="0"/>
              <a:t>-</a:t>
            </a:r>
            <a:r>
              <a:rPr lang="fr-FR" dirty="0" err="1"/>
              <a:t>mmin</a:t>
            </a:r>
            <a:r>
              <a:rPr lang="fr-FR" dirty="0"/>
              <a:t> </a:t>
            </a:r>
            <a:r>
              <a:rPr lang="fr-FR" dirty="0" err="1"/>
              <a:t>dernière</a:t>
            </a:r>
            <a:r>
              <a:rPr lang="fr-FR" dirty="0"/>
              <a:t> modification en minutes </a:t>
            </a:r>
          </a:p>
          <a:p>
            <a:pPr lvl="1"/>
            <a:r>
              <a:rPr lang="fr-FR" dirty="0"/>
              <a:t>-</a:t>
            </a:r>
            <a:r>
              <a:rPr lang="fr-FR" dirty="0" err="1"/>
              <a:t>mtime</a:t>
            </a:r>
            <a:r>
              <a:rPr lang="fr-FR" dirty="0"/>
              <a:t> </a:t>
            </a:r>
            <a:r>
              <a:rPr lang="fr-FR" dirty="0" err="1"/>
              <a:t>dernière</a:t>
            </a:r>
            <a:r>
              <a:rPr lang="fr-FR" dirty="0"/>
              <a:t> modification en jours </a:t>
            </a:r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36949023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l’espace de stockage, compression et archivage  - La commande </a:t>
            </a:r>
            <a:r>
              <a:rPr lang="fr-FR" dirty="0" err="1"/>
              <a:t>find</a:t>
            </a:r>
            <a:endParaRPr lang="fr-FR" dirty="0">
              <a:effectLst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delete</a:t>
            </a:r>
            <a:r>
              <a:rPr lang="fr-FR" dirty="0"/>
              <a:t> supprime les fichiers correspondant aux autres </a:t>
            </a:r>
            <a:r>
              <a:rPr lang="fr-FR" dirty="0" err="1"/>
              <a:t>critères</a:t>
            </a:r>
            <a:r>
              <a:rPr lang="fr-FR" dirty="0"/>
              <a:t> : </a:t>
            </a:r>
          </a:p>
          <a:p>
            <a:pPr marL="457200" lvl="1" indent="0">
              <a:buNone/>
            </a:pPr>
            <a:r>
              <a:rPr lang="fr-FR" dirty="0"/>
              <a:t>$ </a:t>
            </a:r>
            <a:r>
              <a:rPr lang="fr-FR" dirty="0" err="1"/>
              <a:t>find</a:t>
            </a:r>
            <a:r>
              <a:rPr lang="fr-FR" dirty="0"/>
              <a:t> . –</a:t>
            </a:r>
            <a:r>
              <a:rPr lang="fr-FR" dirty="0" err="1"/>
              <a:t>name</a:t>
            </a:r>
            <a:r>
              <a:rPr lang="fr-FR" dirty="0"/>
              <a:t> toto -</a:t>
            </a:r>
            <a:r>
              <a:rPr lang="fr-FR" dirty="0" err="1"/>
              <a:t>delete</a:t>
            </a:r>
            <a:r>
              <a:rPr lang="fr-FR" dirty="0"/>
              <a:t> </a:t>
            </a:r>
          </a:p>
          <a:p>
            <a:r>
              <a:rPr lang="fr-FR" dirty="0"/>
              <a:t>-</a:t>
            </a:r>
            <a:r>
              <a:rPr lang="fr-FR" dirty="0" err="1"/>
              <a:t>exec</a:t>
            </a:r>
            <a:r>
              <a:rPr lang="fr-FR" dirty="0"/>
              <a:t> exécute, pour chaque fichier correspondant aux autres </a:t>
            </a:r>
            <a:r>
              <a:rPr lang="fr-FR" dirty="0" err="1"/>
              <a:t>critères</a:t>
            </a:r>
            <a:r>
              <a:rPr lang="fr-FR" dirty="0"/>
              <a:t>, la commande </a:t>
            </a:r>
            <a:r>
              <a:rPr lang="fr-FR" dirty="0" err="1"/>
              <a:t>indiquée</a:t>
            </a:r>
            <a:r>
              <a:rPr lang="fr-FR" dirty="0"/>
              <a:t> jusqu’au point-virgule (qui doit </a:t>
            </a:r>
            <a:r>
              <a:rPr lang="fr-FR" dirty="0" err="1"/>
              <a:t>être</a:t>
            </a:r>
            <a:r>
              <a:rPr lang="fr-FR" dirty="0"/>
              <a:t> inhibé pour </a:t>
            </a:r>
            <a:r>
              <a:rPr lang="fr-FR" dirty="0" err="1"/>
              <a:t>éviter</a:t>
            </a:r>
            <a:r>
              <a:rPr lang="fr-FR" dirty="0"/>
              <a:t> que l’</a:t>
            </a:r>
            <a:r>
              <a:rPr lang="fr-FR" dirty="0" err="1"/>
              <a:t>interpréteur</a:t>
            </a:r>
            <a:r>
              <a:rPr lang="fr-FR" dirty="0"/>
              <a:t> de commandes ne le </a:t>
            </a:r>
            <a:r>
              <a:rPr lang="fr-FR" dirty="0" err="1"/>
              <a:t>considère</a:t>
            </a:r>
            <a:r>
              <a:rPr lang="fr-FR" dirty="0"/>
              <a:t>), en </a:t>
            </a:r>
            <a:r>
              <a:rPr lang="fr-FR" dirty="0" err="1"/>
              <a:t>remplaçant</a:t>
            </a:r>
            <a:r>
              <a:rPr lang="fr-FR" dirty="0"/>
              <a:t> l’expression {}par le nom du fichier : </a:t>
            </a:r>
          </a:p>
          <a:p>
            <a:r>
              <a:rPr lang="fr-FR" dirty="0"/>
              <a:t>$ f i n d . - </a:t>
            </a:r>
            <a:r>
              <a:rPr lang="fr-FR" dirty="0" err="1"/>
              <a:t>name</a:t>
            </a:r>
            <a:r>
              <a:rPr lang="fr-FR" dirty="0"/>
              <a:t> toto - </a:t>
            </a:r>
            <a:r>
              <a:rPr lang="fr-FR" dirty="0" err="1"/>
              <a:t>exec</a:t>
            </a:r>
            <a:r>
              <a:rPr lang="fr-FR" dirty="0"/>
              <a:t> </a:t>
            </a:r>
            <a:r>
              <a:rPr lang="fr-FR" dirty="0" err="1"/>
              <a:t>rm</a:t>
            </a:r>
            <a:r>
              <a:rPr lang="fr-FR" dirty="0"/>
              <a:t> { } \ ;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7947165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l’espace de stockage, compression et archivage  - La commande </a:t>
            </a:r>
            <a:r>
              <a:rPr lang="fr-FR" dirty="0" err="1"/>
              <a:t>find</a:t>
            </a:r>
            <a:endParaRPr lang="fr-FR" dirty="0">
              <a:effectLst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Lorsque la commande </a:t>
            </a:r>
            <a:r>
              <a:rPr lang="fr-FR" dirty="0" err="1"/>
              <a:t>find</a:t>
            </a:r>
            <a:r>
              <a:rPr lang="fr-FR" dirty="0"/>
              <a:t> est utilisée avec plusieurs critères, ceux-ci sont combinés avec un « et » implicite :</a:t>
            </a:r>
          </a:p>
          <a:p>
            <a:pPr marL="457200" lvl="1" indent="0">
              <a:buNone/>
            </a:pPr>
            <a:r>
              <a:rPr lang="fr-FR" dirty="0"/>
              <a:t>$ </a:t>
            </a:r>
            <a:r>
              <a:rPr lang="fr-FR" dirty="0" err="1"/>
              <a:t>find</a:t>
            </a:r>
            <a:r>
              <a:rPr lang="fr-FR" dirty="0"/>
              <a:t> . -</a:t>
            </a:r>
            <a:r>
              <a:rPr lang="fr-FR" dirty="0" err="1"/>
              <a:t>name</a:t>
            </a:r>
            <a:r>
              <a:rPr lang="fr-FR" dirty="0"/>
              <a:t>\*.</a:t>
            </a:r>
            <a:r>
              <a:rPr lang="fr-FR" dirty="0" err="1"/>
              <a:t>pdf</a:t>
            </a:r>
            <a:r>
              <a:rPr lang="fr-FR" dirty="0"/>
              <a:t> -type l</a:t>
            </a:r>
          </a:p>
          <a:p>
            <a:r>
              <a:rPr lang="fr-FR" dirty="0"/>
              <a:t>L’opérateur -a(and) combine deux critères avec un « et » explicite :</a:t>
            </a:r>
          </a:p>
          <a:p>
            <a:pPr marL="457200" lvl="1" indent="0">
              <a:buNone/>
            </a:pPr>
            <a:r>
              <a:rPr lang="fr-FR" dirty="0"/>
              <a:t>$ </a:t>
            </a:r>
            <a:r>
              <a:rPr lang="fr-FR" dirty="0" err="1"/>
              <a:t>find</a:t>
            </a:r>
            <a:r>
              <a:rPr lang="fr-FR" dirty="0"/>
              <a:t> . -</a:t>
            </a:r>
            <a:r>
              <a:rPr lang="fr-FR" dirty="0" err="1"/>
              <a:t>name</a:t>
            </a:r>
            <a:r>
              <a:rPr lang="fr-FR" dirty="0"/>
              <a:t>\*.</a:t>
            </a:r>
            <a:r>
              <a:rPr lang="fr-FR" dirty="0" err="1"/>
              <a:t>pdf</a:t>
            </a:r>
            <a:r>
              <a:rPr lang="fr-FR" dirty="0"/>
              <a:t> -a -type l</a:t>
            </a:r>
          </a:p>
          <a:p>
            <a:r>
              <a:rPr lang="fr-FR" dirty="0"/>
              <a:t>L’opérateur -o(Or) combine deux critères avec un « ou » explicite:</a:t>
            </a:r>
          </a:p>
          <a:p>
            <a:pPr marL="457200" lvl="1" indent="0">
              <a:buNone/>
            </a:pPr>
            <a:r>
              <a:rPr lang="fr-FR" dirty="0"/>
              <a:t>$ </a:t>
            </a:r>
            <a:r>
              <a:rPr lang="fr-FR" dirty="0" err="1"/>
              <a:t>find</a:t>
            </a:r>
            <a:r>
              <a:rPr lang="fr-FR" dirty="0"/>
              <a:t> . -</a:t>
            </a:r>
            <a:r>
              <a:rPr lang="fr-FR" dirty="0" err="1"/>
              <a:t>name</a:t>
            </a:r>
            <a:r>
              <a:rPr lang="fr-FR" dirty="0"/>
              <a:t>\*</a:t>
            </a:r>
            <a:r>
              <a:rPr lang="fr-FR" dirty="0" err="1"/>
              <a:t>u.iso</a:t>
            </a:r>
            <a:r>
              <a:rPr lang="fr-FR" dirty="0"/>
              <a:t> -o -size +500M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585782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l’espace de stockage, compression et archivage  - La commande </a:t>
            </a:r>
            <a:r>
              <a:rPr lang="fr-FR" dirty="0" err="1"/>
              <a:t>find</a:t>
            </a:r>
            <a:endParaRPr lang="fr-FR" dirty="0">
              <a:effectLst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</a:t>
            </a:r>
            <a:r>
              <a:rPr lang="fr-FR" dirty="0" err="1"/>
              <a:t>opérateur</a:t>
            </a:r>
            <a:r>
              <a:rPr lang="fr-FR" dirty="0"/>
              <a:t> de </a:t>
            </a:r>
            <a:r>
              <a:rPr lang="fr-FR" dirty="0" err="1"/>
              <a:t>négation</a:t>
            </a:r>
            <a:r>
              <a:rPr lang="fr-FR" dirty="0"/>
              <a:t> ! (qui doit </a:t>
            </a:r>
            <a:r>
              <a:rPr lang="fr-FR" dirty="0" err="1"/>
              <a:t>être</a:t>
            </a:r>
            <a:r>
              <a:rPr lang="fr-FR" dirty="0"/>
              <a:t> inhibé, le point d’exclamation ! </a:t>
            </a:r>
            <a:r>
              <a:rPr lang="fr-FR" dirty="0" err="1"/>
              <a:t>étant</a:t>
            </a:r>
            <a:r>
              <a:rPr lang="fr-FR" dirty="0"/>
              <a:t> un caractère spécial pour l’</a:t>
            </a:r>
            <a:r>
              <a:rPr lang="fr-FR" dirty="0" err="1"/>
              <a:t>interpreteur</a:t>
            </a:r>
            <a:r>
              <a:rPr lang="fr-FR" dirty="0"/>
              <a:t> de commandes) inverse la signification d’un critère : </a:t>
            </a:r>
          </a:p>
          <a:p>
            <a:pPr marL="457200" lvl="1" indent="0">
              <a:buNone/>
            </a:pPr>
            <a:r>
              <a:rPr lang="fr-FR" dirty="0"/>
              <a:t>$ </a:t>
            </a:r>
            <a:r>
              <a:rPr lang="fr-FR" dirty="0" err="1"/>
              <a:t>find</a:t>
            </a:r>
            <a:r>
              <a:rPr lang="fr-FR" dirty="0"/>
              <a:t> . \! -type f</a:t>
            </a:r>
          </a:p>
          <a:p>
            <a:r>
              <a:rPr lang="fr-FR" dirty="0"/>
              <a:t>Des parenthèses (qui doivent </a:t>
            </a:r>
            <a:r>
              <a:rPr lang="fr-FR" dirty="0" err="1"/>
              <a:t>être</a:t>
            </a:r>
            <a:r>
              <a:rPr lang="fr-FR" dirty="0"/>
              <a:t> inhibées pour la </a:t>
            </a:r>
            <a:r>
              <a:rPr lang="fr-FR" dirty="0" err="1"/>
              <a:t>même</a:t>
            </a:r>
            <a:r>
              <a:rPr lang="fr-FR" dirty="0"/>
              <a:t> raison) permettent de grouper plusieurs </a:t>
            </a:r>
            <a:r>
              <a:rPr lang="fr-FR" dirty="0" err="1"/>
              <a:t>critères</a:t>
            </a:r>
            <a:r>
              <a:rPr lang="fr-FR" dirty="0"/>
              <a:t> et d’indiquer le niveau de </a:t>
            </a:r>
            <a:r>
              <a:rPr lang="fr-FR" dirty="0" err="1"/>
              <a:t>priorite</a:t>
            </a:r>
            <a:r>
              <a:rPr lang="fr-FR" dirty="0"/>
              <a:t>́ </a:t>
            </a:r>
          </a:p>
          <a:p>
            <a:pPr marL="457200" lvl="1" indent="0">
              <a:buNone/>
            </a:pPr>
            <a:r>
              <a:rPr lang="fr-FR" dirty="0"/>
              <a:t>$ </a:t>
            </a:r>
            <a:r>
              <a:rPr lang="fr-FR" dirty="0" err="1"/>
              <a:t>find</a:t>
            </a:r>
            <a:r>
              <a:rPr lang="fr-FR" dirty="0"/>
              <a:t> . \( -</a:t>
            </a:r>
            <a:r>
              <a:rPr lang="fr-FR" dirty="0" err="1"/>
              <a:t>name</a:t>
            </a:r>
            <a:r>
              <a:rPr lang="fr-FR" dirty="0"/>
              <a:t> \*.jpg -o -</a:t>
            </a:r>
            <a:r>
              <a:rPr lang="fr-FR" dirty="0" err="1"/>
              <a:t>name</a:t>
            </a:r>
            <a:r>
              <a:rPr lang="fr-FR" dirty="0"/>
              <a:t> \*.png \) -a -size +1M</a:t>
            </a:r>
          </a:p>
          <a:p>
            <a:endParaRPr lang="fr-FR" dirty="0"/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3064730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1) Chercher tous les fichiers dont le nom est '</a:t>
            </a:r>
            <a:r>
              <a:rPr lang="fr-FR" dirty="0" err="1"/>
              <a:t>passwd</a:t>
            </a:r>
            <a:r>
              <a:rPr lang="fr-FR" dirty="0"/>
              <a:t>'.</a:t>
            </a:r>
            <a:br>
              <a:rPr lang="fr-FR" dirty="0"/>
            </a:br>
            <a:r>
              <a:rPr lang="fr-FR" dirty="0"/>
              <a:t>2) Chercher tous les fichiers dont la date de la </a:t>
            </a:r>
            <a:r>
              <a:rPr lang="fr-FR" dirty="0" err="1"/>
              <a:t>dernière</a:t>
            </a:r>
            <a:r>
              <a:rPr lang="fr-FR" dirty="0"/>
              <a:t> modification remonte à plus de 10 minutes.</a:t>
            </a:r>
            <a:br>
              <a:rPr lang="fr-FR" dirty="0"/>
            </a:br>
            <a:r>
              <a:rPr lang="fr-FR" dirty="0"/>
              <a:t>3) Trouver tous les fichiers du groupe 'root'.</a:t>
            </a:r>
            <a:br>
              <a:rPr lang="fr-FR" dirty="0"/>
            </a:br>
            <a:r>
              <a:rPr lang="fr-FR" dirty="0"/>
              <a:t>4) Chercher tous les fichiers dont la taille est </a:t>
            </a:r>
            <a:r>
              <a:rPr lang="fr-FR" dirty="0" err="1"/>
              <a:t>supérieure</a:t>
            </a:r>
            <a:r>
              <a:rPr lang="fr-FR" dirty="0"/>
              <a:t> à 20Mo.</a:t>
            </a:r>
            <a:br>
              <a:rPr lang="fr-FR" dirty="0"/>
            </a:br>
            <a:r>
              <a:rPr lang="fr-FR" dirty="0"/>
              <a:t>5) Chercher tous les </a:t>
            </a:r>
            <a:r>
              <a:rPr lang="fr-FR" dirty="0" err="1"/>
              <a:t>répertoires</a:t>
            </a:r>
            <a:r>
              <a:rPr lang="fr-FR" dirty="0"/>
              <a:t> se trouvant sous /etc.</a:t>
            </a:r>
            <a:br>
              <a:rPr lang="fr-FR" dirty="0"/>
            </a:br>
            <a:r>
              <a:rPr lang="fr-FR" dirty="0"/>
              <a:t>6) Chercher tous les fichiers de l'utilisateur 'Raimbault'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DD9F3-FE54-AC48-E662-F86F582D0479}"/>
              </a:ext>
            </a:extLst>
          </p:cNvPr>
          <p:cNvSpPr>
            <a:spLocks/>
          </p:cNvSpPr>
          <p:nvPr/>
        </p:nvSpPr>
        <p:spPr>
          <a:xfrm>
            <a:off x="9478841" y="531812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EXERCICE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A0009E5-2293-6CDB-8131-26AAF779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93495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l’espace de stockage, compression et archivage  - La commande du</a:t>
            </a:r>
            <a:endParaRPr lang="fr-FR" dirty="0">
              <a:effectLst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Signifie : </a:t>
            </a:r>
            <a:r>
              <a:rPr lang="fr-FR" i="1" dirty="0" err="1"/>
              <a:t>disk</a:t>
            </a:r>
            <a:r>
              <a:rPr lang="fr-FR" i="1" dirty="0"/>
              <a:t> Usage</a:t>
            </a:r>
            <a:r>
              <a:rPr lang="fr-FR" dirty="0"/>
              <a:t>.</a:t>
            </a:r>
          </a:p>
          <a:p>
            <a:r>
              <a:rPr lang="fr-FR" dirty="0"/>
              <a:t>La commande du effectue une descente en profondeur d’abord des</a:t>
            </a:r>
            <a:br>
              <a:rPr lang="fr-FR" dirty="0"/>
            </a:br>
            <a:r>
              <a:rPr lang="fr-FR" dirty="0" err="1"/>
              <a:t>répertoires</a:t>
            </a:r>
            <a:r>
              <a:rPr lang="fr-FR" dirty="0"/>
              <a:t> en arguments (ou, sans argument, du </a:t>
            </a:r>
            <a:r>
              <a:rPr lang="fr-FR" dirty="0" err="1"/>
              <a:t>répertoire</a:t>
            </a:r>
            <a:r>
              <a:rPr lang="fr-FR" dirty="0"/>
              <a:t> courant) et affiche le volume occupé par chaque </a:t>
            </a:r>
            <a:r>
              <a:rPr lang="fr-FR" dirty="0" err="1"/>
              <a:t>répertoire</a:t>
            </a:r>
            <a:r>
              <a:rPr lang="fr-FR" dirty="0"/>
              <a:t> (fichiers et </a:t>
            </a:r>
            <a:r>
              <a:rPr lang="fr-FR" dirty="0" err="1"/>
              <a:t>sous-répertoires</a:t>
            </a:r>
            <a:r>
              <a:rPr lang="fr-FR" dirty="0"/>
              <a:t> compris). </a:t>
            </a:r>
          </a:p>
          <a:p>
            <a:r>
              <a:rPr lang="fr-FR" dirty="0"/>
              <a:t>-h(</a:t>
            </a:r>
            <a:r>
              <a:rPr lang="fr-FR" i="1" dirty="0" err="1"/>
              <a:t>human</a:t>
            </a:r>
            <a:r>
              <a:rPr lang="fr-FR" i="1" dirty="0"/>
              <a:t> </a:t>
            </a:r>
            <a:r>
              <a:rPr lang="fr-FR" i="1" dirty="0" err="1"/>
              <a:t>readable</a:t>
            </a:r>
            <a:r>
              <a:rPr lang="fr-FR" dirty="0"/>
              <a:t>) affiche les volumes de </a:t>
            </a:r>
            <a:r>
              <a:rPr lang="fr-FR" dirty="0" err="1"/>
              <a:t>données</a:t>
            </a:r>
            <a:r>
              <a:rPr lang="fr-FR" dirty="0"/>
              <a:t> avec l’</a:t>
            </a:r>
            <a:r>
              <a:rPr lang="fr-FR" dirty="0" err="1"/>
              <a:t>unite</a:t>
            </a:r>
            <a:r>
              <a:rPr lang="fr-FR" dirty="0"/>
              <a:t>́ la plus </a:t>
            </a:r>
            <a:r>
              <a:rPr lang="fr-FR" dirty="0" err="1"/>
              <a:t>adaptée</a:t>
            </a:r>
            <a:r>
              <a:rPr lang="fr-FR" dirty="0"/>
              <a:t> </a:t>
            </a:r>
          </a:p>
          <a:p>
            <a:r>
              <a:rPr lang="fr-FR" dirty="0"/>
              <a:t>s(</a:t>
            </a:r>
            <a:r>
              <a:rPr lang="fr-FR" i="1" dirty="0" err="1"/>
              <a:t>summarize</a:t>
            </a:r>
            <a:r>
              <a:rPr lang="fr-FR" dirty="0"/>
              <a:t>) affiche uniquement le volume total, sans afficher celui occupé par chaque </a:t>
            </a:r>
            <a:r>
              <a:rPr lang="fr-FR" dirty="0" err="1"/>
              <a:t>sous-répertoire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9410206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l’espace de stockage, compression et archivage  - La commande </a:t>
            </a:r>
            <a:r>
              <a:rPr lang="fr-FR" dirty="0" err="1"/>
              <a:t>df</a:t>
            </a:r>
            <a:endParaRPr lang="fr-FR" dirty="0">
              <a:effectLst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Signifie : </a:t>
            </a:r>
            <a:r>
              <a:rPr lang="fr-FR" i="1" dirty="0" err="1"/>
              <a:t>disk</a:t>
            </a:r>
            <a:r>
              <a:rPr lang="fr-FR" i="1" dirty="0"/>
              <a:t> free</a:t>
            </a:r>
            <a:r>
              <a:rPr lang="fr-FR" dirty="0"/>
              <a:t>.</a:t>
            </a:r>
          </a:p>
          <a:p>
            <a:r>
              <a:rPr lang="fr-FR" dirty="0"/>
              <a:t>La commande </a:t>
            </a:r>
            <a:r>
              <a:rPr lang="fr-FR" dirty="0" err="1"/>
              <a:t>df</a:t>
            </a:r>
            <a:r>
              <a:rPr lang="fr-FR" dirty="0"/>
              <a:t> affiche le taux d’occupation de chaque </a:t>
            </a:r>
            <a:r>
              <a:rPr lang="fr-FR" dirty="0" err="1"/>
              <a:t>système</a:t>
            </a:r>
            <a:r>
              <a:rPr lang="fr-FR" dirty="0"/>
              <a:t> de fichiers  monté (sans argument) ou des </a:t>
            </a:r>
            <a:r>
              <a:rPr lang="fr-FR" dirty="0" err="1"/>
              <a:t>systèmes</a:t>
            </a:r>
            <a:r>
              <a:rPr lang="fr-FR" dirty="0"/>
              <a:t> de fichiers contenant les fichiers en arguments </a:t>
            </a:r>
          </a:p>
          <a:p>
            <a:r>
              <a:rPr lang="fr-FR" dirty="0"/>
              <a:t>-h (</a:t>
            </a:r>
            <a:r>
              <a:rPr lang="fr-FR" i="1" dirty="0" err="1"/>
              <a:t>human</a:t>
            </a:r>
            <a:r>
              <a:rPr lang="fr-FR" i="1" dirty="0"/>
              <a:t> </a:t>
            </a:r>
            <a:r>
              <a:rPr lang="fr-FR" i="1" dirty="0" err="1"/>
              <a:t>readable</a:t>
            </a:r>
            <a:r>
              <a:rPr lang="fr-FR" dirty="0"/>
              <a:t>) affiche les volumes de </a:t>
            </a:r>
            <a:r>
              <a:rPr lang="fr-FR" dirty="0" err="1"/>
              <a:t>données</a:t>
            </a:r>
            <a:r>
              <a:rPr lang="fr-FR" dirty="0"/>
              <a:t> avec l’</a:t>
            </a:r>
            <a:r>
              <a:rPr lang="fr-FR" dirty="0" err="1"/>
              <a:t>unite</a:t>
            </a:r>
            <a:r>
              <a:rPr lang="fr-FR" dirty="0"/>
              <a:t>́ la plus </a:t>
            </a:r>
            <a:r>
              <a:rPr lang="fr-FR" dirty="0" err="1"/>
              <a:t>adaptée</a:t>
            </a:r>
            <a:r>
              <a:rPr lang="fr-FR" dirty="0"/>
              <a:t> </a:t>
            </a:r>
          </a:p>
          <a:p>
            <a:r>
              <a:rPr lang="fr-FR" dirty="0"/>
              <a:t>-i (</a:t>
            </a:r>
            <a:r>
              <a:rPr lang="fr-FR" i="1" dirty="0"/>
              <a:t>inodes</a:t>
            </a:r>
            <a:r>
              <a:rPr lang="fr-FR" dirty="0"/>
              <a:t>) affiche les taux d’occupation des i-nœuds au lieu des blocs de </a:t>
            </a:r>
            <a:r>
              <a:rPr lang="fr-FR" dirty="0" err="1"/>
              <a:t>données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987613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l’espace de stockage, compression et archivage  - La compression</a:t>
            </a:r>
            <a:endParaRPr lang="fr-FR" dirty="0">
              <a:effectLst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 </a:t>
            </a:r>
            <a:r>
              <a:rPr lang="fr-FR" i="1" dirty="0"/>
              <a:t>compression </a:t>
            </a:r>
            <a:r>
              <a:rPr lang="fr-FR" dirty="0"/>
              <a:t>consiste à transformer, au moyen d’un algorithme, une suite de </a:t>
            </a:r>
            <a:r>
              <a:rPr lang="fr-FR" dirty="0" err="1"/>
              <a:t>données</a:t>
            </a:r>
            <a:r>
              <a:rPr lang="fr-FR" dirty="0"/>
              <a:t> (par exemple le contenu d’un fichier) en une autre suite de </a:t>
            </a:r>
            <a:r>
              <a:rPr lang="fr-FR" dirty="0" err="1"/>
              <a:t>données</a:t>
            </a:r>
            <a:r>
              <a:rPr lang="fr-FR" dirty="0"/>
              <a:t> plus courte mais contenant les </a:t>
            </a:r>
            <a:r>
              <a:rPr lang="fr-FR" dirty="0" err="1"/>
              <a:t>mêmes</a:t>
            </a:r>
            <a:r>
              <a:rPr lang="fr-FR" dirty="0"/>
              <a:t> informations. La </a:t>
            </a:r>
            <a:r>
              <a:rPr lang="fr-FR" i="1" dirty="0" err="1"/>
              <a:t>décompression</a:t>
            </a:r>
            <a:r>
              <a:rPr lang="fr-FR" i="1" dirty="0"/>
              <a:t> </a:t>
            </a:r>
            <a:r>
              <a:rPr lang="fr-FR" dirty="0"/>
              <a:t>est l’</a:t>
            </a:r>
            <a:r>
              <a:rPr lang="fr-FR" dirty="0" err="1"/>
              <a:t>opération</a:t>
            </a:r>
            <a:r>
              <a:rPr lang="fr-FR" dirty="0"/>
              <a:t> inverse. </a:t>
            </a:r>
          </a:p>
          <a:p>
            <a:r>
              <a:rPr lang="fr-FR" dirty="0"/>
              <a:t>Il existe deux types de compressions : </a:t>
            </a:r>
          </a:p>
          <a:p>
            <a:pPr lvl="1"/>
            <a:r>
              <a:rPr lang="fr-FR" dirty="0"/>
              <a:t>la compression dite </a:t>
            </a:r>
            <a:r>
              <a:rPr lang="fr-FR" i="1" dirty="0"/>
              <a:t>sans perte </a:t>
            </a:r>
            <a:r>
              <a:rPr lang="fr-FR" dirty="0"/>
              <a:t>lorsque la </a:t>
            </a:r>
            <a:r>
              <a:rPr lang="fr-FR" dirty="0" err="1"/>
              <a:t>décompression</a:t>
            </a:r>
            <a:r>
              <a:rPr lang="fr-FR" dirty="0"/>
              <a:t> restitue exactement les </a:t>
            </a:r>
            <a:r>
              <a:rPr lang="fr-FR" dirty="0" err="1"/>
              <a:t>données</a:t>
            </a:r>
            <a:r>
              <a:rPr lang="fr-FR" dirty="0"/>
              <a:t> d’origine ; </a:t>
            </a:r>
          </a:p>
          <a:p>
            <a:pPr lvl="1"/>
            <a:r>
              <a:rPr lang="fr-FR" dirty="0"/>
              <a:t>la compression dite </a:t>
            </a:r>
            <a:r>
              <a:rPr lang="fr-FR" i="1" dirty="0"/>
              <a:t>avec pertes </a:t>
            </a:r>
            <a:r>
              <a:rPr lang="fr-FR" dirty="0"/>
              <a:t>lorsque la </a:t>
            </a:r>
            <a:r>
              <a:rPr lang="fr-FR" dirty="0" err="1"/>
              <a:t>décompression</a:t>
            </a:r>
            <a:r>
              <a:rPr lang="fr-FR" dirty="0"/>
              <a:t> aboutit à des </a:t>
            </a:r>
            <a:r>
              <a:rPr lang="fr-FR" dirty="0" err="1"/>
              <a:t>données</a:t>
            </a:r>
            <a:r>
              <a:rPr lang="fr-FR" dirty="0"/>
              <a:t> </a:t>
            </a:r>
            <a:r>
              <a:rPr lang="fr-FR" dirty="0" err="1"/>
              <a:t>légèrement</a:t>
            </a:r>
            <a:r>
              <a:rPr lang="fr-FR" dirty="0"/>
              <a:t> </a:t>
            </a:r>
            <a:r>
              <a:rPr lang="fr-FR" dirty="0" err="1"/>
              <a:t>différentes</a:t>
            </a:r>
            <a:r>
              <a:rPr lang="fr-FR" dirty="0"/>
              <a:t> des </a:t>
            </a:r>
            <a:r>
              <a:rPr lang="fr-FR" dirty="0" err="1"/>
              <a:t>données</a:t>
            </a:r>
            <a:r>
              <a:rPr lang="fr-FR" dirty="0"/>
              <a:t> d’origine. </a:t>
            </a:r>
          </a:p>
          <a:p>
            <a:r>
              <a:rPr lang="fr-FR" dirty="0"/>
              <a:t>La compression avec pertes ne peut s’appliquer qu’à certains types de </a:t>
            </a:r>
            <a:r>
              <a:rPr lang="fr-FR" dirty="0" err="1"/>
              <a:t>données</a:t>
            </a:r>
            <a:r>
              <a:rPr lang="fr-FR" dirty="0"/>
              <a:t> bien particuliers (image, son...). </a:t>
            </a:r>
          </a:p>
          <a:p>
            <a:r>
              <a:rPr lang="fr-FR" dirty="0"/>
              <a:t>Nous n’utiliserons pour notre part que de la compression sans perte afin de pouvoir restaurer les </a:t>
            </a:r>
            <a:r>
              <a:rPr lang="fr-FR" dirty="0" err="1"/>
              <a:t>données</a:t>
            </a:r>
            <a:r>
              <a:rPr lang="fr-FR" dirty="0"/>
              <a:t> d’origine sans aucune </a:t>
            </a:r>
            <a:r>
              <a:rPr lang="fr-FR" dirty="0" err="1"/>
              <a:t>altération</a:t>
            </a:r>
            <a:r>
              <a:rPr lang="fr-FR" dirty="0"/>
              <a:t>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35849140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l’espace de stockage, compression et archivage  - La compression</a:t>
            </a:r>
            <a:endParaRPr lang="fr-FR" dirty="0">
              <a:effectLst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La commande </a:t>
            </a:r>
            <a:r>
              <a:rPr lang="fr-FR" dirty="0" err="1"/>
              <a:t>gzip</a:t>
            </a:r>
            <a:r>
              <a:rPr lang="fr-FR" dirty="0"/>
              <a:t> compresse les fichiers en arguments</a:t>
            </a:r>
          </a:p>
          <a:p>
            <a:r>
              <a:rPr lang="fr-FR" dirty="0"/>
              <a:t>La commande </a:t>
            </a:r>
            <a:r>
              <a:rPr lang="fr-FR" dirty="0" err="1"/>
              <a:t>gunzip</a:t>
            </a:r>
            <a:r>
              <a:rPr lang="fr-FR" dirty="0"/>
              <a:t> </a:t>
            </a:r>
            <a:r>
              <a:rPr lang="fr-FR" dirty="0" err="1"/>
              <a:t>décomprime</a:t>
            </a:r>
            <a:r>
              <a:rPr lang="fr-FR" dirty="0"/>
              <a:t> les fichiers en arguments </a:t>
            </a:r>
          </a:p>
          <a:p>
            <a:r>
              <a:rPr lang="fr-FR" dirty="0"/>
              <a:t>Utiliser la commande </a:t>
            </a:r>
            <a:r>
              <a:rPr lang="fr-FR" dirty="0" err="1"/>
              <a:t>gzip</a:t>
            </a:r>
            <a:r>
              <a:rPr lang="fr-FR" dirty="0"/>
              <a:t> avec l’option -d(ou –</a:t>
            </a:r>
            <a:r>
              <a:rPr lang="fr-FR" dirty="0" err="1"/>
              <a:t>decompress</a:t>
            </a:r>
            <a:r>
              <a:rPr lang="fr-FR" dirty="0"/>
              <a:t> ou --</a:t>
            </a:r>
            <a:r>
              <a:rPr lang="fr-FR" dirty="0" err="1"/>
              <a:t>uncompress</a:t>
            </a:r>
            <a:r>
              <a:rPr lang="fr-FR" dirty="0"/>
              <a:t>) a le </a:t>
            </a:r>
            <a:r>
              <a:rPr lang="fr-FR" dirty="0" err="1"/>
              <a:t>même</a:t>
            </a:r>
            <a:r>
              <a:rPr lang="fr-FR" dirty="0"/>
              <a:t> effet </a:t>
            </a:r>
          </a:p>
          <a:p>
            <a:r>
              <a:rPr lang="fr-FR" dirty="0"/>
              <a:t>La commande bzip2 comprime les fichiers en arguments, qui seront </a:t>
            </a:r>
            <a:r>
              <a:rPr lang="fr-FR" dirty="0" err="1"/>
              <a:t>remplacés</a:t>
            </a:r>
            <a:r>
              <a:rPr lang="fr-FR" dirty="0"/>
              <a:t> par des fichiers de </a:t>
            </a:r>
            <a:r>
              <a:rPr lang="fr-FR" dirty="0" err="1"/>
              <a:t>mêmes</a:t>
            </a:r>
            <a:r>
              <a:rPr lang="fr-FR" dirty="0"/>
              <a:t> noms auxquels sera </a:t>
            </a:r>
            <a:r>
              <a:rPr lang="fr-FR" dirty="0" err="1"/>
              <a:t>rajoutée</a:t>
            </a:r>
            <a:r>
              <a:rPr lang="fr-FR" dirty="0"/>
              <a:t> l’extension .bz2 </a:t>
            </a:r>
          </a:p>
          <a:p>
            <a:pPr lvl="1"/>
            <a:r>
              <a:rPr lang="fr-FR" dirty="0"/>
              <a:t>Les options -1 à -9 contrôlent le niveau de compression (-1 est le moins efficace, -9 est le plus efficace et est le niveau par </a:t>
            </a:r>
            <a:r>
              <a:rPr lang="fr-FR" dirty="0" err="1"/>
              <a:t>défaut</a:t>
            </a:r>
            <a:r>
              <a:rPr lang="fr-FR" dirty="0"/>
              <a:t>) </a:t>
            </a:r>
          </a:p>
          <a:p>
            <a:r>
              <a:rPr lang="fr-FR" dirty="0"/>
              <a:t>La commande bunzip2 </a:t>
            </a:r>
            <a:r>
              <a:rPr lang="fr-FR" dirty="0" err="1"/>
              <a:t>décomprime</a:t>
            </a:r>
            <a:r>
              <a:rPr lang="fr-FR" dirty="0"/>
              <a:t> les fichiers en arguments </a:t>
            </a:r>
          </a:p>
          <a:p>
            <a:r>
              <a:rPr lang="fr-FR" dirty="0"/>
              <a:t>La commande </a:t>
            </a:r>
            <a:r>
              <a:rPr lang="fr-FR" dirty="0" err="1"/>
              <a:t>xz</a:t>
            </a:r>
            <a:r>
              <a:rPr lang="fr-FR" dirty="0"/>
              <a:t> comprime les fichiers en arguments, qui seront </a:t>
            </a:r>
            <a:r>
              <a:rPr lang="fr-FR" dirty="0" err="1"/>
              <a:t>remplacés</a:t>
            </a:r>
            <a:r>
              <a:rPr lang="fr-FR" dirty="0"/>
              <a:t> par des fichiers de </a:t>
            </a:r>
            <a:r>
              <a:rPr lang="fr-FR" dirty="0" err="1"/>
              <a:t>mêmes</a:t>
            </a:r>
            <a:r>
              <a:rPr lang="fr-FR" dirty="0"/>
              <a:t> noms auxquels sera </a:t>
            </a:r>
            <a:r>
              <a:rPr lang="fr-FR" dirty="0" err="1"/>
              <a:t>rajoutée</a:t>
            </a:r>
            <a:r>
              <a:rPr lang="fr-FR" dirty="0"/>
              <a:t> l’extension .</a:t>
            </a:r>
            <a:r>
              <a:rPr lang="fr-FR" dirty="0" err="1"/>
              <a:t>xz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Les options -0 à -9 </a:t>
            </a:r>
            <a:r>
              <a:rPr lang="fr-FR" dirty="0" err="1"/>
              <a:t>contrôlent</a:t>
            </a:r>
            <a:r>
              <a:rPr lang="fr-FR" dirty="0"/>
              <a:t> le niveau de com pression (-0 est le m oins efficace, -6 est le niveau par </a:t>
            </a:r>
            <a:r>
              <a:rPr lang="fr-FR" dirty="0" err="1"/>
              <a:t>défaut</a:t>
            </a:r>
            <a:r>
              <a:rPr lang="fr-FR" dirty="0"/>
              <a:t>, -9 est le plus efficace) </a:t>
            </a:r>
          </a:p>
          <a:p>
            <a:r>
              <a:rPr lang="fr-FR" dirty="0"/>
              <a:t>La commande </a:t>
            </a:r>
            <a:r>
              <a:rPr lang="fr-FR" dirty="0" err="1"/>
              <a:t>unxz</a:t>
            </a:r>
            <a:r>
              <a:rPr lang="fr-FR" dirty="0"/>
              <a:t> </a:t>
            </a:r>
            <a:r>
              <a:rPr lang="fr-FR" dirty="0" err="1"/>
              <a:t>décomprime</a:t>
            </a:r>
            <a:r>
              <a:rPr lang="fr-FR" dirty="0"/>
              <a:t> les fichiers en arguments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19106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L’interpréteur de commandes (</a:t>
            </a:r>
            <a:r>
              <a:rPr lang="fr-FR" i="1" dirty="0"/>
              <a:t>shell</a:t>
            </a:r>
            <a:r>
              <a:rPr lang="fr-FR" dirty="0"/>
              <a:t>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L’</a:t>
            </a:r>
            <a:r>
              <a:rPr lang="fr-FR" dirty="0" err="1"/>
              <a:t>interpréteur</a:t>
            </a:r>
            <a:r>
              <a:rPr lang="fr-FR" dirty="0"/>
              <a:t> de commandes (</a:t>
            </a:r>
            <a:r>
              <a:rPr lang="fr-FR" b="1" i="1" dirty="0" err="1"/>
              <a:t>shell</a:t>
            </a:r>
            <a:r>
              <a:rPr lang="fr-FR" b="1" i="1" dirty="0"/>
              <a:t> </a:t>
            </a:r>
            <a:r>
              <a:rPr lang="fr-FR" dirty="0"/>
              <a:t>en anglais) est un logiciel fondamental pour travailler sur un système UNIX. </a:t>
            </a:r>
          </a:p>
          <a:p>
            <a:r>
              <a:rPr lang="fr-FR" dirty="0"/>
              <a:t>En mode interactif, l’</a:t>
            </a:r>
            <a:r>
              <a:rPr lang="fr-FR" dirty="0" err="1"/>
              <a:t>interpréteur</a:t>
            </a:r>
            <a:r>
              <a:rPr lang="fr-FR" dirty="0"/>
              <a:t> de commandes fonctionne ainsi : </a:t>
            </a:r>
          </a:p>
          <a:p>
            <a:pPr lvl="1"/>
            <a:r>
              <a:rPr lang="fr-FR" dirty="0"/>
              <a:t>Il affiche une chaîne de caractères appelée invite, qui indique que l’</a:t>
            </a:r>
            <a:r>
              <a:rPr lang="fr-FR" dirty="0" err="1"/>
              <a:t>interpréteur</a:t>
            </a:r>
            <a:r>
              <a:rPr lang="fr-FR" dirty="0"/>
              <a:t> de commandes est prêt à accepter une nouvelle commande </a:t>
            </a:r>
          </a:p>
          <a:p>
            <a:pPr lvl="1"/>
            <a:r>
              <a:rPr lang="fr-FR" dirty="0"/>
              <a:t>Il permet à l’utilisateur de saisir au clavier une ligne de commande, jusqu’à ce que celui-ci appuie sur la touche Enter </a:t>
            </a:r>
          </a:p>
          <a:p>
            <a:pPr lvl="1"/>
            <a:r>
              <a:rPr lang="fr-FR" dirty="0"/>
              <a:t>Il analyse cette ligne et effectue certains traitements </a:t>
            </a:r>
          </a:p>
          <a:p>
            <a:pPr lvl="1"/>
            <a:r>
              <a:rPr lang="fr-FR" dirty="0"/>
              <a:t>Il exécute la commande</a:t>
            </a:r>
          </a:p>
          <a:p>
            <a:r>
              <a:rPr lang="fr-FR" dirty="0"/>
              <a:t>En mode non interactif, l’</a:t>
            </a:r>
            <a:r>
              <a:rPr lang="fr-FR" dirty="0" err="1"/>
              <a:t>interpréteur</a:t>
            </a:r>
            <a:r>
              <a:rPr lang="fr-FR" dirty="0"/>
              <a:t> de commandes lit un fichier (qu’on appelle un </a:t>
            </a:r>
            <a:r>
              <a:rPr lang="fr-FR" b="1" i="1" dirty="0"/>
              <a:t>script</a:t>
            </a:r>
            <a:r>
              <a:rPr lang="fr-FR" dirty="0"/>
              <a:t>) et exécute son contenu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35243308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l’espace de stockage, compression et archivage  - L’archivage</a:t>
            </a:r>
            <a:endParaRPr lang="fr-FR" dirty="0">
              <a:effectLst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L’</a:t>
            </a:r>
            <a:r>
              <a:rPr lang="fr-FR" i="1" dirty="0"/>
              <a:t>archivage </a:t>
            </a:r>
            <a:r>
              <a:rPr lang="fr-FR" dirty="0"/>
              <a:t>consiste à rassembler une arborescence de </a:t>
            </a:r>
            <a:r>
              <a:rPr lang="fr-FR" dirty="0" err="1"/>
              <a:t>répertoires</a:t>
            </a:r>
            <a:r>
              <a:rPr lang="fr-FR" dirty="0"/>
              <a:t> et de fichiers dans un unique fichier, qu’on appelle une </a:t>
            </a:r>
            <a:r>
              <a:rPr lang="fr-FR" i="1" dirty="0"/>
              <a:t>archive</a:t>
            </a:r>
            <a:r>
              <a:rPr lang="fr-FR" dirty="0"/>
              <a:t>, et qui contient toutes les informations nécessaires à la </a:t>
            </a:r>
            <a:r>
              <a:rPr lang="fr-FR" dirty="0" err="1"/>
              <a:t>recréation</a:t>
            </a:r>
            <a:r>
              <a:rPr lang="fr-FR" dirty="0"/>
              <a:t> de l’arborescence d’origine. </a:t>
            </a:r>
          </a:p>
          <a:p>
            <a:r>
              <a:rPr lang="fr-FR" dirty="0"/>
              <a:t>Lorsqu’un ensemble de fichiers n’a plus d’</a:t>
            </a:r>
            <a:r>
              <a:rPr lang="fr-FR" dirty="0" err="1"/>
              <a:t>utilite</a:t>
            </a:r>
            <a:r>
              <a:rPr lang="fr-FR" dirty="0"/>
              <a:t>́ immédiate, on peut générer une archive permettant de recréer ces fichiers le jour venu. Afin d’occuper le moins de volume de stockage possible, cette archive est souvent </a:t>
            </a:r>
            <a:r>
              <a:rPr lang="fr-FR" dirty="0" err="1"/>
              <a:t>comprimée</a:t>
            </a:r>
            <a:r>
              <a:rPr lang="fr-FR" dirty="0"/>
              <a:t>, sauf si elle contient un grand nombre de fichiers </a:t>
            </a:r>
            <a:r>
              <a:rPr lang="fr-FR" dirty="0" err="1"/>
              <a:t>déja</a:t>
            </a:r>
            <a:r>
              <a:rPr lang="fr-FR" dirty="0"/>
              <a:t>̀ </a:t>
            </a:r>
            <a:r>
              <a:rPr lang="fr-FR" dirty="0" err="1"/>
              <a:t>comprimés</a:t>
            </a:r>
            <a:r>
              <a:rPr lang="fr-FR" dirty="0"/>
              <a:t>, comme des images JPEG, des fichiers audio MP3 ou des fichiers </a:t>
            </a:r>
            <a:r>
              <a:rPr lang="fr-FR" dirty="0" err="1"/>
              <a:t>comprimés</a:t>
            </a:r>
            <a:r>
              <a:rPr lang="fr-FR" dirty="0"/>
              <a:t> avec les commandes qui viennent d’</a:t>
            </a:r>
            <a:r>
              <a:rPr lang="fr-FR" dirty="0" err="1"/>
              <a:t>être</a:t>
            </a:r>
            <a:r>
              <a:rPr lang="fr-FR" dirty="0"/>
              <a:t> </a:t>
            </a:r>
            <a:r>
              <a:rPr lang="fr-FR" dirty="0" err="1"/>
              <a:t>étudiées</a:t>
            </a:r>
            <a:r>
              <a:rPr lang="fr-FR" dirty="0"/>
              <a:t>. </a:t>
            </a:r>
          </a:p>
          <a:p>
            <a:r>
              <a:rPr lang="fr-FR" dirty="0"/>
              <a:t>Une archive (</a:t>
            </a:r>
            <a:r>
              <a:rPr lang="fr-FR" dirty="0" err="1"/>
              <a:t>comprimée</a:t>
            </a:r>
            <a:r>
              <a:rPr lang="fr-FR" dirty="0"/>
              <a:t> au besoin) peut ainsi facilement </a:t>
            </a:r>
            <a:r>
              <a:rPr lang="fr-FR" dirty="0" err="1"/>
              <a:t>être</a:t>
            </a:r>
            <a:r>
              <a:rPr lang="fr-FR" dirty="0"/>
              <a:t> </a:t>
            </a:r>
            <a:r>
              <a:rPr lang="fr-FR" dirty="0" err="1"/>
              <a:t>stockée</a:t>
            </a:r>
            <a:r>
              <a:rPr lang="fr-FR" dirty="0"/>
              <a:t> sur un support externe (</a:t>
            </a:r>
            <a:r>
              <a:rPr lang="fr-FR" dirty="0" err="1"/>
              <a:t>cle</a:t>
            </a:r>
            <a:r>
              <a:rPr lang="fr-FR" dirty="0"/>
              <a:t>́ USB, bande </a:t>
            </a:r>
            <a:r>
              <a:rPr lang="fr-FR" dirty="0" err="1"/>
              <a:t>magnétique</a:t>
            </a:r>
            <a:r>
              <a:rPr lang="fr-FR" dirty="0"/>
              <a:t>, etc.) ou </a:t>
            </a:r>
            <a:r>
              <a:rPr lang="fr-FR" dirty="0" err="1"/>
              <a:t>transférée</a:t>
            </a:r>
            <a:r>
              <a:rPr lang="fr-FR" dirty="0"/>
              <a:t> </a:t>
            </a:r>
            <a:r>
              <a:rPr lang="fr-FR" dirty="0" err="1"/>
              <a:t>grâce</a:t>
            </a:r>
            <a:r>
              <a:rPr lang="fr-FR" dirty="0"/>
              <a:t> au </a:t>
            </a:r>
            <a:r>
              <a:rPr lang="fr-FR" dirty="0" err="1"/>
              <a:t>réseau</a:t>
            </a:r>
            <a:r>
              <a:rPr lang="fr-FR" dirty="0"/>
              <a:t> informatique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3214923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l’espace de stockage, compression et archivage  - L’archivage - tar</a:t>
            </a:r>
            <a:endParaRPr lang="fr-FR" dirty="0">
              <a:effectLst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Signifie :</a:t>
            </a:r>
            <a:r>
              <a:rPr lang="fr-FR" i="1" dirty="0"/>
              <a:t>tape archiver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La commande tar permet de </a:t>
            </a:r>
            <a:r>
              <a:rPr lang="fr-FR" dirty="0" err="1"/>
              <a:t>gérer</a:t>
            </a:r>
            <a:r>
              <a:rPr lang="fr-FR" dirty="0"/>
              <a:t> l’archivage d’un ensemble de fichiers </a:t>
            </a:r>
          </a:p>
          <a:p>
            <a:r>
              <a:rPr lang="fr-FR" dirty="0"/>
              <a:t>La commande tar s’utilise obligatoirement avec au moins une option. Dans ces conditions, l’utilisation du tiret pour introduire les options n’est pas nécessaire.</a:t>
            </a:r>
          </a:p>
          <a:p>
            <a:r>
              <a:rPr lang="fr-FR" dirty="0"/>
              <a:t> La première option, obligatoire, indique l’opération à effectuer</a:t>
            </a:r>
          </a:p>
          <a:p>
            <a:pPr lvl="1"/>
            <a:r>
              <a:rPr lang="fr-FR" dirty="0"/>
              <a:t>c créer une archive</a:t>
            </a:r>
          </a:p>
          <a:p>
            <a:pPr lvl="1"/>
            <a:r>
              <a:rPr lang="fr-FR" dirty="0"/>
              <a:t>x extraire une archive</a:t>
            </a:r>
          </a:p>
          <a:p>
            <a:pPr lvl="1"/>
            <a:r>
              <a:rPr lang="fr-FR" dirty="0" err="1"/>
              <a:t>t</a:t>
            </a:r>
            <a:r>
              <a:rPr lang="fr-FR" dirty="0"/>
              <a:t> lister le contenu d’une archive</a:t>
            </a:r>
          </a:p>
          <a:p>
            <a:r>
              <a:rPr lang="fr-FR" dirty="0"/>
              <a:t>Options de compression :</a:t>
            </a:r>
          </a:p>
          <a:p>
            <a:pPr lvl="1"/>
            <a:r>
              <a:rPr lang="fr-FR" dirty="0"/>
              <a:t>j compression ou décompression avec bzip2 </a:t>
            </a:r>
          </a:p>
          <a:p>
            <a:pPr lvl="1"/>
            <a:r>
              <a:rPr lang="fr-FR" dirty="0"/>
              <a:t>J compression ou décompression avec </a:t>
            </a:r>
            <a:r>
              <a:rPr lang="fr-FR" dirty="0" err="1"/>
              <a:t>xz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z compression ou décompression avec </a:t>
            </a:r>
            <a:r>
              <a:rPr lang="fr-FR" dirty="0" err="1"/>
              <a:t>gzip</a:t>
            </a:r>
            <a:endParaRPr lang="fr-FR" dirty="0"/>
          </a:p>
          <a:p>
            <a:r>
              <a:rPr lang="fr-FR" dirty="0"/>
              <a:t>Autres options :</a:t>
            </a:r>
          </a:p>
          <a:p>
            <a:pPr lvl="1"/>
            <a:r>
              <a:rPr lang="fr-FR" dirty="0"/>
              <a:t>f fichier (ordinaire ou spécial) à utiliser</a:t>
            </a:r>
          </a:p>
          <a:p>
            <a:pPr lvl="1"/>
            <a:r>
              <a:rPr lang="fr-FR" dirty="0"/>
              <a:t>v affichage verbeux</a:t>
            </a:r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0395752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l’espace de stockage, compression et archivage  - L’archivage</a:t>
            </a:r>
            <a:endParaRPr lang="fr-FR" dirty="0">
              <a:effectLst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Nous pouvons également utiliser les formats:</a:t>
            </a:r>
          </a:p>
          <a:p>
            <a:pPr lvl="1"/>
            <a:r>
              <a:rPr lang="fr-FR" dirty="0">
                <a:effectLst/>
              </a:rPr>
              <a:t>Zip avec les commandes </a:t>
            </a:r>
            <a:r>
              <a:rPr lang="fr-FR" dirty="0"/>
              <a:t>zip et </a:t>
            </a:r>
            <a:r>
              <a:rPr lang="fr-FR" dirty="0" err="1"/>
              <a:t>unzip</a:t>
            </a:r>
            <a:endParaRPr lang="fr-FR" dirty="0"/>
          </a:p>
          <a:p>
            <a:pPr lvl="1"/>
            <a:r>
              <a:rPr lang="fr-FR" dirty="0" err="1">
                <a:effectLst/>
              </a:rPr>
              <a:t>Rar</a:t>
            </a:r>
            <a:r>
              <a:rPr lang="fr-FR" dirty="0">
                <a:effectLst/>
              </a:rPr>
              <a:t> avec les commandes </a:t>
            </a:r>
            <a:r>
              <a:rPr lang="fr-FR" dirty="0" err="1">
                <a:effectLst/>
              </a:rPr>
              <a:t>rar</a:t>
            </a:r>
            <a:r>
              <a:rPr lang="fr-FR" dirty="0">
                <a:effectLst/>
              </a:rPr>
              <a:t> et </a:t>
            </a:r>
            <a:r>
              <a:rPr lang="fr-FR" dirty="0" err="1">
                <a:effectLst/>
              </a:rPr>
              <a:t>unrar</a:t>
            </a:r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4810290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l’espace de stockage, compression et archivage  - L’archivage</a:t>
            </a:r>
            <a:endParaRPr lang="fr-FR" dirty="0">
              <a:effectLst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Nous pouvons également utiliser les formats:</a:t>
            </a:r>
          </a:p>
          <a:p>
            <a:pPr lvl="1"/>
            <a:r>
              <a:rPr lang="fr-FR" dirty="0">
                <a:effectLst/>
              </a:rPr>
              <a:t>Zip avec les commandes </a:t>
            </a:r>
            <a:r>
              <a:rPr lang="fr-FR" dirty="0"/>
              <a:t>zip et </a:t>
            </a:r>
            <a:r>
              <a:rPr lang="fr-FR" dirty="0" err="1"/>
              <a:t>unzip</a:t>
            </a:r>
            <a:endParaRPr lang="fr-FR" dirty="0"/>
          </a:p>
          <a:p>
            <a:pPr lvl="1"/>
            <a:r>
              <a:rPr lang="fr-FR" dirty="0" err="1">
                <a:effectLst/>
              </a:rPr>
              <a:t>Rar</a:t>
            </a:r>
            <a:r>
              <a:rPr lang="fr-FR" dirty="0">
                <a:effectLst/>
              </a:rPr>
              <a:t> avec les commandes </a:t>
            </a:r>
            <a:r>
              <a:rPr lang="fr-FR" dirty="0" err="1">
                <a:effectLst/>
              </a:rPr>
              <a:t>rar</a:t>
            </a:r>
            <a:r>
              <a:rPr lang="fr-FR" dirty="0">
                <a:effectLst/>
              </a:rPr>
              <a:t> et </a:t>
            </a:r>
            <a:r>
              <a:rPr lang="fr-FR">
                <a:effectLst/>
              </a:rPr>
              <a:t>unrar</a:t>
            </a:r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8793623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DC4F6-5381-ECFE-4DF3-E8C5E0FC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39F507-5C38-94CF-8DD9-3D1FADCF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processus est un programme en cours d’exécution</a:t>
            </a:r>
          </a:p>
          <a:p>
            <a:r>
              <a:rPr lang="fr-FR" dirty="0"/>
              <a:t>Un processeur ne peut  exécuter qu’une seule instruction à la fois.  BUT: Partager un (ou plusieurs)  processeur entre différents processus.</a:t>
            </a:r>
          </a:p>
          <a:p>
            <a:r>
              <a:rPr lang="fr-FR" dirty="0"/>
              <a:t>Il existe deux types de processus</a:t>
            </a:r>
          </a:p>
          <a:p>
            <a:pPr lvl="1"/>
            <a:r>
              <a:rPr lang="fr-FR" dirty="0"/>
              <a:t>Système </a:t>
            </a:r>
          </a:p>
          <a:p>
            <a:pPr lvl="2"/>
            <a:r>
              <a:rPr lang="fr-FR" dirty="0"/>
              <a:t>Processus qui sont lancés au démarrage du  système,</a:t>
            </a:r>
          </a:p>
          <a:p>
            <a:pPr lvl="2"/>
            <a:r>
              <a:rPr lang="fr-FR" dirty="0"/>
              <a:t>Ces processus ne sont sous le contrôle d’aucun terminal et ont comme propriétaire l’administrateur du  système</a:t>
            </a:r>
          </a:p>
          <a:p>
            <a:pPr lvl="1"/>
            <a:r>
              <a:rPr lang="fr-FR" dirty="0"/>
              <a:t>Utilisateurs</a:t>
            </a:r>
          </a:p>
          <a:p>
            <a:pPr lvl="2"/>
            <a:r>
              <a:rPr lang="fr-FR" dirty="0">
                <a:latin typeface="Arial MT"/>
                <a:cs typeface="Arial MT"/>
              </a:rPr>
              <a:t>Ils</a:t>
            </a:r>
            <a:r>
              <a:rPr lang="fr-FR" spc="-10" dirty="0">
                <a:latin typeface="Arial MT"/>
                <a:cs typeface="Arial MT"/>
              </a:rPr>
              <a:t> </a:t>
            </a:r>
            <a:r>
              <a:rPr lang="fr-FR" spc="-5" dirty="0">
                <a:latin typeface="Arial MT"/>
                <a:cs typeface="Arial MT"/>
              </a:rPr>
              <a:t>correspondent</a:t>
            </a:r>
            <a:r>
              <a:rPr lang="fr-FR" spc="30" dirty="0">
                <a:latin typeface="Arial MT"/>
                <a:cs typeface="Arial MT"/>
              </a:rPr>
              <a:t> </a:t>
            </a:r>
            <a:r>
              <a:rPr lang="fr-FR" dirty="0">
                <a:latin typeface="Arial MT"/>
                <a:cs typeface="Arial MT"/>
              </a:rPr>
              <a:t>à</a:t>
            </a:r>
            <a:r>
              <a:rPr lang="fr-FR" spc="-10" dirty="0">
                <a:latin typeface="Arial MT"/>
                <a:cs typeface="Arial MT"/>
              </a:rPr>
              <a:t> </a:t>
            </a:r>
            <a:r>
              <a:rPr lang="fr-FR" spc="-5" dirty="0">
                <a:latin typeface="Arial MT"/>
                <a:cs typeface="Arial MT"/>
              </a:rPr>
              <a:t>chaque</a:t>
            </a:r>
            <a:r>
              <a:rPr lang="fr-FR" spc="20" dirty="0">
                <a:latin typeface="Arial MT"/>
                <a:cs typeface="Arial MT"/>
              </a:rPr>
              <a:t> </a:t>
            </a:r>
            <a:r>
              <a:rPr lang="fr-FR" spc="-10" dirty="0">
                <a:latin typeface="Arial MT"/>
                <a:cs typeface="Arial MT"/>
              </a:rPr>
              <a:t>exécution</a:t>
            </a:r>
            <a:r>
              <a:rPr lang="fr-FR" spc="15" dirty="0">
                <a:latin typeface="Arial MT"/>
                <a:cs typeface="Arial MT"/>
              </a:rPr>
              <a:t> </a:t>
            </a:r>
            <a:r>
              <a:rPr lang="fr-FR" spc="-10" dirty="0">
                <a:latin typeface="Arial MT"/>
                <a:cs typeface="Arial MT"/>
              </a:rPr>
              <a:t>d’un </a:t>
            </a:r>
            <a:r>
              <a:rPr lang="fr-FR" spc="-5" dirty="0">
                <a:latin typeface="Arial MT"/>
                <a:cs typeface="Arial MT"/>
              </a:rPr>
              <a:t> programme par</a:t>
            </a:r>
            <a:r>
              <a:rPr lang="fr-FR" spc="5" dirty="0">
                <a:latin typeface="Arial MT"/>
                <a:cs typeface="Arial MT"/>
              </a:rPr>
              <a:t> </a:t>
            </a:r>
            <a:r>
              <a:rPr lang="fr-FR" spc="-15" dirty="0">
                <a:latin typeface="Arial MT"/>
                <a:cs typeface="Arial MT"/>
              </a:rPr>
              <a:t>l’utilisateur,</a:t>
            </a:r>
            <a:r>
              <a:rPr lang="fr-FR" spc="25" dirty="0">
                <a:latin typeface="Arial MT"/>
                <a:cs typeface="Arial MT"/>
              </a:rPr>
              <a:t> </a:t>
            </a:r>
            <a:r>
              <a:rPr lang="fr-FR" spc="-5" dirty="0">
                <a:latin typeface="Arial MT"/>
                <a:cs typeface="Arial MT"/>
              </a:rPr>
              <a:t>le</a:t>
            </a:r>
            <a:r>
              <a:rPr lang="fr-FR" spc="5" dirty="0">
                <a:latin typeface="Arial MT"/>
                <a:cs typeface="Arial MT"/>
              </a:rPr>
              <a:t> </a:t>
            </a:r>
            <a:r>
              <a:rPr lang="fr-FR" spc="-5" dirty="0">
                <a:latin typeface="Arial MT"/>
                <a:cs typeface="Arial MT"/>
              </a:rPr>
              <a:t>premier</a:t>
            </a:r>
            <a:r>
              <a:rPr lang="fr-FR" dirty="0">
                <a:latin typeface="Arial MT"/>
                <a:cs typeface="Arial MT"/>
              </a:rPr>
              <a:t> </a:t>
            </a:r>
            <a:r>
              <a:rPr lang="fr-FR" spc="-5" dirty="0">
                <a:latin typeface="Arial MT"/>
                <a:cs typeface="Arial MT"/>
              </a:rPr>
              <a:t>d’entre</a:t>
            </a:r>
            <a:r>
              <a:rPr lang="fr-FR" spc="5" dirty="0">
                <a:latin typeface="Arial MT"/>
                <a:cs typeface="Arial MT"/>
              </a:rPr>
              <a:t> </a:t>
            </a:r>
            <a:r>
              <a:rPr lang="fr-FR" spc="-5" dirty="0">
                <a:latin typeface="Arial MT"/>
                <a:cs typeface="Arial MT"/>
              </a:rPr>
              <a:t>eux </a:t>
            </a:r>
            <a:r>
              <a:rPr lang="fr-FR" spc="-655" dirty="0">
                <a:latin typeface="Arial MT"/>
                <a:cs typeface="Arial MT"/>
              </a:rPr>
              <a:t> </a:t>
            </a:r>
            <a:r>
              <a:rPr lang="fr-FR" spc="-5" dirty="0">
                <a:latin typeface="Arial MT"/>
                <a:cs typeface="Arial MT"/>
              </a:rPr>
              <a:t>étant l’interpréteur de </a:t>
            </a:r>
            <a:r>
              <a:rPr lang="fr-FR" dirty="0">
                <a:latin typeface="Arial MT"/>
                <a:cs typeface="Arial MT"/>
              </a:rPr>
              <a:t>commandes à </a:t>
            </a:r>
            <a:r>
              <a:rPr lang="fr-FR" spc="-5" dirty="0">
                <a:latin typeface="Arial MT"/>
                <a:cs typeface="Arial MT"/>
              </a:rPr>
              <a:t>la connexion. </a:t>
            </a:r>
            <a:r>
              <a:rPr lang="fr-FR" spc="-655" dirty="0">
                <a:latin typeface="Arial MT"/>
                <a:cs typeface="Arial MT"/>
              </a:rPr>
              <a:t> </a:t>
            </a:r>
          </a:p>
          <a:p>
            <a:pPr lvl="2"/>
            <a:r>
              <a:rPr lang="fr-FR" spc="-5" dirty="0">
                <a:latin typeface="Arial MT"/>
                <a:cs typeface="Arial MT"/>
              </a:rPr>
              <a:t>Ces</a:t>
            </a:r>
            <a:r>
              <a:rPr lang="fr-FR" dirty="0">
                <a:latin typeface="Arial MT"/>
                <a:cs typeface="Arial MT"/>
              </a:rPr>
              <a:t> </a:t>
            </a:r>
            <a:r>
              <a:rPr lang="fr-FR" spc="-5" dirty="0">
                <a:latin typeface="Arial MT"/>
                <a:cs typeface="Arial MT"/>
              </a:rPr>
              <a:t>processus</a:t>
            </a:r>
            <a:r>
              <a:rPr lang="fr-FR" spc="5" dirty="0">
                <a:latin typeface="Arial MT"/>
                <a:cs typeface="Arial MT"/>
              </a:rPr>
              <a:t> </a:t>
            </a:r>
            <a:r>
              <a:rPr lang="fr-FR" spc="-10" dirty="0">
                <a:latin typeface="Arial MT"/>
                <a:cs typeface="Arial MT"/>
              </a:rPr>
              <a:t>appartiennent</a:t>
            </a:r>
            <a:r>
              <a:rPr lang="fr-FR" spc="30" dirty="0">
                <a:latin typeface="Arial MT"/>
                <a:cs typeface="Arial MT"/>
              </a:rPr>
              <a:t> </a:t>
            </a:r>
            <a:r>
              <a:rPr lang="fr-FR" dirty="0">
                <a:latin typeface="Arial MT"/>
                <a:cs typeface="Arial MT"/>
              </a:rPr>
              <a:t>à </a:t>
            </a:r>
            <a:r>
              <a:rPr lang="fr-FR" spc="-5" dirty="0">
                <a:latin typeface="Arial MT"/>
                <a:cs typeface="Arial MT"/>
              </a:rPr>
              <a:t>l’utilisateur</a:t>
            </a:r>
            <a:r>
              <a:rPr lang="fr-FR" spc="40" dirty="0">
                <a:latin typeface="Arial MT"/>
                <a:cs typeface="Arial MT"/>
              </a:rPr>
              <a:t> </a:t>
            </a:r>
            <a:r>
              <a:rPr lang="fr-FR" spc="-5" dirty="0">
                <a:latin typeface="Arial MT"/>
                <a:cs typeface="Arial MT"/>
              </a:rPr>
              <a:t>et sont </a:t>
            </a:r>
            <a:r>
              <a:rPr lang="fr-FR" spc="-650" dirty="0">
                <a:latin typeface="Arial MT"/>
                <a:cs typeface="Arial MT"/>
              </a:rPr>
              <a:t> </a:t>
            </a:r>
            <a:r>
              <a:rPr lang="fr-FR" spc="-5" dirty="0">
                <a:latin typeface="Arial MT"/>
                <a:cs typeface="Arial MT"/>
              </a:rPr>
              <a:t>généralement</a:t>
            </a:r>
            <a:r>
              <a:rPr lang="fr-FR" spc="30" dirty="0">
                <a:latin typeface="Arial MT"/>
                <a:cs typeface="Arial MT"/>
              </a:rPr>
              <a:t> </a:t>
            </a:r>
            <a:r>
              <a:rPr lang="fr-FR" spc="-5" dirty="0">
                <a:latin typeface="Arial MT"/>
                <a:cs typeface="Arial MT"/>
              </a:rPr>
              <a:t>attachés</a:t>
            </a:r>
            <a:r>
              <a:rPr lang="fr-FR" dirty="0">
                <a:latin typeface="Arial MT"/>
                <a:cs typeface="Arial MT"/>
              </a:rPr>
              <a:t> </a:t>
            </a:r>
            <a:r>
              <a:rPr lang="fr-FR" spc="-5" dirty="0">
                <a:latin typeface="Arial MT"/>
                <a:cs typeface="Arial MT"/>
              </a:rPr>
              <a:t>à</a:t>
            </a:r>
            <a:r>
              <a:rPr lang="fr-FR" spc="-15" dirty="0">
                <a:latin typeface="Arial MT"/>
                <a:cs typeface="Arial MT"/>
              </a:rPr>
              <a:t> </a:t>
            </a:r>
            <a:r>
              <a:rPr lang="fr-FR" spc="-5" dirty="0">
                <a:latin typeface="Arial MT"/>
                <a:cs typeface="Arial MT"/>
              </a:rPr>
              <a:t>un</a:t>
            </a:r>
            <a:r>
              <a:rPr lang="fr-FR" dirty="0">
                <a:latin typeface="Arial MT"/>
                <a:cs typeface="Arial MT"/>
              </a:rPr>
              <a:t> </a:t>
            </a:r>
            <a:r>
              <a:rPr lang="fr-FR" spc="-5" dirty="0">
                <a:latin typeface="Arial MT"/>
                <a:cs typeface="Arial MT"/>
              </a:rPr>
              <a:t>terminal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86CAE9-30FB-1CBE-873D-E3BC3A50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9079075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DC4F6-5381-ECFE-4DF3-E8C5E0FC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– cycle de vie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39F507-5C38-94CF-8DD9-3D1FADCF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processus peut être en :</a:t>
            </a:r>
          </a:p>
          <a:p>
            <a:pPr lvl="1"/>
            <a:r>
              <a:rPr lang="fr-FR" dirty="0"/>
              <a:t>Exécution.</a:t>
            </a:r>
          </a:p>
          <a:p>
            <a:pPr lvl="1"/>
            <a:r>
              <a:rPr lang="fr-FR" dirty="0"/>
              <a:t>Attente.</a:t>
            </a:r>
          </a:p>
          <a:p>
            <a:pPr lvl="1"/>
            <a:r>
              <a:rPr lang="fr-FR" dirty="0"/>
              <a:t>Prêt.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86CAE9-30FB-1CBE-873D-E3BC3A50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1626971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DC4F6-5381-ECFE-4DF3-E8C5E0FC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39F507-5C38-94CF-8DD9-3D1FADCF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caractéristiques statiques d’un processus sont:</a:t>
            </a:r>
          </a:p>
          <a:p>
            <a:pPr lvl="1"/>
            <a:r>
              <a:rPr lang="fr-FR" dirty="0"/>
              <a:t>Un numéro unique: PID (Process </a:t>
            </a:r>
            <a:r>
              <a:rPr lang="fr-FR" dirty="0" err="1"/>
              <a:t>IDentifier</a:t>
            </a:r>
            <a:r>
              <a:rPr lang="fr-FR" dirty="0"/>
              <a:t>),</a:t>
            </a:r>
          </a:p>
          <a:p>
            <a:pPr lvl="1"/>
            <a:r>
              <a:rPr lang="fr-FR" dirty="0"/>
              <a:t>Un propriétaire déterminant les droits d’accès du  processus aux ressources : ouverture de  fichiers...</a:t>
            </a:r>
          </a:p>
          <a:p>
            <a:pPr lvl="1"/>
            <a:r>
              <a:rPr lang="fr-FR" dirty="0"/>
              <a:t>Un terminal d’attache pour les entrées/sorties</a:t>
            </a:r>
          </a:p>
          <a:p>
            <a:r>
              <a:rPr lang="fr-FR" dirty="0"/>
              <a:t>Les caractéristiques dynamiques:</a:t>
            </a:r>
          </a:p>
          <a:p>
            <a:pPr lvl="1"/>
            <a:r>
              <a:rPr lang="fr-FR" dirty="0"/>
              <a:t>Priorité, environnement d’exécution</a:t>
            </a:r>
          </a:p>
          <a:p>
            <a:pPr lvl="1"/>
            <a:r>
              <a:rPr lang="fr-FR" dirty="0"/>
              <a:t>Ressources consommées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86CAE9-30FB-1CBE-873D-E3BC3A50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41245575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C77D4CF6-8DCE-11A2-3B0D-9877580C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L’ordonnanceur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78D4CC73-456A-3C1A-0D85-C4FF4BCB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pc="-20" dirty="0">
                <a:latin typeface="Arial MT"/>
                <a:cs typeface="Arial MT"/>
              </a:rPr>
              <a:t>L’ordonnanceur</a:t>
            </a:r>
            <a:r>
              <a:rPr lang="fr-FR" spc="-45" dirty="0">
                <a:latin typeface="Arial MT"/>
                <a:cs typeface="Arial MT"/>
              </a:rPr>
              <a:t> </a:t>
            </a:r>
            <a:r>
              <a:rPr lang="fr-FR" dirty="0">
                <a:latin typeface="Arial MT"/>
                <a:cs typeface="Arial MT"/>
              </a:rPr>
              <a:t>(</a:t>
            </a:r>
            <a:r>
              <a:rPr lang="fr-FR" dirty="0" err="1">
                <a:latin typeface="Arial MT"/>
                <a:cs typeface="Arial MT"/>
              </a:rPr>
              <a:t>scheduler</a:t>
            </a:r>
            <a:r>
              <a:rPr lang="fr-FR" dirty="0">
                <a:latin typeface="Arial MT"/>
                <a:cs typeface="Arial MT"/>
              </a:rPr>
              <a:t>)</a:t>
            </a:r>
            <a:r>
              <a:rPr lang="fr-FR" spc="-35" dirty="0">
                <a:latin typeface="Arial MT"/>
                <a:cs typeface="Arial MT"/>
              </a:rPr>
              <a:t> </a:t>
            </a:r>
            <a:r>
              <a:rPr lang="fr-FR" dirty="0">
                <a:latin typeface="Arial MT"/>
                <a:cs typeface="Arial MT"/>
              </a:rPr>
              <a:t>est</a:t>
            </a:r>
            <a:r>
              <a:rPr lang="fr-FR" spc="-5" dirty="0">
                <a:latin typeface="Arial MT"/>
                <a:cs typeface="Arial MT"/>
              </a:rPr>
              <a:t> le </a:t>
            </a:r>
            <a:r>
              <a:rPr lang="fr-FR" spc="-985" dirty="0">
                <a:latin typeface="Arial MT"/>
                <a:cs typeface="Arial MT"/>
              </a:rPr>
              <a:t> </a:t>
            </a:r>
            <a:r>
              <a:rPr lang="fr-FR" spc="-5" dirty="0">
                <a:latin typeface="Arial MT"/>
                <a:cs typeface="Arial MT"/>
              </a:rPr>
              <a:t>module du </a:t>
            </a:r>
            <a:r>
              <a:rPr lang="fr-FR" dirty="0">
                <a:latin typeface="Arial MT"/>
                <a:cs typeface="Arial MT"/>
              </a:rPr>
              <a:t>SE </a:t>
            </a:r>
            <a:r>
              <a:rPr lang="fr-FR" spc="-5" dirty="0">
                <a:latin typeface="Arial MT"/>
                <a:cs typeface="Arial MT"/>
              </a:rPr>
              <a:t>qui s’occupe de </a:t>
            </a:r>
            <a:r>
              <a:rPr lang="fr-FR" dirty="0">
                <a:latin typeface="Arial MT"/>
                <a:cs typeface="Arial MT"/>
              </a:rPr>
              <a:t>sélectionner </a:t>
            </a:r>
            <a:r>
              <a:rPr lang="fr-FR" spc="-5" dirty="0">
                <a:latin typeface="Arial MT"/>
                <a:cs typeface="Arial MT"/>
              </a:rPr>
              <a:t>le </a:t>
            </a:r>
            <a:r>
              <a:rPr lang="fr-FR" dirty="0">
                <a:latin typeface="Arial MT"/>
                <a:cs typeface="Arial MT"/>
              </a:rPr>
              <a:t>processus suivant </a:t>
            </a:r>
            <a:r>
              <a:rPr lang="fr-FR" spc="-990" dirty="0">
                <a:latin typeface="Arial MT"/>
                <a:cs typeface="Arial MT"/>
              </a:rPr>
              <a:t> </a:t>
            </a:r>
            <a:r>
              <a:rPr lang="fr-FR" spc="-5" dirty="0">
                <a:latin typeface="Arial MT"/>
                <a:cs typeface="Arial MT"/>
              </a:rPr>
              <a:t>à exécuter parmi ceux qui </a:t>
            </a:r>
            <a:r>
              <a:rPr lang="fr-FR" dirty="0">
                <a:latin typeface="Arial MT"/>
                <a:cs typeface="Arial MT"/>
              </a:rPr>
              <a:t>sont </a:t>
            </a:r>
            <a:r>
              <a:rPr lang="fr-FR" spc="5" dirty="0">
                <a:latin typeface="Arial MT"/>
                <a:cs typeface="Arial MT"/>
              </a:rPr>
              <a:t> </a:t>
            </a:r>
            <a:r>
              <a:rPr lang="fr-FR" dirty="0">
                <a:latin typeface="Arial MT"/>
                <a:cs typeface="Arial MT"/>
              </a:rPr>
              <a:t>prêts.</a:t>
            </a:r>
          </a:p>
          <a:p>
            <a:endParaRPr lang="fr-FR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pPr marL="38100">
                <a:lnSpc>
                  <a:spcPts val="1650"/>
                </a:lnSpc>
              </a:pPr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92E20E9F-A470-DDEB-E320-29ACD967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Canaux de communication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689D2C1-03A0-8BA4-6FD8-E8DBDC1F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chaque création de processus, celui ci se voit affecté trois canaux de communication :</a:t>
            </a:r>
          </a:p>
          <a:p>
            <a:r>
              <a:rPr lang="fr-FR" dirty="0"/>
              <a:t>Entrée standard</a:t>
            </a:r>
          </a:p>
          <a:p>
            <a:r>
              <a:rPr lang="fr-FR" dirty="0"/>
              <a:t>Sortie standard</a:t>
            </a:r>
          </a:p>
          <a:p>
            <a:r>
              <a:rPr lang="fr-FR" dirty="0"/>
              <a:t>Sortie d'erreurs standard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pPr marL="38100">
                <a:lnSpc>
                  <a:spcPts val="1650"/>
                </a:lnSpc>
              </a:pPr>
              <a:t>78</a:t>
            </a:fld>
            <a:endParaRPr dirty="0"/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46AD3FF-3ACA-8089-867A-E2417A736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27032"/>
              </p:ext>
            </p:extLst>
          </p:nvPr>
        </p:nvGraphicFramePr>
        <p:xfrm>
          <a:off x="5247881" y="2560320"/>
          <a:ext cx="6337299" cy="1737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1440" marR="10915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Canal de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com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Fichier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Numéro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logique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Entrée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standard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stdin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Sortie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standard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stdout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Sortie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d'erreurs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standard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stderr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92E20E9F-A470-DDEB-E320-29ACD967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Canaux de communication - Fichiers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689D2C1-03A0-8BA4-6FD8-E8DBDC1F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Le fichier </a:t>
            </a:r>
            <a:r>
              <a:rPr lang="fr-FR" dirty="0" err="1"/>
              <a:t>stdin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fichier à partir duquel le process va lire les données  nécessaires en entrée.</a:t>
            </a:r>
          </a:p>
          <a:p>
            <a:pPr lvl="1"/>
            <a:r>
              <a:rPr lang="fr-FR" dirty="0"/>
              <a:t>Ouvert avec le numéro logique 0(file </a:t>
            </a:r>
            <a:r>
              <a:rPr lang="fr-FR" dirty="0" err="1"/>
              <a:t>descriptor</a:t>
            </a:r>
            <a:r>
              <a:rPr lang="fr-FR" dirty="0"/>
              <a:t> C)</a:t>
            </a:r>
          </a:p>
          <a:p>
            <a:pPr lvl="1"/>
            <a:r>
              <a:rPr lang="fr-FR" dirty="0"/>
              <a:t>Par défaut associé au clavier</a:t>
            </a:r>
          </a:p>
          <a:p>
            <a:r>
              <a:rPr lang="fr-FR" dirty="0"/>
              <a:t>Le fichier </a:t>
            </a:r>
            <a:r>
              <a:rPr lang="fr-FR" dirty="0" err="1"/>
              <a:t>stdout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fichier dans lequel le process va écrire les messages qu'il  produit en sortie, dans le cas d'une exécution normale.</a:t>
            </a:r>
          </a:p>
          <a:p>
            <a:pPr lvl="1"/>
            <a:r>
              <a:rPr lang="fr-FR" dirty="0"/>
              <a:t>ouvert avec le numéro logique 1 (file </a:t>
            </a:r>
            <a:r>
              <a:rPr lang="fr-FR" dirty="0" err="1"/>
              <a:t>descriptor</a:t>
            </a:r>
            <a:r>
              <a:rPr lang="fr-FR" dirty="0"/>
              <a:t> C)</a:t>
            </a:r>
          </a:p>
          <a:p>
            <a:pPr lvl="1"/>
            <a:r>
              <a:rPr lang="fr-FR" dirty="0"/>
              <a:t>par défaut associé à l'écran</a:t>
            </a:r>
          </a:p>
          <a:p>
            <a:r>
              <a:rPr lang="fr-FR" dirty="0"/>
              <a:t>Le fichier </a:t>
            </a:r>
            <a:r>
              <a:rPr lang="fr-FR" dirty="0" err="1"/>
              <a:t>stderr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fichier dans lequel le process va écrire les messages d'erreur.</a:t>
            </a:r>
          </a:p>
          <a:p>
            <a:pPr lvl="1"/>
            <a:r>
              <a:rPr lang="fr-FR" dirty="0"/>
              <a:t>ouvert avec le numéro logique 2 (file </a:t>
            </a:r>
            <a:r>
              <a:rPr lang="fr-FR" dirty="0" err="1"/>
              <a:t>descriptor</a:t>
            </a:r>
            <a:r>
              <a:rPr lang="fr-FR" dirty="0"/>
              <a:t> C)</a:t>
            </a:r>
          </a:p>
          <a:p>
            <a:pPr lvl="1"/>
            <a:r>
              <a:rPr lang="fr-FR" dirty="0"/>
              <a:t>par défaut associé à l'écran</a:t>
            </a:r>
          </a:p>
          <a:p>
            <a:endParaRPr lang="fr-FR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pPr marL="38100">
                <a:lnSpc>
                  <a:spcPts val="1650"/>
                </a:lnSpc>
              </a:pPr>
              <a:t>79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06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L’interpréteur de commandes (</a:t>
            </a:r>
            <a:r>
              <a:rPr lang="fr-FR" i="1" dirty="0" err="1"/>
              <a:t>shell</a:t>
            </a:r>
            <a:r>
              <a:rPr lang="fr-FR" dirty="0"/>
              <a:t>) - Prompt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L’</a:t>
            </a:r>
            <a:r>
              <a:rPr lang="fr-FR" i="1" dirty="0"/>
              <a:t>invite </a:t>
            </a:r>
            <a:r>
              <a:rPr lang="fr-FR" dirty="0"/>
              <a:t>(</a:t>
            </a:r>
            <a:r>
              <a:rPr lang="fr-FR" i="1" dirty="0"/>
              <a:t>prompt </a:t>
            </a:r>
            <a:r>
              <a:rPr lang="fr-FR" dirty="0"/>
              <a:t>en anglais) est une </a:t>
            </a:r>
            <a:r>
              <a:rPr lang="fr-FR" dirty="0" err="1"/>
              <a:t>chaîne</a:t>
            </a:r>
            <a:r>
              <a:rPr lang="fr-FR" dirty="0"/>
              <a:t> de </a:t>
            </a:r>
            <a:r>
              <a:rPr lang="fr-FR" dirty="0" err="1"/>
              <a:t>caractères</a:t>
            </a:r>
            <a:r>
              <a:rPr lang="fr-FR" dirty="0"/>
              <a:t> </a:t>
            </a:r>
            <a:r>
              <a:rPr lang="fr-FR" dirty="0" err="1"/>
              <a:t>affichée</a:t>
            </a:r>
            <a:r>
              <a:rPr lang="fr-FR" dirty="0"/>
              <a:t> par l’</a:t>
            </a:r>
            <a:r>
              <a:rPr lang="fr-FR" dirty="0" err="1"/>
              <a:t>interpréteur</a:t>
            </a:r>
            <a:r>
              <a:rPr lang="fr-FR" dirty="0"/>
              <a:t> de commandes lorsqu’il est </a:t>
            </a:r>
            <a:r>
              <a:rPr lang="fr-FR" dirty="0" err="1"/>
              <a:t>prêt</a:t>
            </a:r>
            <a:r>
              <a:rPr lang="fr-FR" dirty="0"/>
              <a:t> à accepter une nouvelle commande. </a:t>
            </a:r>
          </a:p>
          <a:p>
            <a:r>
              <a:rPr lang="fr-FR" dirty="0"/>
              <a:t>Le contenu de l’invite est configurable et il est </a:t>
            </a:r>
            <a:r>
              <a:rPr lang="fr-FR" dirty="0" err="1"/>
              <a:t>fréquent</a:t>
            </a:r>
            <a:r>
              <a:rPr lang="fr-FR" dirty="0"/>
              <a:t> d’y faire figurer des informations telles que : </a:t>
            </a:r>
          </a:p>
          <a:p>
            <a:pPr lvl="1"/>
            <a:r>
              <a:rPr lang="fr-FR" dirty="0"/>
              <a:t>l’identifiant de l’utilisateur </a:t>
            </a:r>
          </a:p>
          <a:p>
            <a:pPr lvl="1"/>
            <a:r>
              <a:rPr lang="fr-FR" dirty="0"/>
              <a:t>le nom de la machine</a:t>
            </a:r>
          </a:p>
          <a:p>
            <a:pPr lvl="1"/>
            <a:r>
              <a:rPr lang="fr-FR" dirty="0"/>
              <a:t>le chemin d’accès du répertoire courant </a:t>
            </a:r>
          </a:p>
          <a:p>
            <a:r>
              <a:rPr lang="fr-FR" dirty="0"/>
              <a:t>Dans les </a:t>
            </a:r>
            <a:r>
              <a:rPr lang="fr-FR" dirty="0" err="1"/>
              <a:t>interpréteurs</a:t>
            </a:r>
            <a:r>
              <a:rPr lang="fr-FR" dirty="0"/>
              <a:t> de commandes les plus anciens, l’invite se </a:t>
            </a:r>
            <a:r>
              <a:rPr lang="fr-FR" dirty="0" err="1"/>
              <a:t>résumait</a:t>
            </a:r>
            <a:r>
              <a:rPr lang="fr-FR" dirty="0"/>
              <a:t> à un unique </a:t>
            </a:r>
            <a:r>
              <a:rPr lang="fr-FR" dirty="0" err="1"/>
              <a:t>caractère</a:t>
            </a:r>
            <a:r>
              <a:rPr lang="fr-FR" dirty="0"/>
              <a:t> (qu’on retrouve encore à la fin de certaines invites aujourd’hui), </a:t>
            </a:r>
          </a:p>
          <a:p>
            <a:r>
              <a:rPr lang="fr-FR" dirty="0"/>
              <a:t>qui pouvait </a:t>
            </a:r>
            <a:r>
              <a:rPr lang="fr-FR" dirty="0" err="1"/>
              <a:t>être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$  pour les </a:t>
            </a:r>
            <a:r>
              <a:rPr lang="fr-FR" dirty="0" err="1"/>
              <a:t>interpréteurs</a:t>
            </a:r>
            <a:r>
              <a:rPr lang="fr-FR" dirty="0"/>
              <a:t> de commandes de la famille du </a:t>
            </a:r>
            <a:r>
              <a:rPr lang="fr-FR" dirty="0" err="1"/>
              <a:t>Bourne</a:t>
            </a:r>
            <a:r>
              <a:rPr lang="fr-FR" dirty="0"/>
              <a:t> </a:t>
            </a:r>
            <a:r>
              <a:rPr lang="fr-FR" dirty="0" err="1"/>
              <a:t>shell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% pour les </a:t>
            </a:r>
            <a:r>
              <a:rPr lang="fr-FR" dirty="0" err="1"/>
              <a:t>interpréteurs</a:t>
            </a:r>
            <a:r>
              <a:rPr lang="fr-FR" dirty="0"/>
              <a:t> de commandes de la famille du C </a:t>
            </a:r>
            <a:r>
              <a:rPr lang="fr-FR" dirty="0" err="1"/>
              <a:t>shell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# dans le cas où l’utilisateur est le super-utilisateur (root) 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8197343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8EAE6B4-849C-3B50-0DAF-8D34C658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retour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FB0E6DD-5DE3-8748-EAA6-4A0CC8B78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 exécution de toute commande UNIX se termine  par l’envoi d’un code retour au processus père.  Celui-ci indique le bon déroulement ou non de la  commande.</a:t>
            </a:r>
          </a:p>
          <a:p>
            <a:r>
              <a:rPr lang="fr-FR" dirty="0"/>
              <a:t>un code retour égal à:</a:t>
            </a:r>
          </a:p>
          <a:p>
            <a:pPr lvl="1"/>
            <a:r>
              <a:rPr lang="fr-FR" dirty="0"/>
              <a:t>0 : indique un bon déroulement</a:t>
            </a:r>
          </a:p>
          <a:p>
            <a:pPr lvl="1"/>
            <a:r>
              <a:rPr lang="fr-FR" dirty="0"/>
              <a:t>1 : indique une erreur de syntaxe</a:t>
            </a:r>
          </a:p>
          <a:p>
            <a:pPr lvl="1"/>
            <a:r>
              <a:rPr lang="fr-FR" dirty="0"/>
              <a:t>2 : une erreur d’emploi de la commande.</a:t>
            </a:r>
          </a:p>
          <a:p>
            <a:r>
              <a:rPr lang="fr-FR" dirty="0"/>
              <a:t>La variable $? du </a:t>
            </a:r>
            <a:r>
              <a:rPr lang="fr-FR" dirty="0" err="1"/>
              <a:t>shell</a:t>
            </a:r>
            <a:r>
              <a:rPr lang="fr-FR" dirty="0"/>
              <a:t> permet d’afficher le code</a:t>
            </a:r>
          </a:p>
          <a:p>
            <a:r>
              <a:rPr lang="fr-FR" dirty="0"/>
              <a:t>retour de la dernière commande exécuté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pPr marL="38100">
                <a:lnSpc>
                  <a:spcPts val="1650"/>
                </a:lnSpc>
              </a:pPr>
              <a:t>80</a:t>
            </a:fld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451ADCCE-9A8A-2C6C-15C0-0F0098EA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signaux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B5396C5D-2A7C-2B9F-AE00-67E1BD19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Un processus (ou le système) peut envoyer un signal à  un autre processus (commande ou appel </a:t>
            </a:r>
            <a:r>
              <a:rPr lang="fr-FR" dirty="0" err="1"/>
              <a:t>kill</a:t>
            </a:r>
            <a:r>
              <a:rPr lang="fr-FR" dirty="0"/>
              <a:t>) .Le  processus destinataire réagit instantanément (il  interrompt l'exécution de son programme, traite le  signal, et éventuellement reprend son exécution)</a:t>
            </a:r>
          </a:p>
          <a:p>
            <a:r>
              <a:rPr lang="fr-FR" dirty="0"/>
              <a:t>Le système communique avec les processus à l’aide de  signaux. Un signal ne transporte pas d'information autre  que son numéro. Il existe quelques dizaines de signaux  distincts, définis par le système (</a:t>
            </a:r>
            <a:r>
              <a:rPr lang="fr-FR" dirty="0" err="1"/>
              <a:t>kill</a:t>
            </a:r>
            <a:r>
              <a:rPr lang="fr-FR" dirty="0"/>
              <a:t> -l pour obtenir la  liste)</a:t>
            </a:r>
          </a:p>
          <a:p>
            <a:r>
              <a:rPr lang="fr-FR" dirty="0"/>
              <a:t>Par exemple:</a:t>
            </a:r>
          </a:p>
          <a:p>
            <a:r>
              <a:rPr lang="fr-FR" dirty="0"/>
              <a:t>SIGKILL Termine le processus autoritairement</a:t>
            </a:r>
          </a:p>
          <a:p>
            <a:r>
              <a:rPr lang="fr-FR" dirty="0"/>
              <a:t>SIGSTOP Met le processus en attente (sommeil)</a:t>
            </a:r>
          </a:p>
          <a:p>
            <a:r>
              <a:rPr lang="fr-FR" dirty="0"/>
              <a:t>SIGCONT Reprend l'exécution d'un processus endormi</a:t>
            </a:r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451ADCCE-9A8A-2C6C-15C0-0F0098EA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signaux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B5396C5D-2A7C-2B9F-AE00-67E1BD19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de génération de signaux :</a:t>
            </a:r>
          </a:p>
          <a:p>
            <a:r>
              <a:rPr lang="fr-FR" dirty="0"/>
              <a:t>Lorsqu'un fils se termine, un signal SIGCHLD est  envoyé à son père. Cependant, le père ne sait pas  lequel de ses fils s’est terminé.</a:t>
            </a:r>
          </a:p>
          <a:p>
            <a:r>
              <a:rPr lang="fr-FR" dirty="0"/>
              <a:t>Lorsqu’un processus écrit à une adresse mémoire</a:t>
            </a:r>
          </a:p>
          <a:p>
            <a:r>
              <a:rPr lang="fr-FR" dirty="0"/>
              <a:t>invalide, un signal SIGSEGV est généré</a:t>
            </a:r>
          </a:p>
          <a:p>
            <a:r>
              <a:rPr lang="fr-FR" dirty="0"/>
              <a:t>div. par 0 envoie le signal SIGFPE (</a:t>
            </a:r>
            <a:r>
              <a:rPr lang="fr-FR" dirty="0" err="1"/>
              <a:t>Floating</a:t>
            </a:r>
            <a:r>
              <a:rPr lang="fr-FR" dirty="0"/>
              <a:t> Point  Exception)</a:t>
            </a:r>
          </a:p>
          <a:p>
            <a:r>
              <a:rPr lang="fr-FR" dirty="0"/>
              <a:t>Certaines touches entrainent l'envoi d'un signal :</a:t>
            </a:r>
          </a:p>
          <a:p>
            <a:pPr lvl="1"/>
            <a:r>
              <a:rPr lang="fr-FR" dirty="0" err="1"/>
              <a:t>Ctrl+C</a:t>
            </a:r>
            <a:r>
              <a:rPr lang="fr-FR" dirty="0"/>
              <a:t> Envoie SIGINT</a:t>
            </a:r>
          </a:p>
          <a:p>
            <a:pPr lvl="1"/>
            <a:r>
              <a:rPr lang="fr-FR" dirty="0"/>
              <a:t>Ctrl+\ Envoie SIGQUIT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62373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259C-C384-61B5-BFC2-B9255231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séquentielle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B304D-4C36-9F37-48E5-3F8F040A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mode d’exécution par défaut</a:t>
            </a:r>
          </a:p>
          <a:p>
            <a:r>
              <a:rPr lang="fr-FR" dirty="0"/>
              <a:t>Exécution synchrone</a:t>
            </a:r>
          </a:p>
          <a:p>
            <a:r>
              <a:rPr lang="fr-FR" dirty="0"/>
              <a:t>Pour lancer l'exécution séquentielle de  plusieurs commandes sur la même ligne de  commande, il suffit de les séparer par le  caractère ;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35F386-214C-A940-8578-C8FBB16B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9754753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259C-C384-61B5-BFC2-B9255231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En arrière 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B304D-4C36-9F37-48E5-3F8F040A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rendre immédiatement le contrôle à  l’utilisateur</a:t>
            </a:r>
          </a:p>
          <a:p>
            <a:r>
              <a:rPr lang="fr-FR" dirty="0"/>
              <a:t>On utilise le caractère &amp; pour lancer une  commande en arrière-plan ( cmd &amp;)</a:t>
            </a:r>
          </a:p>
          <a:p>
            <a:r>
              <a:rPr lang="fr-FR" dirty="0"/>
              <a:t>Si le terminal est fermé, la commande en arrière  plan est interrompue automatiquement</a:t>
            </a:r>
          </a:p>
          <a:p>
            <a:r>
              <a:rPr lang="fr-FR" dirty="0"/>
              <a:t>Solution: lancer la commande sous le contrôle de la  commande </a:t>
            </a:r>
            <a:r>
              <a:rPr lang="fr-FR" dirty="0" err="1"/>
              <a:t>nohup</a:t>
            </a:r>
            <a:r>
              <a:rPr lang="fr-FR" dirty="0"/>
              <a:t> (</a:t>
            </a:r>
            <a:r>
              <a:rPr lang="fr-FR" dirty="0" err="1"/>
              <a:t>nohup</a:t>
            </a:r>
            <a:r>
              <a:rPr lang="fr-FR" dirty="0"/>
              <a:t> </a:t>
            </a:r>
            <a:r>
              <a:rPr lang="fr-FR" dirty="0" err="1"/>
              <a:t>nom_commande</a:t>
            </a:r>
            <a:r>
              <a:rPr lang="fr-FR" dirty="0"/>
              <a:t> &amp;)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35F386-214C-A940-8578-C8FBB16B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35271533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259C-C384-61B5-BFC2-B9255231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B304D-4C36-9F37-48E5-3F8F040A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Commande </a:t>
            </a:r>
            <a:r>
              <a:rPr lang="fr-FR" dirty="0" err="1"/>
              <a:t>ps</a:t>
            </a:r>
            <a:endParaRPr lang="fr-FR" dirty="0"/>
          </a:p>
          <a:p>
            <a:r>
              <a:rPr lang="fr-FR" dirty="0"/>
              <a:t>permet de voir l'état des processus en cours d'exécution  sur une machine</a:t>
            </a:r>
          </a:p>
          <a:p>
            <a:r>
              <a:rPr lang="fr-FR" dirty="0"/>
              <a:t>Syntaxe:</a:t>
            </a:r>
          </a:p>
          <a:p>
            <a:r>
              <a:rPr lang="fr-FR" dirty="0" err="1"/>
              <a:t>ps</a:t>
            </a:r>
            <a:r>
              <a:rPr lang="fr-FR" dirty="0"/>
              <a:t> [options]</a:t>
            </a:r>
          </a:p>
          <a:p>
            <a:r>
              <a:rPr lang="fr-FR" dirty="0"/>
              <a:t>Rarement utilisé sans option</a:t>
            </a:r>
          </a:p>
          <a:p>
            <a:pPr marL="12700" indent="0">
              <a:spcBef>
                <a:spcPts val="680"/>
              </a:spcBef>
              <a:buClr>
                <a:srgbClr val="0E6EC5"/>
              </a:buClr>
              <a:buSzPct val="68750"/>
              <a:buNone/>
              <a:tabLst>
                <a:tab pos="287020" algn="l"/>
              </a:tabLst>
            </a:pPr>
            <a:r>
              <a:rPr lang="fr-FR" sz="2400" spc="-5" dirty="0">
                <a:cs typeface="Arial MT"/>
              </a:rPr>
              <a:t>	Option:</a:t>
            </a:r>
            <a:endParaRPr lang="fr-FR" sz="2400" dirty="0">
              <a:cs typeface="Arial MT"/>
            </a:endParaRPr>
          </a:p>
          <a:p>
            <a:pPr marL="377190" lvl="1" indent="0">
              <a:spcBef>
                <a:spcPts val="505"/>
              </a:spcBef>
              <a:buClr>
                <a:srgbClr val="0E6EC5"/>
              </a:buClr>
              <a:buSzPct val="78571"/>
              <a:buNone/>
              <a:tabLst>
                <a:tab pos="652780" algn="l"/>
                <a:tab pos="653415" algn="l"/>
              </a:tabLst>
            </a:pPr>
            <a:r>
              <a:rPr lang="fr-FR" sz="2100" spc="-5" dirty="0">
                <a:cs typeface="Arial MT"/>
              </a:rPr>
              <a:t>-e </a:t>
            </a:r>
            <a:r>
              <a:rPr lang="fr-FR" sz="2100" dirty="0">
                <a:cs typeface="Arial MT"/>
              </a:rPr>
              <a:t>:</a:t>
            </a:r>
            <a:r>
              <a:rPr lang="fr-FR" sz="2100" spc="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affichage</a:t>
            </a:r>
            <a:r>
              <a:rPr lang="fr-FR" sz="2100" spc="-3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de</a:t>
            </a:r>
            <a:r>
              <a:rPr lang="fr-FR" sz="2100" spc="-1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tous les</a:t>
            </a:r>
            <a:r>
              <a:rPr lang="fr-FR" sz="210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processus</a:t>
            </a:r>
            <a:endParaRPr lang="fr-FR" sz="2100" dirty="0">
              <a:cs typeface="Arial MT"/>
            </a:endParaRPr>
          </a:p>
          <a:p>
            <a:pPr marL="377190" lvl="1" indent="0">
              <a:spcBef>
                <a:spcPts val="505"/>
              </a:spcBef>
              <a:buClr>
                <a:srgbClr val="0E6EC5"/>
              </a:buClr>
              <a:buSzPct val="78571"/>
              <a:buNone/>
              <a:tabLst>
                <a:tab pos="652780" algn="l"/>
                <a:tab pos="653415" algn="l"/>
              </a:tabLst>
            </a:pPr>
            <a:r>
              <a:rPr lang="fr-FR" sz="2100" spc="-5" dirty="0">
                <a:cs typeface="Arial MT"/>
              </a:rPr>
              <a:t>-f</a:t>
            </a:r>
            <a:r>
              <a:rPr lang="fr-FR" sz="2100" spc="-15" dirty="0">
                <a:cs typeface="Arial MT"/>
              </a:rPr>
              <a:t> </a:t>
            </a:r>
            <a:r>
              <a:rPr lang="fr-FR" sz="2100" dirty="0">
                <a:cs typeface="Arial MT"/>
              </a:rPr>
              <a:t>:</a:t>
            </a:r>
            <a:r>
              <a:rPr lang="fr-FR" sz="2100" spc="-1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affichage</a:t>
            </a:r>
            <a:r>
              <a:rPr lang="fr-FR" sz="2100" spc="-3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détaillé</a:t>
            </a:r>
            <a:endParaRPr lang="fr-FR" sz="2100" dirty="0">
              <a:cs typeface="Arial MT"/>
            </a:endParaRPr>
          </a:p>
          <a:p>
            <a:pPr marL="377825" marR="278765" lvl="1" indent="0">
              <a:spcBef>
                <a:spcPts val="505"/>
              </a:spcBef>
              <a:buClr>
                <a:srgbClr val="0E6EC5"/>
              </a:buClr>
              <a:buSzPct val="78571"/>
              <a:buNone/>
              <a:tabLst>
                <a:tab pos="727075" algn="l"/>
                <a:tab pos="728345" algn="l"/>
              </a:tabLst>
            </a:pPr>
            <a:r>
              <a:rPr lang="fr-FR" sz="2100" spc="-5" dirty="0">
                <a:cs typeface="Arial MT"/>
              </a:rPr>
              <a:t>-x</a:t>
            </a:r>
            <a:r>
              <a:rPr lang="fr-FR" sz="2100" spc="5" dirty="0">
                <a:cs typeface="Arial MT"/>
              </a:rPr>
              <a:t> </a:t>
            </a:r>
            <a:r>
              <a:rPr lang="fr-FR" sz="2100" dirty="0">
                <a:cs typeface="Arial MT"/>
              </a:rPr>
              <a:t>:</a:t>
            </a:r>
            <a:r>
              <a:rPr lang="fr-FR" sz="2100" spc="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permet</a:t>
            </a:r>
            <a:r>
              <a:rPr lang="fr-FR" sz="2100" spc="-1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de</a:t>
            </a:r>
            <a:r>
              <a:rPr lang="fr-FR" sz="2100" spc="-10" dirty="0">
                <a:cs typeface="Arial MT"/>
              </a:rPr>
              <a:t> </a:t>
            </a:r>
            <a:r>
              <a:rPr lang="fr-FR" sz="2100" dirty="0">
                <a:cs typeface="Arial MT"/>
              </a:rPr>
              <a:t>visualiser</a:t>
            </a:r>
            <a:r>
              <a:rPr lang="fr-FR" sz="2100" spc="-30" dirty="0">
                <a:cs typeface="Arial MT"/>
              </a:rPr>
              <a:t> </a:t>
            </a:r>
            <a:r>
              <a:rPr lang="fr-FR" sz="2100" dirty="0">
                <a:cs typeface="Arial MT"/>
              </a:rPr>
              <a:t>tout </a:t>
            </a:r>
            <a:r>
              <a:rPr lang="fr-FR" sz="2100" spc="-5" dirty="0">
                <a:cs typeface="Arial MT"/>
              </a:rPr>
              <a:t>les</a:t>
            </a:r>
            <a:r>
              <a:rPr lang="fr-FR" sz="210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processus</a:t>
            </a:r>
            <a:r>
              <a:rPr lang="fr-FR" sz="2100" spc="-25" dirty="0">
                <a:cs typeface="Arial MT"/>
              </a:rPr>
              <a:t> </a:t>
            </a:r>
            <a:r>
              <a:rPr lang="fr-FR" sz="2100" dirty="0">
                <a:cs typeface="Arial MT"/>
              </a:rPr>
              <a:t>actifs</a:t>
            </a:r>
            <a:r>
              <a:rPr lang="fr-FR" sz="2100" spc="-5" dirty="0">
                <a:cs typeface="Arial MT"/>
              </a:rPr>
              <a:t> de </a:t>
            </a:r>
            <a:r>
              <a:rPr lang="fr-FR" sz="2100" spc="-56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l'utilisateur</a:t>
            </a:r>
            <a:r>
              <a:rPr lang="fr-FR" sz="2100" spc="-3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courant</a:t>
            </a:r>
            <a:endParaRPr lang="fr-FR" sz="2100" dirty="0">
              <a:cs typeface="Arial MT"/>
            </a:endParaRPr>
          </a:p>
          <a:p>
            <a:pPr marL="377190" lvl="1" indent="0">
              <a:buClr>
                <a:srgbClr val="0E6EC5"/>
              </a:buClr>
              <a:buSzPct val="78571"/>
              <a:buNone/>
              <a:tabLst>
                <a:tab pos="652780" algn="l"/>
                <a:tab pos="653415" algn="l"/>
              </a:tabLst>
            </a:pPr>
            <a:r>
              <a:rPr lang="fr-FR" sz="2100" spc="-5" dirty="0">
                <a:cs typeface="Arial MT"/>
              </a:rPr>
              <a:t>-</a:t>
            </a:r>
            <a:r>
              <a:rPr lang="fr-FR" sz="2100" spc="-5" dirty="0" err="1">
                <a:cs typeface="Arial MT"/>
              </a:rPr>
              <a:t>ax</a:t>
            </a:r>
            <a:r>
              <a:rPr lang="fr-FR" sz="2100" spc="1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:permet</a:t>
            </a:r>
            <a:r>
              <a:rPr lang="fr-FR" sz="2100" spc="5" dirty="0">
                <a:cs typeface="Arial MT"/>
              </a:rPr>
              <a:t> </a:t>
            </a:r>
            <a:r>
              <a:rPr lang="fr-FR" sz="2100" spc="-10" dirty="0">
                <a:cs typeface="Arial MT"/>
              </a:rPr>
              <a:t>de</a:t>
            </a:r>
            <a:r>
              <a:rPr lang="fr-FR" sz="2100" spc="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visualiser</a:t>
            </a:r>
            <a:r>
              <a:rPr lang="fr-FR" sz="2100" spc="-2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tous</a:t>
            </a:r>
            <a:r>
              <a:rPr lang="fr-FR" sz="2100" spc="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les</a:t>
            </a:r>
            <a:r>
              <a:rPr lang="fr-FR" sz="2100" spc="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processus</a:t>
            </a:r>
            <a:r>
              <a:rPr lang="fr-FR" sz="2100" spc="-15" dirty="0">
                <a:cs typeface="Arial MT"/>
              </a:rPr>
              <a:t> </a:t>
            </a:r>
            <a:r>
              <a:rPr lang="fr-FR" sz="2100" dirty="0">
                <a:cs typeface="Arial MT"/>
              </a:rPr>
              <a:t>de</a:t>
            </a:r>
            <a:r>
              <a:rPr lang="fr-FR" sz="2100" spc="-5" dirty="0">
                <a:cs typeface="Arial MT"/>
              </a:rPr>
              <a:t> </a:t>
            </a:r>
            <a:r>
              <a:rPr lang="fr-FR" sz="2100" dirty="0">
                <a:cs typeface="Arial MT"/>
              </a:rPr>
              <a:t>la </a:t>
            </a:r>
            <a:r>
              <a:rPr lang="fr-FR" sz="2100" spc="-5" dirty="0">
                <a:cs typeface="Arial MT"/>
              </a:rPr>
              <a:t>machine</a:t>
            </a:r>
            <a:r>
              <a:rPr lang="fr-FR" sz="2100" spc="-2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de tous</a:t>
            </a:r>
            <a:r>
              <a:rPr lang="fr-FR" sz="2100" spc="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les</a:t>
            </a:r>
            <a:r>
              <a:rPr lang="fr-FR" sz="210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utilisateurs</a:t>
            </a:r>
            <a:endParaRPr lang="fr-FR" sz="2100" dirty="0">
              <a:cs typeface="Arial MT"/>
            </a:endParaRPr>
          </a:p>
          <a:p>
            <a:pPr marL="377190" lvl="1" indent="0">
              <a:buClr>
                <a:srgbClr val="0E6EC5"/>
              </a:buClr>
              <a:buSzPct val="78571"/>
              <a:buNone/>
              <a:tabLst>
                <a:tab pos="652780" algn="l"/>
                <a:tab pos="653415" algn="l"/>
              </a:tabLst>
            </a:pPr>
            <a:r>
              <a:rPr lang="fr-FR" sz="2100" spc="-5" dirty="0">
                <a:cs typeface="Arial MT"/>
              </a:rPr>
              <a:t>-aux</a:t>
            </a:r>
            <a:r>
              <a:rPr lang="fr-FR" sz="2100" spc="10" dirty="0">
                <a:cs typeface="Arial MT"/>
              </a:rPr>
              <a:t> </a:t>
            </a:r>
            <a:r>
              <a:rPr lang="fr-FR" sz="2100" dirty="0">
                <a:cs typeface="Arial MT"/>
              </a:rPr>
              <a:t>: </a:t>
            </a:r>
            <a:r>
              <a:rPr lang="fr-FR" sz="2100" spc="-5" dirty="0">
                <a:cs typeface="Arial MT"/>
              </a:rPr>
              <a:t>permet</a:t>
            </a:r>
            <a:r>
              <a:rPr lang="fr-FR" sz="2100" spc="1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de</a:t>
            </a:r>
            <a:r>
              <a:rPr lang="fr-FR" sz="2100" spc="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visualiser</a:t>
            </a:r>
            <a:r>
              <a:rPr lang="fr-FR" sz="2100" spc="-2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affiche</a:t>
            </a:r>
            <a:r>
              <a:rPr lang="fr-FR" sz="2100" spc="-1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les</a:t>
            </a:r>
            <a:r>
              <a:rPr lang="fr-FR" sz="2100" spc="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utilisateurs </a:t>
            </a:r>
            <a:r>
              <a:rPr lang="fr-FR" sz="2100" spc="-570" dirty="0">
                <a:cs typeface="Arial MT"/>
              </a:rPr>
              <a:t> </a:t>
            </a:r>
            <a:r>
              <a:rPr lang="fr-FR" sz="2100" dirty="0">
                <a:cs typeface="Arial MT"/>
              </a:rPr>
              <a:t>associés</a:t>
            </a:r>
            <a:r>
              <a:rPr lang="fr-FR" sz="2100" spc="-3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à</a:t>
            </a:r>
            <a:r>
              <a:rPr lang="fr-FR" sz="210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chaque processus</a:t>
            </a:r>
            <a:endParaRPr lang="fr-FR" sz="2100" dirty="0">
              <a:cs typeface="Arial MT"/>
            </a:endParaRPr>
          </a:p>
          <a:p>
            <a:pPr marL="377190" lvl="1" indent="0">
              <a:buClr>
                <a:srgbClr val="0E6EC5"/>
              </a:buClr>
              <a:buSzPct val="78571"/>
              <a:buNone/>
              <a:tabLst>
                <a:tab pos="652780" algn="l"/>
                <a:tab pos="653415" algn="l"/>
              </a:tabLst>
            </a:pPr>
            <a:r>
              <a:rPr lang="fr-FR" sz="2100" spc="-5" dirty="0">
                <a:cs typeface="Arial MT"/>
              </a:rPr>
              <a:t>-u</a:t>
            </a:r>
            <a:r>
              <a:rPr lang="fr-FR" sz="210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nom utilisateur</a:t>
            </a:r>
            <a:r>
              <a:rPr lang="fr-FR" sz="2100" spc="-25" dirty="0">
                <a:cs typeface="Arial MT"/>
              </a:rPr>
              <a:t> </a:t>
            </a:r>
            <a:r>
              <a:rPr lang="fr-FR" sz="2100" dirty="0">
                <a:cs typeface="Arial MT"/>
              </a:rPr>
              <a:t>:</a:t>
            </a:r>
            <a:r>
              <a:rPr lang="fr-FR" sz="2100" spc="1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affiche</a:t>
            </a:r>
            <a:r>
              <a:rPr lang="fr-FR" sz="2100" spc="-1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chaque</a:t>
            </a:r>
            <a:r>
              <a:rPr lang="fr-FR" sz="2100" spc="-1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processus</a:t>
            </a:r>
            <a:r>
              <a:rPr lang="fr-FR" sz="2100" spc="-25" dirty="0">
                <a:cs typeface="Arial MT"/>
              </a:rPr>
              <a:t> </a:t>
            </a:r>
            <a:r>
              <a:rPr lang="fr-FR" sz="2100" dirty="0">
                <a:cs typeface="Arial MT"/>
              </a:rPr>
              <a:t>associés </a:t>
            </a:r>
            <a:r>
              <a:rPr lang="fr-FR" sz="2100" spc="-5" dirty="0">
                <a:cs typeface="Arial MT"/>
              </a:rPr>
              <a:t>à</a:t>
            </a:r>
            <a:r>
              <a:rPr lang="fr-FR" sz="2100" spc="-2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utilisateur</a:t>
            </a:r>
            <a:endParaRPr lang="fr-FR" sz="2100" dirty="0">
              <a:cs typeface="Arial MT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35F386-214C-A940-8578-C8FBB16B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8207036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259C-C384-61B5-BFC2-B9255231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B304D-4C36-9F37-48E5-3F8F040A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marR="123189" indent="-457200">
              <a:spcBef>
                <a:spcPts val="100"/>
              </a:spcBef>
              <a:buClr>
                <a:srgbClr val="0E6EC5"/>
              </a:buClr>
              <a:buSzPct val="69047"/>
              <a:tabLst>
                <a:tab pos="287020" algn="l"/>
              </a:tabLst>
            </a:pPr>
            <a:r>
              <a:rPr lang="fr-FR" dirty="0">
                <a:cs typeface="Arial MT"/>
              </a:rPr>
              <a:t>Permet </a:t>
            </a:r>
            <a:r>
              <a:rPr lang="fr-FR" spc="-10" dirty="0">
                <a:cs typeface="Arial MT"/>
              </a:rPr>
              <a:t>d’afficher </a:t>
            </a:r>
            <a:r>
              <a:rPr lang="fr-FR" spc="-5" dirty="0">
                <a:cs typeface="Arial MT"/>
              </a:rPr>
              <a:t>des informations en continu </a:t>
            </a:r>
            <a:r>
              <a:rPr lang="fr-FR" dirty="0">
                <a:cs typeface="Arial MT"/>
              </a:rPr>
              <a:t>sur </a:t>
            </a:r>
            <a:r>
              <a:rPr lang="fr-FR" spc="-5" dirty="0">
                <a:cs typeface="Arial MT"/>
              </a:rPr>
              <a:t>l’activité </a:t>
            </a:r>
            <a:r>
              <a:rPr lang="fr-FR" spc="-570" dirty="0">
                <a:cs typeface="Arial MT"/>
              </a:rPr>
              <a:t> </a:t>
            </a:r>
            <a:r>
              <a:rPr lang="fr-FR" spc="-5" dirty="0">
                <a:cs typeface="Arial MT"/>
              </a:rPr>
              <a:t>du</a:t>
            </a:r>
            <a:r>
              <a:rPr lang="fr-FR" spc="-15" dirty="0">
                <a:cs typeface="Arial MT"/>
              </a:rPr>
              <a:t> </a:t>
            </a:r>
            <a:r>
              <a:rPr lang="fr-FR" dirty="0">
                <a:cs typeface="Arial MT"/>
              </a:rPr>
              <a:t>système</a:t>
            </a:r>
          </a:p>
          <a:p>
            <a:pPr marL="469900" marR="5080" indent="-457200">
              <a:spcBef>
                <a:spcPts val="600"/>
              </a:spcBef>
              <a:buClr>
                <a:srgbClr val="0E6EC5"/>
              </a:buClr>
              <a:buSzPct val="69047"/>
              <a:tabLst>
                <a:tab pos="287020" algn="l"/>
              </a:tabLst>
            </a:pPr>
            <a:r>
              <a:rPr lang="fr-FR" dirty="0">
                <a:cs typeface="Arial MT"/>
              </a:rPr>
              <a:t>Permet surtout </a:t>
            </a:r>
            <a:r>
              <a:rPr lang="fr-FR" spc="-5" dirty="0">
                <a:cs typeface="Arial MT"/>
              </a:rPr>
              <a:t>de suivre les </a:t>
            </a:r>
            <a:r>
              <a:rPr lang="fr-FR" dirty="0">
                <a:cs typeface="Arial MT"/>
              </a:rPr>
              <a:t>ressources </a:t>
            </a:r>
            <a:r>
              <a:rPr lang="fr-FR" spc="-5" dirty="0">
                <a:cs typeface="Arial MT"/>
              </a:rPr>
              <a:t>que les </a:t>
            </a:r>
            <a:r>
              <a:rPr lang="fr-FR" dirty="0">
                <a:cs typeface="Arial MT"/>
              </a:rPr>
              <a:t>processus </a:t>
            </a:r>
            <a:r>
              <a:rPr lang="fr-FR" spc="-570" dirty="0">
                <a:cs typeface="Arial MT"/>
              </a:rPr>
              <a:t> </a:t>
            </a:r>
            <a:r>
              <a:rPr lang="fr-FR" spc="-5" dirty="0">
                <a:cs typeface="Arial MT"/>
              </a:rPr>
              <a:t>utilisent (quantité de </a:t>
            </a:r>
            <a:r>
              <a:rPr lang="fr-FR" dirty="0">
                <a:cs typeface="Arial MT"/>
              </a:rPr>
              <a:t>RAM, </a:t>
            </a:r>
            <a:r>
              <a:rPr lang="fr-FR" spc="-5" dirty="0">
                <a:cs typeface="Arial MT"/>
              </a:rPr>
              <a:t>pourcentage de </a:t>
            </a:r>
            <a:r>
              <a:rPr lang="fr-FR" dirty="0">
                <a:cs typeface="Arial MT"/>
              </a:rPr>
              <a:t>CPU, </a:t>
            </a:r>
            <a:r>
              <a:rPr lang="fr-FR" spc="-5" dirty="0">
                <a:cs typeface="Arial MT"/>
              </a:rPr>
              <a:t>la durée </a:t>
            </a:r>
            <a:r>
              <a:rPr lang="fr-FR" dirty="0">
                <a:cs typeface="Arial MT"/>
              </a:rPr>
              <a:t> </a:t>
            </a:r>
            <a:r>
              <a:rPr lang="fr-FR" spc="-5" dirty="0">
                <a:cs typeface="Arial MT"/>
              </a:rPr>
              <a:t>de</a:t>
            </a:r>
            <a:r>
              <a:rPr lang="fr-FR" spc="-15" dirty="0">
                <a:cs typeface="Arial MT"/>
              </a:rPr>
              <a:t> </a:t>
            </a:r>
            <a:r>
              <a:rPr lang="fr-FR" dirty="0">
                <a:cs typeface="Arial MT"/>
              </a:rPr>
              <a:t>ce</a:t>
            </a:r>
            <a:r>
              <a:rPr lang="fr-FR" spc="-15" dirty="0">
                <a:cs typeface="Arial MT"/>
              </a:rPr>
              <a:t> </a:t>
            </a:r>
            <a:r>
              <a:rPr lang="fr-FR" spc="-5" dirty="0">
                <a:cs typeface="Arial MT"/>
              </a:rPr>
              <a:t>processus</a:t>
            </a:r>
            <a:r>
              <a:rPr lang="fr-FR" spc="-20" dirty="0">
                <a:cs typeface="Arial MT"/>
              </a:rPr>
              <a:t> </a:t>
            </a:r>
            <a:r>
              <a:rPr lang="fr-FR" spc="-5" dirty="0">
                <a:cs typeface="Arial MT"/>
              </a:rPr>
              <a:t>depuis</a:t>
            </a:r>
            <a:r>
              <a:rPr lang="fr-FR" spc="-15" dirty="0">
                <a:cs typeface="Arial MT"/>
              </a:rPr>
              <a:t> </a:t>
            </a:r>
            <a:r>
              <a:rPr lang="fr-FR" spc="-5" dirty="0">
                <a:cs typeface="Arial MT"/>
              </a:rPr>
              <a:t>son</a:t>
            </a:r>
            <a:r>
              <a:rPr lang="fr-FR" dirty="0">
                <a:cs typeface="Arial MT"/>
              </a:rPr>
              <a:t> </a:t>
            </a:r>
            <a:r>
              <a:rPr lang="fr-FR" spc="-5" dirty="0">
                <a:cs typeface="Arial MT"/>
              </a:rPr>
              <a:t>démarrage</a:t>
            </a:r>
            <a:endParaRPr lang="fr-FR" dirty="0">
              <a:cs typeface="Arial MT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35F386-214C-A940-8578-C8FBB16B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31575253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259C-C384-61B5-BFC2-B9255231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</a:t>
            </a:r>
            <a:r>
              <a:rPr lang="fr-FR" dirty="0" err="1"/>
              <a:t>kill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B304D-4C36-9F37-48E5-3F8F040A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spcBef>
                <a:spcPts val="680"/>
              </a:spcBef>
              <a:buSzPct val="68750"/>
              <a:buNone/>
              <a:tabLst>
                <a:tab pos="287020" algn="l"/>
              </a:tabLst>
            </a:pPr>
            <a:r>
              <a:rPr lang="fr-FR" sz="2400" spc="-5" dirty="0">
                <a:cs typeface="Arial MT"/>
              </a:rPr>
              <a:t>Commande </a:t>
            </a:r>
            <a:r>
              <a:rPr lang="fr-FR" sz="2400" spc="-5" dirty="0" err="1">
                <a:cs typeface="Arial MT"/>
              </a:rPr>
              <a:t>kill</a:t>
            </a:r>
            <a:endParaRPr lang="fr-FR" sz="2400" dirty="0">
              <a:cs typeface="Arial MT"/>
            </a:endParaRPr>
          </a:p>
          <a:p>
            <a:pPr marL="652780" marR="5080" lvl="1" indent="-274955">
              <a:spcBef>
                <a:spcPts val="505"/>
              </a:spcBef>
              <a:buClr>
                <a:srgbClr val="0E6EC5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lang="fr-FR" sz="2100" spc="-5" dirty="0">
                <a:cs typeface="Arial MT"/>
              </a:rPr>
              <a:t>pour</a:t>
            </a:r>
            <a:r>
              <a:rPr lang="fr-FR" sz="2100" spc="-1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arrêter</a:t>
            </a:r>
            <a:r>
              <a:rPr lang="fr-FR" sz="2100" spc="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un</a:t>
            </a:r>
            <a:r>
              <a:rPr lang="fr-FR" sz="2100" spc="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processus,</a:t>
            </a:r>
            <a:r>
              <a:rPr lang="fr-FR" sz="2100" spc="-1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on doit</a:t>
            </a:r>
            <a:r>
              <a:rPr lang="fr-FR" sz="2100" spc="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aussi</a:t>
            </a:r>
            <a:r>
              <a:rPr lang="fr-FR" sz="2100" spc="-15" dirty="0">
                <a:cs typeface="Arial MT"/>
              </a:rPr>
              <a:t> </a:t>
            </a:r>
            <a:r>
              <a:rPr lang="fr-FR" sz="2100" dirty="0">
                <a:cs typeface="Arial MT"/>
              </a:rPr>
              <a:t>tuer</a:t>
            </a:r>
            <a:r>
              <a:rPr lang="fr-FR" sz="2100" spc="-5" dirty="0">
                <a:cs typeface="Arial MT"/>
              </a:rPr>
              <a:t> un </a:t>
            </a:r>
            <a:r>
              <a:rPr lang="fr-FR" sz="2100" spc="-57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processus</a:t>
            </a:r>
            <a:endParaRPr lang="fr-FR" sz="2100" dirty="0">
              <a:cs typeface="Arial MT"/>
            </a:endParaRPr>
          </a:p>
          <a:p>
            <a:pPr marL="652780" lvl="1" indent="-275590">
              <a:spcBef>
                <a:spcPts val="505"/>
              </a:spcBef>
              <a:buClr>
                <a:srgbClr val="0E6EC5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lang="fr-FR" sz="2100" dirty="0">
                <a:cs typeface="Arial MT"/>
              </a:rPr>
              <a:t>On </a:t>
            </a:r>
            <a:r>
              <a:rPr lang="fr-FR" sz="2100" spc="-5" dirty="0">
                <a:cs typeface="Arial MT"/>
              </a:rPr>
              <a:t>doit</a:t>
            </a:r>
            <a:r>
              <a:rPr lang="fr-FR" sz="2100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connaître</a:t>
            </a:r>
            <a:r>
              <a:rPr lang="fr-FR" sz="2100" dirty="0">
                <a:cs typeface="Arial MT"/>
              </a:rPr>
              <a:t> son</a:t>
            </a:r>
            <a:r>
              <a:rPr lang="fr-FR" sz="2100" spc="-10" dirty="0">
                <a:cs typeface="Arial MT"/>
              </a:rPr>
              <a:t> </a:t>
            </a:r>
            <a:r>
              <a:rPr lang="fr-FR" sz="2100" dirty="0">
                <a:cs typeface="Arial MT"/>
              </a:rPr>
              <a:t>PID</a:t>
            </a:r>
            <a:r>
              <a:rPr lang="fr-FR" sz="2100" spc="-15" dirty="0">
                <a:cs typeface="Arial MT"/>
              </a:rPr>
              <a:t> </a:t>
            </a:r>
            <a:r>
              <a:rPr lang="fr-FR" sz="2100" spc="-5" dirty="0">
                <a:cs typeface="Arial MT"/>
              </a:rPr>
              <a:t>(commande</a:t>
            </a:r>
            <a:r>
              <a:rPr lang="fr-FR" sz="2100" spc="-10" dirty="0">
                <a:cs typeface="Arial MT"/>
              </a:rPr>
              <a:t> </a:t>
            </a:r>
            <a:r>
              <a:rPr lang="fr-FR" sz="2100" spc="-5" dirty="0" err="1">
                <a:cs typeface="Arial MT"/>
              </a:rPr>
              <a:t>ps</a:t>
            </a:r>
            <a:r>
              <a:rPr lang="fr-FR" sz="2100" spc="-5" dirty="0">
                <a:cs typeface="Arial MT"/>
              </a:rPr>
              <a:t>)</a:t>
            </a:r>
            <a:endParaRPr lang="fr-FR" sz="2100" dirty="0">
              <a:cs typeface="Arial MT"/>
            </a:endParaRPr>
          </a:p>
          <a:p>
            <a:pPr marL="652780" lvl="1" indent="-275590">
              <a:spcBef>
                <a:spcPts val="505"/>
              </a:spcBef>
              <a:buClr>
                <a:srgbClr val="0E6EC5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lang="fr-FR" sz="2100" spc="-5" dirty="0">
                <a:cs typeface="Arial MT"/>
              </a:rPr>
              <a:t>Syntaxe:</a:t>
            </a:r>
            <a:endParaRPr lang="fr-FR" sz="2100" dirty="0">
              <a:cs typeface="Arial MT"/>
            </a:endParaRPr>
          </a:p>
          <a:p>
            <a:pPr marL="1750060" lvl="2" indent="-183515">
              <a:spcBef>
                <a:spcPts val="400"/>
              </a:spcBef>
              <a:buClr>
                <a:srgbClr val="0E6EC5"/>
              </a:buClr>
              <a:tabLst>
                <a:tab pos="1750695" algn="l"/>
              </a:tabLst>
            </a:pPr>
            <a:r>
              <a:rPr lang="fr-FR" sz="1600" spc="-5" dirty="0" err="1">
                <a:cs typeface="Arial MT"/>
              </a:rPr>
              <a:t>kill</a:t>
            </a:r>
            <a:r>
              <a:rPr lang="fr-FR" sz="1600" spc="-45" dirty="0">
                <a:cs typeface="Arial MT"/>
              </a:rPr>
              <a:t> </a:t>
            </a:r>
            <a:r>
              <a:rPr lang="fr-FR" sz="1600" spc="-5" dirty="0">
                <a:cs typeface="Arial MT"/>
              </a:rPr>
              <a:t>-9</a:t>
            </a:r>
            <a:r>
              <a:rPr lang="fr-FR" sz="1600" spc="-15" dirty="0">
                <a:cs typeface="Arial MT"/>
              </a:rPr>
              <a:t> </a:t>
            </a:r>
            <a:r>
              <a:rPr lang="fr-FR" sz="1600" spc="-5" dirty="0">
                <a:cs typeface="Arial MT"/>
              </a:rPr>
              <a:t>PID</a:t>
            </a:r>
            <a:endParaRPr lang="fr-FR" sz="1600" dirty="0">
              <a:cs typeface="Arial MT"/>
            </a:endParaRPr>
          </a:p>
          <a:p>
            <a:pPr marL="1750060" lvl="2" indent="-183515">
              <a:spcBef>
                <a:spcPts val="390"/>
              </a:spcBef>
              <a:buClr>
                <a:srgbClr val="0E6EC5"/>
              </a:buClr>
              <a:tabLst>
                <a:tab pos="1750695" algn="l"/>
              </a:tabLst>
            </a:pPr>
            <a:r>
              <a:rPr lang="fr-FR" sz="1600" dirty="0" err="1">
                <a:cs typeface="Arial MT"/>
              </a:rPr>
              <a:t>kill</a:t>
            </a:r>
            <a:r>
              <a:rPr lang="fr-FR" sz="1600" spc="-60" dirty="0">
                <a:cs typeface="Arial MT"/>
              </a:rPr>
              <a:t> </a:t>
            </a:r>
            <a:r>
              <a:rPr lang="fr-FR" sz="1600" spc="-5" dirty="0">
                <a:cs typeface="Arial MT"/>
              </a:rPr>
              <a:t>PID</a:t>
            </a:r>
            <a:endParaRPr lang="fr-FR" sz="1600" dirty="0">
              <a:cs typeface="Arial MT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35F386-214C-A940-8578-C8FBB16B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5225724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FB47C-D843-274A-A10A-EA6A30F6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Redirections entrées 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D16C0A-0F14-BFEE-F77F-20184D4D7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Redirection = débrancher la connexion au terminal pour</a:t>
            </a:r>
            <a:br>
              <a:rPr lang="fr-FR" dirty="0"/>
            </a:br>
            <a:r>
              <a:rPr lang="fr-FR" dirty="0"/>
              <a:t>brancher l'E/S sur autre chose</a:t>
            </a:r>
            <a:br>
              <a:rPr lang="fr-FR" dirty="0"/>
            </a:br>
            <a:r>
              <a:rPr lang="fr-FR" dirty="0"/>
              <a:t>un fichier</a:t>
            </a:r>
            <a:br>
              <a:rPr lang="fr-FR" dirty="0"/>
            </a:br>
            <a:r>
              <a:rPr lang="fr-FR" dirty="0"/>
              <a:t>cat &lt; fichier (ou cat 0&lt; fichier)</a:t>
            </a:r>
            <a:br>
              <a:rPr lang="fr-FR" dirty="0"/>
            </a:br>
            <a:r>
              <a:rPr lang="fr-FR" dirty="0"/>
              <a:t>cat &gt; fichier (ou cat 1&gt; fichier)</a:t>
            </a:r>
            <a:br>
              <a:rPr lang="fr-FR" dirty="0"/>
            </a:br>
            <a:r>
              <a:rPr lang="fr-FR" dirty="0"/>
              <a:t>cat 2&gt; fichier : redirige les erreurs vers fichier</a:t>
            </a:r>
            <a:br>
              <a:rPr lang="fr-FR" dirty="0"/>
            </a:br>
            <a:r>
              <a:rPr lang="fr-FR" dirty="0"/>
              <a:t>Possibilité de redirections</a:t>
            </a:r>
            <a:br>
              <a:rPr lang="fr-FR" dirty="0"/>
            </a:br>
            <a:r>
              <a:rPr lang="fr-FR" dirty="0"/>
              <a:t>cat &lt; toto &gt; titi 2&gt; tutu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0B9717-D7B4-8053-AA90-E1DFEF4C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3712515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Ecrire une ligne de commande </a:t>
            </a:r>
            <a:r>
              <a:rPr lang="fr-FR" dirty="0" err="1"/>
              <a:t>équivalente</a:t>
            </a:r>
            <a:r>
              <a:rPr lang="fr-FR" dirty="0"/>
              <a:t> à : </a:t>
            </a:r>
          </a:p>
          <a:p>
            <a:r>
              <a:rPr lang="fr-FR" dirty="0"/>
              <a:t>ls -l /</a:t>
            </a:r>
            <a:r>
              <a:rPr lang="fr-FR" dirty="0" err="1"/>
              <a:t>usr</a:t>
            </a:r>
            <a:r>
              <a:rPr lang="fr-FR" dirty="0"/>
              <a:t>/bin &gt; </a:t>
            </a:r>
            <a:r>
              <a:rPr lang="fr-FR" dirty="0" err="1"/>
              <a:t>tmp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tmp</a:t>
            </a:r>
            <a:r>
              <a:rPr lang="fr-FR" dirty="0"/>
              <a:t> </a:t>
            </a:r>
            <a:r>
              <a:rPr lang="fr-FR" dirty="0" err="1"/>
              <a:t>rm</a:t>
            </a:r>
            <a:r>
              <a:rPr lang="fr-FR" dirty="0"/>
              <a:t> </a:t>
            </a:r>
            <a:r>
              <a:rPr lang="fr-FR" dirty="0" err="1"/>
              <a:t>tmp</a:t>
            </a:r>
            <a:r>
              <a:rPr lang="fr-FR" dirty="0"/>
              <a:t>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DD9F3-FE54-AC48-E662-F86F582D0479}"/>
              </a:ext>
            </a:extLst>
          </p:cNvPr>
          <p:cNvSpPr>
            <a:spLocks/>
          </p:cNvSpPr>
          <p:nvPr/>
        </p:nvSpPr>
        <p:spPr>
          <a:xfrm>
            <a:off x="9478841" y="531812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EXERCICE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A0009E5-2293-6CDB-8131-26AAF779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Redirections</a:t>
            </a:r>
          </a:p>
        </p:txBody>
      </p:sp>
    </p:spTree>
    <p:extLst>
      <p:ext uri="{BB962C8B-B14F-4D97-AF65-F5344CB8AC3E}">
        <p14:creationId xmlns:p14="http://schemas.microsoft.com/office/powerpoint/2010/main" val="214980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C813-BD46-339D-12F7-8D7FD4D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L’interpréteur de commandes (</a:t>
            </a:r>
            <a:r>
              <a:rPr lang="fr-FR" i="1" dirty="0" err="1"/>
              <a:t>shell</a:t>
            </a:r>
            <a:r>
              <a:rPr lang="fr-FR" dirty="0"/>
              <a:t>) - Saisie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Lors de la saisie de ligne de commande, il est possible d’effectuer certains traitements : </a:t>
            </a:r>
          </a:p>
          <a:p>
            <a:pPr lvl="1"/>
            <a:r>
              <a:rPr lang="fr-FR" i="1" dirty="0"/>
              <a:t>← → </a:t>
            </a:r>
            <a:r>
              <a:rPr lang="fr-FR" dirty="0"/>
              <a:t>aller à gauche, à droite </a:t>
            </a:r>
          </a:p>
          <a:p>
            <a:pPr lvl="1"/>
            <a:r>
              <a:rPr lang="fr-FR" dirty="0"/>
              <a:t>^A aller en début de ligne </a:t>
            </a:r>
          </a:p>
          <a:p>
            <a:pPr lvl="1"/>
            <a:r>
              <a:rPr lang="fr-FR" dirty="0"/>
              <a:t>^E aller en fin de ligne</a:t>
            </a:r>
            <a:br>
              <a:rPr lang="fr-FR" dirty="0"/>
            </a:br>
            <a:r>
              <a:rPr lang="fr-FR" dirty="0"/>
              <a:t>^D supprimer le </a:t>
            </a:r>
            <a:r>
              <a:rPr lang="fr-FR" dirty="0" err="1"/>
              <a:t>caractère</a:t>
            </a:r>
            <a:r>
              <a:rPr lang="fr-FR" dirty="0"/>
              <a:t> sous le curseur </a:t>
            </a:r>
          </a:p>
          <a:p>
            <a:pPr lvl="1"/>
            <a:r>
              <a:rPr lang="fr-FR" dirty="0"/>
              <a:t>^K supprimer la fin de la ligne </a:t>
            </a:r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17822757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3E627-90D8-7D54-87E6-B78EB59B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Tubes (pipe)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6D34F-CDAB-E6CE-FB29-1EED0890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tube (pipe en anglais) est un flot de données qui</a:t>
            </a:r>
            <a:br>
              <a:rPr lang="fr-FR" dirty="0"/>
            </a:br>
            <a:r>
              <a:rPr lang="fr-FR" dirty="0"/>
              <a:t>permet de relier la sortie standard d’une commande</a:t>
            </a:r>
            <a:br>
              <a:rPr lang="fr-FR" dirty="0"/>
            </a:br>
            <a:r>
              <a:rPr lang="fr-FR" dirty="0"/>
              <a:t>à l’entrée standard d’une autre commande sans</a:t>
            </a:r>
            <a:br>
              <a:rPr lang="fr-FR" dirty="0"/>
            </a:br>
            <a:r>
              <a:rPr lang="fr-FR" dirty="0"/>
              <a:t>passer par un fichier temporaire.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C1A2B6-853F-46F3-5C30-D7BC09AB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72F1F9-C665-4D1D-AF5F-3806B1DC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5895975" cy="26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373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3E627-90D8-7D54-87E6-B78EB59B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Tubes (pipe)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6D34F-CDAB-E6CE-FB29-1EED0890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une ligne de commandes, le tube est</a:t>
            </a:r>
            <a:br>
              <a:rPr lang="fr-FR" dirty="0"/>
            </a:br>
            <a:r>
              <a:rPr lang="fr-FR" dirty="0"/>
              <a:t>formalisé par la barre verticale |, que l’on place</a:t>
            </a:r>
            <a:br>
              <a:rPr lang="fr-FR" dirty="0"/>
            </a:br>
            <a:r>
              <a:rPr lang="fr-FR" dirty="0"/>
              <a:t>entre deux commandes :</a:t>
            </a:r>
            <a:br>
              <a:rPr lang="fr-FR" dirty="0"/>
            </a:br>
            <a:r>
              <a:rPr lang="fr-FR" dirty="0"/>
              <a:t>P1 | P2 | P3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C1A2B6-853F-46F3-5C30-D7BC09AB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0962330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3E627-90D8-7D54-87E6-B78EB59B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6D34F-CDAB-E6CE-FB29-1EED0890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filtre est une commande qui lit les données sur l’entrée standard, les traite et les écrit sur la sortie standard.</a:t>
            </a:r>
          </a:p>
          <a:p>
            <a:r>
              <a:rPr lang="fr-FR" dirty="0"/>
              <a:t>Le concept de tube, avec sa simplicité, devient un outil très puissant dans Linux qui propose un choix très vaste de filtres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C1A2B6-853F-46F3-5C30-D7BC09AB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330361663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A1B70-F6A0-BEA0-A7C0-488193BB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D52DDC-CBDE-EDFD-B144-4CCC50CC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filtres</a:t>
            </a:r>
            <a:br>
              <a:rPr lang="fr-FR" dirty="0"/>
            </a:br>
            <a:r>
              <a:rPr lang="fr-FR" dirty="0"/>
              <a:t>● </a:t>
            </a:r>
            <a:r>
              <a:rPr lang="fr-FR" dirty="0" err="1"/>
              <a:t>grep</a:t>
            </a:r>
            <a:r>
              <a:rPr lang="fr-FR" dirty="0"/>
              <a:t> : recherche les occurrences d’une chaîne de caractères.</a:t>
            </a:r>
            <a:br>
              <a:rPr lang="fr-FR" dirty="0"/>
            </a:br>
            <a:r>
              <a:rPr lang="fr-FR" dirty="0"/>
              <a:t>● </a:t>
            </a:r>
            <a:r>
              <a:rPr lang="fr-FR" dirty="0" err="1"/>
              <a:t>egrep</a:t>
            </a:r>
            <a:r>
              <a:rPr lang="fr-FR" dirty="0"/>
              <a:t> : une extension de </a:t>
            </a:r>
            <a:r>
              <a:rPr lang="fr-FR" dirty="0" err="1"/>
              <a:t>grep</a:t>
            </a:r>
            <a:br>
              <a:rPr lang="fr-FR" dirty="0"/>
            </a:br>
            <a:r>
              <a:rPr lang="fr-FR" dirty="0"/>
              <a:t>● </a:t>
            </a:r>
            <a:r>
              <a:rPr lang="fr-FR" dirty="0" err="1"/>
              <a:t>wc</a:t>
            </a:r>
            <a:r>
              <a:rPr lang="fr-FR" dirty="0"/>
              <a:t> : compte le nombre de caractères (ou octets), mots et</a:t>
            </a:r>
            <a:br>
              <a:rPr lang="fr-FR" dirty="0"/>
            </a:br>
            <a:r>
              <a:rPr lang="fr-FR" dirty="0"/>
              <a:t>lignes.</a:t>
            </a:r>
            <a:br>
              <a:rPr lang="fr-FR" dirty="0"/>
            </a:br>
            <a:r>
              <a:rPr lang="fr-FR" dirty="0"/>
              <a:t>● </a:t>
            </a:r>
            <a:r>
              <a:rPr lang="fr-FR" dirty="0" err="1"/>
              <a:t>less</a:t>
            </a:r>
            <a:r>
              <a:rPr lang="fr-FR" dirty="0"/>
              <a:t> : affiche son entrée standard page par page.</a:t>
            </a:r>
            <a:br>
              <a:rPr lang="fr-FR" dirty="0"/>
            </a:br>
            <a:r>
              <a:rPr lang="fr-FR" dirty="0"/>
              <a:t>● dd : filtre de conversion.</a:t>
            </a:r>
            <a:br>
              <a:rPr lang="fr-FR" dirty="0"/>
            </a:br>
            <a:r>
              <a:rPr lang="fr-FR" dirty="0"/>
              <a:t>● </a:t>
            </a:r>
            <a:r>
              <a:rPr lang="fr-FR" dirty="0" err="1"/>
              <a:t>sed</a:t>
            </a:r>
            <a:r>
              <a:rPr lang="fr-FR" dirty="0"/>
              <a:t> : éditeur de flot : il applique des commandes de l’éditeur</a:t>
            </a:r>
            <a:br>
              <a:rPr lang="fr-FR" dirty="0"/>
            </a:br>
            <a:r>
              <a:rPr lang="fr-FR" dirty="0" err="1"/>
              <a:t>ed</a:t>
            </a:r>
            <a:r>
              <a:rPr lang="fr-FR" dirty="0"/>
              <a:t> sur l’entrée standard et envoie le résultat sur la sortie</a:t>
            </a:r>
            <a:br>
              <a:rPr lang="fr-FR" dirty="0"/>
            </a:br>
            <a:r>
              <a:rPr lang="fr-FR" dirty="0"/>
              <a:t>standard.</a:t>
            </a:r>
            <a:br>
              <a:rPr lang="fr-FR" dirty="0"/>
            </a:br>
            <a:r>
              <a:rPr lang="fr-FR" dirty="0"/>
              <a:t>● </a:t>
            </a:r>
            <a:r>
              <a:rPr lang="fr-FR" dirty="0" err="1"/>
              <a:t>awk</a:t>
            </a:r>
            <a:r>
              <a:rPr lang="fr-FR" dirty="0"/>
              <a:t> : petit langage de manipulation de texte.</a:t>
            </a:r>
            <a:br>
              <a:rPr lang="fr-FR" dirty="0"/>
            </a:br>
            <a:r>
              <a:rPr lang="fr-FR" dirty="0"/>
              <a:t>● sort : filtre de tri.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28A22D-6A64-2BE2-FDA9-21DB5C0C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</p:spTree>
    <p:extLst>
      <p:ext uri="{BB962C8B-B14F-4D97-AF65-F5344CB8AC3E}">
        <p14:creationId xmlns:p14="http://schemas.microsoft.com/office/powerpoint/2010/main" val="24425439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Supposons : </a:t>
            </a:r>
          </a:p>
          <a:p>
            <a:r>
              <a:rPr lang="fr-FR" dirty="0"/>
              <a:t>$ cat </a:t>
            </a:r>
            <a:r>
              <a:rPr lang="fr-FR" dirty="0" err="1"/>
              <a:t>devinette.txt</a:t>
            </a:r>
            <a:r>
              <a:rPr lang="fr-FR" dirty="0"/>
              <a:t> devinette </a:t>
            </a:r>
            <a:r>
              <a:rPr lang="fr-FR" dirty="0" err="1"/>
              <a:t>numero</a:t>
            </a:r>
            <a:r>
              <a:rPr lang="fr-FR" dirty="0"/>
              <a:t> 4 : pince mi et pince moi sont dans un bateau. pince mi tombe à l'eau. qui est ce qui reste ? Qu'affichent les commandes suivantes (</a:t>
            </a:r>
            <a:r>
              <a:rPr lang="fr-FR" b="1" dirty="0"/>
              <a:t>A </a:t>
            </a:r>
            <a:r>
              <a:rPr lang="fr-FR" dirty="0"/>
              <a:t>: 0; </a:t>
            </a:r>
            <a:r>
              <a:rPr lang="fr-FR" b="1" dirty="0"/>
              <a:t>B </a:t>
            </a:r>
            <a:r>
              <a:rPr lang="fr-FR" dirty="0"/>
              <a:t>: 1; </a:t>
            </a:r>
            <a:r>
              <a:rPr lang="fr-FR" b="1" dirty="0"/>
              <a:t>C </a:t>
            </a:r>
            <a:r>
              <a:rPr lang="fr-FR" dirty="0"/>
              <a:t>: 2; </a:t>
            </a:r>
            <a:r>
              <a:rPr lang="fr-FR" b="1" dirty="0"/>
              <a:t>D </a:t>
            </a:r>
            <a:r>
              <a:rPr lang="fr-FR" dirty="0"/>
              <a:t>: 3; </a:t>
            </a:r>
            <a:r>
              <a:rPr lang="fr-FR" b="1" dirty="0"/>
              <a:t>E </a:t>
            </a:r>
            <a:r>
              <a:rPr lang="fr-FR" dirty="0"/>
              <a:t>: 4; </a:t>
            </a:r>
            <a:r>
              <a:rPr lang="fr-FR" b="1" dirty="0"/>
              <a:t>F </a:t>
            </a:r>
            <a:r>
              <a:rPr lang="fr-FR" dirty="0"/>
              <a:t>: 5) : </a:t>
            </a:r>
          </a:p>
          <a:p>
            <a:pPr marL="0" indent="0">
              <a:buNone/>
            </a:pPr>
            <a:r>
              <a:rPr lang="fr-FR" dirty="0"/>
              <a:t>1) cat </a:t>
            </a:r>
            <a:r>
              <a:rPr lang="fr-FR" dirty="0" err="1"/>
              <a:t>devinette.txt</a:t>
            </a:r>
            <a:r>
              <a:rPr lang="fr-FR" dirty="0"/>
              <a:t> | </a:t>
            </a:r>
            <a:r>
              <a:rPr lang="fr-FR" dirty="0" err="1"/>
              <a:t>grep</a:t>
            </a:r>
            <a:r>
              <a:rPr lang="fr-FR" dirty="0"/>
              <a:t> ce | </a:t>
            </a:r>
            <a:r>
              <a:rPr lang="fr-FR" dirty="0" err="1"/>
              <a:t>wc</a:t>
            </a:r>
            <a:r>
              <a:rPr lang="fr-FR" dirty="0"/>
              <a:t> -l ?</a:t>
            </a:r>
            <a:br>
              <a:rPr lang="fr-FR" dirty="0"/>
            </a:br>
            <a:r>
              <a:rPr lang="fr-FR" dirty="0"/>
              <a:t>2) cat </a:t>
            </a:r>
            <a:r>
              <a:rPr lang="fr-FR" dirty="0" err="1"/>
              <a:t>devinette.txt</a:t>
            </a:r>
            <a:r>
              <a:rPr lang="fr-FR" dirty="0"/>
              <a:t> | </a:t>
            </a:r>
            <a:r>
              <a:rPr lang="fr-FR" dirty="0" err="1"/>
              <a:t>grep</a:t>
            </a:r>
            <a:r>
              <a:rPr lang="fr-FR" dirty="0"/>
              <a:t> 4 | </a:t>
            </a:r>
            <a:r>
              <a:rPr lang="fr-FR" dirty="0" err="1"/>
              <a:t>wc</a:t>
            </a:r>
            <a:r>
              <a:rPr lang="fr-FR" dirty="0"/>
              <a:t> -l ?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DD9F3-FE54-AC48-E662-F86F582D0479}"/>
              </a:ext>
            </a:extLst>
          </p:cNvPr>
          <p:cNvSpPr>
            <a:spLocks/>
          </p:cNvSpPr>
          <p:nvPr/>
        </p:nvSpPr>
        <p:spPr>
          <a:xfrm>
            <a:off x="9478841" y="531812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EXERCICE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A0009E5-2293-6CDB-8131-26AAF779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Filtres</a:t>
            </a:r>
          </a:p>
        </p:txBody>
      </p:sp>
    </p:spTree>
    <p:extLst>
      <p:ext uri="{BB962C8B-B14F-4D97-AF65-F5344CB8AC3E}">
        <p14:creationId xmlns:p14="http://schemas.microsoft.com/office/powerpoint/2010/main" val="36700908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5ECB1-2E36-E078-4C8A-D693ACC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On suppose qu'un fichier </a:t>
            </a:r>
            <a:r>
              <a:rPr lang="fr-FR" dirty="0" err="1"/>
              <a:t>liste.txt</a:t>
            </a:r>
            <a:r>
              <a:rPr lang="fr-FR" dirty="0"/>
              <a:t> contient des informations sur les </a:t>
            </a:r>
            <a:r>
              <a:rPr lang="fr-FR" dirty="0" err="1"/>
              <a:t>étudiants</a:t>
            </a:r>
            <a:r>
              <a:rPr lang="fr-FR" dirty="0"/>
              <a:t> (10 au moins). </a:t>
            </a:r>
          </a:p>
          <a:p>
            <a:pPr marL="0" indent="0">
              <a:buNone/>
            </a:pPr>
            <a:r>
              <a:rPr lang="fr-FR" dirty="0"/>
              <a:t>	Chaque ligne </a:t>
            </a:r>
            <a:r>
              <a:rPr lang="fr-FR" dirty="0" err="1"/>
              <a:t>représente</a:t>
            </a:r>
            <a:r>
              <a:rPr lang="fr-FR" dirty="0"/>
              <a:t> un </a:t>
            </a:r>
            <a:r>
              <a:rPr lang="fr-FR" dirty="0" err="1"/>
              <a:t>étudiant</a:t>
            </a:r>
            <a:r>
              <a:rPr lang="fr-FR" dirty="0"/>
              <a:t>, et contient les informations suivantes : nom, </a:t>
            </a:r>
            <a:r>
              <a:rPr lang="fr-FR" dirty="0" err="1"/>
              <a:t>âge</a:t>
            </a:r>
            <a:r>
              <a:rPr lang="fr-FR" dirty="0"/>
              <a:t> et </a:t>
            </a:r>
            <a:r>
              <a:rPr lang="fr-FR" dirty="0" err="1"/>
              <a:t>filière</a:t>
            </a:r>
            <a:r>
              <a:rPr lang="fr-FR" dirty="0"/>
              <a:t>. Les champs seront </a:t>
            </a:r>
            <a:r>
              <a:rPr lang="fr-FR" dirty="0" err="1"/>
              <a:t>séparés</a:t>
            </a:r>
            <a:r>
              <a:rPr lang="fr-FR" dirty="0"/>
              <a:t> par un « ; ». </a:t>
            </a:r>
          </a:p>
          <a:p>
            <a:pPr marL="0" indent="0">
              <a:buNone/>
            </a:pPr>
            <a:r>
              <a:rPr lang="fr-FR" b="1" dirty="0"/>
              <a:t>Exemple : </a:t>
            </a:r>
            <a:r>
              <a:rPr lang="fr-FR" dirty="0"/>
              <a:t>la ligne Dumont;23;L3 correspond à l'</a:t>
            </a:r>
            <a:r>
              <a:rPr lang="fr-FR" dirty="0" err="1"/>
              <a:t>étudiant</a:t>
            </a:r>
            <a:r>
              <a:rPr lang="fr-FR" dirty="0"/>
              <a:t> Dumont, </a:t>
            </a:r>
            <a:r>
              <a:rPr lang="fr-FR" dirty="0" err="1"/>
              <a:t>âge</a:t>
            </a:r>
            <a:r>
              <a:rPr lang="fr-FR" dirty="0"/>
              <a:t>́ de 23 ans et appartenant à la </a:t>
            </a:r>
            <a:r>
              <a:rPr lang="fr-FR" dirty="0" err="1"/>
              <a:t>filière</a:t>
            </a:r>
            <a:r>
              <a:rPr lang="fr-FR" dirty="0"/>
              <a:t> L3. </a:t>
            </a:r>
          </a:p>
          <a:p>
            <a:pPr marL="0" indent="0">
              <a:buNone/>
            </a:pPr>
            <a:r>
              <a:rPr lang="fr-FR" dirty="0"/>
              <a:t>1) Renvoyer toutes les lignes du fichier </a:t>
            </a:r>
            <a:r>
              <a:rPr lang="fr-FR" dirty="0" err="1"/>
              <a:t>liste.txt</a:t>
            </a:r>
            <a:r>
              <a:rPr lang="fr-FR" dirty="0"/>
              <a:t> qui correspondent à l'</a:t>
            </a:r>
            <a:r>
              <a:rPr lang="fr-FR" dirty="0" err="1"/>
              <a:t>étudiant</a:t>
            </a:r>
            <a:r>
              <a:rPr lang="fr-FR" dirty="0"/>
              <a:t> s'appelant 'Sami'. </a:t>
            </a:r>
          </a:p>
          <a:p>
            <a:pPr marL="0" indent="0">
              <a:buNone/>
            </a:pPr>
            <a:r>
              <a:rPr lang="fr-FR" dirty="0"/>
              <a:t>2) Renvoyer toutes les lignes correspondant à des </a:t>
            </a:r>
            <a:r>
              <a:rPr lang="fr-FR" dirty="0" err="1"/>
              <a:t>étudiants</a:t>
            </a:r>
            <a:r>
              <a:rPr lang="fr-FR" dirty="0"/>
              <a:t> de la </a:t>
            </a:r>
            <a:r>
              <a:rPr lang="fr-FR" dirty="0" err="1"/>
              <a:t>filière</a:t>
            </a:r>
            <a:r>
              <a:rPr lang="fr-FR" dirty="0"/>
              <a:t> L3.</a:t>
            </a:r>
            <a:br>
              <a:rPr lang="fr-FR" dirty="0"/>
            </a:br>
            <a:r>
              <a:rPr lang="fr-FR" dirty="0"/>
              <a:t>3) Renvoyer toutes les lignes des </a:t>
            </a:r>
            <a:r>
              <a:rPr lang="fr-FR" dirty="0" err="1"/>
              <a:t>étudiants</a:t>
            </a:r>
            <a:r>
              <a:rPr lang="fr-FR" dirty="0"/>
              <a:t> </a:t>
            </a:r>
            <a:r>
              <a:rPr lang="fr-FR" dirty="0" err="1"/>
              <a:t>âgés</a:t>
            </a:r>
            <a:r>
              <a:rPr lang="fr-FR" dirty="0"/>
              <a:t> de 22 ans.</a:t>
            </a:r>
            <a:br>
              <a:rPr lang="fr-FR" dirty="0"/>
            </a:br>
            <a:r>
              <a:rPr lang="fr-FR" dirty="0"/>
              <a:t>4) Renvoyer les lignes des </a:t>
            </a:r>
            <a:r>
              <a:rPr lang="fr-FR" dirty="0" err="1"/>
              <a:t>étudiants</a:t>
            </a:r>
            <a:r>
              <a:rPr lang="fr-FR" dirty="0"/>
              <a:t> n'appartenant pas à la </a:t>
            </a:r>
            <a:r>
              <a:rPr lang="fr-FR" dirty="0" err="1"/>
              <a:t>filière</a:t>
            </a:r>
            <a:r>
              <a:rPr lang="fr-FR" dirty="0"/>
              <a:t> L3.</a:t>
            </a:r>
            <a:br>
              <a:rPr lang="fr-FR" dirty="0"/>
            </a:br>
            <a:r>
              <a:rPr lang="fr-FR" dirty="0"/>
              <a:t>5) Renvoyer toutes les lignes contenant la </a:t>
            </a:r>
            <a:r>
              <a:rPr lang="fr-FR" dirty="0" err="1"/>
              <a:t>chaîne</a:t>
            </a:r>
            <a:r>
              <a:rPr lang="fr-FR" dirty="0"/>
              <a:t> 'mi' sans tenir compte de la casse. 6) Afficher le nom et l'</a:t>
            </a:r>
            <a:r>
              <a:rPr lang="fr-FR" dirty="0" err="1"/>
              <a:t>âge</a:t>
            </a:r>
            <a:r>
              <a:rPr lang="fr-FR" dirty="0"/>
              <a:t> de chaque </a:t>
            </a:r>
            <a:r>
              <a:rPr lang="fr-FR" dirty="0" err="1"/>
              <a:t>étudiant</a:t>
            </a:r>
            <a:r>
              <a:rPr lang="fr-FR" dirty="0"/>
              <a:t>, puis le nom et la </a:t>
            </a:r>
            <a:r>
              <a:rPr lang="fr-FR" dirty="0" err="1"/>
              <a:t>filière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7) Afficher les trois premiers </a:t>
            </a:r>
            <a:r>
              <a:rPr lang="fr-FR" dirty="0" err="1"/>
              <a:t>caractères</a:t>
            </a:r>
            <a:r>
              <a:rPr lang="fr-FR" dirty="0"/>
              <a:t> de chaque ligne. </a:t>
            </a:r>
          </a:p>
          <a:p>
            <a:endParaRPr lang="fr-FR" dirty="0">
              <a:effectLst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F6B2E-09B9-3F39-701F-EBE13BF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DD9F3-FE54-AC48-E662-F86F582D0479}"/>
              </a:ext>
            </a:extLst>
          </p:cNvPr>
          <p:cNvSpPr>
            <a:spLocks/>
          </p:cNvSpPr>
          <p:nvPr/>
        </p:nvSpPr>
        <p:spPr>
          <a:xfrm>
            <a:off x="9478841" y="531812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EXERCICE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A0009E5-2293-6CDB-8131-26AAF779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Filtres</a:t>
            </a:r>
          </a:p>
        </p:txBody>
      </p:sp>
    </p:spTree>
    <p:extLst>
      <p:ext uri="{BB962C8B-B14F-4D97-AF65-F5344CB8AC3E}">
        <p14:creationId xmlns:p14="http://schemas.microsoft.com/office/powerpoint/2010/main" val="227618921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72BE88CBE4BA45A5741CEA58FAE82A" ma:contentTypeVersion="10" ma:contentTypeDescription="Crée un document." ma:contentTypeScope="" ma:versionID="a798dcb8f34a3a35d31d2a6441fdff3c">
  <xsd:schema xmlns:xsd="http://www.w3.org/2001/XMLSchema" xmlns:xs="http://www.w3.org/2001/XMLSchema" xmlns:p="http://schemas.microsoft.com/office/2006/metadata/properties" xmlns:ns2="36bd895c-c2da-4382-a1e8-521495e3d5a2" xmlns:ns3="f05f061f-7729-4111-98d1-75305b6a3884" targetNamespace="http://schemas.microsoft.com/office/2006/metadata/properties" ma:root="true" ma:fieldsID="a3784c93e178994909e8f7f8f21c8ac3" ns2:_="" ns3:_="">
    <xsd:import namespace="36bd895c-c2da-4382-a1e8-521495e3d5a2"/>
    <xsd:import namespace="f05f061f-7729-4111-98d1-75305b6a38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d895c-c2da-4382-a1e8-521495e3d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e029625f-6724-4193-bc7c-ec792a708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f061f-7729-4111-98d1-75305b6a388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50c223c-3505-4d55-b9ea-06610f39698b}" ma:internalName="TaxCatchAll" ma:showField="CatchAllData" ma:web="f05f061f-7729-4111-98d1-75305b6a38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6bd895c-c2da-4382-a1e8-521495e3d5a2">
      <Terms xmlns="http://schemas.microsoft.com/office/infopath/2007/PartnerControls"/>
    </lcf76f155ced4ddcb4097134ff3c332f>
    <TaxCatchAll xmlns="f05f061f-7729-4111-98d1-75305b6a3884" xsi:nil="true"/>
  </documentManagement>
</p:properties>
</file>

<file path=customXml/itemProps1.xml><?xml version="1.0" encoding="utf-8"?>
<ds:datastoreItem xmlns:ds="http://schemas.openxmlformats.org/officeDocument/2006/customXml" ds:itemID="{D37853F4-6683-42E0-92A2-E26ACBF65A9F}"/>
</file>

<file path=customXml/itemProps2.xml><?xml version="1.0" encoding="utf-8"?>
<ds:datastoreItem xmlns:ds="http://schemas.openxmlformats.org/officeDocument/2006/customXml" ds:itemID="{05591CD2-7D87-481A-A6DF-F150F3E364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D3962A-7734-4F63-8429-0C26B7C8B0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8662</Words>
  <Application>Microsoft Office PowerPoint</Application>
  <PresentationFormat>Grand écran</PresentationFormat>
  <Paragraphs>807</Paragraphs>
  <Slides>95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95</vt:i4>
      </vt:variant>
    </vt:vector>
  </HeadingPairs>
  <TitlesOfParts>
    <vt:vector size="96" baseType="lpstr">
      <vt:lpstr>1_Thème Office</vt:lpstr>
      <vt:lpstr>Formation Linux et ligne de commandes</vt:lpstr>
      <vt:lpstr>Sommaire </vt:lpstr>
      <vt:lpstr>Linux – Principe </vt:lpstr>
      <vt:lpstr>Linux – Qu’est ce que c’est ?</vt:lpstr>
      <vt:lpstr>Linux – Quelques distributions</vt:lpstr>
      <vt:lpstr>Linux – Installation d’un distribution</vt:lpstr>
      <vt:lpstr>L’interpréteur de commandes (shell) </vt:lpstr>
      <vt:lpstr>L’interpréteur de commandes (shell) - Prompt </vt:lpstr>
      <vt:lpstr>L’interpréteur de commandes (shell) - Saisie </vt:lpstr>
      <vt:lpstr>L’interpréteur de commandes (shell) – Caractères spéciaux </vt:lpstr>
      <vt:lpstr>L’interpréteur de commandes (shell) – Caractères spéciaux </vt:lpstr>
      <vt:lpstr>L’interpréteur de commandes (shell) – Commandes internes et externes</vt:lpstr>
      <vt:lpstr>L’interpréteur de commandes (shell) – Variable environnement Path</vt:lpstr>
      <vt:lpstr>L’interpréteur de commandes (shell)</vt:lpstr>
      <vt:lpstr>L’interpréteur de commandes (shell) – Premières commandes</vt:lpstr>
      <vt:lpstr>L’interpréteur de commandes (shell) – Premières commandes</vt:lpstr>
      <vt:lpstr>L’interpréteur de commandes (shell) – Premières commandes  - Syntaxe  </vt:lpstr>
      <vt:lpstr>L’interpréteur de commandes (shell) – Premières commandes - ls</vt:lpstr>
      <vt:lpstr>L’interpréteur de commandes (shell) – Premières commandes - cat</vt:lpstr>
      <vt:lpstr>L’interpréteur de commandes (shell) – Premières commandes - more</vt:lpstr>
      <vt:lpstr>L’interpréteur de commandes (shell) – Premières commandes - man</vt:lpstr>
      <vt:lpstr>Commandes</vt:lpstr>
      <vt:lpstr>Vi et vim</vt:lpstr>
      <vt:lpstr>Vi</vt:lpstr>
      <vt:lpstr>Vi - Passage en mode insertion, en mode commande </vt:lpstr>
      <vt:lpstr>Vi</vt:lpstr>
      <vt:lpstr>Vi - Déplacement</vt:lpstr>
      <vt:lpstr>Vi - Suppression, remplacement </vt:lpstr>
      <vt:lpstr>Vi - Copier-coller, couper-coller </vt:lpstr>
      <vt:lpstr>Vi - Recherche, remplacement </vt:lpstr>
      <vt:lpstr>Vi - Fichier</vt:lpstr>
      <vt:lpstr>Gestion de fichier - Le complètement </vt:lpstr>
      <vt:lpstr>Gestion de fichier – La commande CP</vt:lpstr>
      <vt:lpstr>Gestion de fichier – La commande MV</vt:lpstr>
      <vt:lpstr>Gestion de fichier – La commande RM</vt:lpstr>
      <vt:lpstr>Commandes</vt:lpstr>
      <vt:lpstr>Gestion de fichier - Structure des fichiers </vt:lpstr>
      <vt:lpstr>Gestion de fichier – La commande ln</vt:lpstr>
      <vt:lpstr>Organisation de fichiers – La commande mkdir</vt:lpstr>
      <vt:lpstr>Organisation de fichiers – La commande cp et les répertoires</vt:lpstr>
      <vt:lpstr>Organisation de fichiers – La commande cd</vt:lpstr>
      <vt:lpstr>Organisation de fichiers – Chemin d’accès absolu et chemin d’accès relatif</vt:lpstr>
      <vt:lpstr>Organisation de fichiers – Suppression de répertoires</vt:lpstr>
      <vt:lpstr>Commandes</vt:lpstr>
      <vt:lpstr>Commandes</vt:lpstr>
      <vt:lpstr>Les métacaractères de génération de noms de fichiers</vt:lpstr>
      <vt:lpstr>Les métacaractères de génération de noms de fichiers</vt:lpstr>
      <vt:lpstr>Commandes</vt:lpstr>
      <vt:lpstr>Droits d’accès </vt:lpstr>
      <vt:lpstr>Droits d’accès </vt:lpstr>
      <vt:lpstr>Droits d’accès  - Sticky bit  </vt:lpstr>
      <vt:lpstr>Droits d’accès  - Représentation numérique des droits d’accès </vt:lpstr>
      <vt:lpstr>Droits d’accès  - Représentation numérique des droits d’accès </vt:lpstr>
      <vt:lpstr>Droits d’accès  - Droits d’accès en binaire et en octal</vt:lpstr>
      <vt:lpstr>Droits d’accès  - chmod</vt:lpstr>
      <vt:lpstr>Droits d’accès  - La commande umask</vt:lpstr>
      <vt:lpstr>Droits d’accès</vt:lpstr>
      <vt:lpstr>Gestion de l’espace de stockage, compression et archivage  - La commande find</vt:lpstr>
      <vt:lpstr>Gestion de l’espace de stockage, compression et archivage  - La commande find</vt:lpstr>
      <vt:lpstr>Gestion de l’espace de stockage, compression et archivage  - La commande find</vt:lpstr>
      <vt:lpstr>Gestion de l’espace de stockage, compression et archivage  - La commande find</vt:lpstr>
      <vt:lpstr>Gestion de l’espace de stockage, compression et archivage  - La commande find</vt:lpstr>
      <vt:lpstr>Gestion de l’espace de stockage, compression et archivage  - La commande find</vt:lpstr>
      <vt:lpstr>Gestion de l’espace de stockage, compression et archivage  - La commande find</vt:lpstr>
      <vt:lpstr>Find</vt:lpstr>
      <vt:lpstr>Gestion de l’espace de stockage, compression et archivage  - La commande du</vt:lpstr>
      <vt:lpstr>Gestion de l’espace de stockage, compression et archivage  - La commande df</vt:lpstr>
      <vt:lpstr>Gestion de l’espace de stockage, compression et archivage  - La compression</vt:lpstr>
      <vt:lpstr>Gestion de l’espace de stockage, compression et archivage  - La compression</vt:lpstr>
      <vt:lpstr>Gestion de l’espace de stockage, compression et archivage  - L’archivage</vt:lpstr>
      <vt:lpstr>Gestion de l’espace de stockage, compression et archivage  - L’archivage - tar</vt:lpstr>
      <vt:lpstr>Gestion de l’espace de stockage, compression et archivage  - L’archivage</vt:lpstr>
      <vt:lpstr>Gestion de l’espace de stockage, compression et archivage  - L’archivage</vt:lpstr>
      <vt:lpstr>Processus</vt:lpstr>
      <vt:lpstr>Processus – cycle de vie</vt:lpstr>
      <vt:lpstr>Processus</vt:lpstr>
      <vt:lpstr>L’ordonnanceur</vt:lpstr>
      <vt:lpstr>Canaux de communication</vt:lpstr>
      <vt:lpstr>Canaux de communication - Fichiers</vt:lpstr>
      <vt:lpstr>Code retour</vt:lpstr>
      <vt:lpstr>Les signaux</vt:lpstr>
      <vt:lpstr>Les signaux</vt:lpstr>
      <vt:lpstr>Exécution séquentielle</vt:lpstr>
      <vt:lpstr>Exécution En arrière plan</vt:lpstr>
      <vt:lpstr>Commande PS</vt:lpstr>
      <vt:lpstr>Commande TP</vt:lpstr>
      <vt:lpstr>Commande kill</vt:lpstr>
      <vt:lpstr>Redirections entrées sorties</vt:lpstr>
      <vt:lpstr>Redirections</vt:lpstr>
      <vt:lpstr>Tubes (pipe)</vt:lpstr>
      <vt:lpstr>Tubes (pipe)</vt:lpstr>
      <vt:lpstr>Les filtres</vt:lpstr>
      <vt:lpstr>Les filtres</vt:lpstr>
      <vt:lpstr>Filtres</vt:lpstr>
      <vt:lpstr>Filtres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Azure DevOps Server</dc:title>
  <dc:creator>ihab abadi</dc:creator>
  <cp:lastModifiedBy>ihab abadi</cp:lastModifiedBy>
  <cp:revision>14</cp:revision>
  <dcterms:created xsi:type="dcterms:W3CDTF">2022-06-01T09:23:58Z</dcterms:created>
  <dcterms:modified xsi:type="dcterms:W3CDTF">2022-10-20T08:09:20Z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0x010100DD72BE88CBE4BA45A5741CEA58FAE82A</vt:lpwstr>
  </property>
</Properties>
</file>