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7" r:id="rId2"/>
    <p:sldId id="273" r:id="rId3"/>
    <p:sldId id="258" r:id="rId4"/>
    <p:sldId id="260" r:id="rId5"/>
    <p:sldId id="259" r:id="rId6"/>
    <p:sldId id="261" r:id="rId7"/>
    <p:sldId id="262" r:id="rId8"/>
    <p:sldId id="268" r:id="rId9"/>
    <p:sldId id="269" r:id="rId10"/>
    <p:sldId id="263" r:id="rId11"/>
    <p:sldId id="267"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4" d="100"/>
          <a:sy n="114" d="100"/>
        </p:scale>
        <p:origin x="414" y="84"/>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7/29/2023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7/29/2023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5" name="Picture 4" descr="A cartoon of a pink intestine&#10;&#10;Description automatically generated with medium confidence">
            <a:extLst>
              <a:ext uri="{FF2B5EF4-FFF2-40B4-BE49-F238E27FC236}">
                <a16:creationId xmlns:a16="http://schemas.microsoft.com/office/drawing/2014/main" id="{5AD9E6A2-7C84-953D-5735-FB09AA0803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00600" y="0"/>
            <a:ext cx="7391400" cy="6858000"/>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anchor="ctr">
            <a:normAutofit/>
          </a:bodyPr>
          <a:lstStyle/>
          <a:p>
            <a:r>
              <a:rPr lang="en-US" sz="4400" dirty="0"/>
              <a:t>Introduction</a:t>
            </a:r>
          </a:p>
        </p:txBody>
      </p:sp>
      <p:sp>
        <p:nvSpPr>
          <p:cNvPr id="3" name="Content Placeholder 2"/>
          <p:cNvSpPr>
            <a:spLocks noGrp="1"/>
          </p:cNvSpPr>
          <p:nvPr>
            <p:ph sz="half" idx="1"/>
          </p:nvPr>
        </p:nvSpPr>
        <p:spPr>
          <a:xfrm>
            <a:off x="1066800" y="1825624"/>
            <a:ext cx="6324600" cy="4575175"/>
          </a:xfrm>
        </p:spPr>
        <p:txBody>
          <a:bodyPr>
            <a:normAutofit/>
          </a:bodyPr>
          <a:lstStyle/>
          <a:p>
            <a:pPr algn="just">
              <a:lnSpc>
                <a:spcPct val="100000"/>
              </a:lnSpc>
            </a:pPr>
            <a:r>
              <a:rPr lang="en-US" dirty="0">
                <a:latin typeface="+mj-lt"/>
              </a:rPr>
              <a:t>Colon Cancer affects the large intestine (colon) and rectum.</a:t>
            </a:r>
          </a:p>
          <a:p>
            <a:pPr algn="just">
              <a:lnSpc>
                <a:spcPct val="100000"/>
              </a:lnSpc>
            </a:pPr>
            <a:r>
              <a:rPr lang="en-US" dirty="0">
                <a:latin typeface="+mj-lt"/>
              </a:rPr>
              <a:t>It is the third most common cancer worldwide, with high incidence rates and significant mortality rates.</a:t>
            </a:r>
          </a:p>
          <a:p>
            <a:pPr algn="just">
              <a:lnSpc>
                <a:spcPct val="100000"/>
              </a:lnSpc>
            </a:pPr>
            <a:r>
              <a:rPr lang="en-US" dirty="0">
                <a:latin typeface="+mj-lt"/>
              </a:rPr>
              <a:t>Risk factors of colon cancer include age, family history, diet, and certain medical conditions.</a:t>
            </a:r>
          </a:p>
          <a:p>
            <a:pPr algn="just">
              <a:lnSpc>
                <a:spcPct val="100000"/>
              </a:lnSpc>
            </a:pPr>
            <a:r>
              <a:rPr lang="en-US" dirty="0">
                <a:latin typeface="+mj-lt"/>
              </a:rPr>
              <a:t>Early detection and treatment are key to improving outcomes for colon cancer.</a:t>
            </a:r>
          </a:p>
        </p:txBody>
      </p:sp>
      <p:pic>
        <p:nvPicPr>
          <p:cNvPr id="5" name="Picture 4" descr="A cartoon of a human intestine&#10;&#10;Description automatically generated with low confidence">
            <a:extLst>
              <a:ext uri="{FF2B5EF4-FFF2-40B4-BE49-F238E27FC236}">
                <a16:creationId xmlns:a16="http://schemas.microsoft.com/office/drawing/2014/main" id="{B28FA8D6-7970-1486-AC69-6A54A92F1B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1400" y="1825624"/>
            <a:ext cx="4800600" cy="2400300"/>
          </a:xfrm>
          <a:prstGeom prst="rect">
            <a:avLst/>
          </a:prstGeom>
          <a:noFill/>
        </p:spPr>
      </p:pic>
      <p:pic>
        <p:nvPicPr>
          <p:cNvPr id="7" name="Picture 6" descr="A picture containing drawing, sketch, child art, illustration&#10;&#10;Description automatically generated">
            <a:extLst>
              <a:ext uri="{FF2B5EF4-FFF2-40B4-BE49-F238E27FC236}">
                <a16:creationId xmlns:a16="http://schemas.microsoft.com/office/drawing/2014/main" id="{FBCD4EFE-0477-B367-0D43-5898B695ED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1400" y="4225923"/>
            <a:ext cx="4800600" cy="2174875"/>
          </a:xfrm>
          <a:prstGeom prst="rect">
            <a:avLst/>
          </a:prstGeom>
        </p:spPr>
      </p:pic>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5240" y="3200400"/>
            <a:ext cx="3932237" cy="3352800"/>
          </a:xfrm>
        </p:spPr>
        <p:txBody>
          <a:bodyPr anchor="b">
            <a:normAutofit/>
          </a:bodyPr>
          <a:lstStyle/>
          <a:p>
            <a:r>
              <a:rPr lang="en-US" sz="4400" dirty="0"/>
              <a:t>Endoscopy Polyps Classification &amp; Detection Flowchart</a:t>
            </a:r>
          </a:p>
        </p:txBody>
      </p:sp>
      <p:pic>
        <p:nvPicPr>
          <p:cNvPr id="4" name="Picture 3" descr="A flowchart of a model&#10;&#10;Description automatically generated with medium confidence">
            <a:extLst>
              <a:ext uri="{FF2B5EF4-FFF2-40B4-BE49-F238E27FC236}">
                <a16:creationId xmlns:a16="http://schemas.microsoft.com/office/drawing/2014/main" id="{AE1A2377-1C52-2311-9EFE-74C2116046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010400" cy="6857999"/>
          </a:xfrm>
          <a:prstGeom prst="rect">
            <a:avLst/>
          </a:prstGeom>
          <a:noFill/>
        </p:spPr>
      </p:pic>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5240" y="3200400"/>
            <a:ext cx="3932237" cy="2057400"/>
          </a:xfrm>
        </p:spPr>
        <p:txBody>
          <a:bodyPr anchor="b">
            <a:normAutofit/>
          </a:bodyPr>
          <a:lstStyle/>
          <a:p>
            <a:r>
              <a:rPr lang="en-US" sz="4400" dirty="0"/>
              <a:t>Gene Analysis Flowchart</a:t>
            </a:r>
          </a:p>
        </p:txBody>
      </p:sp>
      <p:pic>
        <p:nvPicPr>
          <p:cNvPr id="5" name="Picture 4" descr="A picture containing text, diagram, plan, line&#10;&#10;Description automatically generated">
            <a:extLst>
              <a:ext uri="{FF2B5EF4-FFF2-40B4-BE49-F238E27FC236}">
                <a16:creationId xmlns:a16="http://schemas.microsoft.com/office/drawing/2014/main" id="{C91F8EFD-5DC8-E69D-26CC-9EABC2DE80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2902"/>
            <a:ext cx="7008810" cy="6045098"/>
          </a:xfrm>
          <a:prstGeom prst="rect">
            <a:avLst/>
          </a:prstGeom>
          <a:noFill/>
        </p:spPr>
      </p:pic>
    </p:spTree>
    <p:extLst>
      <p:ext uri="{BB962C8B-B14F-4D97-AF65-F5344CB8AC3E}">
        <p14:creationId xmlns:p14="http://schemas.microsoft.com/office/powerpoint/2010/main" val="740656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E06D3E5-9E15-7C26-5883-ECF030AE1EEE}"/>
              </a:ext>
            </a:extLst>
          </p:cNvPr>
          <p:cNvSpPr>
            <a:spLocks noGrp="1"/>
          </p:cNvSpPr>
          <p:nvPr>
            <p:ph type="title"/>
          </p:nvPr>
        </p:nvSpPr>
        <p:spPr>
          <a:xfrm>
            <a:off x="1066800" y="99220"/>
            <a:ext cx="10058400" cy="1325563"/>
          </a:xfrm>
        </p:spPr>
        <p:txBody>
          <a:bodyPr>
            <a:normAutofit/>
          </a:bodyPr>
          <a:lstStyle/>
          <a:p>
            <a:r>
              <a:rPr lang="en-US" sz="4400" dirty="0"/>
              <a:t>Other System Features</a:t>
            </a:r>
          </a:p>
        </p:txBody>
      </p:sp>
      <p:pic>
        <p:nvPicPr>
          <p:cNvPr id="3" name="Picture 2" descr="A white sign with black text&#10;&#10;Description automatically generated with low confidence">
            <a:extLst>
              <a:ext uri="{FF2B5EF4-FFF2-40B4-BE49-F238E27FC236}">
                <a16:creationId xmlns:a16="http://schemas.microsoft.com/office/drawing/2014/main" id="{DD42FC3A-E0A7-0BE8-9494-28263D166E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998652"/>
            <a:ext cx="9144000" cy="1554480"/>
          </a:xfrm>
          <a:prstGeom prst="rect">
            <a:avLst/>
          </a:prstGeom>
          <a:noFill/>
        </p:spPr>
      </p:pic>
      <p:pic>
        <p:nvPicPr>
          <p:cNvPr id="7" name="Picture 6" descr="A diagram of a patient&#10;&#10;Description automatically generated with low confidence">
            <a:extLst>
              <a:ext uri="{FF2B5EF4-FFF2-40B4-BE49-F238E27FC236}">
                <a16:creationId xmlns:a16="http://schemas.microsoft.com/office/drawing/2014/main" id="{BD13E447-7F14-F592-EC15-BBE06255E5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4360545"/>
            <a:ext cx="9144000" cy="2497455"/>
          </a:xfrm>
          <a:prstGeom prst="rect">
            <a:avLst/>
          </a:prstGeom>
        </p:spPr>
      </p:pic>
      <p:sp>
        <p:nvSpPr>
          <p:cNvPr id="9" name="TextBox 8">
            <a:extLst>
              <a:ext uri="{FF2B5EF4-FFF2-40B4-BE49-F238E27FC236}">
                <a16:creationId xmlns:a16="http://schemas.microsoft.com/office/drawing/2014/main" id="{FCE3EC62-DC07-3531-F66B-EAFAF882FECB}"/>
              </a:ext>
            </a:extLst>
          </p:cNvPr>
          <p:cNvSpPr txBox="1"/>
          <p:nvPr/>
        </p:nvSpPr>
        <p:spPr>
          <a:xfrm>
            <a:off x="1447800" y="1558292"/>
            <a:ext cx="5791200" cy="400110"/>
          </a:xfrm>
          <a:prstGeom prst="rect">
            <a:avLst/>
          </a:prstGeom>
          <a:noFill/>
        </p:spPr>
        <p:txBody>
          <a:bodyPr wrap="square" rtlCol="0">
            <a:spAutoFit/>
          </a:bodyPr>
          <a:lstStyle/>
          <a:p>
            <a:r>
              <a:rPr lang="en-US" sz="2000" b="1" dirty="0">
                <a:latin typeface="+mj-lt"/>
              </a:rPr>
              <a:t>Histopathology Classification Model Flowchart</a:t>
            </a:r>
          </a:p>
        </p:txBody>
      </p:sp>
      <p:sp>
        <p:nvSpPr>
          <p:cNvPr id="10" name="TextBox 9">
            <a:extLst>
              <a:ext uri="{FF2B5EF4-FFF2-40B4-BE49-F238E27FC236}">
                <a16:creationId xmlns:a16="http://schemas.microsoft.com/office/drawing/2014/main" id="{0EBF7626-1762-196F-83E8-5ACF250BC780}"/>
              </a:ext>
            </a:extLst>
          </p:cNvPr>
          <p:cNvSpPr txBox="1"/>
          <p:nvPr/>
        </p:nvSpPr>
        <p:spPr>
          <a:xfrm>
            <a:off x="1447800" y="3962400"/>
            <a:ext cx="4800600" cy="400110"/>
          </a:xfrm>
          <a:prstGeom prst="rect">
            <a:avLst/>
          </a:prstGeom>
          <a:noFill/>
        </p:spPr>
        <p:txBody>
          <a:bodyPr wrap="square" rtlCol="0">
            <a:spAutoFit/>
          </a:bodyPr>
          <a:lstStyle/>
          <a:p>
            <a:r>
              <a:rPr lang="en-US" sz="2000" b="1" dirty="0">
                <a:latin typeface="+mj-lt"/>
              </a:rPr>
              <a:t>Tumor Markers Identification Flowchart</a:t>
            </a:r>
          </a:p>
        </p:txBody>
      </p:sp>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anchor="ctr">
            <a:normAutofit/>
          </a:bodyPr>
          <a:lstStyle/>
          <a:p>
            <a:r>
              <a:rPr lang="en-US" sz="4400" dirty="0"/>
              <a:t>Future Work</a:t>
            </a:r>
          </a:p>
        </p:txBody>
      </p:sp>
      <p:sp>
        <p:nvSpPr>
          <p:cNvPr id="3" name="Content Placeholder 2"/>
          <p:cNvSpPr>
            <a:spLocks noGrp="1"/>
          </p:cNvSpPr>
          <p:nvPr>
            <p:ph sz="half" idx="1"/>
          </p:nvPr>
        </p:nvSpPr>
        <p:spPr>
          <a:xfrm>
            <a:off x="1066800" y="1808844"/>
            <a:ext cx="6324600" cy="4949935"/>
          </a:xfrm>
        </p:spPr>
        <p:txBody>
          <a:bodyPr>
            <a:normAutofit/>
          </a:bodyPr>
          <a:lstStyle/>
          <a:p>
            <a:pPr algn="just">
              <a:lnSpc>
                <a:spcPct val="100000"/>
              </a:lnSpc>
            </a:pPr>
            <a:r>
              <a:rPr lang="en-US" kern="100" dirty="0">
                <a:latin typeface="+mj-lt"/>
              </a:rPr>
              <a:t>Specify cancer stage w</a:t>
            </a:r>
            <a:r>
              <a:rPr lang="en-US" kern="100" dirty="0">
                <a:effectLst/>
                <a:latin typeface="+mj-lt"/>
              </a:rPr>
              <a:t>ith the help of specialized histopathologists we can predict the stage of the cancer, which is a critical point in diagnosing colon cancer patients, and that would help in fast recovery of the patients.</a:t>
            </a:r>
          </a:p>
          <a:p>
            <a:pPr algn="just">
              <a:lnSpc>
                <a:spcPct val="100000"/>
              </a:lnSpc>
            </a:pPr>
            <a:r>
              <a:rPr lang="en-US" kern="100" dirty="0">
                <a:effectLst/>
                <a:latin typeface="+mj-lt"/>
              </a:rPr>
              <a:t>Collect more genes for different diseases and cancers and feed them to our program to cover the diagnosis of more diseases and cancers.</a:t>
            </a:r>
          </a:p>
          <a:p>
            <a:pPr algn="just">
              <a:lnSpc>
                <a:spcPct val="100000"/>
              </a:lnSpc>
            </a:pPr>
            <a:r>
              <a:rPr lang="en-US" kern="100" dirty="0">
                <a:effectLst/>
                <a:latin typeface="+mj-lt"/>
              </a:rPr>
              <a:t>Communication and follow-up between the patient and the doctor in the form of chat.</a:t>
            </a:r>
          </a:p>
          <a:p>
            <a:endParaRPr lang="en-US" sz="2000" dirty="0"/>
          </a:p>
        </p:txBody>
      </p:sp>
      <p:pic>
        <p:nvPicPr>
          <p:cNvPr id="6" name="Picture 5" descr="A cartoon of a doctor holding a sign&#10;&#10;Description automatically generated with medium confidence">
            <a:extLst>
              <a:ext uri="{FF2B5EF4-FFF2-40B4-BE49-F238E27FC236}">
                <a16:creationId xmlns:a16="http://schemas.microsoft.com/office/drawing/2014/main" id="{2A01C09B-CEE1-59EE-C90B-A5860E353929}"/>
              </a:ext>
            </a:extLst>
          </p:cNvPr>
          <p:cNvPicPr>
            <a:picLocks noChangeAspect="1"/>
          </p:cNvPicPr>
          <p:nvPr/>
        </p:nvPicPr>
        <p:blipFill rotWithShape="1">
          <a:blip r:embed="rId2">
            <a:extLst>
              <a:ext uri="{28A0092B-C50C-407E-A947-70E740481C1C}">
                <a14:useLocalDpi xmlns:a14="http://schemas.microsoft.com/office/drawing/2010/main" val="0"/>
              </a:ext>
            </a:extLst>
          </a:blip>
          <a:srcRect b="4696"/>
          <a:stretch/>
        </p:blipFill>
        <p:spPr>
          <a:xfrm>
            <a:off x="7391400" y="1808845"/>
            <a:ext cx="4800600" cy="2590801"/>
          </a:xfrm>
          <a:prstGeom prst="rect">
            <a:avLst/>
          </a:prstGeom>
          <a:noFill/>
        </p:spPr>
      </p:pic>
      <p:pic>
        <p:nvPicPr>
          <p:cNvPr id="8" name="Picture 7" descr="A picture containing animation, screenshot, clipart, animated cartoon&#10;&#10;Description automatically generated">
            <a:extLst>
              <a:ext uri="{FF2B5EF4-FFF2-40B4-BE49-F238E27FC236}">
                <a16:creationId xmlns:a16="http://schemas.microsoft.com/office/drawing/2014/main" id="{68FE96A0-3F2D-AE4C-698B-194B2585F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1400" y="4416425"/>
            <a:ext cx="4800600" cy="2483520"/>
          </a:xfrm>
          <a:prstGeom prst="rect">
            <a:avLst/>
          </a:prstGeom>
        </p:spPr>
      </p:pic>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anchor="ctr">
            <a:normAutofit/>
          </a:bodyPr>
          <a:lstStyle/>
          <a:p>
            <a:r>
              <a:rPr lang="en-US" sz="4400" dirty="0"/>
              <a:t>Colon Cancer Causes</a:t>
            </a:r>
          </a:p>
        </p:txBody>
      </p:sp>
      <p:sp>
        <p:nvSpPr>
          <p:cNvPr id="3" name="Content Placeholder 2"/>
          <p:cNvSpPr>
            <a:spLocks noGrp="1"/>
          </p:cNvSpPr>
          <p:nvPr>
            <p:ph sz="half" idx="1"/>
          </p:nvPr>
        </p:nvSpPr>
        <p:spPr>
          <a:xfrm>
            <a:off x="1066800" y="1825624"/>
            <a:ext cx="6324600" cy="4575175"/>
          </a:xfrm>
        </p:spPr>
        <p:txBody>
          <a:bodyPr>
            <a:normAutofit/>
          </a:bodyPr>
          <a:lstStyle/>
          <a:p>
            <a:pPr algn="just">
              <a:lnSpc>
                <a:spcPct val="150000"/>
              </a:lnSpc>
            </a:pPr>
            <a:r>
              <a:rPr lang="en-US" b="1" dirty="0">
                <a:latin typeface="+mj-lt"/>
              </a:rPr>
              <a:t>Age: </a:t>
            </a:r>
            <a:r>
              <a:rPr lang="en-US" dirty="0">
                <a:latin typeface="+mj-lt"/>
              </a:rPr>
              <a:t>Not specific</a:t>
            </a:r>
          </a:p>
          <a:p>
            <a:pPr algn="just">
              <a:lnSpc>
                <a:spcPct val="150000"/>
              </a:lnSpc>
            </a:pPr>
            <a:r>
              <a:rPr lang="en-US" b="1" dirty="0">
                <a:latin typeface="+mj-lt"/>
              </a:rPr>
              <a:t>Genetics: </a:t>
            </a:r>
            <a:r>
              <a:rPr lang="en-US" dirty="0">
                <a:latin typeface="+mj-lt"/>
              </a:rPr>
              <a:t>FAP, and Lynch Syndrome (HNPCC)</a:t>
            </a:r>
          </a:p>
          <a:p>
            <a:pPr algn="just">
              <a:lnSpc>
                <a:spcPct val="150000"/>
              </a:lnSpc>
            </a:pPr>
            <a:r>
              <a:rPr lang="en-US" b="1" dirty="0">
                <a:latin typeface="+mj-lt"/>
              </a:rPr>
              <a:t>Lifestyle: </a:t>
            </a:r>
            <a:r>
              <a:rPr lang="en-US" dirty="0">
                <a:latin typeface="+mj-lt"/>
              </a:rPr>
              <a:t>Inactivity, Smoking, and Alcohol</a:t>
            </a:r>
          </a:p>
          <a:p>
            <a:pPr algn="just">
              <a:lnSpc>
                <a:spcPct val="150000"/>
              </a:lnSpc>
            </a:pPr>
            <a:r>
              <a:rPr lang="en-US" b="1" dirty="0">
                <a:latin typeface="+mj-lt"/>
              </a:rPr>
              <a:t>Medical History: </a:t>
            </a:r>
            <a:r>
              <a:rPr lang="en-US" dirty="0">
                <a:latin typeface="+mj-lt"/>
              </a:rPr>
              <a:t>IBD, Diabetes, and Obesity</a:t>
            </a:r>
          </a:p>
          <a:p>
            <a:pPr algn="just">
              <a:lnSpc>
                <a:spcPct val="150000"/>
              </a:lnSpc>
            </a:pPr>
            <a:r>
              <a:rPr lang="en-US" b="1" dirty="0">
                <a:latin typeface="+mj-lt"/>
              </a:rPr>
              <a:t>Environmental: </a:t>
            </a:r>
            <a:r>
              <a:rPr lang="en-US" dirty="0">
                <a:latin typeface="+mj-lt"/>
              </a:rPr>
              <a:t>Radiation, Chemical Exposure</a:t>
            </a:r>
          </a:p>
        </p:txBody>
      </p:sp>
      <p:pic>
        <p:nvPicPr>
          <p:cNvPr id="6" name="Picture 5" descr="A cartoon of two intestines&#10;&#10;Description automatically generated with low confidence">
            <a:extLst>
              <a:ext uri="{FF2B5EF4-FFF2-40B4-BE49-F238E27FC236}">
                <a16:creationId xmlns:a16="http://schemas.microsoft.com/office/drawing/2014/main" id="{4A9A4F49-32E2-E874-88AC-0473C61EFD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1400" y="1825624"/>
            <a:ext cx="4800600" cy="2289176"/>
          </a:xfrm>
          <a:prstGeom prst="rect">
            <a:avLst/>
          </a:prstGeom>
        </p:spPr>
      </p:pic>
      <p:pic>
        <p:nvPicPr>
          <p:cNvPr id="9" name="Picture 8" descr="A picture containing child art, pink, cartoon, drawing&#10;&#10;Description automatically generated">
            <a:extLst>
              <a:ext uri="{FF2B5EF4-FFF2-40B4-BE49-F238E27FC236}">
                <a16:creationId xmlns:a16="http://schemas.microsoft.com/office/drawing/2014/main" id="{AFDD0E65-C439-E65C-4C98-8C45BBC52E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1400" y="4117875"/>
            <a:ext cx="4800600" cy="2282923"/>
          </a:xfrm>
          <a:prstGeom prst="rect">
            <a:avLst/>
          </a:prstGeom>
        </p:spPr>
      </p:pic>
    </p:spTree>
    <p:extLst>
      <p:ext uri="{BB962C8B-B14F-4D97-AF65-F5344CB8AC3E}">
        <p14:creationId xmlns:p14="http://schemas.microsoft.com/office/powerpoint/2010/main" val="3848350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anchor="ctr">
            <a:normAutofit/>
          </a:bodyPr>
          <a:lstStyle/>
          <a:p>
            <a:r>
              <a:rPr lang="en-US" sz="4400" dirty="0"/>
              <a:t>Problem Definition</a:t>
            </a:r>
          </a:p>
        </p:txBody>
      </p:sp>
      <p:sp>
        <p:nvSpPr>
          <p:cNvPr id="4" name="Content Placeholder 3">
            <a:extLst>
              <a:ext uri="{FF2B5EF4-FFF2-40B4-BE49-F238E27FC236}">
                <a16:creationId xmlns:a16="http://schemas.microsoft.com/office/drawing/2014/main" id="{D32333C9-A8E3-5802-3A25-A0FDA04C9B26}"/>
              </a:ext>
            </a:extLst>
          </p:cNvPr>
          <p:cNvSpPr>
            <a:spLocks noGrp="1"/>
          </p:cNvSpPr>
          <p:nvPr>
            <p:ph sz="half" idx="1"/>
          </p:nvPr>
        </p:nvSpPr>
        <p:spPr>
          <a:xfrm>
            <a:off x="1066800" y="1550640"/>
            <a:ext cx="6324600" cy="5208140"/>
          </a:xfrm>
        </p:spPr>
        <p:txBody>
          <a:bodyPr>
            <a:normAutofit/>
          </a:bodyPr>
          <a:lstStyle/>
          <a:p>
            <a:pPr algn="just">
              <a:lnSpc>
                <a:spcPct val="120000"/>
              </a:lnSpc>
            </a:pPr>
            <a:r>
              <a:rPr lang="en-US" kern="100" dirty="0">
                <a:effectLst/>
                <a:latin typeface="+mj-lt"/>
              </a:rPr>
              <a:t>Despite advances in screening and treatment, colon cancer remains a leading cause of cancer-related deaths worldwide.</a:t>
            </a:r>
          </a:p>
          <a:p>
            <a:pPr algn="just">
              <a:lnSpc>
                <a:spcPct val="120000"/>
              </a:lnSpc>
            </a:pPr>
            <a:r>
              <a:rPr lang="en-US" kern="100" dirty="0">
                <a:effectLst/>
                <a:latin typeface="+mj-lt"/>
              </a:rPr>
              <a:t>The incidence of colon cancer is increasing particularly in </a:t>
            </a:r>
            <a:r>
              <a:rPr lang="en-US" kern="100" dirty="0">
                <a:latin typeface="+mj-lt"/>
              </a:rPr>
              <a:t>low/</a:t>
            </a:r>
            <a:r>
              <a:rPr lang="en-US" kern="100" dirty="0">
                <a:effectLst/>
                <a:latin typeface="+mj-lt"/>
              </a:rPr>
              <a:t>middle-income countries.</a:t>
            </a:r>
          </a:p>
          <a:p>
            <a:pPr algn="just">
              <a:lnSpc>
                <a:spcPct val="120000"/>
              </a:lnSpc>
            </a:pPr>
            <a:r>
              <a:rPr lang="en-US" kern="100" dirty="0">
                <a:effectLst/>
                <a:latin typeface="+mj-lt"/>
              </a:rPr>
              <a:t>Colon cancer often develops over several years, with many patients not experiencing symptoms until </a:t>
            </a:r>
            <a:r>
              <a:rPr lang="en-US" kern="100" dirty="0">
                <a:latin typeface="+mj-lt"/>
              </a:rPr>
              <a:t>an</a:t>
            </a:r>
            <a:r>
              <a:rPr lang="en-US" kern="100" dirty="0">
                <a:effectLst/>
                <a:latin typeface="+mj-lt"/>
              </a:rPr>
              <a:t> advanced stage progression.</a:t>
            </a:r>
          </a:p>
          <a:p>
            <a:pPr algn="just">
              <a:lnSpc>
                <a:spcPct val="120000"/>
              </a:lnSpc>
            </a:pPr>
            <a:r>
              <a:rPr lang="en-US" kern="100" dirty="0">
                <a:effectLst/>
                <a:latin typeface="+mj-lt"/>
              </a:rPr>
              <a:t>Earlier-stage cancers prognosis have better outcomes.</a:t>
            </a:r>
          </a:p>
        </p:txBody>
      </p:sp>
      <p:pic>
        <p:nvPicPr>
          <p:cNvPr id="7" name="Picture 6" descr="A cartoon of a human intestine&#10;&#10;Description automatically generated with low confidence">
            <a:extLst>
              <a:ext uri="{FF2B5EF4-FFF2-40B4-BE49-F238E27FC236}">
                <a16:creationId xmlns:a16="http://schemas.microsoft.com/office/drawing/2014/main" id="{79325997-0FEE-F379-B1FD-1FD757394F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2919061"/>
            <a:ext cx="4800600" cy="2388299"/>
          </a:xfrm>
          <a:prstGeom prst="rect">
            <a:avLst/>
          </a:prstGeom>
          <a:noFill/>
        </p:spPr>
      </p:pic>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Problem Definition</a:t>
            </a:r>
          </a:p>
        </p:txBody>
      </p:sp>
      <p:sp>
        <p:nvSpPr>
          <p:cNvPr id="9" name="Content Placeholder 3">
            <a:extLst>
              <a:ext uri="{FF2B5EF4-FFF2-40B4-BE49-F238E27FC236}">
                <a16:creationId xmlns:a16="http://schemas.microsoft.com/office/drawing/2014/main" id="{CA553FA5-E175-82D6-E4BC-02D45DD436F2}"/>
              </a:ext>
            </a:extLst>
          </p:cNvPr>
          <p:cNvSpPr txBox="1">
            <a:spLocks/>
          </p:cNvSpPr>
          <p:nvPr/>
        </p:nvSpPr>
        <p:spPr>
          <a:xfrm>
            <a:off x="1524000" y="1828799"/>
            <a:ext cx="9144000" cy="45720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algn="just">
              <a:lnSpc>
                <a:spcPct val="100000"/>
              </a:lnSpc>
            </a:pPr>
            <a:r>
              <a:rPr lang="en-US" kern="100" dirty="0">
                <a:effectLst/>
                <a:latin typeface="+mj-lt"/>
                <a:ea typeface="Calibri" panose="020F0502020204030204" pitchFamily="34" charset="0"/>
                <a:cs typeface="Arial" panose="020B0604020202020204" pitchFamily="34" charset="0"/>
              </a:rPr>
              <a:t>Screening for colon cancer can identify precancerous polyps or early-stage cancers, allowing for early intervention and improved outcomes.</a:t>
            </a:r>
            <a:endParaRPr lang="en-US" kern="100" dirty="0">
              <a:latin typeface="+mj-lt"/>
              <a:ea typeface="Calibri" panose="020F0502020204030204" pitchFamily="34" charset="0"/>
              <a:cs typeface="Arial" panose="020B0604020202020204" pitchFamily="34" charset="0"/>
            </a:endParaRPr>
          </a:p>
          <a:p>
            <a:pPr algn="just">
              <a:lnSpc>
                <a:spcPct val="100000"/>
              </a:lnSpc>
            </a:pPr>
            <a:r>
              <a:rPr lang="en-US" kern="100" dirty="0">
                <a:latin typeface="+mj-lt"/>
                <a:ea typeface="Calibri" panose="020F0502020204030204" pitchFamily="34" charset="0"/>
                <a:cs typeface="Arial" panose="020B0604020202020204" pitchFamily="34" charset="0"/>
              </a:rPr>
              <a:t>Many people do not undergo regular screening for colon cancer due to factors such as lack of access to healthcare, fear of the screening process, and low awareness of the importance of screening.</a:t>
            </a:r>
          </a:p>
          <a:p>
            <a:pPr algn="just">
              <a:lnSpc>
                <a:spcPct val="100000"/>
              </a:lnSpc>
            </a:pPr>
            <a:r>
              <a:rPr lang="en-US" kern="100" dirty="0">
                <a:effectLst/>
                <a:latin typeface="+mj-lt"/>
                <a:ea typeface="Calibri" panose="020F0502020204030204" pitchFamily="34" charset="0"/>
                <a:cs typeface="Arial" panose="020B0604020202020204" pitchFamily="34" charset="0"/>
              </a:rPr>
              <a:t>Developing effective strategies to increase awareness of the importance of colon cancer screening and improve access to screening services is critical to reducing the burden of this disease.</a:t>
            </a:r>
          </a:p>
          <a:p>
            <a:endParaRPr lang="en-US" dirty="0"/>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Previous Work</a:t>
            </a:r>
          </a:p>
        </p:txBody>
      </p:sp>
      <p:sp>
        <p:nvSpPr>
          <p:cNvPr id="6" name="Content Placeholder 3">
            <a:extLst>
              <a:ext uri="{FF2B5EF4-FFF2-40B4-BE49-F238E27FC236}">
                <a16:creationId xmlns:a16="http://schemas.microsoft.com/office/drawing/2014/main" id="{6763BC50-E2E2-7BEF-22CC-BCE821973924}"/>
              </a:ext>
            </a:extLst>
          </p:cNvPr>
          <p:cNvSpPr txBox="1">
            <a:spLocks/>
          </p:cNvSpPr>
          <p:nvPr/>
        </p:nvSpPr>
        <p:spPr>
          <a:xfrm>
            <a:off x="1524000" y="1828799"/>
            <a:ext cx="9144000" cy="45720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marR="0" algn="just">
              <a:lnSpc>
                <a:spcPct val="100000"/>
              </a:lnSpc>
              <a:spcBef>
                <a:spcPts val="0"/>
              </a:spcBef>
              <a:spcAft>
                <a:spcPts val="1000"/>
              </a:spcAft>
            </a:pPr>
            <a:r>
              <a:rPr lang="en-US" b="1" kern="100" dirty="0">
                <a:effectLst/>
                <a:latin typeface="+mj-lt"/>
                <a:ea typeface="Calibri" panose="020F0502020204030204" pitchFamily="34" charset="0"/>
                <a:cs typeface="Arial" panose="020B0604020202020204" pitchFamily="34" charset="0"/>
              </a:rPr>
              <a:t>Polyp-Classifier:</a:t>
            </a:r>
            <a:r>
              <a:rPr lang="en-US" kern="100" dirty="0">
                <a:effectLst/>
                <a:latin typeface="+mj-lt"/>
                <a:ea typeface="Calibri" panose="020F0502020204030204" pitchFamily="34" charset="0"/>
                <a:cs typeface="Arial" panose="020B0604020202020204" pitchFamily="34" charset="0"/>
              </a:rPr>
              <a:t> developed by researchers at the University of Oxford. This system analyzes colonoscopy images and identify polyps.</a:t>
            </a:r>
          </a:p>
          <a:p>
            <a:pPr marL="0" marR="0" indent="0" algn="just">
              <a:lnSpc>
                <a:spcPct val="100000"/>
              </a:lnSpc>
              <a:spcBef>
                <a:spcPts val="0"/>
              </a:spcBef>
              <a:spcAft>
                <a:spcPts val="1000"/>
              </a:spcAft>
              <a:buNone/>
            </a:pPr>
            <a:endParaRPr lang="en-US" kern="100" dirty="0">
              <a:effectLst/>
              <a:latin typeface="+mj-lt"/>
              <a:ea typeface="Calibri" panose="020F0502020204030204" pitchFamily="34" charset="0"/>
              <a:cs typeface="Arial" panose="020B0604020202020204" pitchFamily="34" charset="0"/>
            </a:endParaRPr>
          </a:p>
          <a:p>
            <a:pPr marL="0" marR="0" algn="just">
              <a:lnSpc>
                <a:spcPct val="100000"/>
              </a:lnSpc>
              <a:spcBef>
                <a:spcPts val="0"/>
              </a:spcBef>
              <a:spcAft>
                <a:spcPts val="1000"/>
              </a:spcAft>
            </a:pPr>
            <a:r>
              <a:rPr lang="en-US" b="1" kern="100" dirty="0" err="1">
                <a:effectLst/>
                <a:latin typeface="+mj-lt"/>
                <a:ea typeface="Calibri" panose="020F0502020204030204" pitchFamily="34" charset="0"/>
                <a:cs typeface="Arial" panose="020B0604020202020204" pitchFamily="34" charset="0"/>
              </a:rPr>
              <a:t>CancerLocator</a:t>
            </a:r>
            <a:r>
              <a:rPr lang="en-US" b="1" kern="100" dirty="0">
                <a:effectLst/>
                <a:latin typeface="+mj-lt"/>
                <a:ea typeface="Calibri" panose="020F0502020204030204" pitchFamily="34" charset="0"/>
                <a:cs typeface="Arial" panose="020B0604020202020204" pitchFamily="34" charset="0"/>
              </a:rPr>
              <a:t>:</a:t>
            </a:r>
            <a:r>
              <a:rPr lang="en-US" kern="100" dirty="0">
                <a:effectLst/>
                <a:latin typeface="+mj-lt"/>
                <a:ea typeface="Calibri" panose="020F0502020204030204" pitchFamily="34" charset="0"/>
                <a:cs typeface="Arial" panose="020B0604020202020204" pitchFamily="34" charset="0"/>
              </a:rPr>
              <a:t> developed by researchers at Stanford University. This system analyzes blood samples and identifies DNA fragments that are indicative of colon cancer.</a:t>
            </a:r>
          </a:p>
          <a:p>
            <a:pPr marL="0" marR="0" indent="0" algn="just">
              <a:lnSpc>
                <a:spcPct val="100000"/>
              </a:lnSpc>
              <a:spcBef>
                <a:spcPts val="0"/>
              </a:spcBef>
              <a:spcAft>
                <a:spcPts val="1000"/>
              </a:spcAft>
              <a:buNone/>
            </a:pPr>
            <a:endParaRPr lang="en-US" kern="100" dirty="0">
              <a:effectLst/>
              <a:latin typeface="+mj-lt"/>
              <a:ea typeface="Calibri" panose="020F0502020204030204" pitchFamily="34" charset="0"/>
              <a:cs typeface="Arial" panose="020B0604020202020204" pitchFamily="34" charset="0"/>
            </a:endParaRPr>
          </a:p>
          <a:p>
            <a:pPr marL="0" marR="0" algn="just">
              <a:lnSpc>
                <a:spcPct val="100000"/>
              </a:lnSpc>
              <a:spcBef>
                <a:spcPts val="0"/>
              </a:spcBef>
              <a:spcAft>
                <a:spcPts val="1000"/>
              </a:spcAft>
            </a:pPr>
            <a:r>
              <a:rPr lang="en-US" b="1" kern="100" dirty="0">
                <a:effectLst/>
                <a:latin typeface="+mj-lt"/>
                <a:ea typeface="Calibri" panose="020F0502020204030204" pitchFamily="34" charset="0"/>
                <a:cs typeface="Arial" panose="020B0604020202020204" pitchFamily="34" charset="0"/>
              </a:rPr>
              <a:t>CRC-Net:</a:t>
            </a:r>
            <a:r>
              <a:rPr lang="en-US" kern="100" dirty="0">
                <a:effectLst/>
                <a:latin typeface="+mj-lt"/>
                <a:ea typeface="Calibri" panose="020F0502020204030204" pitchFamily="34" charset="0"/>
                <a:cs typeface="Arial" panose="020B0604020202020204" pitchFamily="34" charset="0"/>
              </a:rPr>
              <a:t> developed by researchers at the University of Warwick. It uses CNN to analyze histopathological images of colon tissue and identify cancerous regions.</a:t>
            </a:r>
          </a:p>
          <a:p>
            <a:endParaRPr lang="en-US" dirty="0"/>
          </a:p>
        </p:txBody>
      </p:sp>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System Block Diagram</a:t>
            </a:r>
          </a:p>
        </p:txBody>
      </p:sp>
      <p:pic>
        <p:nvPicPr>
          <p:cNvPr id="8" name="Picture 7" descr="A diagram of a system&#10;&#10;Description automatically generated with medium confidence">
            <a:extLst>
              <a:ext uri="{FF2B5EF4-FFF2-40B4-BE49-F238E27FC236}">
                <a16:creationId xmlns:a16="http://schemas.microsoft.com/office/drawing/2014/main" id="{A2BA4A79-5913-EE2A-6624-EE2D9DA623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524000"/>
            <a:ext cx="10058400" cy="5334000"/>
          </a:xfrm>
          <a:prstGeom prst="rect">
            <a:avLst/>
          </a:prstGeom>
        </p:spPr>
      </p:pic>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anchor="ctr">
            <a:normAutofit/>
          </a:bodyPr>
          <a:lstStyle/>
          <a:p>
            <a:r>
              <a:rPr lang="en-US" sz="4400" dirty="0"/>
              <a:t>Endoscopy &amp; Histopathology Workflow</a:t>
            </a:r>
          </a:p>
        </p:txBody>
      </p:sp>
      <p:pic>
        <p:nvPicPr>
          <p:cNvPr id="5" name="Picture 4" descr="A picture containing text, screenshot, diagram, font&#10;&#10;Description automatically generated">
            <a:extLst>
              <a:ext uri="{FF2B5EF4-FFF2-40B4-BE49-F238E27FC236}">
                <a16:creationId xmlns:a16="http://schemas.microsoft.com/office/drawing/2014/main" id="{C7C4CAAF-97B4-0125-2A3E-C756F0AF6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4001"/>
            <a:ext cx="12192000" cy="5334000"/>
          </a:xfrm>
          <a:prstGeom prst="rect">
            <a:avLst/>
          </a:prstGeom>
        </p:spPr>
      </p:pic>
    </p:spTree>
    <p:extLst>
      <p:ext uri="{BB962C8B-B14F-4D97-AF65-F5344CB8AC3E}">
        <p14:creationId xmlns:p14="http://schemas.microsoft.com/office/powerpoint/2010/main" val="3558088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515600" cy="1325563"/>
          </a:xfrm>
        </p:spPr>
        <p:txBody>
          <a:bodyPr anchor="ctr">
            <a:normAutofit/>
          </a:bodyPr>
          <a:lstStyle/>
          <a:p>
            <a:r>
              <a:rPr lang="en-US" sz="4400" dirty="0"/>
              <a:t>Gene Analysis &amp; Patient Statistics Workflow</a:t>
            </a:r>
          </a:p>
        </p:txBody>
      </p:sp>
      <p:pic>
        <p:nvPicPr>
          <p:cNvPr id="5" name="Picture 4" descr="A screenshot of a diagram&#10;&#10;Description automatically generated with low confidence">
            <a:extLst>
              <a:ext uri="{FF2B5EF4-FFF2-40B4-BE49-F238E27FC236}">
                <a16:creationId xmlns:a16="http://schemas.microsoft.com/office/drawing/2014/main" id="{6E1B2560-97E9-6A43-8EDF-1EF415F728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4000"/>
            <a:ext cx="12192000" cy="5333999"/>
          </a:xfrm>
          <a:prstGeom prst="rect">
            <a:avLst/>
          </a:prstGeom>
          <a:noFill/>
        </p:spPr>
      </p:pic>
    </p:spTree>
    <p:extLst>
      <p:ext uri="{BB962C8B-B14F-4D97-AF65-F5344CB8AC3E}">
        <p14:creationId xmlns:p14="http://schemas.microsoft.com/office/powerpoint/2010/main" val="2680040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360</TotalTime>
  <Words>439</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Franklin Gothic Medium</vt:lpstr>
      <vt:lpstr>Times New Roman</vt:lpstr>
      <vt:lpstr>Medical Design 16x9</vt:lpstr>
      <vt:lpstr>Introduction</vt:lpstr>
      <vt:lpstr>Colon Cancer Causes</vt:lpstr>
      <vt:lpstr>Problem Definition</vt:lpstr>
      <vt:lpstr>Problem Definition</vt:lpstr>
      <vt:lpstr>Previous Work</vt:lpstr>
      <vt:lpstr>Proposed System</vt:lpstr>
      <vt:lpstr>System Block Diagram</vt:lpstr>
      <vt:lpstr>Endoscopy &amp; Histopathology Workflow</vt:lpstr>
      <vt:lpstr>Gene Analysis &amp; Patient Statistics Workflow</vt:lpstr>
      <vt:lpstr>Endoscopy Polyps Classification &amp; Detection Flowchart</vt:lpstr>
      <vt:lpstr>Gene Analysis Flowchart</vt:lpstr>
      <vt:lpstr>Other System Features</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Wellish .</dc:creator>
  <cp:lastModifiedBy>Wellish .</cp:lastModifiedBy>
  <cp:revision>10</cp:revision>
  <dcterms:created xsi:type="dcterms:W3CDTF">2023-06-18T22:21:28Z</dcterms:created>
  <dcterms:modified xsi:type="dcterms:W3CDTF">2023-07-29T16:11:13Z</dcterms:modified>
</cp:coreProperties>
</file>