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69" autoAdjust="0"/>
    <p:restoredTop sz="94606"/>
  </p:normalViewPr>
  <p:slideViewPr>
    <p:cSldViewPr>
      <p:cViewPr varScale="1">
        <p:scale>
          <a:sx n="90" d="100"/>
          <a:sy n="90" d="100"/>
        </p:scale>
        <p:origin x="208" y="28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5/5/24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5/5/24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5/5/24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5/5/24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5/5/24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5/5/24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486025" y="2065254"/>
            <a:ext cx="9448800" cy="509114"/>
          </a:xfrm>
          <a:prstGeom prst="rect">
            <a:avLst/>
          </a:prstGeom>
        </p:spPr>
        <p:txBody>
          <a:bodyPr vert="horz" wrap="square" lIns="0" tIns="16510" rIns="0" bIns="0" rtlCol="0">
            <a:spAutoFit/>
          </a:bodyPr>
          <a:lstStyle/>
          <a:p>
            <a:pPr marL="3213735">
              <a:lnSpc>
                <a:spcPct val="100000"/>
              </a:lnSpc>
              <a:spcBef>
                <a:spcPts val="130"/>
              </a:spcBef>
            </a:pPr>
            <a:r>
              <a:rPr lang="en-IN" spc="15" dirty="0"/>
              <a:t>Mohamed Yaseen . M</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442863" y="5121174"/>
            <a:ext cx="8777337" cy="952825"/>
          </a:xfrm>
          <a:prstGeom prst="rect">
            <a:avLst/>
          </a:prstGeom>
        </p:spPr>
        <p:txBody>
          <a:bodyPr vert="horz" wrap="square" lIns="0" tIns="16510" rIns="0" bIns="0" rtlCol="0">
            <a:spAutoFit/>
          </a:bodyPr>
          <a:lstStyle/>
          <a:p>
            <a:pPr marL="12700">
              <a:lnSpc>
                <a:spcPct val="100000"/>
              </a:lnSpc>
              <a:spcBef>
                <a:spcPts val="130"/>
              </a:spcBef>
            </a:pPr>
            <a:r>
              <a:rPr sz="2000" u="heavy" spc="20" dirty="0" err="1">
                <a:solidFill>
                  <a:srgbClr val="006FC0"/>
                </a:solidFill>
                <a:uFill>
                  <a:solidFill>
                    <a:srgbClr val="006FC0"/>
                  </a:solidFill>
                </a:uFill>
                <a:latin typeface="Trebuchet MS"/>
                <a:cs typeface="Trebuchet MS"/>
              </a:rPr>
              <a:t>Demo</a:t>
            </a:r>
            <a:r>
              <a:rPr sz="2000" u="heavy" spc="25" dirty="0" err="1">
                <a:solidFill>
                  <a:srgbClr val="006FC0"/>
                </a:solidFill>
                <a:uFill>
                  <a:solidFill>
                    <a:srgbClr val="006FC0"/>
                  </a:solidFill>
                </a:uFill>
                <a:latin typeface="Trebuchet MS"/>
                <a:cs typeface="Trebuchet MS"/>
              </a:rPr>
              <a:t>Link</a:t>
            </a:r>
            <a:r>
              <a:rPr lang="en-US" sz="2000" u="heavy" spc="25">
                <a:solidFill>
                  <a:srgbClr val="006FC0"/>
                </a:solidFill>
                <a:uFill>
                  <a:solidFill>
                    <a:srgbClr val="006FC0"/>
                  </a:solidFill>
                </a:uFill>
                <a:latin typeface="Trebuchet MS"/>
                <a:cs typeface="Trebuchet MS"/>
              </a:rPr>
              <a:t>:</a:t>
            </a:r>
          </a:p>
          <a:p>
            <a:pPr marL="12700">
              <a:lnSpc>
                <a:spcPct val="100000"/>
              </a:lnSpc>
              <a:spcBef>
                <a:spcPts val="130"/>
              </a:spcBef>
            </a:pPr>
            <a:r>
              <a:rPr lang="en-US" sz="2000" u="heavy" spc="25">
                <a:solidFill>
                  <a:srgbClr val="006FC0"/>
                </a:solidFill>
                <a:uFill>
                  <a:solidFill>
                    <a:srgbClr val="006FC0"/>
                  </a:solidFill>
                </a:uFill>
                <a:latin typeface="Trebuchet MS"/>
                <a:cs typeface="Trebuchet MS"/>
              </a:rPr>
              <a:t>https</a:t>
            </a:r>
            <a:r>
              <a:rPr lang="en-US" sz="2000" u="heavy" spc="25" dirty="0">
                <a:solidFill>
                  <a:srgbClr val="006FC0"/>
                </a:solidFill>
                <a:uFill>
                  <a:solidFill>
                    <a:srgbClr val="006FC0"/>
                  </a:solidFill>
                </a:uFill>
                <a:latin typeface="Trebuchet MS"/>
                <a:cs typeface="Trebuchet MS"/>
              </a:rPr>
              <a:t>://</a:t>
            </a:r>
            <a:r>
              <a:rPr lang="en-US" sz="2000" u="heavy" spc="25" dirty="0" err="1">
                <a:solidFill>
                  <a:srgbClr val="006FC0"/>
                </a:solidFill>
                <a:uFill>
                  <a:solidFill>
                    <a:srgbClr val="006FC0"/>
                  </a:solidFill>
                </a:uFill>
                <a:latin typeface="Trebuchet MS"/>
                <a:cs typeface="Trebuchet MS"/>
              </a:rPr>
              <a:t>drive.google.com</a:t>
            </a:r>
            <a:r>
              <a:rPr lang="en-US" sz="2000" u="heavy" spc="25" dirty="0">
                <a:solidFill>
                  <a:srgbClr val="006FC0"/>
                </a:solidFill>
                <a:uFill>
                  <a:solidFill>
                    <a:srgbClr val="006FC0"/>
                  </a:solidFill>
                </a:uFill>
                <a:latin typeface="Trebuchet MS"/>
                <a:cs typeface="Trebuchet MS"/>
              </a:rPr>
              <a:t>/file/d/1GP2Ml7Uj2PijW0oO6Su3zLD2FrGkyAPc/</a:t>
            </a:r>
            <a:r>
              <a:rPr lang="en-US" sz="2000" u="heavy" spc="25" dirty="0" err="1">
                <a:solidFill>
                  <a:srgbClr val="006FC0"/>
                </a:solidFill>
                <a:uFill>
                  <a:solidFill>
                    <a:srgbClr val="006FC0"/>
                  </a:solidFill>
                </a:uFill>
                <a:latin typeface="Trebuchet MS"/>
                <a:cs typeface="Trebuchet MS"/>
              </a:rPr>
              <a:t>view?usp</a:t>
            </a:r>
            <a:r>
              <a:rPr lang="en-US" sz="2000" u="heavy" spc="25" dirty="0">
                <a:solidFill>
                  <a:srgbClr val="006FC0"/>
                </a:solidFill>
                <a:uFill>
                  <a:solidFill>
                    <a:srgbClr val="006FC0"/>
                  </a:solidFill>
                </a:uFill>
                <a:latin typeface="Trebuchet MS"/>
                <a:cs typeface="Trebuchet MS"/>
              </a:rPr>
              <a:t>=</a:t>
            </a:r>
            <a:r>
              <a:rPr lang="en-US" sz="2000" u="heavy" spc="25" dirty="0" err="1">
                <a:solidFill>
                  <a:srgbClr val="006FC0"/>
                </a:solidFill>
                <a:uFill>
                  <a:solidFill>
                    <a:srgbClr val="006FC0"/>
                  </a:solidFill>
                </a:uFill>
                <a:latin typeface="Trebuchet MS"/>
                <a:cs typeface="Trebuchet MS"/>
              </a:rPr>
              <a:t>drive_link</a:t>
            </a:r>
            <a:endParaRPr lang="en-US" sz="2000" u="heavy" spc="25" dirty="0">
              <a:solidFill>
                <a:srgbClr val="006FC0"/>
              </a:solidFill>
              <a:uFill>
                <a:solidFill>
                  <a:srgbClr val="006FC0"/>
                </a:solidFill>
              </a:uFill>
              <a:latin typeface="Trebuchet MS"/>
              <a:cs typeface="Trebuchet MS"/>
            </a:endParaRPr>
          </a:p>
        </p:txBody>
      </p:sp>
      <p:sp>
        <p:nvSpPr>
          <p:cNvPr id="10" name="TextBox 9">
            <a:extLst>
              <a:ext uri="{FF2B5EF4-FFF2-40B4-BE49-F238E27FC236}">
                <a16:creationId xmlns:a16="http://schemas.microsoft.com/office/drawing/2014/main" id="{862A4471-15F1-6531-E78C-A122E43277E6}"/>
              </a:ext>
            </a:extLst>
          </p:cNvPr>
          <p:cNvSpPr txBox="1"/>
          <p:nvPr/>
        </p:nvSpPr>
        <p:spPr>
          <a:xfrm>
            <a:off x="1066800" y="2667000"/>
            <a:ext cx="7315200" cy="1938992"/>
          </a:xfrm>
          <a:prstGeom prst="rect">
            <a:avLst/>
          </a:prstGeom>
          <a:noFill/>
        </p:spPr>
        <p:txBody>
          <a:bodyPr wrap="square" rtlCol="0">
            <a:spAutoFit/>
          </a:bodyPr>
          <a:lstStyle/>
          <a:p>
            <a:pPr algn="just"/>
            <a:r>
              <a:rPr lang="en-US" sz="2000" b="0" i="0" dirty="0">
                <a:solidFill>
                  <a:srgbClr val="0D0D0D"/>
                </a:solidFill>
                <a:effectLst/>
                <a:highlight>
                  <a:srgbClr val="FFFFFF"/>
                </a:highlight>
                <a:latin typeface="Söhne"/>
              </a:rPr>
              <a:t>The results of our modeling efforts unveil compelling insights into the performance of diverse deep learning architectures for sentiment analysis on the IMDB Movie Review dataset. Our recurrent neural network (RNN) model, equipped with LSTM layers, demonstrates impressive accuracy, showcasing its adeptness in capturing temporal dependencies within reviews.</a:t>
            </a:r>
            <a:endParaRPr lang="en-IN"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6443" y="-5469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lang="en-IN" sz="4250" spc="5" dirty="0"/>
              <a:t>PROJECT</a:t>
            </a:r>
            <a:r>
              <a:rPr lang="en-IN" sz="4250" spc="-85" dirty="0"/>
              <a:t> </a:t>
            </a:r>
            <a:r>
              <a:rPr lang="en-IN" sz="4250" spc="25" dirty="0"/>
              <a:t>TITLE</a:t>
            </a:r>
            <a:endParaRPr lang="en-IN"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TextBox 23">
            <a:extLst>
              <a:ext uri="{FF2B5EF4-FFF2-40B4-BE49-F238E27FC236}">
                <a16:creationId xmlns:a16="http://schemas.microsoft.com/office/drawing/2014/main" id="{F0EEAE41-08E9-4606-F1F3-8F8AB04653D0}"/>
              </a:ext>
            </a:extLst>
          </p:cNvPr>
          <p:cNvSpPr txBox="1"/>
          <p:nvPr/>
        </p:nvSpPr>
        <p:spPr>
          <a:xfrm>
            <a:off x="1371600" y="2179950"/>
            <a:ext cx="8610600" cy="830997"/>
          </a:xfrm>
          <a:prstGeom prst="rect">
            <a:avLst/>
          </a:prstGeom>
          <a:noFill/>
        </p:spPr>
        <p:txBody>
          <a:bodyPr wrap="square" rtlCol="0">
            <a:spAutoFit/>
          </a:bodyPr>
          <a:lstStyle/>
          <a:p>
            <a:r>
              <a:rPr lang="en-US" sz="2400" b="0" i="0" dirty="0">
                <a:solidFill>
                  <a:srgbClr val="0D0D0D"/>
                </a:solidFill>
                <a:effectLst/>
                <a:highlight>
                  <a:srgbClr val="FFFFFF"/>
                </a:highlight>
                <a:latin typeface="Söhne"/>
              </a:rPr>
              <a:t>Comparative Analysis of Deep Learning Architectures for Sentiment Analysis on IMDB Movie Reviews</a:t>
            </a:r>
            <a:endParaRPr lang="en-I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B220BE82-1EDC-93CB-C190-9E46C7713750}"/>
              </a:ext>
            </a:extLst>
          </p:cNvPr>
          <p:cNvSpPr txBox="1"/>
          <p:nvPr/>
        </p:nvSpPr>
        <p:spPr>
          <a:xfrm>
            <a:off x="3352799" y="1524000"/>
            <a:ext cx="4371975" cy="2677656"/>
          </a:xfrm>
          <a:prstGeom prst="rect">
            <a:avLst/>
          </a:prstGeom>
          <a:noFill/>
        </p:spPr>
        <p:txBody>
          <a:bodyPr wrap="square" rtlCol="0">
            <a:spAutoFit/>
          </a:bodyPr>
          <a:lstStyle/>
          <a:p>
            <a:pPr marL="342900" indent="-342900">
              <a:buAutoNum type="arabicPeriod"/>
            </a:pPr>
            <a:r>
              <a:rPr lang="en-US" sz="2400" dirty="0"/>
              <a:t>Problem Statement</a:t>
            </a:r>
          </a:p>
          <a:p>
            <a:pPr marL="342900" indent="-342900">
              <a:buAutoNum type="arabicPeriod"/>
            </a:pPr>
            <a:r>
              <a:rPr lang="en-US" sz="2400" dirty="0"/>
              <a:t>Project Overview</a:t>
            </a:r>
          </a:p>
          <a:p>
            <a:pPr marL="342900" indent="-342900">
              <a:buAutoNum type="arabicPeriod"/>
            </a:pPr>
            <a:r>
              <a:rPr lang="en-US" sz="2400" dirty="0"/>
              <a:t>End Users</a:t>
            </a:r>
          </a:p>
          <a:p>
            <a:pPr marL="342900" indent="-342900">
              <a:buAutoNum type="arabicPeriod"/>
            </a:pPr>
            <a:r>
              <a:rPr lang="en-US" sz="2400" dirty="0"/>
              <a:t>Solution and Value Proposition</a:t>
            </a:r>
          </a:p>
          <a:p>
            <a:pPr marL="342900" indent="-342900">
              <a:buAutoNum type="arabicPeriod"/>
            </a:pPr>
            <a:r>
              <a:rPr lang="en-US" sz="2400" dirty="0"/>
              <a:t>Key Features</a:t>
            </a:r>
          </a:p>
          <a:p>
            <a:pPr marL="342900" indent="-342900">
              <a:buAutoNum type="arabicPeriod"/>
            </a:pPr>
            <a:r>
              <a:rPr lang="en-US" sz="2400" dirty="0"/>
              <a:t>Modeling and Results</a:t>
            </a:r>
          </a:p>
          <a:p>
            <a:pPr marL="342900" indent="-342900">
              <a:buAutoNum type="arabicPeriod"/>
            </a:pPr>
            <a:r>
              <a:rPr lang="en-US" sz="2400" dirty="0"/>
              <a:t>Results</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8955D2C-8753-8DCE-BCD8-37062650C5C4}"/>
              </a:ext>
            </a:extLst>
          </p:cNvPr>
          <p:cNvSpPr txBox="1"/>
          <p:nvPr/>
        </p:nvSpPr>
        <p:spPr>
          <a:xfrm>
            <a:off x="676275" y="2304038"/>
            <a:ext cx="7019925" cy="3046988"/>
          </a:xfrm>
          <a:prstGeom prst="rect">
            <a:avLst/>
          </a:prstGeom>
          <a:noFill/>
        </p:spPr>
        <p:txBody>
          <a:bodyPr wrap="square" rtlCol="0">
            <a:spAutoFit/>
          </a:bodyPr>
          <a:lstStyle/>
          <a:p>
            <a:pPr algn="just"/>
            <a:r>
              <a:rPr lang="en-US" sz="2400" b="0" i="0" dirty="0">
                <a:solidFill>
                  <a:srgbClr val="0D0D0D"/>
                </a:solidFill>
                <a:effectLst/>
                <a:highlight>
                  <a:srgbClr val="FFFFFF"/>
                </a:highlight>
                <a:latin typeface="Söhne"/>
              </a:rPr>
              <a:t>In this project, we aim to develop and compare different deep learning architectures for sentiment analysis on the IMDB Movie Review dataset. The goal is to investigate the performance of recurrent neural networks (RNNs), convolutional neural networks (CNNs), and traditional artificial neural networks (ANNs) in classifying movie reviews as positive or negative.</a:t>
            </a:r>
            <a:r>
              <a:rPr lang="en-US" sz="2400" dirty="0"/>
              <a:t>.</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4625F8C6-93FA-547F-0DC0-AFBC47166D0C}"/>
              </a:ext>
            </a:extLst>
          </p:cNvPr>
          <p:cNvSpPr txBox="1"/>
          <p:nvPr/>
        </p:nvSpPr>
        <p:spPr>
          <a:xfrm>
            <a:off x="990600" y="2613958"/>
            <a:ext cx="7162800" cy="3785652"/>
          </a:xfrm>
          <a:prstGeom prst="rect">
            <a:avLst/>
          </a:prstGeom>
          <a:noFill/>
        </p:spPr>
        <p:txBody>
          <a:bodyPr wrap="square" rtlCol="0">
            <a:spAutoFit/>
          </a:bodyPr>
          <a:lstStyle/>
          <a:p>
            <a:pPr algn="just"/>
            <a:r>
              <a:rPr lang="en-US" sz="2400" b="0" i="0" dirty="0">
                <a:solidFill>
                  <a:srgbClr val="0D0D0D"/>
                </a:solidFill>
                <a:effectLst/>
                <a:highlight>
                  <a:srgbClr val="FFFFFF"/>
                </a:highlight>
                <a:latin typeface="Söhne"/>
              </a:rPr>
              <a:t>The project entails an in-depth exploration and comparison of various deep learning architectures for sentiment analysis using the IMDB Movie Review dataset. It involves preprocessing the data by tokenizing and padding sequences, followed by the development and training of three distinct models: a recurrent neural network (RNN) with LSTM layers, a convolutional neural network (CNN) with 1D convolutional layers, and a traditional artificial neural network (ANN) with dense layers. </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5D8F7F9D-571E-5DAC-F72F-DC35BC3B3272}"/>
              </a:ext>
            </a:extLst>
          </p:cNvPr>
          <p:cNvSpPr txBox="1"/>
          <p:nvPr/>
        </p:nvSpPr>
        <p:spPr>
          <a:xfrm>
            <a:off x="914400" y="2895600"/>
            <a:ext cx="7239000" cy="3046988"/>
          </a:xfrm>
          <a:prstGeom prst="rect">
            <a:avLst/>
          </a:prstGeom>
          <a:noFill/>
        </p:spPr>
        <p:txBody>
          <a:bodyPr wrap="square" rtlCol="0">
            <a:spAutoFit/>
          </a:bodyPr>
          <a:lstStyle/>
          <a:p>
            <a:pPr algn="just"/>
            <a:r>
              <a:rPr lang="en-US" sz="2400" b="0" i="0" dirty="0">
                <a:solidFill>
                  <a:srgbClr val="0D0D0D"/>
                </a:solidFill>
                <a:effectLst/>
                <a:highlight>
                  <a:srgbClr val="FFFFFF"/>
                </a:highlight>
                <a:latin typeface="Söhne"/>
              </a:rPr>
              <a:t>The end users for this project could include researchers, data scientists, or developers working in the field of natural language processing (NLP) and sentiment analysis. Additionally, companies or organizations involved in text classification tasks, such as sentiment analysis for customer feedback or market sentiment analysis for financial applications, could also benefit from the insights provided by this project. </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9AAD06A-01C4-3657-8F2B-88DA38FB8ACC}"/>
              </a:ext>
            </a:extLst>
          </p:cNvPr>
          <p:cNvSpPr txBox="1"/>
          <p:nvPr/>
        </p:nvSpPr>
        <p:spPr>
          <a:xfrm>
            <a:off x="3048000" y="1905000"/>
            <a:ext cx="6248400" cy="3693319"/>
          </a:xfrm>
          <a:prstGeom prst="rect">
            <a:avLst/>
          </a:prstGeom>
          <a:noFill/>
        </p:spPr>
        <p:txBody>
          <a:bodyPr wrap="square" rtlCol="0">
            <a:spAutoFit/>
          </a:bodyPr>
          <a:lstStyle/>
          <a:p>
            <a:r>
              <a:rPr lang="en-US" b="0" i="0" dirty="0">
                <a:solidFill>
                  <a:srgbClr val="0D0D0D"/>
                </a:solidFill>
                <a:effectLst/>
                <a:highlight>
                  <a:srgbClr val="FFFFFF"/>
                </a:highlight>
                <a:latin typeface="Söhne"/>
              </a:rPr>
              <a:t>The solution presented in this project offers significant value by conducting a thorough comparative analysis of different deep learning architectures—namely recurrent neural networks (RNNs), convolutional neural networks (CNNs), and traditional artificial neural networks (ANNs)—for sentiment analysis tasks using the IMDB Movie Review dataset. By evaluating these models based on metrics such as accuracy, the project provides insights into their respective strengths and weaknesses, empowering users to make informed decisions regarding model selection for sentiment analysis applications. Moreover, the inclusion of detailed code implementation and explanation serves as a valuable educational resource for individuals learning about deep learning and natural language processing (NLP).</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19B43DCA-7053-BC8F-02C0-29D131B3B970}"/>
              </a:ext>
            </a:extLst>
          </p:cNvPr>
          <p:cNvSpPr txBox="1"/>
          <p:nvPr/>
        </p:nvSpPr>
        <p:spPr>
          <a:xfrm>
            <a:off x="2955607" y="2286000"/>
            <a:ext cx="6457950" cy="3231654"/>
          </a:xfrm>
          <a:prstGeom prst="rect">
            <a:avLst/>
          </a:prstGeom>
          <a:noFill/>
        </p:spPr>
        <p:txBody>
          <a:bodyPr wrap="square" rtlCol="0">
            <a:spAutoFit/>
          </a:bodyPr>
          <a:lstStyle/>
          <a:p>
            <a:pPr algn="just"/>
            <a:r>
              <a:rPr lang="en-US" sz="2000" b="0" i="0" dirty="0">
                <a:solidFill>
                  <a:srgbClr val="0D0D0D"/>
                </a:solidFill>
                <a:effectLst/>
                <a:highlight>
                  <a:srgbClr val="FFFFFF"/>
                </a:highlight>
                <a:latin typeface="Söhne"/>
              </a:rPr>
              <a:t>The wow factor in this solution lies in its ability to seamlessly blend advanced deep learning techniques with practical application and educational value. By conducting a detailed comparative analysis of different deep learning architectures for sentiment analysis, the project offers invaluable insights into which models perform best in classifying movie reviews as positive or negative. This not only provides users with actionable information for improving sentiment analysis solutions but also serves as a testament to the power of deep learning in natural language processing tasks</a:t>
            </a:r>
            <a:r>
              <a:rPr lang="en-US" sz="2400" b="0" i="0" dirty="0">
                <a:solidFill>
                  <a:srgbClr val="0D0D0D"/>
                </a:solidFill>
                <a:effectLst/>
                <a:highlight>
                  <a:srgbClr val="FFFFFF"/>
                </a:highlight>
                <a:latin typeface="Söhne"/>
              </a:rPr>
              <a:t>.</a:t>
            </a:r>
            <a:r>
              <a:rPr lang="en-US" sz="2400" dirty="0"/>
              <a:t>. </a:t>
            </a:r>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685800" y="343591"/>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 name="TextBox 9">
            <a:extLst>
              <a:ext uri="{FF2B5EF4-FFF2-40B4-BE49-F238E27FC236}">
                <a16:creationId xmlns:a16="http://schemas.microsoft.com/office/drawing/2014/main" id="{78FF4361-3022-A65D-A0BB-80E5F4964705}"/>
              </a:ext>
            </a:extLst>
          </p:cNvPr>
          <p:cNvSpPr txBox="1"/>
          <p:nvPr/>
        </p:nvSpPr>
        <p:spPr>
          <a:xfrm>
            <a:off x="685800" y="2133600"/>
            <a:ext cx="8001000" cy="3416320"/>
          </a:xfrm>
          <a:prstGeom prst="rect">
            <a:avLst/>
          </a:prstGeom>
          <a:noFill/>
        </p:spPr>
        <p:txBody>
          <a:bodyPr wrap="square" rtlCol="0">
            <a:spAutoFit/>
          </a:bodyPr>
          <a:lstStyle/>
          <a:p>
            <a:pPr algn="just"/>
            <a:br>
              <a:rPr lang="en-US" sz="2400" dirty="0"/>
            </a:br>
            <a:r>
              <a:rPr lang="en-US" sz="2400" b="0" i="0" dirty="0">
                <a:solidFill>
                  <a:srgbClr val="0D0D0D"/>
                </a:solidFill>
                <a:effectLst/>
                <a:highlight>
                  <a:srgbClr val="FFFFFF"/>
                </a:highlight>
                <a:latin typeface="Söhne"/>
              </a:rPr>
              <a:t>The modeling aspect of this project is where the magic happens. Here, we dive into the intricate world of deep learning architectures to develop robust models for sentiment analysis. We explore three different paradigms: recurrent neural networks (RNNs), convolutional neural networks (CNNs), and traditional artificial neural networks (ANNs).</a:t>
            </a:r>
            <a:endParaRPr lang="en-US" sz="2400" dirty="0"/>
          </a:p>
          <a:p>
            <a:pPr algn="just"/>
            <a:endParaRPr lang="en-US" sz="2400" dirty="0"/>
          </a:p>
          <a:p>
            <a:pPr algn="just"/>
            <a:endParaRPr lang="en-IN"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117</TotalTime>
  <Words>656</Words>
  <Application>Microsoft Macintosh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Söhne</vt:lpstr>
      <vt:lpstr>Trebuchet MS</vt:lpstr>
      <vt:lpstr>Office Theme</vt:lpstr>
      <vt:lpstr>Mohamed Yaseen . M</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Sophia.S</dc:title>
  <dc:creator>N Sahana Lakshmi</dc:creator>
  <cp:lastModifiedBy>Shree S.M</cp:lastModifiedBy>
  <cp:revision>11</cp:revision>
  <dcterms:created xsi:type="dcterms:W3CDTF">2024-04-11T06:59:37Z</dcterms:created>
  <dcterms:modified xsi:type="dcterms:W3CDTF">2024-05-05T06:18:42Z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2024-04-11T00:00:00Z</vt:filetime>
  </property>
</Properties>
</file>