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4c25deb431e8cf9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c25deb431e8cf9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c25deb431e8cf9e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c25deb431e8cf9e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c25deb431e8cf9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c25deb431e8cf9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befd8b3e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efd8b3e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a5e60f49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a5e60f49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bf44cbf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f44cbf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bf44cbf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bf44cbf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bf44cbf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f44cbf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a74f6eab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a74f6eab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bf44cb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f44cb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a5e60f49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5e60f49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a74f6eab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74f6eab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ensus.gov/programs-surveys/economic-census/guidance/data-uses.html"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ensus.gov/programs-surveys/economic-census/guidance/data-us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88750" y="1318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INFS 6930 - Final Project</a:t>
            </a:r>
            <a:endParaRPr/>
          </a:p>
        </p:txBody>
      </p:sp>
      <p:sp>
        <p:nvSpPr>
          <p:cNvPr id="86" name="Google Shape;86;p13"/>
          <p:cNvSpPr txBox="1"/>
          <p:nvPr>
            <p:ph idx="1" type="subTitle"/>
          </p:nvPr>
        </p:nvSpPr>
        <p:spPr>
          <a:xfrm>
            <a:off x="588738" y="22152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United States Census Bureau</a:t>
            </a:r>
            <a:endParaRPr/>
          </a:p>
        </p:txBody>
      </p:sp>
      <p:sp>
        <p:nvSpPr>
          <p:cNvPr id="87" name="Google Shape;87;p13"/>
          <p:cNvSpPr txBox="1"/>
          <p:nvPr/>
        </p:nvSpPr>
        <p:spPr>
          <a:xfrm>
            <a:off x="588750" y="2829650"/>
            <a:ext cx="7966500" cy="1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Project Leader: </a:t>
            </a:r>
            <a:endParaRPr b="1">
              <a:solidFill>
                <a:srgbClr val="FFFFFF"/>
              </a:solidFill>
            </a:endParaRPr>
          </a:p>
          <a:p>
            <a:pPr indent="0" lvl="0" marL="0" rtl="0" algn="l">
              <a:spcBef>
                <a:spcPts val="0"/>
              </a:spcBef>
              <a:spcAft>
                <a:spcPts val="0"/>
              </a:spcAft>
              <a:buNone/>
            </a:pPr>
            <a:r>
              <a:rPr lang="en">
                <a:solidFill>
                  <a:srgbClr val="FFFFFF"/>
                </a:solidFill>
              </a:rPr>
              <a:t>Brian Eggenberger - Data Design and Generation</a:t>
            </a:r>
            <a:endParaRPr>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Group Members: </a:t>
            </a:r>
            <a:endParaRPr b="1">
              <a:solidFill>
                <a:srgbClr val="FFFFFF"/>
              </a:solidFill>
            </a:endParaRPr>
          </a:p>
          <a:p>
            <a:pPr indent="0" lvl="0" marL="0" rtl="0" algn="l">
              <a:spcBef>
                <a:spcPts val="0"/>
              </a:spcBef>
              <a:spcAft>
                <a:spcPts val="0"/>
              </a:spcAft>
              <a:buNone/>
            </a:pPr>
            <a:r>
              <a:rPr lang="en">
                <a:solidFill>
                  <a:srgbClr val="FFFFFF"/>
                </a:solidFill>
              </a:rPr>
              <a:t>Jon Goldman - VB</a:t>
            </a:r>
            <a:endParaRPr>
              <a:solidFill>
                <a:srgbClr val="FFFFFF"/>
              </a:solidFill>
            </a:endParaRPr>
          </a:p>
          <a:p>
            <a:pPr indent="0" lvl="0" marL="0" rtl="0" algn="l">
              <a:spcBef>
                <a:spcPts val="0"/>
              </a:spcBef>
              <a:spcAft>
                <a:spcPts val="0"/>
              </a:spcAft>
              <a:buNone/>
            </a:pPr>
            <a:r>
              <a:rPr lang="en">
                <a:solidFill>
                  <a:srgbClr val="FFFFFF"/>
                </a:solidFill>
              </a:rPr>
              <a:t>Mohamed Yasir - Reports</a:t>
            </a:r>
            <a:endParaRPr>
              <a:solidFill>
                <a:srgbClr val="FFFFFF"/>
              </a:solidFill>
            </a:endParaRPr>
          </a:p>
          <a:p>
            <a:pPr indent="0" lvl="0" marL="0" rtl="0" algn="l">
              <a:spcBef>
                <a:spcPts val="0"/>
              </a:spcBef>
              <a:spcAft>
                <a:spcPts val="0"/>
              </a:spcAft>
              <a:buNone/>
            </a:pPr>
            <a:r>
              <a:rPr lang="en">
                <a:solidFill>
                  <a:srgbClr val="FFFFFF"/>
                </a:solidFill>
              </a:rPr>
              <a:t>Aanchal Senapati - Research</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Example - 3</a:t>
            </a:r>
            <a:endParaRPr/>
          </a:p>
        </p:txBody>
      </p:sp>
      <p:pic>
        <p:nvPicPr>
          <p:cNvPr id="145" name="Google Shape;145;p22"/>
          <p:cNvPicPr preferRelativeResize="0"/>
          <p:nvPr/>
        </p:nvPicPr>
        <p:blipFill rotWithShape="1">
          <a:blip r:embed="rId3">
            <a:alphaModFix/>
          </a:blip>
          <a:srcRect b="49123" l="0" r="0" t="25516"/>
          <a:stretch/>
        </p:blipFill>
        <p:spPr>
          <a:xfrm>
            <a:off x="0" y="1017800"/>
            <a:ext cx="8147174" cy="389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Example - 4</a:t>
            </a:r>
            <a:endParaRPr/>
          </a:p>
        </p:txBody>
      </p:sp>
      <p:pic>
        <p:nvPicPr>
          <p:cNvPr id="151" name="Google Shape;151;p23"/>
          <p:cNvPicPr preferRelativeResize="0"/>
          <p:nvPr/>
        </p:nvPicPr>
        <p:blipFill rotWithShape="1">
          <a:blip r:embed="rId3">
            <a:alphaModFix/>
          </a:blip>
          <a:srcRect b="41769" l="7821" r="26947" t="51865"/>
          <a:stretch/>
        </p:blipFill>
        <p:spPr>
          <a:xfrm>
            <a:off x="311700" y="1656575"/>
            <a:ext cx="4559574" cy="1901400"/>
          </a:xfrm>
          <a:prstGeom prst="rect">
            <a:avLst/>
          </a:prstGeom>
          <a:noFill/>
          <a:ln>
            <a:noFill/>
          </a:ln>
        </p:spPr>
      </p:pic>
      <p:pic>
        <p:nvPicPr>
          <p:cNvPr id="152" name="Google Shape;152;p23"/>
          <p:cNvPicPr preferRelativeResize="0"/>
          <p:nvPr/>
        </p:nvPicPr>
        <p:blipFill rotWithShape="1">
          <a:blip r:embed="rId4">
            <a:alphaModFix/>
          </a:blip>
          <a:srcRect b="38568" l="10912" r="60088" t="27549"/>
          <a:stretch/>
        </p:blipFill>
        <p:spPr>
          <a:xfrm>
            <a:off x="5273773" y="0"/>
            <a:ext cx="3341976" cy="46590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Example - 5</a:t>
            </a:r>
            <a:endParaRPr/>
          </a:p>
        </p:txBody>
      </p:sp>
      <p:pic>
        <p:nvPicPr>
          <p:cNvPr id="158" name="Google Shape;158;p24"/>
          <p:cNvPicPr preferRelativeResize="0"/>
          <p:nvPr/>
        </p:nvPicPr>
        <p:blipFill rotWithShape="1">
          <a:blip r:embed="rId3">
            <a:alphaModFix/>
          </a:blip>
          <a:srcRect b="63858" l="10737" r="13429" t="17513"/>
          <a:stretch/>
        </p:blipFill>
        <p:spPr>
          <a:xfrm>
            <a:off x="311700" y="1017800"/>
            <a:ext cx="4568349" cy="2377202"/>
          </a:xfrm>
          <a:prstGeom prst="rect">
            <a:avLst/>
          </a:prstGeom>
          <a:noFill/>
          <a:ln>
            <a:noFill/>
          </a:ln>
        </p:spPr>
      </p:pic>
      <p:pic>
        <p:nvPicPr>
          <p:cNvPr id="159" name="Google Shape;159;p24"/>
          <p:cNvPicPr preferRelativeResize="0"/>
          <p:nvPr/>
        </p:nvPicPr>
        <p:blipFill rotWithShape="1">
          <a:blip r:embed="rId4">
            <a:alphaModFix/>
          </a:blip>
          <a:srcRect b="26583" l="10719" r="14210" t="44046"/>
          <a:stretch/>
        </p:blipFill>
        <p:spPr>
          <a:xfrm>
            <a:off x="4880050" y="152825"/>
            <a:ext cx="4263951" cy="3923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Application</a:t>
            </a:r>
            <a:endParaRPr/>
          </a:p>
        </p:txBody>
      </p:sp>
      <p:pic>
        <p:nvPicPr>
          <p:cNvPr id="165" name="Google Shape;165;p25"/>
          <p:cNvPicPr preferRelativeResize="0"/>
          <p:nvPr/>
        </p:nvPicPr>
        <p:blipFill>
          <a:blip r:embed="rId3">
            <a:alphaModFix/>
          </a:blip>
          <a:stretch>
            <a:fillRect/>
          </a:stretch>
        </p:blipFill>
        <p:spPr>
          <a:xfrm>
            <a:off x="1315524" y="957150"/>
            <a:ext cx="6512951" cy="380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93" name="Google Shape;93;p14"/>
          <p:cNvSpPr txBox="1"/>
          <p:nvPr>
            <p:ph idx="1" type="body"/>
          </p:nvPr>
        </p:nvSpPr>
        <p:spPr>
          <a:xfrm>
            <a:off x="311700" y="1382275"/>
            <a:ext cx="8520600" cy="3339000"/>
          </a:xfrm>
          <a:prstGeom prst="rect">
            <a:avLst/>
          </a:prstGeom>
        </p:spPr>
        <p:txBody>
          <a:bodyPr anchorCtr="0" anchor="t" bIns="91425" lIns="91425" spcFirstLastPara="1" rIns="91425" wrap="square" tIns="91425">
            <a:noAutofit/>
          </a:bodyPr>
          <a:lstStyle/>
          <a:p>
            <a:pPr indent="0" lvl="0" marL="0" marR="0" rtl="0" algn="just">
              <a:spcBef>
                <a:spcPts val="1440"/>
              </a:spcBef>
              <a:spcAft>
                <a:spcPts val="0"/>
              </a:spcAft>
              <a:buNone/>
            </a:pPr>
            <a:r>
              <a:rPr lang="en">
                <a:solidFill>
                  <a:srgbClr val="000000"/>
                </a:solidFill>
                <a:latin typeface="Montserrat"/>
                <a:ea typeface="Montserrat"/>
                <a:cs typeface="Montserrat"/>
                <a:sym typeface="Montserrat"/>
              </a:rPr>
              <a:t>Our project acts as a tool for US Census Bureau to handle data of employees, their assigned region, and collected resident’s information. It summarizes the process of collecting, recording, and retrieving the resident’s and employee’s information based on the conditions. </a:t>
            </a:r>
            <a:endParaRPr>
              <a:solidFill>
                <a:srgbClr val="000000"/>
              </a:solidFill>
              <a:latin typeface="Montserrat"/>
              <a:ea typeface="Montserrat"/>
              <a:cs typeface="Montserrat"/>
              <a:sym typeface="Montserrat"/>
            </a:endParaRPr>
          </a:p>
          <a:p>
            <a:pPr indent="0" lvl="0" marL="0" marR="0" rtl="0" algn="just">
              <a:spcBef>
                <a:spcPts val="1440"/>
              </a:spcBef>
              <a:spcAft>
                <a:spcPts val="0"/>
              </a:spcAft>
              <a:buNone/>
            </a:pPr>
            <a:r>
              <a:t/>
            </a:r>
            <a:endParaRPr sz="1200">
              <a:solidFill>
                <a:srgbClr val="000000"/>
              </a:solidFill>
              <a:latin typeface="Montserrat"/>
              <a:ea typeface="Montserrat"/>
              <a:cs typeface="Montserrat"/>
              <a:sym typeface="Montserrat"/>
            </a:endParaRPr>
          </a:p>
          <a:p>
            <a:pPr indent="0" lvl="0" marL="0" marR="0" rtl="0" algn="just">
              <a:spcBef>
                <a:spcPts val="1440"/>
              </a:spcBef>
              <a:spcAft>
                <a:spcPts val="0"/>
              </a:spcAft>
              <a:buNone/>
            </a:pPr>
            <a:r>
              <a:t/>
            </a:r>
            <a:endParaRPr sz="12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Census Data</a:t>
            </a:r>
            <a:endParaRPr/>
          </a:p>
          <a:p>
            <a:pPr indent="0" lvl="0" marL="0" rtl="0" algn="l">
              <a:spcBef>
                <a:spcPts val="0"/>
              </a:spcBef>
              <a:spcAft>
                <a:spcPts val="0"/>
              </a:spcAft>
              <a:buNone/>
            </a:pPr>
            <a:r>
              <a:rPr lang="en"/>
              <a:t> actually used?</a:t>
            </a:r>
            <a:endParaRPr/>
          </a:p>
        </p:txBody>
      </p:sp>
      <p:sp>
        <p:nvSpPr>
          <p:cNvPr id="99" name="Google Shape;99;p15"/>
          <p:cNvSpPr txBox="1"/>
          <p:nvPr>
            <p:ph idx="1" type="body"/>
          </p:nvPr>
        </p:nvSpPr>
        <p:spPr>
          <a:xfrm>
            <a:off x="311700" y="2014400"/>
            <a:ext cx="3502200" cy="25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real life, US census data is used to determine millions of decisions regarding everything from Congressional representation to minute local budgeting decisions.</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https://www.census.gov/programs-surveys/economic-census/guidance/data-uses.html</a:t>
            </a:r>
            <a:endParaRPr/>
          </a:p>
        </p:txBody>
      </p:sp>
      <p:pic>
        <p:nvPicPr>
          <p:cNvPr id="100" name="Google Shape;100;p15"/>
          <p:cNvPicPr preferRelativeResize="0"/>
          <p:nvPr/>
        </p:nvPicPr>
        <p:blipFill>
          <a:blip r:embed="rId4">
            <a:alphaModFix/>
          </a:blip>
          <a:stretch>
            <a:fillRect/>
          </a:stretch>
        </p:blipFill>
        <p:spPr>
          <a:xfrm>
            <a:off x="3859700" y="0"/>
            <a:ext cx="528430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Usage - Economics</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 data includes not just people, but also businesses by type and location.  Companies can use this data to evaluate where to best locate their stores to minimize competition.  </a:t>
            </a:r>
            <a:endParaRPr/>
          </a:p>
          <a:p>
            <a:pPr indent="0" lvl="0" marL="0" rtl="0" algn="l">
              <a:spcBef>
                <a:spcPts val="1600"/>
              </a:spcBef>
              <a:spcAft>
                <a:spcPts val="0"/>
              </a:spcAft>
              <a:buNone/>
            </a:pPr>
            <a:r>
              <a:rPr lang="en"/>
              <a:t>Census data including race, poverty, and a multitude of other factors is used to determine how to spend grant money.  </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https://www.census.gov/programs-surveys/economic-census/guidance/data-uses.html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 - Government</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United States Congress is a bicameral legislature composed of the House of Representatives and the Senate.</a:t>
            </a:r>
            <a:endParaRPr/>
          </a:p>
          <a:p>
            <a:pPr indent="-342900" lvl="0" marL="457200" rtl="0" algn="l">
              <a:spcBef>
                <a:spcPts val="1600"/>
              </a:spcBef>
              <a:spcAft>
                <a:spcPts val="0"/>
              </a:spcAft>
              <a:buSzPts val="1800"/>
              <a:buChar char="●"/>
            </a:pPr>
            <a:r>
              <a:rPr lang="en"/>
              <a:t>Senate = 100 seats, 2 per state.</a:t>
            </a:r>
            <a:endParaRPr/>
          </a:p>
          <a:p>
            <a:pPr indent="-342900" lvl="0" marL="457200" rtl="0" algn="l">
              <a:spcBef>
                <a:spcPts val="0"/>
              </a:spcBef>
              <a:spcAft>
                <a:spcPts val="0"/>
              </a:spcAft>
              <a:buSzPts val="1800"/>
              <a:buChar char="●"/>
            </a:pPr>
            <a:r>
              <a:rPr lang="en"/>
              <a:t>House = 435 seats, at least 1 per state.</a:t>
            </a:r>
            <a:endParaRPr/>
          </a:p>
          <a:p>
            <a:pPr indent="-342900" lvl="0" marL="457200" rtl="0" algn="l">
              <a:spcBef>
                <a:spcPts val="0"/>
              </a:spcBef>
              <a:spcAft>
                <a:spcPts val="0"/>
              </a:spcAft>
              <a:buSzPts val="1800"/>
              <a:buChar char="●"/>
            </a:pPr>
            <a:r>
              <a:rPr lang="en"/>
              <a:t>Census data determines population of each state.</a:t>
            </a:r>
            <a:endParaRPr/>
          </a:p>
          <a:p>
            <a:pPr indent="-342900" lvl="0" marL="457200" rtl="0" algn="l">
              <a:spcBef>
                <a:spcPts val="0"/>
              </a:spcBef>
              <a:spcAft>
                <a:spcPts val="0"/>
              </a:spcAft>
              <a:buSzPts val="1800"/>
              <a:buChar char="●"/>
            </a:pPr>
            <a:r>
              <a:rPr lang="en"/>
              <a:t>States with larger populations get more seats.</a:t>
            </a:r>
            <a:endParaRPr/>
          </a:p>
          <a:p>
            <a:pPr indent="-342900" lvl="0" marL="457200" rtl="0" algn="l">
              <a:spcBef>
                <a:spcPts val="0"/>
              </a:spcBef>
              <a:spcAft>
                <a:spcPts val="0"/>
              </a:spcAft>
              <a:buSzPts val="1800"/>
              <a:buChar char="●"/>
            </a:pPr>
            <a:r>
              <a:rPr lang="en"/>
              <a:t>Ohio has 16, has had 24, previously had 18 2003-13.</a:t>
            </a:r>
            <a:endParaRPr/>
          </a:p>
          <a:p>
            <a:pPr indent="-342900" lvl="0" marL="457200" rtl="0" algn="l">
              <a:spcBef>
                <a:spcPts val="0"/>
              </a:spcBef>
              <a:spcAft>
                <a:spcPts val="0"/>
              </a:spcAft>
              <a:buSzPts val="1800"/>
              <a:buChar char="●"/>
            </a:pPr>
            <a:r>
              <a:rPr lang="en"/>
              <a:t>Most of Toledo represented by Marcy Kaptur -&gt; </a:t>
            </a:r>
            <a:endParaRPr/>
          </a:p>
        </p:txBody>
      </p:sp>
      <p:pic>
        <p:nvPicPr>
          <p:cNvPr id="113" name="Google Shape;113;p17"/>
          <p:cNvPicPr preferRelativeResize="0"/>
          <p:nvPr/>
        </p:nvPicPr>
        <p:blipFill>
          <a:blip r:embed="rId3">
            <a:alphaModFix/>
          </a:blip>
          <a:stretch>
            <a:fillRect/>
          </a:stretch>
        </p:blipFill>
        <p:spPr>
          <a:xfrm>
            <a:off x="6938950" y="1965375"/>
            <a:ext cx="2205050" cy="275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119" name="Google Shape;119;p18"/>
          <p:cNvPicPr preferRelativeResize="0"/>
          <p:nvPr/>
        </p:nvPicPr>
        <p:blipFill>
          <a:blip r:embed="rId3">
            <a:alphaModFix/>
          </a:blip>
          <a:stretch>
            <a:fillRect/>
          </a:stretch>
        </p:blipFill>
        <p:spPr>
          <a:xfrm>
            <a:off x="2168575" y="0"/>
            <a:ext cx="48068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12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a:t>
            </a:r>
            <a:endParaRPr/>
          </a:p>
          <a:p>
            <a:pPr indent="0" lvl="0" marL="0" rtl="0" algn="l">
              <a:spcBef>
                <a:spcPts val="0"/>
              </a:spcBef>
              <a:spcAft>
                <a:spcPts val="0"/>
              </a:spcAft>
              <a:buNone/>
            </a:pPr>
            <a:r>
              <a:rPr lang="en"/>
              <a:t>Model</a:t>
            </a:r>
            <a:endParaRPr/>
          </a:p>
        </p:txBody>
      </p:sp>
      <p:pic>
        <p:nvPicPr>
          <p:cNvPr id="125" name="Google Shape;125;p19"/>
          <p:cNvPicPr preferRelativeResize="0"/>
          <p:nvPr/>
        </p:nvPicPr>
        <p:blipFill>
          <a:blip r:embed="rId3">
            <a:alphaModFix/>
          </a:blip>
          <a:stretch>
            <a:fillRect/>
          </a:stretch>
        </p:blipFill>
        <p:spPr>
          <a:xfrm>
            <a:off x="2346850" y="1"/>
            <a:ext cx="679715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Examples - 1</a:t>
            </a:r>
            <a:endParaRPr/>
          </a:p>
        </p:txBody>
      </p:sp>
      <p:sp>
        <p:nvSpPr>
          <p:cNvPr id="131" name="Google Shape;131;p20"/>
          <p:cNvSpPr txBox="1"/>
          <p:nvPr>
            <p:ph idx="1" type="body"/>
          </p:nvPr>
        </p:nvSpPr>
        <p:spPr>
          <a:xfrm>
            <a:off x="311700" y="12298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purposes of staff allocation, you want to figure out how many addresses are in each region.</a:t>
            </a:r>
            <a:endParaRPr/>
          </a:p>
          <a:p>
            <a:pPr indent="0" lvl="0" marL="0" rtl="0" algn="l">
              <a:spcBef>
                <a:spcPts val="1600"/>
              </a:spcBef>
              <a:spcAft>
                <a:spcPts val="0"/>
              </a:spcAft>
              <a:buNone/>
            </a:pPr>
            <a:r>
              <a:rPr lang="en"/>
              <a:t>Now you know how better to allocate your canvassers in order balance the workload efficiently.</a:t>
            </a:r>
            <a:endParaRPr/>
          </a:p>
          <a:p>
            <a:pPr indent="0" lvl="0" marL="0" rtl="0" algn="l">
              <a:lnSpc>
                <a:spcPct val="100000"/>
              </a:lnSpc>
              <a:spcBef>
                <a:spcPts val="1600"/>
              </a:spcBef>
              <a:spcAft>
                <a:spcPts val="0"/>
              </a:spcAft>
              <a:buNone/>
            </a:pPr>
            <a:r>
              <a:rPr lang="en" sz="800"/>
              <a:t>select Regions.RegionDesc, Count (addresses.regionid) AS 'addresses'</a:t>
            </a:r>
            <a:endParaRPr sz="800"/>
          </a:p>
          <a:p>
            <a:pPr indent="0" lvl="0" marL="0" rtl="0" algn="l">
              <a:lnSpc>
                <a:spcPct val="100000"/>
              </a:lnSpc>
              <a:spcBef>
                <a:spcPts val="0"/>
              </a:spcBef>
              <a:spcAft>
                <a:spcPts val="0"/>
              </a:spcAft>
              <a:buNone/>
            </a:pPr>
            <a:r>
              <a:rPr lang="en" sz="800"/>
              <a:t>from Census.Addresses, census.Regions</a:t>
            </a:r>
            <a:endParaRPr sz="800"/>
          </a:p>
          <a:p>
            <a:pPr indent="0" lvl="0" marL="0" rtl="0" algn="l">
              <a:lnSpc>
                <a:spcPct val="100000"/>
              </a:lnSpc>
              <a:spcBef>
                <a:spcPts val="0"/>
              </a:spcBef>
              <a:spcAft>
                <a:spcPts val="0"/>
              </a:spcAft>
              <a:buNone/>
            </a:pPr>
            <a:r>
              <a:rPr lang="en" sz="800"/>
              <a:t>where (Addresses.regionid = regions.regionid)</a:t>
            </a:r>
            <a:endParaRPr sz="800"/>
          </a:p>
          <a:p>
            <a:pPr indent="0" lvl="0" marL="0" rtl="0" algn="l">
              <a:lnSpc>
                <a:spcPct val="100000"/>
              </a:lnSpc>
              <a:spcBef>
                <a:spcPts val="0"/>
              </a:spcBef>
              <a:spcAft>
                <a:spcPts val="0"/>
              </a:spcAft>
              <a:buNone/>
            </a:pPr>
            <a:r>
              <a:rPr lang="en" sz="800"/>
              <a:t>group by Addresses.RegionID,Regions.RegionDesc</a:t>
            </a:r>
            <a:endParaRPr sz="800"/>
          </a:p>
          <a:p>
            <a:pPr indent="0" lvl="0" marL="0" rtl="0" algn="l">
              <a:lnSpc>
                <a:spcPct val="100000"/>
              </a:lnSpc>
              <a:spcBef>
                <a:spcPts val="0"/>
              </a:spcBef>
              <a:spcAft>
                <a:spcPts val="0"/>
              </a:spcAft>
              <a:buNone/>
            </a:pPr>
            <a:r>
              <a:rPr lang="en" sz="800"/>
              <a:t>  </a:t>
            </a:r>
            <a:endParaRPr sz="800"/>
          </a:p>
        </p:txBody>
      </p:sp>
      <p:pic>
        <p:nvPicPr>
          <p:cNvPr id="132" name="Google Shape;132;p20"/>
          <p:cNvPicPr preferRelativeResize="0"/>
          <p:nvPr/>
        </p:nvPicPr>
        <p:blipFill>
          <a:blip r:embed="rId3">
            <a:alphaModFix/>
          </a:blip>
          <a:stretch>
            <a:fillRect/>
          </a:stretch>
        </p:blipFill>
        <p:spPr>
          <a:xfrm>
            <a:off x="6141650" y="1456850"/>
            <a:ext cx="2028825" cy="188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Examples - 2</a:t>
            </a:r>
            <a:endParaRPr/>
          </a:p>
        </p:txBody>
      </p:sp>
      <p:sp>
        <p:nvSpPr>
          <p:cNvPr id="138" name="Google Shape;138;p21"/>
          <p:cNvSpPr txBox="1"/>
          <p:nvPr>
            <p:ph idx="1" type="body"/>
          </p:nvPr>
        </p:nvSpPr>
        <p:spPr>
          <a:xfrm>
            <a:off x="311700" y="11900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help cities promote diversity, how many racial minorities live in Perrysburg?</a:t>
            </a:r>
            <a:endParaRPr/>
          </a:p>
          <a:p>
            <a:pPr indent="0" lvl="0" marL="0" rtl="0" algn="l">
              <a:spcBef>
                <a:spcPts val="1600"/>
              </a:spcBef>
              <a:spcAft>
                <a:spcPts val="0"/>
              </a:spcAft>
              <a:buNone/>
            </a:pPr>
            <a:r>
              <a:rPr lang="en" sz="800"/>
              <a:t>Select  COUNT (census.residents.race) AS 'Total Pop', (select COUNT (census.residents.race)</a:t>
            </a:r>
            <a:endParaRPr sz="800"/>
          </a:p>
          <a:p>
            <a:pPr indent="0" lvl="0" marL="0" rtl="0" algn="l">
              <a:spcBef>
                <a:spcPts val="0"/>
              </a:spcBef>
              <a:spcAft>
                <a:spcPts val="0"/>
              </a:spcAft>
              <a:buNone/>
            </a:pPr>
            <a:r>
              <a:rPr lang="en" sz="800"/>
              <a:t>from census.residents, census.addresses, census.residentaddress </a:t>
            </a:r>
            <a:endParaRPr sz="800"/>
          </a:p>
          <a:p>
            <a:pPr indent="0" lvl="0" marL="0" rtl="0" algn="l">
              <a:spcBef>
                <a:spcPts val="0"/>
              </a:spcBef>
              <a:spcAft>
                <a:spcPts val="0"/>
              </a:spcAft>
              <a:buNone/>
            </a:pPr>
            <a:r>
              <a:rPr lang="en" sz="800"/>
              <a:t>where (census.addresses.city = 'perrysburg')</a:t>
            </a:r>
            <a:endParaRPr sz="800"/>
          </a:p>
          <a:p>
            <a:pPr indent="0" lvl="0" marL="0" rtl="0" algn="l">
              <a:spcBef>
                <a:spcPts val="0"/>
              </a:spcBef>
              <a:spcAft>
                <a:spcPts val="0"/>
              </a:spcAft>
              <a:buNone/>
            </a:pPr>
            <a:r>
              <a:rPr lang="en" sz="800"/>
              <a:t>and (census.addresses.addressid = census.residentaddress.addressid) </a:t>
            </a:r>
            <a:endParaRPr sz="800"/>
          </a:p>
          <a:p>
            <a:pPr indent="0" lvl="0" marL="0" rtl="0" algn="l">
              <a:spcBef>
                <a:spcPts val="0"/>
              </a:spcBef>
              <a:spcAft>
                <a:spcPts val="0"/>
              </a:spcAft>
              <a:buNone/>
            </a:pPr>
            <a:r>
              <a:rPr lang="en" sz="800"/>
              <a:t>and (census.residentaddress.residentid = census.residents.residentid)</a:t>
            </a:r>
            <a:endParaRPr sz="800"/>
          </a:p>
          <a:p>
            <a:pPr indent="0" lvl="0" marL="0" rtl="0" algn="l">
              <a:spcBef>
                <a:spcPts val="0"/>
              </a:spcBef>
              <a:spcAft>
                <a:spcPts val="0"/>
              </a:spcAft>
              <a:buNone/>
            </a:pPr>
            <a:r>
              <a:rPr lang="en" sz="800"/>
              <a:t>and (census.residents.race != 'white')) AS 'Minorities'</a:t>
            </a:r>
            <a:endParaRPr sz="800"/>
          </a:p>
          <a:p>
            <a:pPr indent="0" lvl="0" marL="0" rtl="0" algn="l">
              <a:spcBef>
                <a:spcPts val="0"/>
              </a:spcBef>
              <a:spcAft>
                <a:spcPts val="0"/>
              </a:spcAft>
              <a:buNone/>
            </a:pPr>
            <a:r>
              <a:rPr lang="en" sz="800"/>
              <a:t>from census.residents, census.addresses, census.residentaddress </a:t>
            </a:r>
            <a:endParaRPr sz="800"/>
          </a:p>
          <a:p>
            <a:pPr indent="0" lvl="0" marL="0" rtl="0" algn="l">
              <a:spcBef>
                <a:spcPts val="0"/>
              </a:spcBef>
              <a:spcAft>
                <a:spcPts val="0"/>
              </a:spcAft>
              <a:buNone/>
            </a:pPr>
            <a:r>
              <a:rPr lang="en" sz="800"/>
              <a:t>where (census.addresses.city = 'perrysburg')</a:t>
            </a:r>
            <a:endParaRPr sz="800"/>
          </a:p>
          <a:p>
            <a:pPr indent="0" lvl="0" marL="0" rtl="0" algn="l">
              <a:spcBef>
                <a:spcPts val="0"/>
              </a:spcBef>
              <a:spcAft>
                <a:spcPts val="0"/>
              </a:spcAft>
              <a:buNone/>
            </a:pPr>
            <a:r>
              <a:rPr lang="en" sz="800"/>
              <a:t>and (census.addresses.addressid = census.residentaddress.addressid) </a:t>
            </a:r>
            <a:endParaRPr sz="800"/>
          </a:p>
          <a:p>
            <a:pPr indent="0" lvl="0" marL="0" rtl="0" algn="l">
              <a:spcBef>
                <a:spcPts val="0"/>
              </a:spcBef>
              <a:spcAft>
                <a:spcPts val="0"/>
              </a:spcAft>
              <a:buNone/>
            </a:pPr>
            <a:r>
              <a:rPr lang="en" sz="800"/>
              <a:t>and (census.residentaddress.residentid = census.residents.residentid)</a:t>
            </a:r>
            <a:endParaRPr sz="800"/>
          </a:p>
          <a:p>
            <a:pPr indent="0" lvl="0" marL="0" rtl="0" algn="l">
              <a:spcBef>
                <a:spcPts val="0"/>
              </a:spcBef>
              <a:spcAft>
                <a:spcPts val="1600"/>
              </a:spcAft>
              <a:buNone/>
            </a:pPr>
            <a:r>
              <a:t/>
            </a:r>
            <a:endParaRPr/>
          </a:p>
        </p:txBody>
      </p:sp>
      <p:pic>
        <p:nvPicPr>
          <p:cNvPr id="139" name="Google Shape;139;p21"/>
          <p:cNvPicPr preferRelativeResize="0"/>
          <p:nvPr/>
        </p:nvPicPr>
        <p:blipFill>
          <a:blip r:embed="rId3">
            <a:alphaModFix/>
          </a:blip>
          <a:stretch>
            <a:fillRect/>
          </a:stretch>
        </p:blipFill>
        <p:spPr>
          <a:xfrm>
            <a:off x="6308850" y="1942550"/>
            <a:ext cx="1743075" cy="54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