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16"/>
  </p:notesMasterIdLst>
  <p:handoutMasterIdLst>
    <p:handoutMasterId r:id="rId17"/>
  </p:handoutMasterIdLst>
  <p:sldIdLst>
    <p:sldId id="1865" r:id="rId5"/>
    <p:sldId id="1870" r:id="rId6"/>
    <p:sldId id="1866" r:id="rId7"/>
    <p:sldId id="1867" r:id="rId8"/>
    <p:sldId id="1872" r:id="rId9"/>
    <p:sldId id="1869" r:id="rId10"/>
    <p:sldId id="1877" r:id="rId11"/>
    <p:sldId id="1878" r:id="rId12"/>
    <p:sldId id="1871" r:id="rId13"/>
    <p:sldId id="1879" r:id="rId14"/>
    <p:sldId id="1873"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70"/>
            <p14:sldId id="1866"/>
            <p14:sldId id="1867"/>
            <p14:sldId id="1872"/>
            <p14:sldId id="1869"/>
            <p14:sldId id="1877"/>
            <p14:sldId id="1878"/>
            <p14:sldId id="1871"/>
            <p14:sldId id="1879"/>
            <p14:sldId id="1873"/>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369"/>
    <a:srgbClr val="E76F51"/>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DBA78-611B-499B-8538-6757F88FC9DB}" v="4" dt="2023-01-26T18:06:44.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67" d="100"/>
          <a:sy n="67" d="100"/>
        </p:scale>
        <p:origin x="644" y="52"/>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1/27/2023</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57067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44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3187737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00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878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286060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1/27/2023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sotor.com/" TargetMode="External"/><Relationship Id="rId3" Type="http://schemas.openxmlformats.org/officeDocument/2006/relationships/hyperlink" Target="https://www.edarabia.com/ar/" TargetMode="External"/><Relationship Id="rId7" Type="http://schemas.openxmlformats.org/officeDocument/2006/relationships/hyperlink" Target="https://www.almrsal.com/post/1117155"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www.facebook.com/Mero.sd3" TargetMode="External"/><Relationship Id="rId5" Type="http://schemas.openxmlformats.org/officeDocument/2006/relationships/hyperlink" Target="https://mawdoo3.com/" TargetMode="External"/><Relationship Id="rId4" Type="http://schemas.openxmlformats.org/officeDocument/2006/relationships/hyperlink" Target="https://analbahr.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629026" y="2766219"/>
            <a:ext cx="7839074" cy="1325563"/>
          </a:xfrm>
        </p:spPr>
        <p:txBody>
          <a:bodyPr>
            <a:noAutofit/>
          </a:bodyPr>
          <a:lstStyle/>
          <a:p>
            <a:pPr algn="ctr"/>
            <a:r>
              <a:rPr lang="en-US" sz="8000" dirty="0">
                <a:solidFill>
                  <a:schemeClr val="accent5"/>
                </a:solidFill>
                <a:latin typeface="ae_Petra" panose="02060603050605020204" pitchFamily="18" charset="-78"/>
                <a:cs typeface="ae_Petra" panose="02060603050605020204" pitchFamily="18" charset="-78"/>
              </a:rPr>
              <a:t>Arabic Tagger </a:t>
            </a:r>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94561040-CF7B-A43F-7B63-A02D4F2202C6}"/>
              </a:ext>
            </a:extLst>
          </p:cNvPr>
          <p:cNvPicPr>
            <a:picLocks noChangeAspect="1"/>
          </p:cNvPicPr>
          <p:nvPr/>
        </p:nvPicPr>
        <p:blipFill>
          <a:blip r:embed="rId3"/>
          <a:stretch>
            <a:fillRect/>
          </a:stretch>
        </p:blipFill>
        <p:spPr>
          <a:xfrm>
            <a:off x="139632" y="120540"/>
            <a:ext cx="3203643" cy="5148989"/>
          </a:xfrm>
          <a:prstGeom prst="rect">
            <a:avLst/>
          </a:prstGeom>
        </p:spPr>
      </p:pic>
      <p:pic>
        <p:nvPicPr>
          <p:cNvPr id="5" name="Picture 4" descr="Text, letter&#10;&#10;Description automatically generated">
            <a:extLst>
              <a:ext uri="{FF2B5EF4-FFF2-40B4-BE49-F238E27FC236}">
                <a16:creationId xmlns:a16="http://schemas.microsoft.com/office/drawing/2014/main" id="{FDE9BBB2-C98B-0FC3-ECD1-0FF04FC18A48}"/>
              </a:ext>
            </a:extLst>
          </p:cNvPr>
          <p:cNvPicPr>
            <a:picLocks noChangeAspect="1"/>
          </p:cNvPicPr>
          <p:nvPr/>
        </p:nvPicPr>
        <p:blipFill>
          <a:blip r:embed="rId4"/>
          <a:stretch>
            <a:fillRect/>
          </a:stretch>
        </p:blipFill>
        <p:spPr>
          <a:xfrm>
            <a:off x="3748135" y="242010"/>
            <a:ext cx="3276972" cy="4196640"/>
          </a:xfrm>
          <a:prstGeom prst="rect">
            <a:avLst/>
          </a:prstGeom>
        </p:spPr>
      </p:pic>
      <p:pic>
        <p:nvPicPr>
          <p:cNvPr id="7" name="Picture 6" descr="Text, letter&#10;&#10;Description automatically generated">
            <a:extLst>
              <a:ext uri="{FF2B5EF4-FFF2-40B4-BE49-F238E27FC236}">
                <a16:creationId xmlns:a16="http://schemas.microsoft.com/office/drawing/2014/main" id="{792E3198-FC0D-BFE5-55CD-81A8239CC827}"/>
              </a:ext>
            </a:extLst>
          </p:cNvPr>
          <p:cNvPicPr>
            <a:picLocks noChangeAspect="1"/>
          </p:cNvPicPr>
          <p:nvPr/>
        </p:nvPicPr>
        <p:blipFill>
          <a:blip r:embed="rId5"/>
          <a:stretch>
            <a:fillRect/>
          </a:stretch>
        </p:blipFill>
        <p:spPr>
          <a:xfrm>
            <a:off x="7651614" y="242010"/>
            <a:ext cx="3052793" cy="5148989"/>
          </a:xfrm>
          <a:prstGeom prst="rect">
            <a:avLst/>
          </a:prstGeom>
        </p:spPr>
      </p:pic>
    </p:spTree>
    <p:extLst>
      <p:ext uri="{BB962C8B-B14F-4D97-AF65-F5344CB8AC3E}">
        <p14:creationId xmlns:p14="http://schemas.microsoft.com/office/powerpoint/2010/main" val="167292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839344-185E-41C8-994C-A1BD976EF113}"/>
              </a:ext>
            </a:extLst>
          </p:cNvPr>
          <p:cNvSpPr>
            <a:spLocks noGrp="1"/>
          </p:cNvSpPr>
          <p:nvPr>
            <p:ph type="title"/>
          </p:nvPr>
        </p:nvSpPr>
        <p:spPr>
          <a:xfrm>
            <a:off x="2600324" y="2897185"/>
            <a:ext cx="7820025" cy="1893889"/>
          </a:xfrm>
        </p:spPr>
        <p:txBody>
          <a:bodyPr>
            <a:normAutofit/>
          </a:bodyPr>
          <a:lstStyle/>
          <a:p>
            <a:r>
              <a:rPr lang="en-US" sz="5400" dirty="0">
                <a:latin typeface="Amasis MT Pro Black" panose="02040A04050005020304" pitchFamily="18" charset="0"/>
              </a:rPr>
              <a:t>Thank you</a:t>
            </a:r>
          </a:p>
        </p:txBody>
      </p:sp>
    </p:spTree>
    <p:extLst>
      <p:ext uri="{BB962C8B-B14F-4D97-AF65-F5344CB8AC3E}">
        <p14:creationId xmlns:p14="http://schemas.microsoft.com/office/powerpoint/2010/main" val="309943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4BA618-BF38-4C66-A054-AA45BAEA1C44}"/>
              </a:ext>
            </a:extLst>
          </p:cNvPr>
          <p:cNvSpPr>
            <a:spLocks noGrp="1"/>
          </p:cNvSpPr>
          <p:nvPr>
            <p:ph type="title"/>
          </p:nvPr>
        </p:nvSpPr>
        <p:spPr>
          <a:xfrm>
            <a:off x="3762375" y="485775"/>
            <a:ext cx="8229599" cy="1419224"/>
          </a:xfrm>
        </p:spPr>
        <p:txBody>
          <a:bodyPr>
            <a:normAutofit/>
          </a:bodyPr>
          <a:lstStyle/>
          <a:p>
            <a:r>
              <a:rPr lang="en-US" sz="6000" dirty="0"/>
              <a:t>What mean of tagger?</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029075" y="1971675"/>
            <a:ext cx="7384359" cy="4619627"/>
          </a:xfrm>
        </p:spPr>
        <p:txBody>
          <a:bodyPr vert="horz" lIns="91440" tIns="45720" rIns="91440" bIns="45720" rtlCol="0" anchor="t">
            <a:normAutofit/>
          </a:bodyPr>
          <a:lstStyle/>
          <a:p>
            <a:pPr marL="457200" indent="-457200">
              <a:buFont typeface="Wingdings" panose="05000000000000000000" pitchFamily="2" charset="2"/>
              <a:buChar char="q"/>
            </a:pPr>
            <a:r>
              <a:rPr lang="en-US" sz="3600" dirty="0">
                <a:solidFill>
                  <a:srgbClr val="E76F51"/>
                </a:solidFill>
                <a:effectLst>
                  <a:outerShdw blurRad="38100" dist="38100" dir="2700000" algn="tl">
                    <a:srgbClr val="000000">
                      <a:alpha val="43137"/>
                    </a:srgbClr>
                  </a:outerShdw>
                </a:effectLst>
              </a:rPr>
              <a:t>Software that labels words according to their grammatical and syntactic role</a:t>
            </a:r>
          </a:p>
          <a:p>
            <a:endParaRPr lang="en-US" sz="3600" dirty="0">
              <a:solidFill>
                <a:srgbClr val="E76F51"/>
              </a:solidFill>
              <a:effectLst>
                <a:outerShdw blurRad="38100" dist="38100" dir="2700000" algn="tl">
                  <a:srgbClr val="000000">
                    <a:alpha val="43137"/>
                  </a:srgbClr>
                </a:outerShdw>
              </a:effectLst>
            </a:endParaRPr>
          </a:p>
          <a:p>
            <a:pPr marL="457200" indent="-457200">
              <a:buFont typeface="Wingdings" panose="05000000000000000000" pitchFamily="2" charset="2"/>
              <a:buChar char="q"/>
            </a:pPr>
            <a:r>
              <a:rPr lang="en-US" sz="3600" dirty="0">
                <a:solidFill>
                  <a:srgbClr val="E76F51"/>
                </a:solidFill>
                <a:effectLst>
                  <a:outerShdw blurRad="38100" dist="38100" dir="2700000" algn="tl">
                    <a:srgbClr val="000000">
                      <a:alpha val="43137"/>
                    </a:srgbClr>
                  </a:outerShdw>
                </a:effectLst>
              </a:rPr>
              <a:t>Someone who assigns labels to the grammatical constituents of textual matter</a:t>
            </a:r>
          </a:p>
        </p:txBody>
      </p:sp>
    </p:spTree>
    <p:extLst>
      <p:ext uri="{BB962C8B-B14F-4D97-AF65-F5344CB8AC3E}">
        <p14:creationId xmlns:p14="http://schemas.microsoft.com/office/powerpoint/2010/main" val="18406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0" y="725485"/>
            <a:ext cx="8648701" cy="1189040"/>
          </a:xfrm>
        </p:spPr>
        <p:txBody>
          <a:bodyPr>
            <a:normAutofit fontScale="90000"/>
          </a:bodyPr>
          <a:lstStyle/>
          <a:p>
            <a:r>
              <a:rPr lang="en-US" sz="5400" dirty="0">
                <a:solidFill>
                  <a:srgbClr val="E9C369"/>
                </a:solidFill>
              </a:rPr>
              <a:t>What  the Arabic tagger do?</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257175" y="2000250"/>
            <a:ext cx="7962899" cy="4581524"/>
          </a:xfrm>
        </p:spPr>
        <p:txBody>
          <a:bodyPr vert="horz" lIns="91440" tIns="45720" rIns="91440" bIns="45720" rtlCol="0" anchor="t">
            <a:normAutofit lnSpcReduction="10000"/>
          </a:bodyPr>
          <a:lstStyle/>
          <a:p>
            <a:pPr marL="285750" indent="-285750">
              <a:buFont typeface="Wingdings" panose="05000000000000000000" pitchFamily="2" charset="2"/>
              <a:buChar char="Ø"/>
            </a:pPr>
            <a:r>
              <a:rPr lang="en-US" sz="2800" dirty="0"/>
              <a:t>This app can tell you the grammatical role of the word and  the gender of the word in terms of masculine and feminine if the word belongs to one of them</a:t>
            </a:r>
            <a:r>
              <a:rPr lang="ar-EG" sz="2800" dirty="0"/>
              <a:t> </a:t>
            </a:r>
            <a:r>
              <a:rPr lang="en-US" sz="2800" dirty="0"/>
              <a:t>and its type in terms of defining and indefinite</a:t>
            </a:r>
            <a:r>
              <a:rPr lang="ar-EG" sz="2800" dirty="0"/>
              <a:t> </a:t>
            </a:r>
            <a:r>
              <a:rPr lang="en-US" sz="2800" dirty="0"/>
              <a:t>its type in terms of singular and plural</a:t>
            </a:r>
          </a:p>
          <a:p>
            <a:pPr marL="571500" indent="-571500" algn="r" rtl="1">
              <a:buFont typeface="Wingdings" panose="05000000000000000000" pitchFamily="2" charset="2"/>
              <a:buChar char="ü"/>
            </a:pPr>
            <a:r>
              <a:rPr lang="ar-EG" sz="3600" dirty="0"/>
              <a:t>مهندس : اسم نكرة مفرد مذكر</a:t>
            </a:r>
          </a:p>
          <a:p>
            <a:pPr marL="571500" indent="-571500" algn="r" rtl="1">
              <a:buFont typeface="Wingdings" panose="05000000000000000000" pitchFamily="2" charset="2"/>
              <a:buChar char="ü"/>
            </a:pPr>
            <a:r>
              <a:rPr lang="ar-EG" sz="3600" dirty="0"/>
              <a:t>مهندسة: اسم نكرة مفرد مؤنث</a:t>
            </a:r>
          </a:p>
          <a:p>
            <a:pPr marL="571500" indent="-571500" algn="r" rtl="1">
              <a:buFont typeface="Wingdings" panose="05000000000000000000" pitchFamily="2" charset="2"/>
              <a:buChar char="ü"/>
            </a:pPr>
            <a:r>
              <a:rPr lang="ar-EG" sz="3600" dirty="0"/>
              <a:t>المشروع: اسم معرف مفرد مذكر</a:t>
            </a:r>
          </a:p>
          <a:p>
            <a:pPr marL="571500" indent="-571500" algn="r" rtl="1">
              <a:buFont typeface="Wingdings" panose="05000000000000000000" pitchFamily="2" charset="2"/>
              <a:buChar char="ü"/>
            </a:pPr>
            <a:r>
              <a:rPr lang="ar-EG" sz="3600" dirty="0"/>
              <a:t>الطلاب: جمع تكسير معرف</a:t>
            </a:r>
            <a:endParaRPr lang="en-US" sz="3600" dirty="0"/>
          </a:p>
          <a:p>
            <a:endParaRPr lang="en-US" dirty="0"/>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3701" y="755904"/>
            <a:ext cx="10552399" cy="701421"/>
          </a:xfrm>
        </p:spPr>
        <p:txBody>
          <a:bodyPr>
            <a:normAutofit/>
          </a:bodyPr>
          <a:lstStyle/>
          <a:p>
            <a:pPr algn="l"/>
            <a:r>
              <a:rPr lang="en-US" sz="4400" dirty="0"/>
              <a:t>Are there apps like that?</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53701" y="1714500"/>
            <a:ext cx="11523949" cy="4387595"/>
          </a:xfrm>
        </p:spPr>
        <p:txBody>
          <a:bodyPr/>
          <a:lstStyle/>
          <a:p>
            <a:pPr marL="285750" indent="-285750" algn="r" rtl="1">
              <a:buFont typeface="Wingdings" panose="05000000000000000000" pitchFamily="2" charset="2"/>
              <a:buChar char="q"/>
            </a:pPr>
            <a:r>
              <a:rPr lang="ar-EG" sz="3600" b="1" dirty="0"/>
              <a:t> تطبيق يُسمى(قاموس عربي عربي)</a:t>
            </a:r>
          </a:p>
          <a:p>
            <a:pPr marL="285750" indent="-285750" algn="r" rtl="1">
              <a:buFont typeface="Wingdings" panose="05000000000000000000" pitchFamily="2" charset="2"/>
              <a:buChar char="q"/>
            </a:pPr>
            <a:endParaRPr lang="ar-EG" sz="3600" b="1" dirty="0"/>
          </a:p>
          <a:p>
            <a:pPr marL="285750" indent="-285750" algn="r" rtl="1">
              <a:buFont typeface="Wingdings" panose="05000000000000000000" pitchFamily="2" charset="2"/>
              <a:buChar char="q"/>
            </a:pPr>
            <a:endParaRPr lang="ar-EG" sz="3600" b="1" dirty="0"/>
          </a:p>
          <a:p>
            <a:pPr marL="285750" indent="-285750" algn="r" rtl="1">
              <a:buFont typeface="Wingdings" panose="05000000000000000000" pitchFamily="2" charset="2"/>
              <a:buChar char="q"/>
            </a:pPr>
            <a:r>
              <a:rPr lang="ar-EG" sz="3600" b="1" dirty="0"/>
              <a:t>ومعظم القواميس مثل قاموس المعاني </a:t>
            </a:r>
          </a:p>
        </p:txBody>
      </p:sp>
    </p:spTree>
    <p:extLst>
      <p:ext uri="{BB962C8B-B14F-4D97-AF65-F5344CB8AC3E}">
        <p14:creationId xmlns:p14="http://schemas.microsoft.com/office/powerpoint/2010/main" val="42516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081DA-4028-4204-A51C-7F62D45B6450}"/>
              </a:ext>
            </a:extLst>
          </p:cNvPr>
          <p:cNvSpPr>
            <a:spLocks noGrp="1"/>
          </p:cNvSpPr>
          <p:nvPr>
            <p:ph type="title"/>
          </p:nvPr>
        </p:nvSpPr>
        <p:spPr>
          <a:xfrm>
            <a:off x="762000" y="715961"/>
            <a:ext cx="8096250" cy="1189038"/>
          </a:xfrm>
        </p:spPr>
        <p:txBody>
          <a:bodyPr/>
          <a:lstStyle/>
          <a:p>
            <a:r>
              <a:rPr lang="en-US" dirty="0"/>
              <a:t>How I build the codes?</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190501" y="1904999"/>
            <a:ext cx="11925300" cy="3743325"/>
          </a:xfrm>
        </p:spPr>
        <p:txBody>
          <a:bodyPr wrap="square" anchor="t">
            <a:normAutofit/>
          </a:bodyPr>
          <a:lstStyle/>
          <a:p>
            <a:r>
              <a:rPr lang="en-US" altLang="en-US" sz="2800" dirty="0">
                <a:solidFill>
                  <a:schemeClr val="tx1"/>
                </a:solidFill>
              </a:rPr>
              <a:t>First</a:t>
            </a:r>
            <a:r>
              <a:rPr lang="en-US" altLang="en-US" dirty="0"/>
              <a:t> :</a:t>
            </a:r>
          </a:p>
          <a:p>
            <a:r>
              <a:rPr lang="en-US" altLang="en-US" dirty="0"/>
              <a:t>Lists for words (</a:t>
            </a:r>
            <a:r>
              <a:rPr lang="ar-EG" altLang="en-US" dirty="0"/>
              <a:t>حروف العطف ,الأسماء الموصولة , ضمائر الغائب والمتكلم وحروف العطف والجر وأسماء الاشارة</a:t>
            </a:r>
            <a:r>
              <a:rPr lang="en-US" altLang="en-US" dirty="0"/>
              <a:t>)</a:t>
            </a:r>
            <a:endParaRPr lang="ar-EG" altLang="en-US" dirty="0"/>
          </a:p>
          <a:p>
            <a:r>
              <a:rPr lang="en-US" altLang="en-US" sz="2400" dirty="0">
                <a:solidFill>
                  <a:schemeClr val="tx1"/>
                </a:solidFill>
              </a:rPr>
              <a:t>Second</a:t>
            </a:r>
            <a:r>
              <a:rPr lang="en-US" altLang="en-US" dirty="0"/>
              <a:t> :</a:t>
            </a:r>
          </a:p>
          <a:p>
            <a:r>
              <a:rPr lang="en-US" altLang="en-US" dirty="0"/>
              <a:t>Lists for exceptions </a:t>
            </a:r>
            <a:endParaRPr lang="ar-EG" altLang="en-US" dirty="0"/>
          </a:p>
          <a:p>
            <a:r>
              <a:rPr lang="ar-EG" altLang="en-US" dirty="0"/>
              <a:t>للجمع التكسير والكلمات المفرد المتشابهة مثل خروف </a:t>
            </a:r>
            <a:r>
              <a:rPr lang="ar-EG" altLang="en-US" dirty="0" err="1"/>
              <a:t>وحروف,كَتب</a:t>
            </a:r>
            <a:r>
              <a:rPr lang="ar-EG" altLang="en-US" dirty="0"/>
              <a:t> و وكُتب </a:t>
            </a:r>
          </a:p>
          <a:p>
            <a:r>
              <a:rPr lang="ar-EG" altLang="en-US" dirty="0"/>
              <a:t>تجميع كلمات الجمع التكسير الذي تحتاج الى تشكيل مثل فُعول على وزن عُلوم وفِعلان على وزن حِيتان ,فُعلان على وزن </a:t>
            </a:r>
            <a:r>
              <a:rPr lang="ar-EG" altLang="en-US" dirty="0" err="1"/>
              <a:t>قُضبان,فُعلاء</a:t>
            </a:r>
            <a:r>
              <a:rPr lang="ar-EG" altLang="en-US" dirty="0"/>
              <a:t> على وزن كُرماء</a:t>
            </a:r>
          </a:p>
          <a:p>
            <a:r>
              <a:rPr lang="en-US" altLang="en-US" sz="2800" dirty="0">
                <a:solidFill>
                  <a:schemeClr val="tx1"/>
                </a:solidFill>
              </a:rPr>
              <a:t>Third</a:t>
            </a:r>
            <a:r>
              <a:rPr lang="en-US" altLang="en-US" dirty="0"/>
              <a:t> :</a:t>
            </a:r>
          </a:p>
          <a:p>
            <a:r>
              <a:rPr lang="en-US" altLang="en-US" dirty="0"/>
              <a:t>Codes for(</a:t>
            </a:r>
            <a:r>
              <a:rPr lang="ar-EG" altLang="en-US" dirty="0"/>
              <a:t>الأفعال بأنواعها والأسماء النكرة والمعرفة</a:t>
            </a:r>
            <a:r>
              <a:rPr lang="en-US" altLang="en-US" dirty="0"/>
              <a:t>)</a:t>
            </a:r>
            <a:endParaRPr lang="ar-EG" altLang="en-US" dirty="0"/>
          </a:p>
          <a:p>
            <a:endParaRPr lang="en-US" altLang="en-US" dirty="0"/>
          </a:p>
        </p:txBody>
      </p:sp>
    </p:spTree>
    <p:extLst>
      <p:ext uri="{BB962C8B-B14F-4D97-AF65-F5344CB8AC3E}">
        <p14:creationId xmlns:p14="http://schemas.microsoft.com/office/powerpoint/2010/main" val="66866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76300" y="692151"/>
            <a:ext cx="10417629" cy="639979"/>
          </a:xfrm>
        </p:spPr>
        <p:txBody>
          <a:bodyPr>
            <a:normAutofit/>
          </a:bodyPr>
          <a:lstStyle/>
          <a:p>
            <a:r>
              <a:rPr lang="en-US" dirty="0">
                <a:solidFill>
                  <a:schemeClr val="accent3"/>
                </a:solidFill>
              </a:rPr>
              <a:t>Reference </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390525" y="1666875"/>
            <a:ext cx="11477625" cy="3990975"/>
          </a:xfrm>
        </p:spPr>
        <p:txBody>
          <a:bodyPr>
            <a:normAutofit/>
          </a:bodyPr>
          <a:lstStyle/>
          <a:p>
            <a:pPr marL="285750" indent="-285750">
              <a:buFont typeface="Wingdings" panose="05000000000000000000" pitchFamily="2" charset="2"/>
              <a:buChar char="v"/>
            </a:pPr>
            <a:r>
              <a:rPr lang="en-US" altLang="en-US" sz="1800" b="0" dirty="0">
                <a:latin typeface="+mj-lt"/>
                <a:hlinkClick r:id="rId3"/>
              </a:rPr>
              <a:t>https://www.edarabia.com/ar/</a:t>
            </a:r>
            <a:r>
              <a:rPr lang="en-US" altLang="en-US" sz="1800" b="0" dirty="0">
                <a:latin typeface="+mj-lt"/>
              </a:rPr>
              <a:t> </a:t>
            </a:r>
            <a:r>
              <a:rPr lang="en-US" altLang="en-US" dirty="0">
                <a:latin typeface="+mj-lt"/>
              </a:rPr>
              <a:t>   </a:t>
            </a:r>
            <a:r>
              <a:rPr lang="ar-EG" altLang="en-US" dirty="0">
                <a:latin typeface="+mj-lt"/>
              </a:rPr>
              <a:t>موقع </a:t>
            </a:r>
            <a:r>
              <a:rPr lang="ar-EG" altLang="en-US" dirty="0" err="1">
                <a:latin typeface="+mj-lt"/>
              </a:rPr>
              <a:t>إيدرأبيا</a:t>
            </a:r>
            <a:endParaRPr lang="ar-EG" altLang="en-US" dirty="0">
              <a:latin typeface="+mj-lt"/>
            </a:endParaRPr>
          </a:p>
          <a:p>
            <a:pPr marL="285750" indent="-285750">
              <a:buFont typeface="Wingdings" panose="05000000000000000000" pitchFamily="2" charset="2"/>
              <a:buChar char="v"/>
            </a:pPr>
            <a:endParaRPr lang="ar-EG" altLang="en-US" sz="1800" b="0" dirty="0">
              <a:latin typeface="+mj-lt"/>
            </a:endParaRPr>
          </a:p>
          <a:p>
            <a:pPr marL="285750" indent="-285750">
              <a:buFont typeface="Wingdings" panose="05000000000000000000" pitchFamily="2" charset="2"/>
              <a:buChar char="v"/>
            </a:pPr>
            <a:r>
              <a:rPr lang="en-US" altLang="en-US" sz="1800" b="0" dirty="0">
                <a:latin typeface="+mj-lt"/>
                <a:hlinkClick r:id="rId4"/>
              </a:rPr>
              <a:t>https://analbahr.com/</a:t>
            </a:r>
            <a:r>
              <a:rPr lang="ar-EG" altLang="en-US" sz="1800" b="0" dirty="0">
                <a:latin typeface="+mj-lt"/>
              </a:rPr>
              <a:t>  </a:t>
            </a:r>
            <a:r>
              <a:rPr lang="ar-EG" altLang="en-US" dirty="0">
                <a:latin typeface="+mj-lt"/>
              </a:rPr>
              <a:t>   موقع انا البحر        </a:t>
            </a:r>
          </a:p>
          <a:p>
            <a:r>
              <a:rPr lang="ar-EG" altLang="en-US" dirty="0">
                <a:latin typeface="+mj-lt"/>
              </a:rPr>
              <a:t>    </a:t>
            </a:r>
          </a:p>
          <a:p>
            <a:pPr marL="285750" indent="-285750">
              <a:buFont typeface="Wingdings" panose="05000000000000000000" pitchFamily="2" charset="2"/>
              <a:buChar char="v"/>
            </a:pPr>
            <a:r>
              <a:rPr lang="en-US" altLang="en-US" sz="1800" b="0" dirty="0">
                <a:latin typeface="+mj-lt"/>
                <a:hlinkClick r:id="rId5"/>
              </a:rPr>
              <a:t>https://mawdoo3.com/</a:t>
            </a:r>
            <a:r>
              <a:rPr lang="ar-EG" altLang="en-US" sz="1800" b="0" dirty="0">
                <a:latin typeface="+mj-lt"/>
              </a:rPr>
              <a:t> موقع موضوع         </a:t>
            </a:r>
          </a:p>
          <a:p>
            <a:endParaRPr lang="ar-EG" altLang="en-US" sz="1800" b="0" dirty="0">
              <a:latin typeface="+mj-lt"/>
            </a:endParaRPr>
          </a:p>
          <a:p>
            <a:pPr marL="285750" indent="-285750">
              <a:buFont typeface="Wingdings" panose="05000000000000000000" pitchFamily="2" charset="2"/>
              <a:buChar char="v"/>
            </a:pPr>
            <a:r>
              <a:rPr lang="en-US" altLang="en-US" sz="1800" b="0" dirty="0">
                <a:latin typeface="+mj-lt"/>
                <a:hlinkClick r:id="rId6"/>
              </a:rPr>
              <a:t>https://www.facebook.com/Mero.sd3</a:t>
            </a:r>
            <a:r>
              <a:rPr lang="ar-EG" altLang="en-US" sz="1800" b="0" dirty="0">
                <a:latin typeface="+mj-lt"/>
              </a:rPr>
              <a:t> صفحة اجمل ما قرأت في اللغة والادب </a:t>
            </a:r>
          </a:p>
          <a:p>
            <a:endParaRPr lang="ar-EG" altLang="en-US" sz="1800" b="0" dirty="0">
              <a:latin typeface="+mj-lt"/>
            </a:endParaRPr>
          </a:p>
          <a:p>
            <a:pPr marL="285750" indent="-285750">
              <a:buFont typeface="Wingdings" panose="05000000000000000000" pitchFamily="2" charset="2"/>
              <a:buChar char="v"/>
            </a:pPr>
            <a:r>
              <a:rPr lang="en-US" altLang="en-US" sz="1800" b="0" dirty="0">
                <a:latin typeface="+mj-lt"/>
                <a:hlinkClick r:id="rId7"/>
              </a:rPr>
              <a:t>https://www.almrsal.com/post/1117155</a:t>
            </a:r>
            <a:r>
              <a:rPr lang="ar-EG" altLang="en-US" sz="1800" b="0" dirty="0">
                <a:latin typeface="+mj-lt"/>
              </a:rPr>
              <a:t> موقع مرسال  </a:t>
            </a:r>
          </a:p>
          <a:p>
            <a:pPr marL="285750" indent="-285750">
              <a:buFont typeface="Wingdings" panose="05000000000000000000" pitchFamily="2" charset="2"/>
              <a:buChar char="v"/>
            </a:pPr>
            <a:endParaRPr lang="ar-EG" altLang="en-US" dirty="0">
              <a:latin typeface="+mj-lt"/>
            </a:endParaRPr>
          </a:p>
          <a:p>
            <a:pPr marL="285750" indent="-285750">
              <a:buFont typeface="Wingdings" panose="05000000000000000000" pitchFamily="2" charset="2"/>
              <a:buChar char="v"/>
            </a:pPr>
            <a:r>
              <a:rPr lang="en-US" altLang="en-US" sz="1800" b="0" dirty="0">
                <a:latin typeface="+mj-lt"/>
                <a:hlinkClick r:id="rId8"/>
              </a:rPr>
              <a:t>https://sotor.com/</a:t>
            </a:r>
            <a:r>
              <a:rPr lang="ar-EG" altLang="en-US" sz="1800" b="0" dirty="0">
                <a:latin typeface="+mj-lt"/>
              </a:rPr>
              <a:t> موقع سطور    </a:t>
            </a:r>
          </a:p>
        </p:txBody>
      </p:sp>
    </p:spTree>
    <p:extLst>
      <p:ext uri="{BB962C8B-B14F-4D97-AF65-F5344CB8AC3E}">
        <p14:creationId xmlns:p14="http://schemas.microsoft.com/office/powerpoint/2010/main" val="41697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C9875-183A-7592-5163-BCEC9291B534}"/>
              </a:ext>
            </a:extLst>
          </p:cNvPr>
          <p:cNvPicPr>
            <a:picLocks noChangeAspect="1"/>
          </p:cNvPicPr>
          <p:nvPr/>
        </p:nvPicPr>
        <p:blipFill>
          <a:blip r:embed="rId3"/>
          <a:stretch>
            <a:fillRect/>
          </a:stretch>
        </p:blipFill>
        <p:spPr>
          <a:xfrm>
            <a:off x="75890" y="520550"/>
            <a:ext cx="12040219" cy="5816899"/>
          </a:xfrm>
          <a:prstGeom prst="rect">
            <a:avLst/>
          </a:prstGeom>
        </p:spPr>
      </p:pic>
    </p:spTree>
    <p:extLst>
      <p:ext uri="{BB962C8B-B14F-4D97-AF65-F5344CB8AC3E}">
        <p14:creationId xmlns:p14="http://schemas.microsoft.com/office/powerpoint/2010/main" val="53322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74EAC4A4-D362-8849-AE16-7E052E0D540C}"/>
              </a:ext>
            </a:extLst>
          </p:cNvPr>
          <p:cNvPicPr>
            <a:picLocks noChangeAspect="1"/>
          </p:cNvPicPr>
          <p:nvPr/>
        </p:nvPicPr>
        <p:blipFill>
          <a:blip r:embed="rId3"/>
          <a:stretch>
            <a:fillRect/>
          </a:stretch>
        </p:blipFill>
        <p:spPr>
          <a:xfrm>
            <a:off x="-56008" y="8948"/>
            <a:ext cx="5000794" cy="4464477"/>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8EC2FDF3-23D1-468A-48DA-BF73C8D903BE}"/>
              </a:ext>
            </a:extLst>
          </p:cNvPr>
          <p:cNvPicPr>
            <a:picLocks noChangeAspect="1"/>
          </p:cNvPicPr>
          <p:nvPr/>
        </p:nvPicPr>
        <p:blipFill>
          <a:blip r:embed="rId4"/>
          <a:stretch>
            <a:fillRect/>
          </a:stretch>
        </p:blipFill>
        <p:spPr>
          <a:xfrm>
            <a:off x="4856582" y="8948"/>
            <a:ext cx="4781268" cy="4069930"/>
          </a:xfrm>
          <a:prstGeom prst="rect">
            <a:avLst/>
          </a:prstGeom>
        </p:spPr>
      </p:pic>
      <p:pic>
        <p:nvPicPr>
          <p:cNvPr id="9" name="Picture 8" descr="Text&#10;&#10;Description automatically generated">
            <a:extLst>
              <a:ext uri="{FF2B5EF4-FFF2-40B4-BE49-F238E27FC236}">
                <a16:creationId xmlns:a16="http://schemas.microsoft.com/office/drawing/2014/main" id="{D5910AEA-4AB1-6494-389B-3E88DCEC4878}"/>
              </a:ext>
            </a:extLst>
          </p:cNvPr>
          <p:cNvPicPr>
            <a:picLocks noChangeAspect="1"/>
          </p:cNvPicPr>
          <p:nvPr/>
        </p:nvPicPr>
        <p:blipFill>
          <a:blip r:embed="rId5"/>
          <a:stretch>
            <a:fillRect/>
          </a:stretch>
        </p:blipFill>
        <p:spPr>
          <a:xfrm>
            <a:off x="8652750" y="-30742"/>
            <a:ext cx="3680645" cy="3787733"/>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EE7476CC-A5C6-288E-63AD-3755E7291FDD}"/>
              </a:ext>
            </a:extLst>
          </p:cNvPr>
          <p:cNvPicPr>
            <a:picLocks noChangeAspect="1"/>
          </p:cNvPicPr>
          <p:nvPr/>
        </p:nvPicPr>
        <p:blipFill>
          <a:blip r:embed="rId6"/>
          <a:stretch>
            <a:fillRect/>
          </a:stretch>
        </p:blipFill>
        <p:spPr>
          <a:xfrm>
            <a:off x="5058561" y="3989426"/>
            <a:ext cx="4579289" cy="2770174"/>
          </a:xfrm>
          <a:prstGeom prst="rect">
            <a:avLst/>
          </a:prstGeom>
        </p:spPr>
      </p:pic>
    </p:spTree>
    <p:extLst>
      <p:ext uri="{BB962C8B-B14F-4D97-AF65-F5344CB8AC3E}">
        <p14:creationId xmlns:p14="http://schemas.microsoft.com/office/powerpoint/2010/main" val="94232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7DB62185-A65E-2FA9-4C57-4FDC61F29C58}"/>
              </a:ext>
            </a:extLst>
          </p:cNvPr>
          <p:cNvPicPr>
            <a:picLocks noChangeAspect="1"/>
          </p:cNvPicPr>
          <p:nvPr/>
        </p:nvPicPr>
        <p:blipFill>
          <a:blip r:embed="rId3"/>
          <a:stretch>
            <a:fillRect/>
          </a:stretch>
        </p:blipFill>
        <p:spPr>
          <a:xfrm>
            <a:off x="0" y="0"/>
            <a:ext cx="4137523" cy="3556818"/>
          </a:xfrm>
          <a:prstGeom prst="rect">
            <a:avLst/>
          </a:prstGeom>
        </p:spPr>
      </p:pic>
      <p:pic>
        <p:nvPicPr>
          <p:cNvPr id="5" name="Picture 4" descr="Text&#10;&#10;Description automatically generated">
            <a:extLst>
              <a:ext uri="{FF2B5EF4-FFF2-40B4-BE49-F238E27FC236}">
                <a16:creationId xmlns:a16="http://schemas.microsoft.com/office/drawing/2014/main" id="{76FAADA3-9D76-0A69-C43E-59F7E3810C6E}"/>
              </a:ext>
            </a:extLst>
          </p:cNvPr>
          <p:cNvPicPr>
            <a:picLocks noChangeAspect="1"/>
          </p:cNvPicPr>
          <p:nvPr/>
        </p:nvPicPr>
        <p:blipFill>
          <a:blip r:embed="rId4"/>
          <a:stretch>
            <a:fillRect/>
          </a:stretch>
        </p:blipFill>
        <p:spPr>
          <a:xfrm>
            <a:off x="4137523" y="-31208"/>
            <a:ext cx="4395073" cy="3556818"/>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F0C185EE-A4CB-EDA4-096A-1B61F1E21BC1}"/>
              </a:ext>
            </a:extLst>
          </p:cNvPr>
          <p:cNvPicPr>
            <a:picLocks noChangeAspect="1"/>
          </p:cNvPicPr>
          <p:nvPr/>
        </p:nvPicPr>
        <p:blipFill>
          <a:blip r:embed="rId5"/>
          <a:stretch>
            <a:fillRect/>
          </a:stretch>
        </p:blipFill>
        <p:spPr>
          <a:xfrm>
            <a:off x="0" y="3429000"/>
            <a:ext cx="3331825" cy="3401467"/>
          </a:xfrm>
          <a:prstGeom prst="rect">
            <a:avLst/>
          </a:prstGeom>
        </p:spPr>
      </p:pic>
      <p:pic>
        <p:nvPicPr>
          <p:cNvPr id="9" name="Picture 8" descr="Text&#10;&#10;Description automatically generated">
            <a:extLst>
              <a:ext uri="{FF2B5EF4-FFF2-40B4-BE49-F238E27FC236}">
                <a16:creationId xmlns:a16="http://schemas.microsoft.com/office/drawing/2014/main" id="{6C8C9F24-3DAC-B500-924E-E66A1BB60291}"/>
              </a:ext>
            </a:extLst>
          </p:cNvPr>
          <p:cNvPicPr>
            <a:picLocks noChangeAspect="1"/>
          </p:cNvPicPr>
          <p:nvPr/>
        </p:nvPicPr>
        <p:blipFill>
          <a:blip r:embed="rId6"/>
          <a:stretch>
            <a:fillRect/>
          </a:stretch>
        </p:blipFill>
        <p:spPr>
          <a:xfrm>
            <a:off x="8054479" y="3067707"/>
            <a:ext cx="4120114" cy="3671023"/>
          </a:xfrm>
          <a:prstGeom prst="rect">
            <a:avLst/>
          </a:prstGeom>
        </p:spPr>
      </p:pic>
    </p:spTree>
    <p:extLst>
      <p:ext uri="{BB962C8B-B14F-4D97-AF65-F5344CB8AC3E}">
        <p14:creationId xmlns:p14="http://schemas.microsoft.com/office/powerpoint/2010/main" val="267079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2960e8d-5d1f-4176-9c72-5b9f6b1ddf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9BCC7D0D3A854F855010EE6B191D29" ma:contentTypeVersion="7" ma:contentTypeDescription="Create a new document." ma:contentTypeScope="" ma:versionID="529446cee0e56f4b4dbf5782840f9925">
  <xsd:schema xmlns:xsd="http://www.w3.org/2001/XMLSchema" xmlns:xs="http://www.w3.org/2001/XMLSchema" xmlns:p="http://schemas.microsoft.com/office/2006/metadata/properties" xmlns:ns3="c2960e8d-5d1f-4176-9c72-5b9f6b1ddfcc" xmlns:ns4="48348688-5332-4da5-84f7-a6f50db47df3" targetNamespace="http://schemas.microsoft.com/office/2006/metadata/properties" ma:root="true" ma:fieldsID="549e24c01dc997b4f84903f8eb179157" ns3:_="" ns4:_="">
    <xsd:import namespace="c2960e8d-5d1f-4176-9c72-5b9f6b1ddfcc"/>
    <xsd:import namespace="48348688-5332-4da5-84f7-a6f50db47df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960e8d-5d1f-4176-9c72-5b9f6b1ddf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348688-5332-4da5-84f7-a6f50db47df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9EEA4-141F-4066-B57B-E44468FB3D6E}">
  <ds:schemaRefs>
    <ds:schemaRef ds:uri="c2960e8d-5d1f-4176-9c72-5b9f6b1ddfcc"/>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48348688-5332-4da5-84f7-a6f50db47df3"/>
    <ds:schemaRef ds:uri="http://purl.org/dc/dcmitype/"/>
  </ds:schemaRefs>
</ds:datastoreItem>
</file>

<file path=customXml/itemProps2.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3.xml><?xml version="1.0" encoding="utf-8"?>
<ds:datastoreItem xmlns:ds="http://schemas.openxmlformats.org/officeDocument/2006/customXml" ds:itemID="{987A0D78-9A67-4A52-81CE-5F1CA0D8A6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960e8d-5d1f-4176-9c72-5b9f6b1ddfcc"/>
    <ds:schemaRef ds:uri="48348688-5332-4da5-84f7-a6f50db47d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264</TotalTime>
  <Words>283</Words>
  <Application>Microsoft Office PowerPoint</Application>
  <PresentationFormat>Widescreen</PresentationFormat>
  <Paragraphs>42</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ae_Petra</vt:lpstr>
      <vt:lpstr>Amasis MT Pro Black</vt:lpstr>
      <vt:lpstr>Arial</vt:lpstr>
      <vt:lpstr>Segoe UI</vt:lpstr>
      <vt:lpstr>Wingdings</vt:lpstr>
      <vt:lpstr>2_Office Theme</vt:lpstr>
      <vt:lpstr>Arabic Tagger </vt:lpstr>
      <vt:lpstr>What mean of tagger?</vt:lpstr>
      <vt:lpstr>What  the Arabic tagger do?</vt:lpstr>
      <vt:lpstr>Are there apps like that?</vt:lpstr>
      <vt:lpstr>How I build the codes?</vt:lpstr>
      <vt:lpstr>Reference </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Tagger</dc:title>
  <dc:subject/>
  <dc:creator>محمد يونس محمد يونس محمود</dc:creator>
  <cp:keywords/>
  <dc:description/>
  <cp:lastModifiedBy>محمد يونس محمد يونس محمود</cp:lastModifiedBy>
  <cp:revision>6</cp:revision>
  <dcterms:created xsi:type="dcterms:W3CDTF">2023-01-26T14:17:27Z</dcterms:created>
  <dcterms:modified xsi:type="dcterms:W3CDTF">2023-01-27T20:51:11Z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0x010100539BCC7D0D3A854F855010EE6B191D29</vt:lpwstr>
  </property>
</Properties>
</file>