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9144000"/>
  <p:notesSz cx="6858000" cy="9144000"/>
  <p:embeddedFontLst>
    <p:embeddedFont>
      <p:font typeface="Book Antiqua"/>
      <p:regular r:id="rId33"/>
      <p:bold r:id="rId34"/>
      <p:italic r:id="rId35"/>
      <p:boldItalic r:id="rId36"/>
    </p:embeddedFont>
    <p:embeddedFont>
      <p:font typeface="Century Gothic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BookAntiqua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BookAntiqua-italic.fntdata"/><Relationship Id="rId12" Type="http://schemas.openxmlformats.org/officeDocument/2006/relationships/slide" Target="slides/slide8.xml"/><Relationship Id="rId34" Type="http://schemas.openxmlformats.org/officeDocument/2006/relationships/font" Target="fonts/BookAntiqua-bold.fntdata"/><Relationship Id="rId15" Type="http://schemas.openxmlformats.org/officeDocument/2006/relationships/slide" Target="slides/slide11.xml"/><Relationship Id="rId37" Type="http://schemas.openxmlformats.org/officeDocument/2006/relationships/font" Target="fonts/CenturyGothic-regular.fntdata"/><Relationship Id="rId14" Type="http://schemas.openxmlformats.org/officeDocument/2006/relationships/slide" Target="slides/slide10.xml"/><Relationship Id="rId36" Type="http://schemas.openxmlformats.org/officeDocument/2006/relationships/font" Target="fonts/BookAntiqua-boldItalic.fntdata"/><Relationship Id="rId17" Type="http://schemas.openxmlformats.org/officeDocument/2006/relationships/slide" Target="slides/slide13.xml"/><Relationship Id="rId39" Type="http://schemas.openxmlformats.org/officeDocument/2006/relationships/font" Target="fonts/CenturyGothic-italic.fntdata"/><Relationship Id="rId16" Type="http://schemas.openxmlformats.org/officeDocument/2006/relationships/slide" Target="slides/slide12.xml"/><Relationship Id="rId38" Type="http://schemas.openxmlformats.org/officeDocument/2006/relationships/font" Target="fonts/CenturyGothic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3509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85800" y="6553200"/>
            <a:ext cx="65484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45238"/>
            <a:ext cx="685543" cy="512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6800" y="0"/>
            <a:ext cx="466103" cy="680313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800"/>
              </a:spcBef>
              <a:spcAft>
                <a:spcPts val="0"/>
              </a:spcAft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700"/>
              </a:spcBef>
              <a:spcAft>
                <a:spcPts val="0"/>
              </a:spcAft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600"/>
              </a:spcBef>
              <a:spcAft>
                <a:spcPts val="0"/>
              </a:spcAft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500"/>
              </a:spcBef>
              <a:spcAft>
                <a:spcPts val="0"/>
              </a:spcAft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500"/>
              </a:spcBef>
              <a:spcAft>
                <a:spcPts val="0"/>
              </a:spcAft>
              <a:buChar char="○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500"/>
              </a:spcBef>
              <a:spcAft>
                <a:spcPts val="0"/>
              </a:spcAft>
              <a:buChar char="■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500"/>
              </a:spcBef>
              <a:spcAft>
                <a:spcPts val="0"/>
              </a:spcAft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500"/>
              </a:spcBef>
              <a:spcAft>
                <a:spcPts val="0"/>
              </a:spcAft>
              <a:buChar char="○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500"/>
              </a:spcBef>
              <a:spcAft>
                <a:spcPts val="0"/>
              </a:spcAft>
              <a:buChar char="■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rgbClr val="7030A0"/>
                </a:solidFill>
                <a:latin typeface="Book Antiqua"/>
                <a:ea typeface="Book Antiqua"/>
                <a:cs typeface="Book Antiqua"/>
                <a:sym typeface="Book Antiqua"/>
              </a:rPr>
              <a:t>Database Users, Architecture and Components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Client/Server Architectures </a:t>
            </a:r>
            <a:r>
              <a:rPr b="0" i="0" lang="en-US" sz="36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(cont'd.)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ask for a request and server responds to that request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machines 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user with:</a:t>
            </a:r>
          </a:p>
          <a:p>
            <a: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Appropriate interfaces to utilize these servers</a:t>
            </a:r>
          </a:p>
          <a:p>
            <a: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processing power to run local applications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machine can work as client and server.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85800"/>
            <a:ext cx="6575536" cy="1456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7763" y="2514600"/>
            <a:ext cx="6604873" cy="3467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Client/Server Architectures </a:t>
            </a:r>
            <a:r>
              <a:rPr b="0" i="0" lang="en-US" sz="36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(cont'd.)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Client 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machine that provides user interface capabilities and local processing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containing both hardware and software 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services to the client machines</a:t>
            </a:r>
          </a:p>
          <a:p>
            <a: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Such as file access, printing, archiving, or database access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Two-Tier Client/Server Architectures for DBMSs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Server handles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and transaction functionality related to SQL processing 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Client handles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interface programs and application programs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Two-Tier Client/Server Architectures </a:t>
            </a:r>
            <a:r>
              <a:rPr b="0" i="0" lang="en-US" sz="36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(cont'd.)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Open Database Connectivity (ODBC) 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application programming interface (API)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client-side programs to call the DBMS</a:t>
            </a:r>
          </a:p>
          <a:p>
            <a: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client and server machines must have the necessary software installed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JDBC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Java client programs to access one or more DBMSs through a standard interface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Client/Server functions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33600"/>
            <a:ext cx="7767541" cy="319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76200" y="3810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Three-Tier and n-Tier Architectures for Web Applications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2057400"/>
            <a:ext cx="8228013" cy="407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Application server </a:t>
            </a:r>
            <a:r>
              <a:rPr b="0" i="0" lang="en-US" sz="3200" u="none" cap="none" strike="noStrike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i="0" lang="en-US" sz="3200" u="none" cap="none" strike="noStrike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Adds intermediate layer between client and the database server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Runs application programs and stores business rules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N-tier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 the layers between the user and the stored data further into finer components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00200"/>
            <a:ext cx="7034109" cy="37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rgbClr val="7030A0"/>
                </a:solidFill>
                <a:latin typeface="Book Antiqua"/>
                <a:ea typeface="Book Antiqua"/>
                <a:cs typeface="Book Antiqua"/>
                <a:sym typeface="Book Antiqua"/>
              </a:rPr>
              <a:t>Database Functions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 Provided by DBMS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04800" y="1447801"/>
            <a:ext cx="83058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42950" lvl="0" marL="742950" marR="0" rtl="0" algn="l">
              <a:spcBef>
                <a:spcPts val="0"/>
              </a:spcBef>
              <a:buClr>
                <a:srgbClr val="329369"/>
              </a:buClr>
              <a:buSzPct val="100000"/>
              <a:buFont typeface="Arial"/>
              <a:buAutoNum type="arabicPeriod"/>
            </a:pPr>
            <a:r>
              <a:rPr b="0" i="0" lang="en-US" sz="3800" u="none" cap="none" strike="noStrike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Data storage, retrieval and update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62000" y="2416314"/>
            <a:ext cx="7315200" cy="70788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DBMS must provide users with the ability to store, retrieve, and update data in the database.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57200" y="3692604"/>
            <a:ext cx="6858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42950" lvl="0" marL="742950" marR="0" rtl="0" algn="l">
              <a:spcBef>
                <a:spcPts val="0"/>
              </a:spcBef>
              <a:buSzPct val="25000"/>
              <a:buNone/>
            </a:pPr>
            <a:r>
              <a:rPr lang="en-US" sz="3800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2.   A user accessible catalog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685800" y="4778514"/>
            <a:ext cx="7315200" cy="70788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DBMS must provide a catalog in which descriptions of data items are stored and which is accessible to users.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Actors on the Scene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Database administrators (DBA)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responsible for: 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Authorizing access to the database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Coordinating and monitoring its use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Acquiring software and hardware resources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Database designers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responsible for: 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the data to be stored 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Choosing appropriate structures to represent and store this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2860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 Provided by DBMS </a:t>
            </a:r>
            <a:r>
              <a:rPr b="0" i="0" lang="en-US" sz="36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(cont'd.)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04800" y="1447801"/>
            <a:ext cx="83058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42950" lvl="0" marL="742950" marR="0" rtl="0" algn="l">
              <a:spcBef>
                <a:spcPts val="0"/>
              </a:spcBef>
              <a:buSzPct val="25000"/>
              <a:buNone/>
            </a:pPr>
            <a:r>
              <a:rPr lang="en-US" sz="3800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3. Transaction Support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762000" y="2416314"/>
            <a:ext cx="7315200" cy="101566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DBMS must provide a mechanism which will ensure either that all the updates corresponding to a given transaction are made or that none of them is made.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57200" y="3692604"/>
            <a:ext cx="78486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42950" lvl="0" marL="742950" marR="0" rtl="0" algn="l">
              <a:spcBef>
                <a:spcPts val="0"/>
              </a:spcBef>
              <a:buSzPct val="25000"/>
              <a:buNone/>
            </a:pPr>
            <a:r>
              <a:rPr lang="en-US" sz="3800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4. Concurrency Control Services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685800" y="4778514"/>
            <a:ext cx="7315200" cy="101566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DBMS must provide a mechanism to ensure that the database is updated correctly when multiple users are updating the database concurrently.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2860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 Provided by DBMS </a:t>
            </a:r>
            <a:r>
              <a:rPr b="0" i="0" lang="en-US" sz="36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(cont'd.)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04800" y="1447801"/>
            <a:ext cx="83058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42950" lvl="0" marL="742950" marR="0" rtl="0" algn="l">
              <a:spcBef>
                <a:spcPts val="0"/>
              </a:spcBef>
              <a:buSzPct val="25000"/>
              <a:buNone/>
            </a:pPr>
            <a:r>
              <a:rPr lang="en-US" sz="3800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5. Recovery Services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762000" y="2416314"/>
            <a:ext cx="7315200" cy="101566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DBMS must provide a mechanism for recovering the database in the event that the database is damaged in any way.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57200" y="3692604"/>
            <a:ext cx="78486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42950" lvl="0" marL="742950" marR="0" rtl="0" algn="l">
              <a:spcBef>
                <a:spcPts val="0"/>
              </a:spcBef>
              <a:buSzPct val="25000"/>
              <a:buNone/>
            </a:pPr>
            <a:r>
              <a:rPr lang="en-US" sz="3800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6. Authorization Services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85800" y="4778514"/>
            <a:ext cx="7315200" cy="70788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DBMS must provide a mechanism to ensure that only authorized users can access the database.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2860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 Provided by DBMS </a:t>
            </a:r>
            <a:r>
              <a:rPr b="0" i="0" lang="en-US" sz="36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(cont'd.)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04800" y="1447801"/>
            <a:ext cx="83058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42950" lvl="0" marL="742950" marR="0" rtl="0" algn="l">
              <a:spcBef>
                <a:spcPts val="0"/>
              </a:spcBef>
              <a:buSzPct val="25000"/>
              <a:buNone/>
            </a:pPr>
            <a:r>
              <a:rPr lang="en-US" sz="3800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7. Support for data communication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762000" y="2416314"/>
            <a:ext cx="7315200" cy="70788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DBMS must be capable of integrating with communication software.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04800" y="3590092"/>
            <a:ext cx="78486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42950" lvl="0" marL="742950" marR="0" rtl="0" algn="l">
              <a:spcBef>
                <a:spcPts val="0"/>
              </a:spcBef>
              <a:buSzPct val="25000"/>
              <a:buNone/>
            </a:pPr>
            <a:r>
              <a:rPr lang="en-US" sz="3800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8. Integrity Services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685800" y="4778514"/>
            <a:ext cx="7315200" cy="70788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DBMS must provide a means to ensure that both the data in the database and changes to the data follow certain rules.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2860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 Provided by DBMS </a:t>
            </a:r>
            <a:r>
              <a:rPr b="0" i="0" lang="en-US" sz="36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(cont'd.)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04800" y="1447801"/>
            <a:ext cx="8305800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42950" lvl="0" marL="742950" marR="0" rtl="0" algn="l">
              <a:spcBef>
                <a:spcPts val="0"/>
              </a:spcBef>
              <a:buSzPct val="25000"/>
              <a:buNone/>
            </a:pPr>
            <a:r>
              <a:rPr lang="en-US" sz="3800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9. Services to promote data independence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762000" y="2721114"/>
            <a:ext cx="7315200" cy="70788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DBMS must include facilities to support the independence of programs from the actual structure of the database.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52400" y="3971092"/>
            <a:ext cx="78486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42950" lvl="0" marL="742950" marR="0" rtl="0" algn="l">
              <a:spcBef>
                <a:spcPts val="0"/>
              </a:spcBef>
              <a:buSzPct val="25000"/>
              <a:buNone/>
            </a:pPr>
            <a:r>
              <a:rPr lang="en-US" sz="3800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10. Utility Services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685800" y="4778514"/>
            <a:ext cx="7315200" cy="70788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DBMS should provide a set of utility services.(loading, backup, DB reorganization, performance monitoring)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rgbClr val="7030A0"/>
                </a:solidFill>
                <a:latin typeface="Book Antiqua"/>
                <a:ea typeface="Book Antiqua"/>
                <a:cs typeface="Book Antiqua"/>
                <a:sym typeface="Book Antiqua"/>
              </a:rPr>
              <a:t>Database Components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Database System Environment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604963"/>
            <a:ext cx="8228013" cy="4872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DBMS component modules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 management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to schedule disk read/write, because this has a considerable effect on performance)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Stored data manager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controls access to DBMS information that is stored on disk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DDL compiler 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query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</a:p>
          <a:p>
            <a: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compiler </a:t>
            </a:r>
          </a:p>
          <a:p>
            <a: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optimizer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Precompiler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Database System Environment (cont'd.)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DBMS component modules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Integrity Checker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Runtime database processor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catalog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Concurrency control system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Backup and recovery system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44475"/>
            <a:ext cx="6421438" cy="6276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685800" y="381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for this lecture</a:t>
            </a:r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838200" y="2057400"/>
            <a:ext cx="7391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i="0" lang="en-US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Fundamentals of Database Systems, 10</a:t>
            </a:r>
            <a:r>
              <a:rPr b="0" baseline="30000" i="0" lang="en-US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edition. Elmasri, Navathe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- Database Systems: A practical Approach to Design, Implementation, and Management, 4</a:t>
            </a:r>
            <a:r>
              <a:rPr b="0" baseline="30000" i="0" lang="en-US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edition. Connolly, Begg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Actors on the Scene </a:t>
            </a:r>
            <a:r>
              <a:rPr b="0" i="0" lang="en-US" sz="36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(cont'd.)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End users 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whose jobs require access to the database. They are the clients of the database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</a:p>
          <a:p>
            <a: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Naive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parametric end users</a:t>
            </a:r>
          </a:p>
          <a:p>
            <a: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Sophisticated end users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 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19200"/>
            <a:ext cx="8228013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Casual or sophisticated end users</a:t>
            </a:r>
          </a:p>
          <a:p>
            <a: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are typically middle- high level managers</a:t>
            </a:r>
          </a:p>
          <a:p>
            <a: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need different information each time</a:t>
            </a:r>
          </a:p>
          <a:p>
            <a: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use sophisticated query language to specify their requests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Naïve or parametric end users</a:t>
            </a:r>
          </a:p>
          <a:p>
            <a: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make sizable portion of database end users</a:t>
            </a:r>
          </a:p>
          <a:p>
            <a: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query and update database using canned transactions that have been programmed and tested through graphic interface.</a:t>
            </a:r>
          </a:p>
          <a:p>
            <a:pPr indent="-228600" lvl="3" marL="16002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Actors on the Scene </a:t>
            </a:r>
            <a:r>
              <a:rPr b="0" i="0" lang="en-US" sz="36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(cont'd.)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System analysts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requirements of end users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329369"/>
                </a:solidFill>
                <a:latin typeface="Arial"/>
                <a:ea typeface="Arial"/>
                <a:cs typeface="Arial"/>
                <a:sym typeface="Arial"/>
              </a:rPr>
              <a:t>Application programmers 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these specifications as programs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rgbClr val="7030A0"/>
                </a:solidFill>
                <a:latin typeface="Book Antiqua"/>
                <a:ea typeface="Book Antiqua"/>
                <a:cs typeface="Book Antiqua"/>
                <a:sym typeface="Book Antiqua"/>
              </a:rPr>
              <a:t>Database Management System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and Client/Server Architectures for DBMSs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800225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Centralized DBMSs Architecture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DBMS functionality, application program execution, and user interface processing carried out on one machine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90600"/>
            <a:ext cx="7126655" cy="4471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4400" u="none" cap="none" strike="noStrik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Client/Server Architectures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servers are connected via network</a:t>
            </a: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specific functionalities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server 	</a:t>
            </a:r>
          </a:p>
          <a:p>
            <a: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Maintains the files of the client machines.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Printer server </a:t>
            </a:r>
          </a:p>
          <a:p>
            <a: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Connected to various printers; all print requests by the clients are forwarded to this machine</a:t>
            </a: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e-mail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pt3E1D.tmp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