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2019-05-29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84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18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12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00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09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6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32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7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32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55AF82FD-70D0-4793-B03F-0D79000D8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028183" y="5212163"/>
            <a:ext cx="4540721" cy="945368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REVIEW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4605" y="4830385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176499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36282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3253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37747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29712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28740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0188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0057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9505491" y="4824637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62852" y="2070172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2882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3362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28120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25883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318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318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37508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1688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201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2420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1530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220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080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2596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146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1603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2544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1632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176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262842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1810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1827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757264" y="1366509"/>
            <a:ext cx="6153552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Let’s combine prior probability and likelihood to create a posterior probability. </a:t>
            </a:r>
          </a:p>
          <a:p>
            <a:pPr fontAlgn="base"/>
            <a:r>
              <a:rPr lang="en-CA" sz="2000" b="1" dirty="0"/>
              <a:t>P</a:t>
            </a:r>
            <a:r>
              <a:rPr lang="en-CA" sz="2000" b="1" dirty="0" smtClean="0"/>
              <a:t>rior probabilities:</a:t>
            </a:r>
            <a:r>
              <a:rPr lang="en-CA" sz="2000" dirty="0" smtClean="0"/>
              <a:t> suggests that </a:t>
            </a:r>
            <a:r>
              <a:rPr lang="en-CA" sz="2000" dirty="0"/>
              <a:t>X may </a:t>
            </a:r>
            <a:r>
              <a:rPr lang="en-CA" sz="2000" dirty="0" smtClean="0"/>
              <a:t>be classified as BLUE Because there are twice as much blue points.</a:t>
            </a:r>
          </a:p>
          <a:p>
            <a:pPr fontAlgn="base"/>
            <a:r>
              <a:rPr lang="en-CA" sz="2000" b="1" dirty="0" smtClean="0"/>
              <a:t>Likelihood:</a:t>
            </a:r>
            <a:r>
              <a:rPr lang="en-CA" sz="2000" dirty="0" smtClean="0"/>
              <a:t> suggests that X is RED because there </a:t>
            </a:r>
            <a:r>
              <a:rPr lang="en-CA" sz="2000" dirty="0"/>
              <a:t>are more RED </a:t>
            </a:r>
            <a:r>
              <a:rPr lang="en-CA" sz="2000" dirty="0" smtClean="0"/>
              <a:t>points in the </a:t>
            </a:r>
            <a:r>
              <a:rPr lang="en-CA" sz="2000" dirty="0"/>
              <a:t>vicinity of </a:t>
            </a:r>
            <a:r>
              <a:rPr lang="en-CA" sz="2000" dirty="0" smtClean="0"/>
              <a:t>X.</a:t>
            </a:r>
          </a:p>
          <a:p>
            <a:pPr fontAlgn="base"/>
            <a:r>
              <a:rPr lang="en-CA" sz="2000" dirty="0" smtClean="0"/>
              <a:t>Bayes’ Rule combines both to </a:t>
            </a:r>
            <a:r>
              <a:rPr lang="en-CA" sz="2000" dirty="0"/>
              <a:t>form a posterior </a:t>
            </a:r>
            <a:r>
              <a:rPr lang="en-CA" sz="2000" dirty="0" smtClean="0"/>
              <a:t>probability.</a:t>
            </a: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28263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1436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443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38406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29284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34729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392481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1071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1956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902121" y="10394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25262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6154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3060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1660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16819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2321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6888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16296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7174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2619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8961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9131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16471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15500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0511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18718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3728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347330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39925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4847" y="4074873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47" y="4074873"/>
                <a:ext cx="5638795" cy="943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270747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3639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2771320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43000" y="5096554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096554"/>
                <a:ext cx="5638795" cy="9437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26105" y="5248870"/>
            <a:ext cx="461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X CLASSIFIED AS RED (NON RETIRING) SINCE IT HAS LARGER POSTERIOR PROBABILITY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SOME MATH!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06302" y="1475731"/>
            <a:ext cx="9838390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Naïve Bayes is a </a:t>
            </a:r>
            <a:r>
              <a:rPr lang="en-CA" sz="2000" dirty="0"/>
              <a:t>classification technique based on Bayes’ </a:t>
            </a:r>
            <a:r>
              <a:rPr lang="en-CA" sz="2000" dirty="0" smtClean="0"/>
              <a:t>Theorem.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077727" y="2602628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27" y="2602628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33500" y="4536194"/>
                <a:ext cx="92286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probability of customer retiring given his/her features, such as age and savings</a:t>
                </a:r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4536194"/>
                <a:ext cx="922861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6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333500" y="5498758"/>
                <a:ext cx="2776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likelihood</a:t>
                </a:r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498758"/>
                <a:ext cx="277601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3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620000" y="1905000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43025" y="4069053"/>
                <a:ext cx="4735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 smtClean="0"/>
                  <a:t>: New Customer’s features; age and savings</a:t>
                </a:r>
                <a:endParaRPr lang="en-CA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4069053"/>
                <a:ext cx="473559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7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/>
          <p:nvPr/>
        </p:nvCxnSpPr>
        <p:spPr>
          <a:xfrm>
            <a:off x="6248400" y="3354612"/>
            <a:ext cx="1191291" cy="4439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3276600" y="2134896"/>
            <a:ext cx="2019974" cy="47678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333500" y="5023704"/>
                <a:ext cx="7078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Prior probability of retiring, without any prior knowledge </a:t>
                </a:r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023704"/>
                <a:ext cx="70789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0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33500" y="6034561"/>
                <a:ext cx="7945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Marginal likelihood, the probability of any point added lies into the circle</a:t>
                </a:r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6034561"/>
                <a:ext cx="794525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37" t="-9836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9311902" y="1617551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71030" y="1944960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0" y="3523296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3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/>
      <p:bldP spid="10" grpId="0"/>
      <p:bldP spid="17" grpId="0"/>
      <p:bldP spid="18" grpId="0"/>
      <p:bldP spid="15" grpId="0"/>
      <p:bldP spid="20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SOME MATH!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=1/40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  <a:blipFill rotWithShape="0">
                <a:blip r:embed="rId6"/>
                <a:stretch>
                  <a:fillRect l="-642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655395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572370" y="1486206"/>
            <a:ext cx="740608" cy="49360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 40/60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  <a:blipFill rotWithShape="0">
                <a:blip r:embed="rId7"/>
                <a:stretch>
                  <a:fillRect l="-583" b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  <a:blipFill rotWithShape="0">
                <a:blip r:embed="rId8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694544" y="728641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10230" y="1271120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5419" y="2990754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9505491" y="5352225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62852" y="2597760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33" name="Oval 3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CLASS 0: NO RETIRE</a:t>
            </a:r>
          </a:p>
        </p:txBody>
      </p:sp>
    </p:spTree>
    <p:extLst>
      <p:ext uri="{BB962C8B-B14F-4D97-AF65-F5344CB8AC3E}">
        <p14:creationId xmlns:p14="http://schemas.microsoft.com/office/powerpoint/2010/main" val="15153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81000"/>
            <a:ext cx="95250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QUIZ/CALCULATE THE PROBABILTY OT NON-RETIRING (RED CLASS)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64708" y="2057400"/>
                <a:ext cx="31612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08" y="2057400"/>
                <a:ext cx="316125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765" r="-2890" b="-3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8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8151" y="304238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QUIZ/CALCULATE THE PROBABILTY OT NON-RETIRING (RED CLASS)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=3/20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  <a:blipFill rotWithShape="0">
                <a:blip r:embed="rId6"/>
                <a:stretch>
                  <a:fillRect l="-584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819400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388010" y="1721116"/>
            <a:ext cx="924968" cy="2586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=20/60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  <a:blipFill rotWithShape="0">
                <a:blip r:embed="rId7"/>
                <a:stretch>
                  <a:fillRect l="-583" b="-33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  <a:blipFill rotWithShape="0">
                <a:blip r:embed="rId8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785829" y="1300368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NO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3106" y="1516568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5419" y="3154759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9505491" y="5352225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62852" y="2597760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33" name="Oval 3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CLASS 0: NO RETIRE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𝑵𝑶𝑻𝑬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𝑵𝒐𝒏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𝑹𝒆𝒕𝒊𝒓𝒆</m:t>
                          </m:r>
                        </m:e>
                      </m:d>
                      <m:r>
                        <a:rPr lang="en-CA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3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WHY NAÏVE?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8430" y="1603416"/>
            <a:ext cx="5733508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It is called naive because it </a:t>
            </a:r>
            <a:r>
              <a:rPr lang="en-CA" sz="2000" dirty="0"/>
              <a:t>assumes </a:t>
            </a:r>
            <a:r>
              <a:rPr lang="en-CA" sz="2000" dirty="0" smtClean="0"/>
              <a:t>that the presence </a:t>
            </a:r>
            <a:r>
              <a:rPr lang="en-CA" sz="2000" dirty="0"/>
              <a:t>of a </a:t>
            </a:r>
            <a:r>
              <a:rPr lang="en-CA" sz="2000" dirty="0" smtClean="0"/>
              <a:t>certain feature </a:t>
            </a:r>
            <a:r>
              <a:rPr lang="en-CA" sz="2000" dirty="0"/>
              <a:t>in a class is </a:t>
            </a:r>
            <a:r>
              <a:rPr lang="en-CA" sz="2000" dirty="0" smtClean="0"/>
              <a:t>independent of the </a:t>
            </a:r>
            <a:r>
              <a:rPr lang="en-CA" sz="2000" dirty="0"/>
              <a:t>presence of </a:t>
            </a:r>
            <a:r>
              <a:rPr lang="en-CA" sz="2000" dirty="0" smtClean="0"/>
              <a:t>other features. </a:t>
            </a:r>
          </a:p>
          <a:p>
            <a:r>
              <a:rPr lang="en-CA" sz="2000" dirty="0" smtClean="0"/>
              <a:t>EXAMPLE #1: Age/savings, the assumption is not necessarily true since age and savings might be dependant on each others</a:t>
            </a:r>
          </a:p>
          <a:p>
            <a:r>
              <a:rPr lang="en-CA" sz="2000" dirty="0" smtClean="0"/>
              <a:t>EXAMPLE #2: fruit </a:t>
            </a:r>
            <a:r>
              <a:rPr lang="en-CA" sz="2000" dirty="0"/>
              <a:t>can be classified as watermelon if its color is green, tastes sweet, </a:t>
            </a:r>
            <a:r>
              <a:rPr lang="en-CA" sz="2000" dirty="0" smtClean="0"/>
              <a:t>and round.</a:t>
            </a:r>
          </a:p>
          <a:p>
            <a:r>
              <a:rPr lang="en-CA" sz="2000" dirty="0" smtClean="0"/>
              <a:t>These features might be dependant on each others, however, we assume they are all independent and that’s why its ‘Naive’!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047766" y="5774042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7028653" y="2120156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569112" y="45719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8050804" y="426895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8936377" y="471841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7427012" y="39148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7993128" y="38177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9051959" y="39624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7828592" y="49494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8273913" y="5839724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5185699" y="2824149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73" name="Oval 72"/>
          <p:cNvSpPr/>
          <p:nvPr/>
        </p:nvSpPr>
        <p:spPr>
          <a:xfrm>
            <a:off x="8195941" y="3231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712983" y="32799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8560322" y="37557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7712796" y="35320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8732337" y="42626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211859" y="47494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7173630" y="46945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092911" y="41125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10112808" y="21449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506233" y="21856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0457151" y="247365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425395" y="31643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9961108" y="30242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828609" y="3540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10470093" y="309039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835458" y="25471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10440081" y="34878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10882757" y="25757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10967076" y="31202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10997798" y="35720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11264899" y="27544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10249713" y="27713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10143997" y="37700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575268" y="40873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10156939" y="43867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10126927" y="47842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10569603" y="38721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10653922" y="44166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684644" y="48684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10951745" y="40508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10356800" y="41393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9890381" y="18390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1467881" y="34699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8618255" y="15590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7586499" y="2249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8122212" y="21096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7989713" y="26256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8631197" y="2175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/>
          <p:cNvSpPr/>
          <p:nvPr/>
        </p:nvSpPr>
        <p:spPr>
          <a:xfrm>
            <a:off x="7996562" y="16325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601185" y="257328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/>
          <p:cNvSpPr/>
          <p:nvPr/>
        </p:nvSpPr>
        <p:spPr>
          <a:xfrm>
            <a:off x="9043861" y="16611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9128180" y="22056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9426003" y="18398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8410817" y="1856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9042755" y="25907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9436408" y="2493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8982133" y="29947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582357" y="281547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9128082" y="33165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9166262" y="4416964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TextBox 122"/>
          <p:cNvSpPr txBox="1"/>
          <p:nvPr/>
        </p:nvSpPr>
        <p:spPr>
          <a:xfrm>
            <a:off x="9129208" y="434290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707645" y="1214404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02817" y="5394339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17876" y="87796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54389" y="518786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336158" y="4694546"/>
            <a:ext cx="0" cy="107949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</p:cNvCxnSpPr>
          <p:nvPr/>
        </p:nvCxnSpPr>
        <p:spPr>
          <a:xfrm flipH="1" flipV="1">
            <a:off x="7054389" y="4568353"/>
            <a:ext cx="2074819" cy="538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CD59C7F-3E82-4FF6-9463-AE7F27706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D83B347-A62C-4CF9-88A4-63E9E81EE407}"/>
              </a:ext>
            </a:extLst>
          </p:cNvPr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NATURAL LANGUAGE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PROCESSING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10931A4B-B566-4D4B-B3E7-36D127F6E44E}"/>
              </a:ext>
            </a:extLst>
          </p:cNvPr>
          <p:cNvSpPr/>
          <p:nvPr/>
        </p:nvSpPr>
        <p:spPr>
          <a:xfrm>
            <a:off x="464590" y="2351366"/>
            <a:ext cx="9827492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E-MAIL SPAM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FILTER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8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105508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SMS Spam Collection is a set of SMS tagged messages that have been collected for SMS Spam research. 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It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contains one set of SMS messages in English of 5,574 messages, tagged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according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being ham (legitimate) or spam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files contain one message per line. Each line is composed by two columns: v1 contains the label (ham or spam) and v2 contains the raw text.</a:t>
            </a:r>
          </a:p>
        </p:txBody>
      </p:sp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CD59C7F-3E82-4FF6-9463-AE7F27706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10931A4B-B566-4D4B-B3E7-36D127F6E44E}"/>
              </a:ext>
            </a:extLst>
          </p:cNvPr>
          <p:cNvSpPr/>
          <p:nvPr/>
        </p:nvSpPr>
        <p:spPr>
          <a:xfrm>
            <a:off x="464590" y="2351366"/>
            <a:ext cx="9827492" cy="88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NAÏVE BAYES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7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8430" y="1603416"/>
            <a:ext cx="8022977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Naïve Bayes is a </a:t>
            </a:r>
            <a:r>
              <a:rPr lang="en-CA" sz="2000" dirty="0"/>
              <a:t>classification technique based on </a:t>
            </a:r>
            <a:r>
              <a:rPr lang="en-CA" sz="2000" b="1" dirty="0"/>
              <a:t>Bayes’ </a:t>
            </a:r>
            <a:r>
              <a:rPr lang="en-CA" sz="2000" b="1" dirty="0" smtClean="0"/>
              <a:t>Theorem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Let’s assume that you are data scientist working major bank in NYC and you want to classify a new client as </a:t>
            </a:r>
            <a:r>
              <a:rPr lang="en-CA" sz="2000" b="1" dirty="0" smtClean="0"/>
              <a:t>eligible to retire or not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C</a:t>
            </a:r>
            <a:r>
              <a:rPr lang="en-CA" sz="2000" dirty="0" smtClean="0"/>
              <a:t>ustomer </a:t>
            </a:r>
            <a:r>
              <a:rPr lang="en-CA" sz="2000" b="1" dirty="0" smtClean="0"/>
              <a:t>features</a:t>
            </a:r>
            <a:r>
              <a:rPr lang="en-CA" sz="2000" dirty="0" smtClean="0"/>
              <a:t> are his/her </a:t>
            </a:r>
            <a:r>
              <a:rPr lang="en-CA" sz="2000" b="1" dirty="0" smtClean="0"/>
              <a:t>age</a:t>
            </a:r>
            <a:r>
              <a:rPr lang="en-CA" sz="2000" dirty="0" smtClean="0"/>
              <a:t> and </a:t>
            </a:r>
            <a:r>
              <a:rPr lang="en-CA" sz="2000" b="1" dirty="0" smtClean="0"/>
              <a:t>salary</a:t>
            </a:r>
            <a:r>
              <a:rPr lang="en-CA" sz="2000" dirty="0" smtClean="0"/>
              <a:t>.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632219" y="5953837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603419" y="2589585"/>
            <a:ext cx="28801" cy="33992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153565" y="47517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7635257" y="44487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8520830" y="48982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7011465" y="40946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7577581" y="3997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8636412" y="41422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7413045" y="51292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7108930" y="5914468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4734481" y="3756123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73" name="Oval 72"/>
          <p:cNvSpPr/>
          <p:nvPr/>
        </p:nvSpPr>
        <p:spPr>
          <a:xfrm>
            <a:off x="7780394" y="34117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297436" y="34597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8144775" y="39355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7297249" y="37118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8316790" y="44424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7796312" y="492921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6758083" y="48743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6677364" y="42923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090686" y="23654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0041604" y="26534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009848" y="33441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9545561" y="32040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413062" y="37199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10054546" y="327018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419911" y="27269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10024534" y="36676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10467210" y="27555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10551529" y="33000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10582251" y="37518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10849352" y="29342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834166" y="29511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728450" y="39498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159721" y="42671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9741392" y="456658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9711380" y="49640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10154056" y="405189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10238375" y="45964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269097" y="504826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10536198" y="42306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9941253" y="43191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1052334" y="36497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7574166" y="2805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8215650" y="23555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185638" y="27530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8712633" y="23854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9681523" y="23700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8627208" y="27705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9020861" y="26735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8566586" y="31745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166810" y="29952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8712535" y="34963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8750715" y="4596759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TextBox 122"/>
          <p:cNvSpPr txBox="1"/>
          <p:nvPr/>
        </p:nvSpPr>
        <p:spPr>
          <a:xfrm>
            <a:off x="8713661" y="452270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0196753" y="2317450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887270" y="557413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183703" y="205740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38842" y="536765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920611" y="4874341"/>
            <a:ext cx="0" cy="107949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</p:cNvCxnSpPr>
          <p:nvPr/>
        </p:nvCxnSpPr>
        <p:spPr>
          <a:xfrm flipH="1" flipV="1">
            <a:off x="6638842" y="4748148"/>
            <a:ext cx="2074819" cy="538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>
            <a:off x="4648201" y="3270188"/>
            <a:ext cx="4156829" cy="134904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20499" y="3090414"/>
            <a:ext cx="1771511" cy="369332"/>
          </a:xfrm>
          <a:prstGeom prst="rect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NEW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95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9" grpId="0" animBg="1"/>
      <p:bldP spid="110" grpId="0" animBg="1"/>
      <p:bldP spid="112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1. PRIOR PROBABILITY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989364" y="1504623"/>
            <a:ext cx="4661421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Points can be classified as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 or </a:t>
            </a:r>
            <a:r>
              <a:rPr lang="en-CA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 </a:t>
            </a:r>
          </a:p>
          <a:p>
            <a:pPr fontAlgn="base"/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Our </a:t>
            </a:r>
            <a:r>
              <a:rPr lang="en-CA" sz="2000" dirty="0">
                <a:solidFill>
                  <a:srgbClr val="333333"/>
                </a:solidFill>
                <a:latin typeface="+mj-lt"/>
              </a:rPr>
              <a:t>task is to classify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a new point to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or </a:t>
            </a:r>
            <a:r>
              <a:rPr lang="en-CA" sz="2000" dirty="0" smtClean="0">
                <a:solidFill>
                  <a:srgbClr val="0070C0"/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</a:t>
            </a:r>
          </a:p>
          <a:p>
            <a:pPr fontAlgn="base"/>
            <a:r>
              <a:rPr lang="en-CA" sz="2000" b="1" dirty="0" smtClean="0">
                <a:solidFill>
                  <a:srgbClr val="333333"/>
                </a:solidFill>
                <a:latin typeface="+mj-lt"/>
              </a:rPr>
              <a:t>Prior Probability: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Since we have more </a:t>
            </a:r>
            <a:r>
              <a:rPr lang="en-CA" sz="2000" dirty="0">
                <a:solidFill>
                  <a:srgbClr val="0070C0"/>
                </a:solidFill>
              </a:rPr>
              <a:t>BLUE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compared to </a:t>
            </a:r>
            <a:r>
              <a:rPr lang="en-CA" sz="2000" dirty="0" smtClean="0">
                <a:solidFill>
                  <a:srgbClr val="FF0000"/>
                </a:solidFill>
              </a:rPr>
              <a:t>RED</a:t>
            </a:r>
            <a:r>
              <a:rPr lang="en-CA" sz="2000" dirty="0" smtClean="0"/>
              <a:t>, we can assume that our new point is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twice </a:t>
            </a:r>
            <a:r>
              <a:rPr lang="en-CA" sz="2000" dirty="0">
                <a:solidFill>
                  <a:srgbClr val="333333"/>
                </a:solidFill>
                <a:latin typeface="+mj-lt"/>
              </a:rPr>
              <a:t>as likely to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be </a:t>
            </a:r>
            <a:r>
              <a:rPr lang="en-CA" sz="2000" dirty="0" smtClean="0">
                <a:solidFill>
                  <a:srgbClr val="0070C0"/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 than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6143" y="4058309"/>
                <a:ext cx="614572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3" y="4058309"/>
                <a:ext cx="6145720" cy="5751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41462" y="4818626"/>
                <a:ext cx="627466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2" y="4818626"/>
                <a:ext cx="6274666" cy="5751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/>
          <p:cNvSpPr txBox="1"/>
          <p:nvPr/>
        </p:nvSpPr>
        <p:spPr>
          <a:xfrm>
            <a:off x="8370752" y="5423655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271057" y="2415145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111" name="Oval 110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Oval 122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val 123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Oval 125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Oval 126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Oval 129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Oval 131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Oval 132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Oval 136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Oval 137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Oval 138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Oval 140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Oval 144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Oval 145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Oval 146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Oval 147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val 148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val 150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Oval 151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3" name="Oval 152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4" name="Oval 153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5" name="Oval 154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6" name="Oval 155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Oval 156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8" name="Oval 157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Oval 158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0" name="Oval 159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1" name="TextBox 160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7804484" y="798335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212080" y="487599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14715" y="46189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209630" y="4643533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2. LIKELIHOOD 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8988152" y="5421826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19792" y="1893506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989364" y="1504623"/>
            <a:ext cx="5341923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For the new point, if there are more </a:t>
            </a:r>
            <a:r>
              <a:rPr lang="en-CA" sz="2000" b="1" dirty="0" smtClean="0">
                <a:solidFill>
                  <a:srgbClr val="0070C0"/>
                </a:solidFill>
              </a:rPr>
              <a:t>BLUE</a:t>
            </a:r>
            <a:r>
              <a:rPr lang="en-CA" sz="2000" dirty="0" smtClean="0"/>
              <a:t> points in its vicinity, it is </a:t>
            </a:r>
            <a:r>
              <a:rPr lang="en-CA" sz="2000" dirty="0"/>
              <a:t>more likely that the new </a:t>
            </a:r>
            <a:r>
              <a:rPr lang="en-CA" sz="2000" dirty="0" smtClean="0"/>
              <a:t>point will be classified as </a:t>
            </a:r>
            <a:r>
              <a:rPr lang="en-CA" sz="2000" b="1" dirty="0" smtClean="0">
                <a:solidFill>
                  <a:srgbClr val="0070C0"/>
                </a:solidFill>
              </a:rPr>
              <a:t>BLUE</a:t>
            </a:r>
            <a:r>
              <a:rPr lang="en-CA" sz="2000" dirty="0" smtClean="0"/>
              <a:t>. </a:t>
            </a:r>
          </a:p>
          <a:p>
            <a:pPr fontAlgn="base"/>
            <a:r>
              <a:rPr lang="en-CA" sz="2000" dirty="0" smtClean="0"/>
              <a:t>So we draw a circle around the point</a:t>
            </a:r>
          </a:p>
          <a:p>
            <a:pPr fontAlgn="base"/>
            <a:r>
              <a:rPr lang="en-CA" sz="2000" dirty="0" smtClean="0"/>
              <a:t>Then </a:t>
            </a:r>
            <a:r>
              <a:rPr lang="en-CA" sz="2000" dirty="0"/>
              <a:t>we calculate the number of points in the circle belonging to each class label. </a:t>
            </a:r>
            <a:br>
              <a:rPr lang="en-CA" sz="2000" dirty="0"/>
            </a:b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7377" y="3784817"/>
                <a:ext cx="6432082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𝑣𝑖𝑐𝑖𝑛𝑖𝑡𝑦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" y="3784817"/>
                <a:ext cx="6432082" cy="5112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798335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89158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68356" y="4470526"/>
                <a:ext cx="6657272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𝑣𝑖𝑐𝑖𝑛𝑖𝑡𝑦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6" y="4470526"/>
                <a:ext cx="6657272" cy="5270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028183" y="5288363"/>
            <a:ext cx="4540721" cy="945368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3. POSTERIOR PROBABILITY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4605" y="4906585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252699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37044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4015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38509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30474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29502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0950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0819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9505491" y="4900837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62852" y="2444015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364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4124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28882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26645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3951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3951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38270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2450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2775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3182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16062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2968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1568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26727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2229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16796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26204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17082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2527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270462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18869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19038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757264" y="1366509"/>
            <a:ext cx="6153552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Let’s combine prior probability and likelihood to create a posterior probability. </a:t>
            </a:r>
          </a:p>
          <a:p>
            <a:pPr fontAlgn="base"/>
            <a:r>
              <a:rPr lang="en-CA" sz="2000" b="1" dirty="0"/>
              <a:t>P</a:t>
            </a:r>
            <a:r>
              <a:rPr lang="en-CA" sz="2000" b="1" dirty="0" smtClean="0"/>
              <a:t>rior probabilities:</a:t>
            </a:r>
            <a:r>
              <a:rPr lang="en-CA" sz="2000" dirty="0" smtClean="0"/>
              <a:t> suggests that </a:t>
            </a:r>
            <a:r>
              <a:rPr lang="en-CA" sz="2000" dirty="0"/>
              <a:t>X may </a:t>
            </a:r>
            <a:r>
              <a:rPr lang="en-CA" sz="2000" dirty="0" smtClean="0"/>
              <a:t>be classified as BLUE Because there are twice as much blue points.</a:t>
            </a:r>
          </a:p>
          <a:p>
            <a:pPr fontAlgn="base"/>
            <a:r>
              <a:rPr lang="en-CA" sz="2000" b="1" dirty="0" smtClean="0"/>
              <a:t>Likelihood:</a:t>
            </a:r>
            <a:r>
              <a:rPr lang="en-CA" sz="2000" dirty="0" smtClean="0"/>
              <a:t> suggests that X is RED because there </a:t>
            </a:r>
            <a:r>
              <a:rPr lang="en-CA" sz="2000" dirty="0"/>
              <a:t>are more RED </a:t>
            </a:r>
            <a:r>
              <a:rPr lang="en-CA" sz="2000" dirty="0" smtClean="0"/>
              <a:t>points in the </a:t>
            </a:r>
            <a:r>
              <a:rPr lang="en-CA" sz="2000" dirty="0"/>
              <a:t>vicinity of </a:t>
            </a:r>
            <a:r>
              <a:rPr lang="en-CA" sz="2000" dirty="0" smtClean="0"/>
              <a:t>X.</a:t>
            </a:r>
          </a:p>
          <a:p>
            <a:pPr fontAlgn="base"/>
            <a:r>
              <a:rPr lang="en-CA" sz="2000" dirty="0" smtClean="0"/>
              <a:t>Bayes’ Rule combines both to </a:t>
            </a:r>
            <a:r>
              <a:rPr lang="en-CA" sz="2000" dirty="0"/>
              <a:t>form a posterior </a:t>
            </a:r>
            <a:r>
              <a:rPr lang="en-CA" sz="2000" dirty="0" smtClean="0"/>
              <a:t>probability.</a:t>
            </a: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2902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2198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5193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39168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30046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35491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400101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1833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271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886013" y="11215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26024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6916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3822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2422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17581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3083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7650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17058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7936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3381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9723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9893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17233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16262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1273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19480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4490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354950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47545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9756" y="3962400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56" y="3962400"/>
                <a:ext cx="5638795" cy="943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346947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4401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2847520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32010" y="5138566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010" y="5138566"/>
                <a:ext cx="5638795" cy="9437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26105" y="5325070"/>
            <a:ext cx="461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X CLASSIFIED AS RED (NON RETIRING) SINCE IT HAS LARGER POSTERIOR PROBABILITY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CD59C7F-3E82-4FF6-9463-AE7F27706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10931A4B-B566-4D4B-B3E7-36D127F6E44E}"/>
              </a:ext>
            </a:extLst>
          </p:cNvPr>
          <p:cNvSpPr/>
          <p:nvPr/>
        </p:nvSpPr>
        <p:spPr>
          <a:xfrm>
            <a:off x="464590" y="2351366"/>
            <a:ext cx="56555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NAÏVE BAYES MATHEMATICS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844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982</Words>
  <Application>Microsoft Office PowerPoint</Application>
  <PresentationFormat>Widescreen</PresentationFormat>
  <Paragraphs>140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Montserrat</vt:lpstr>
      <vt:lpstr>Trebuchet MS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77</cp:revision>
  <dcterms:created xsi:type="dcterms:W3CDTF">2019-05-23T09:27:58Z</dcterms:created>
  <dcterms:modified xsi:type="dcterms:W3CDTF">2019-05-29T20:59:03Z</dcterms:modified>
</cp:coreProperties>
</file>