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6" r:id="rId3"/>
    <p:sldId id="287" r:id="rId4"/>
    <p:sldId id="256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2" r:id="rId16"/>
    <p:sldId id="298" r:id="rId17"/>
    <p:sldId id="303" r:id="rId18"/>
    <p:sldId id="304" r:id="rId19"/>
    <p:sldId id="305" r:id="rId20"/>
    <p:sldId id="306" r:id="rId21"/>
    <p:sldId id="30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image-kernel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s.ryerson.ca/~aharley/vis/conv/fla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Artificial_neural_network.sv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m.wikipedia.org/wiki/Fichier:MultiLayerNeuralNetworkBigger_english.p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woman-art-painting-mona-lisa-40997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7" Type="http://schemas.openxmlformats.org/officeDocument/2006/relationships/hyperlink" Target="https://commons.wikimedia.org/wiki/File:Neuron_Hand-tuned.svg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commons.wikimedia.org/wiki/File:Artificial_neural_network.svg" TargetMode="External"/><Relationship Id="rId11" Type="http://schemas.openxmlformats.org/officeDocument/2006/relationships/image" Target="../media/image8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hyperlink" Target="https://commons.wikimedia.org/wiki/File:Artificial_neural_network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71052" y="347525"/>
            <a:ext cx="125268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FEATURE DETECTORS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71052" y="1430060"/>
            <a:ext cx="12124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Convolutions use a kernel matrix to scan a given image and apply a filter to obtain a certain effect.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An image Kernel is a matrix used to apply effects such as blurring and sharpening.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Kernels are used in machine learning for feature extraction to select most important pixels of an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Convolution preserves the spatial relationship between pixels.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2535" y="322888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225254" y="3810098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92157" y="435634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14" name="Right Arrow 13"/>
          <p:cNvSpPr/>
          <p:nvPr/>
        </p:nvSpPr>
        <p:spPr>
          <a:xfrm>
            <a:off x="2601047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6469823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9108"/>
              </p:ext>
            </p:extLst>
          </p:nvPr>
        </p:nvGraphicFramePr>
        <p:xfrm>
          <a:off x="7429007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/>
                <a:gridCol w="470378"/>
                <a:gridCol w="470378"/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99493"/>
              </p:ext>
            </p:extLst>
          </p:nvPr>
        </p:nvGraphicFramePr>
        <p:xfrm>
          <a:off x="9002711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/>
                <a:gridCol w="470378"/>
                <a:gridCol w="470378"/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76866"/>
              </p:ext>
            </p:extLst>
          </p:nvPr>
        </p:nvGraphicFramePr>
        <p:xfrm>
          <a:off x="10590752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/>
                <a:gridCol w="470378"/>
                <a:gridCol w="470378"/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Left Brace 18"/>
          <p:cNvSpPr/>
          <p:nvPr/>
        </p:nvSpPr>
        <p:spPr>
          <a:xfrm rot="5400000">
            <a:off x="9381090" y="1378537"/>
            <a:ext cx="574159" cy="4621190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8939338" y="2812220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FEATURE MAPS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08" y="3927824"/>
            <a:ext cx="1531948" cy="15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FEATURE DETECTORS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67845" y="3214978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34182"/>
              </p:ext>
            </p:extLst>
          </p:nvPr>
        </p:nvGraphicFramePr>
        <p:xfrm>
          <a:off x="3806235" y="2225887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69593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CA" sz="2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66231"/>
              </p:ext>
            </p:extLst>
          </p:nvPr>
        </p:nvGraphicFramePr>
        <p:xfrm>
          <a:off x="566521" y="2790131"/>
          <a:ext cx="1849962" cy="1665456"/>
        </p:xfrm>
        <a:graphic>
          <a:graphicData uri="http://schemas.openxmlformats.org/drawingml/2006/table">
            <a:tbl>
              <a:tblPr firstRow="1" bandRow="1"/>
              <a:tblGrid>
                <a:gridCol w="616654"/>
                <a:gridCol w="616654"/>
                <a:gridCol w="616654"/>
              </a:tblGrid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6051" y="1560714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FEATURE DETECTOR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1424936" y="1795767"/>
            <a:ext cx="2108148" cy="95904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06235" y="2225887"/>
            <a:ext cx="1810668" cy="17049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367690" y="5019833"/>
            <a:ext cx="1208689" cy="7062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83" y="577024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IMAGE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0217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1</a:t>
            </a:r>
            <a:endParaRPr lang="en-CA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9424714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29210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20217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24714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29211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20216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24713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9210" y="3872598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8684" y="5372981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FEATURE MAP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8533549" y="4455587"/>
            <a:ext cx="1122568" cy="8741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5864" y="1224108"/>
            <a:ext cx="558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Convolution: 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http://setosa.io/ev/image-kernels/</a:t>
            </a: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586" y="5019832"/>
            <a:ext cx="1110224" cy="11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5169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69 -0.00023 L 0.10104 0.002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5 0.00208 L 0.00026 0.079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RELU (RECTIFIED LINEAR UNITS)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21236" y="1406380"/>
            <a:ext cx="10136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RELU Layers are used to add non-linearity in the feature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It also enhances the sparsity or how scattered the feature map is</a:t>
            </a:r>
          </a:p>
        </p:txBody>
      </p:sp>
      <p:pic>
        <p:nvPicPr>
          <p:cNvPr id="33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://commons.wikimedia.org/wiki/File:Artificial_neural_network.svg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332698" y="2701492"/>
            <a:ext cx="1770011" cy="273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>
                <a:solidFill>
                  <a:schemeClr val="dk1"/>
                </a:solidFill>
              </a:rPr>
              <a:t>TARGET </a:t>
            </a:r>
            <a:endParaRPr lang="en-CA" sz="1050" b="1" u="sng" dirty="0" smtClean="0">
              <a:solidFill>
                <a:schemeClr val="dk1"/>
              </a:solidFill>
            </a:endParaRP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 smtClean="0">
                <a:solidFill>
                  <a:schemeClr val="dk1"/>
                </a:solidFill>
              </a:rPr>
              <a:t>CLASSES</a:t>
            </a:r>
            <a:endParaRPr lang="en-CA" sz="1050" b="1" u="sng" dirty="0">
              <a:solidFill>
                <a:schemeClr val="dk1"/>
              </a:solidFill>
            </a:endParaRP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Airplanes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Cars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Birds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Cats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Deer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Dogs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Frogs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Horses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Ships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Trucks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7" name="Left Brace 36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KERNELS/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FEATURE DETECTORS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POOLING FILTERS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CONVOLUTIONAL LAYER</a:t>
            </a:r>
            <a:endParaRPr lang="en-CA" sz="1400" b="1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2135" y="5493247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kern="0" dirty="0">
                <a:latin typeface="Arial"/>
                <a:cs typeface="Arial"/>
                <a:sym typeface="Arial"/>
              </a:rPr>
              <a:t>POOLING LAYER </a:t>
            </a:r>
            <a:r>
              <a:rPr lang="en-CA" sz="1400" kern="0" dirty="0" smtClean="0">
                <a:latin typeface="Arial"/>
                <a:cs typeface="Arial"/>
                <a:sym typeface="Arial"/>
              </a:rPr>
              <a:t>(DOWNSAMPLING)</a:t>
            </a:r>
            <a:endParaRPr lang="en-CA" sz="14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sz="1050" kern="0" dirty="0" smtClean="0">
                <a:latin typeface="Arial"/>
                <a:cs typeface="Arial"/>
                <a:sym typeface="Arial"/>
              </a:rPr>
              <a:t>CONVOLUTION</a:t>
            </a:r>
            <a:endParaRPr lang="en-CA" sz="1050" kern="0" dirty="0">
              <a:latin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sz="1050" kern="0" dirty="0" smtClean="0">
                <a:latin typeface="Arial"/>
                <a:cs typeface="Arial"/>
                <a:sym typeface="Arial"/>
              </a:rPr>
              <a:t>POOLING</a:t>
            </a:r>
            <a:endParaRPr lang="en-CA" sz="1050" kern="0" dirty="0">
              <a:latin typeface="Arial"/>
              <a:cs typeface="Arial"/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sz="1050" kern="0" dirty="0" smtClean="0">
                <a:latin typeface="Arial"/>
                <a:cs typeface="Arial"/>
                <a:sym typeface="Arial"/>
              </a:rPr>
              <a:t>FLATTENING</a:t>
            </a:r>
            <a:endParaRPr lang="en-CA" sz="105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54" y="4594540"/>
            <a:ext cx="1516072" cy="12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5183054" y="4316253"/>
            <a:ext cx="1452694" cy="1504393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7" y="3097525"/>
            <a:ext cx="1033415" cy="10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RELU (RECTIFIED LINEAR UNITS)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71052" y="1457805"/>
            <a:ext cx="12200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RELU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Layers are used to add non-linearity in the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It also enhances the sparsity or how scattered the feature map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gradient of the RELU does not vanish as we increase x compared to the sigmoid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74115"/>
              </p:ext>
            </p:extLst>
          </p:nvPr>
        </p:nvGraphicFramePr>
        <p:xfrm>
          <a:off x="41129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-5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-6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-5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CA" sz="2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-8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2496"/>
              </p:ext>
            </p:extLst>
          </p:nvPr>
        </p:nvGraphicFramePr>
        <p:xfrm>
          <a:off x="811885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CA" sz="2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46" y="3440751"/>
            <a:ext cx="3310195" cy="26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36075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1904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9" name="Picture 2" descr="Image result for sigmoid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638" y="1114463"/>
            <a:ext cx="1451585" cy="9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urved Connector 29"/>
          <p:cNvCxnSpPr/>
          <p:nvPr/>
        </p:nvCxnSpPr>
        <p:spPr>
          <a:xfrm rot="10800000" flipV="1">
            <a:off x="9969501" y="1435124"/>
            <a:ext cx="635237" cy="553133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94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POOLING (DOWNSAMPLING)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83545" y="1304541"/>
            <a:ext cx="106602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Pooling or down sampling layers are placed after convolutional layers to reduce feature map dimensionality.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This improves the computational efficiency while preserving the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Pooling helps the model to generalize by avoiding overfitting.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If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one of the pixel is shifted, the pooled feature map will still be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Max pooling works by retaining the maximum feature response within a given sample size in a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Live illustration :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  <a:hlinkClick r:id="rId3"/>
              </a:rPr>
              <a:t>http://scs.ryerson.ca/~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aharley/vis/conv/flat.html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83176"/>
              </p:ext>
            </p:extLst>
          </p:nvPr>
        </p:nvGraphicFramePr>
        <p:xfrm>
          <a:off x="1021210" y="3743644"/>
          <a:ext cx="2418452" cy="2237857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4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6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8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9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4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021210" y="3743644"/>
            <a:ext cx="1208989" cy="1137260"/>
          </a:xfrm>
          <a:prstGeom prst="rect">
            <a:avLst/>
          </a:prstGeom>
          <a:noFill/>
          <a:ln w="5715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72974" y="44049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77471" y="44049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72974" y="49144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77471" y="49144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3649695" y="4694118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9662" y="434074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MAX POOLING</a:t>
            </a:r>
            <a:endParaRPr lang="en-CA" kern="0" dirty="0">
              <a:latin typeface="Arial"/>
              <a:cs typeface="Arial"/>
              <a:sym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79388" y="6279549"/>
            <a:ext cx="9022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2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</a:t>
            </a:r>
            <a:r>
              <a:rPr lang="en-CA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Credit: </a:t>
            </a:r>
            <a:r>
              <a:rPr lang="en-CA" sz="1200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4"/>
              </a:rPr>
              <a:t>https://commons.wikimedia.org/wiki/File:Artificial_neural_network.svg</a:t>
            </a:r>
            <a:endParaRPr lang="en-CA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CA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9695" y="5043731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2x2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STRIDE = 2</a:t>
            </a:r>
            <a:endParaRPr lang="en-CA" kern="0" dirty="0">
              <a:latin typeface="Arial"/>
              <a:cs typeface="Arial"/>
              <a:sym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81281" y="383782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81281" y="434799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81280" y="4870300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081280" y="5368017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6404585" y="4708116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0556" y="43452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FLATTENING</a:t>
            </a:r>
            <a:endParaRPr lang="en-CA" kern="0" dirty="0">
              <a:latin typeface="Arial"/>
              <a:cs typeface="Arial"/>
              <a:sym typeface="Arial"/>
            </a:endParaRPr>
          </a:p>
        </p:txBody>
      </p:sp>
      <p:pic>
        <p:nvPicPr>
          <p:cNvPr id="43" name="Picture 2" descr="File:Artificial neural network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44" y="3930593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4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0091 -3.703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91 -3.7037E-6 L 0.00078 0.161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6135 L 0.10065 0.1613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33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9793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TO IMPROVE NETWORK PERFORMANCE?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INCREASE FILTERS/DROPOUT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2200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Improve accuracy by adding more feature detectors/filters or adding a dropout.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Dropout refers to dropping out units in a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Neurons develop co-dependency amongst each other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Dropout is a regularization technique for reducing overfitting in neural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It enables training to occur on several architectures of the neural network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419931" y="3522172"/>
            <a:ext cx="622566" cy="53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158829" y="280742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463213" y="324351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835932" y="382472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202835" y="437097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35" name="Left Brace 34"/>
          <p:cNvSpPr/>
          <p:nvPr/>
        </p:nvSpPr>
        <p:spPr>
          <a:xfrm rot="20490726">
            <a:off x="821851" y="3036980"/>
            <a:ext cx="574159" cy="3121253"/>
          </a:xfrm>
          <a:prstGeom prst="leftBrace">
            <a:avLst>
              <a:gd name="adj1" fmla="val 85479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19438" y="5192408"/>
            <a:ext cx="122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FF0000"/>
                </a:solidFill>
              </a:rPr>
              <a:t>64 INSTEAD OF 32</a:t>
            </a:r>
            <a:endParaRPr lang="en-CA" sz="1200" b="1" dirty="0">
              <a:solidFill>
                <a:srgbClr val="FF0000"/>
              </a:solidFill>
            </a:endParaRPr>
          </a:p>
        </p:txBody>
      </p:sp>
      <p:pic>
        <p:nvPicPr>
          <p:cNvPr id="3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9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85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ultiply 38"/>
          <p:cNvSpPr/>
          <p:nvPr/>
        </p:nvSpPr>
        <p:spPr>
          <a:xfrm>
            <a:off x="9831852" y="3112892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0" name="Multiply 39"/>
          <p:cNvSpPr/>
          <p:nvPr/>
        </p:nvSpPr>
        <p:spPr>
          <a:xfrm>
            <a:off x="9831851" y="4023397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99920" y="6393520"/>
            <a:ext cx="7016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CA" sz="1100" b="1" dirty="0"/>
              <a:t>Photo Credit: </a:t>
            </a:r>
            <a:r>
              <a:rPr lang="en-CA" sz="1100" dirty="0">
                <a:hlinkClick r:id="rId4"/>
              </a:rPr>
              <a:t>https://fr.m.wikipedia.org/wiki/Fichier:MultiLayerNeuralNetworkBigger_english.png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156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979339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06885"/>
              </p:ext>
            </p:extLst>
          </p:nvPr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/>
                <a:gridCol w="2072797"/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99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(TP): cases when classiﬁer predicted TRUE (they have the disease), and correct class was TRUE (patient has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(TN): cases when model predicted FALSE (no disease), and correct class was FALSE (patient do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(FP) (Type I error): classiﬁer predicted TRUE, but correct class was FALSE (patient did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22231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1D155F8-1F34-446E-83E7-38B944B01F42}"/>
              </a:ext>
            </a:extLst>
          </p:cNvPr>
          <p:cNvSpPr/>
          <p:nvPr/>
        </p:nvSpPr>
        <p:spPr>
          <a:xfrm>
            <a:off x="472210" y="568978"/>
            <a:ext cx="4846550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DEEP NEURAL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NETWORKS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778AC86-F5A7-47F0-9187-15403F3C516D}"/>
              </a:ext>
            </a:extLst>
          </p:cNvPr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CIFAR-10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CLASSIFICATION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Accuracy = (TP+TN)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Misclassiﬁcation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rate (Error Rate) = (FP + FN)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TP/Total TRUE Predictions = TP/ (TP+FP) (When model predicted TRUE class, how often was it right?)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23095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PRECISION Vs. </a:t>
            </a:r>
            <a:r>
              <a:rPr lang="en-CA" sz="3000" b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RECALL EXAMPLE 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Accuracy = (TP+TN) / (TP + TN + FP + FN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TP/Total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Predictions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(TP+FP)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Actual TRUE = TP/ (TP+FN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) = 1/9 = 11%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79098"/>
              </p:ext>
            </p:extLst>
          </p:nvPr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/>
                <a:gridCol w="1618416"/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36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1666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PROBLEM </a:t>
            </a: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STATEMENT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671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CIFAR-10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is a dataset that consists of several images divided into the following 10 classes: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Airplanes, Cars, Birds, Cats, Deer, Dogs, Frogs, Horses, Ships, Trucks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dataset stands for the Canadian Institute For Advanced Research (CIFAR)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CIFAR-10 is widely used for machine learning and computer vision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dataset consists of 60,000 32x32 color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images, 6,000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images of each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Images have low resolution (32x32).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Data Source: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  <a:hlinkClick r:id="rId3"/>
              </a:rPr>
              <a:t>https://www.cs.toronto.edu/~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kriz/cifar.html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30" y="1533323"/>
            <a:ext cx="4124669" cy="4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06498" y="2844492"/>
            <a:ext cx="3040912" cy="1552354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CLASSIFIER</a:t>
            </a:r>
            <a:endParaRPr lang="en-CA" b="1" dirty="0"/>
          </a:p>
        </p:txBody>
      </p:sp>
      <p:sp>
        <p:nvSpPr>
          <p:cNvPr id="8" name="Rectangle 7"/>
          <p:cNvSpPr/>
          <p:nvPr/>
        </p:nvSpPr>
        <p:spPr>
          <a:xfrm>
            <a:off x="1535088" y="23267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IMAGE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5386" y="44495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ct val="120000"/>
            </a:pPr>
            <a:r>
              <a:rPr lang="en-US" dirty="0" smtClean="0">
                <a:solidFill>
                  <a:schemeClr val="dk1"/>
                </a:solidFill>
              </a:rPr>
              <a:t>CIFAR-10 Dataset consists of 60,000 images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50,000 training </a:t>
            </a:r>
            <a:endParaRPr lang="en-US" dirty="0">
              <a:solidFill>
                <a:schemeClr val="dk1"/>
              </a:solidFill>
            </a:endParaRP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10,000 testing</a:t>
            </a:r>
          </a:p>
          <a:p>
            <a:pPr lvl="0">
              <a:buSzPct val="120000"/>
            </a:pPr>
            <a:r>
              <a:rPr lang="en-US" dirty="0" smtClean="0">
                <a:solidFill>
                  <a:schemeClr val="dk1"/>
                </a:solidFill>
              </a:rPr>
              <a:t>Images are 32x32 pixels (colored)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01441" y="2183187"/>
            <a:ext cx="18604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Airplanes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Cars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Birds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Cats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Deer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Dogs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Frogs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Horses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Ships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Trucks</a:t>
            </a:r>
            <a:endParaRPr lang="en-CA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36702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 Brace 14"/>
          <p:cNvSpPr/>
          <p:nvPr/>
        </p:nvSpPr>
        <p:spPr>
          <a:xfrm rot="10800000">
            <a:off x="999521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26279" y="1206441"/>
            <a:ext cx="10801349" cy="585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dataset consists of 60,000 32x32 color images, 6,000 images of each class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99773" y="2900964"/>
            <a:ext cx="16829" cy="18813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441586" y="4917274"/>
            <a:ext cx="1860165" cy="17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1210" y="4849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>32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53035" y="36143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32</a:t>
            </a:r>
            <a:endParaRPr lang="en-CA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8" y="2779117"/>
            <a:ext cx="1883671" cy="192522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2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3" grpId="0"/>
      <p:bldP spid="14" grpId="0" animBg="1"/>
      <p:bldP spid="15" grpId="0" animBg="1"/>
      <p:bldP spid="16" grpId="0" animBg="1"/>
      <p:bldP spid="22" grpId="0"/>
      <p:bldP spid="23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166665" cy="3421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ARE CNNs AND HOW DO THEY LEARN?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TO DIGITALLY REPRESENT AN IMAGE?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40738" y="1310843"/>
            <a:ext cx="122449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greyscale image is system of 256 tones with values ranging from 0-255.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'0' represents black and '255' represents white.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Numbers in-between represents greys between black and white.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Binary systems use digits '0' and '1‘ where '00000000' for black, to '11111111' for white (8-bit image).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Note: binary value of '11111111' is equal to decimal value of '255‘.</a:t>
            </a:r>
          </a:p>
        </p:txBody>
      </p:sp>
      <p:pic>
        <p:nvPicPr>
          <p:cNvPr id="7" name="Picture 2" descr="Image result for monali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89" y="3372569"/>
            <a:ext cx="2546681" cy="254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4702"/>
              </p:ext>
            </p:extLst>
          </p:nvPr>
        </p:nvGraphicFramePr>
        <p:xfrm>
          <a:off x="4386958" y="3372569"/>
          <a:ext cx="2866212" cy="2546682"/>
        </p:xfrm>
        <a:graphic>
          <a:graphicData uri="http://schemas.openxmlformats.org/drawingml/2006/table">
            <a:tbl>
              <a:tblPr firstRow="1" bandRow="1"/>
              <a:tblGrid>
                <a:gridCol w="955404"/>
                <a:gridCol w="955404"/>
                <a:gridCol w="955404"/>
              </a:tblGrid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  <a:endParaRPr lang="en-CA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  <a:endParaRPr lang="en-CA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  <a:endParaRPr lang="en-CA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  <a:endParaRPr lang="en-CA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  <a:endParaRPr lang="en-CA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  <a:endParaRPr lang="en-CA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</a:tr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CA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CA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CA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26572"/>
              </p:ext>
            </p:extLst>
          </p:nvPr>
        </p:nvGraphicFramePr>
        <p:xfrm>
          <a:off x="7580158" y="3384195"/>
          <a:ext cx="2866212" cy="2546682"/>
        </p:xfrm>
        <a:graphic>
          <a:graphicData uri="http://schemas.openxmlformats.org/drawingml/2006/table">
            <a:tbl>
              <a:tblPr firstRow="1" bandRow="1"/>
              <a:tblGrid>
                <a:gridCol w="955404"/>
                <a:gridCol w="955404"/>
                <a:gridCol w="955404"/>
              </a:tblGrid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11111111</a:t>
                      </a:r>
                      <a:endParaRPr lang="en-CA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11111111</a:t>
                      </a:r>
                      <a:endParaRPr lang="en-CA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11111111</a:t>
                      </a:r>
                      <a:endParaRPr lang="en-CA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10011011</a:t>
                      </a:r>
                      <a:endParaRPr lang="en-CA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10011011</a:t>
                      </a:r>
                      <a:endParaRPr lang="en-CA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10011011</a:t>
                      </a:r>
                      <a:endParaRPr lang="en-CA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</a:tr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  <a:endParaRPr lang="en-CA" sz="12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  <a:endParaRPr lang="en-CA" sz="12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  <a:endParaRPr lang="en-CA" sz="12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31256" y="6244098"/>
            <a:ext cx="7325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4"/>
              </a:rPr>
              <a:t>https</a:t>
            </a:r>
            <a:r>
              <a:rPr lang="en-CA" sz="1200" dirty="0">
                <a:hlinkClick r:id="rId4"/>
              </a:rPr>
              <a:t>://www.pexels.com/photo/woman-art-painting-mona-lisa-40997</a:t>
            </a:r>
            <a:r>
              <a:rPr lang="en-CA" sz="1200" dirty="0" smtClean="0">
                <a:hlinkClick r:id="rId4"/>
              </a:rPr>
              <a:t>/</a:t>
            </a:r>
            <a:endParaRPr lang="en-CA" sz="1200" dirty="0" smtClean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3317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CONVOLUTIONAL NEURAL </a:t>
            </a:r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NETWORKS BASICS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71052" y="1457805"/>
            <a:ext cx="12200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neuron collects signals from input channels named dendrites, processes information in its nucleus, and then generates an output in a long thin branch called the axon.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Human learning occurs adaptively by varying the bond strength between these neurons.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2066" y="2718146"/>
            <a:ext cx="4165655" cy="2240055"/>
          </a:xfrm>
          <a:prstGeom prst="rect">
            <a:avLst/>
          </a:prstGeom>
        </p:spPr>
      </p:pic>
      <p:pic>
        <p:nvPicPr>
          <p:cNvPr id="7" name="Picture 2" descr="File:Artificial neural network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46" y="2794243"/>
            <a:ext cx="2884308" cy="25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59319" y="6195734"/>
            <a:ext cx="5541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6"/>
              </a:rPr>
              <a:t>https</a:t>
            </a:r>
            <a:r>
              <a:rPr lang="en-CA" sz="1200" dirty="0">
                <a:hlinkClick r:id="rId6"/>
              </a:rPr>
              <a:t>://</a:t>
            </a:r>
            <a:r>
              <a:rPr lang="en-CA" sz="1200" dirty="0" smtClean="0">
                <a:hlinkClick r:id="rId6"/>
              </a:rPr>
              <a:t>commons.wikimedia.org/wiki/File:Artificial_neural_network.svg</a:t>
            </a:r>
            <a:endParaRPr lang="en-CA" sz="1200" dirty="0" smtClean="0"/>
          </a:p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7"/>
              </a:rPr>
              <a:t>https</a:t>
            </a:r>
            <a:r>
              <a:rPr lang="en-CA" sz="1200" dirty="0">
                <a:hlinkClick r:id="rId7"/>
              </a:rPr>
              <a:t>://</a:t>
            </a:r>
            <a:r>
              <a:rPr lang="en-CA" sz="1200" dirty="0" smtClean="0">
                <a:hlinkClick r:id="rId7"/>
              </a:rPr>
              <a:t>commons.wikimedia.org/wiki/File:Neuron_Hand-tuned.svg</a:t>
            </a:r>
            <a:endParaRPr lang="en-CA" sz="1200" dirty="0" smtClean="0"/>
          </a:p>
          <a:p>
            <a:endParaRPr lang="en-CA" sz="1200" dirty="0" smtClean="0"/>
          </a:p>
          <a:p>
            <a:endParaRPr lang="en-CA" sz="1200" dirty="0"/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381758"/>
              </p:ext>
            </p:extLst>
          </p:nvPr>
        </p:nvGraphicFramePr>
        <p:xfrm>
          <a:off x="1530290" y="3467626"/>
          <a:ext cx="3456384" cy="11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8" imgW="4504467" imgH="1770930" progId="Visio.Drawing.11">
                  <p:embed/>
                </p:oleObj>
              </mc:Choice>
              <mc:Fallback>
                <p:oleObj name="Visio" r:id="rId8" imgW="4504467" imgH="17709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90" y="3467626"/>
                        <a:ext cx="3456384" cy="1189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29676"/>
              </p:ext>
            </p:extLst>
          </p:nvPr>
        </p:nvGraphicFramePr>
        <p:xfrm>
          <a:off x="2576342" y="4843097"/>
          <a:ext cx="2322258" cy="44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10" imgW="1612800" imgH="457200" progId="Equation.3">
                  <p:embed/>
                </p:oleObj>
              </mc:Choice>
              <mc:Fallback>
                <p:oleObj name="Equation" r:id="rId10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342" y="4843097"/>
                        <a:ext cx="2322258" cy="444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721328" y="92503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CONVOLUTIONAL NEURAL </a:t>
            </a:r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NETWORKS: ENTIRE NETWORK OVERVIEW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09" y="2954899"/>
            <a:ext cx="1724399" cy="153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33962" y="6271735"/>
            <a:ext cx="5541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4"/>
              </a:rPr>
              <a:t>https</a:t>
            </a:r>
            <a:r>
              <a:rPr lang="en-CA" sz="1200" dirty="0">
                <a:hlinkClick r:id="rId4"/>
              </a:rPr>
              <a:t>://</a:t>
            </a:r>
            <a:r>
              <a:rPr lang="en-CA" sz="1200" dirty="0" smtClean="0">
                <a:hlinkClick r:id="rId4"/>
              </a:rPr>
              <a:t>commons.wikimedia.org/wiki/File:Artificial_neural_network.svg</a:t>
            </a:r>
            <a:r>
              <a:rPr lang="en-CA" sz="1200" dirty="0" smtClean="0"/>
              <a:t/>
            </a:r>
            <a:br>
              <a:rPr lang="en-CA" sz="1200" dirty="0" smtClean="0"/>
            </a:br>
            <a:endParaRPr lang="en-CA" sz="1200" dirty="0"/>
          </a:p>
        </p:txBody>
      </p:sp>
      <p:sp>
        <p:nvSpPr>
          <p:cNvPr id="11" name="Left Brace 10"/>
          <p:cNvSpPr/>
          <p:nvPr/>
        </p:nvSpPr>
        <p:spPr>
          <a:xfrm>
            <a:off x="10342549" y="1777850"/>
            <a:ext cx="408599" cy="3893740"/>
          </a:xfrm>
          <a:prstGeom prst="leftBrace">
            <a:avLst>
              <a:gd name="adj1" fmla="val 96160"/>
              <a:gd name="adj2" fmla="val 5065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Brace 12"/>
          <p:cNvSpPr/>
          <p:nvPr/>
        </p:nvSpPr>
        <p:spPr>
          <a:xfrm rot="10800000">
            <a:off x="11434015" y="1779078"/>
            <a:ext cx="374270" cy="3893740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22917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5961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29688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33357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22" name="Right Arrow 21"/>
          <p:cNvSpPr/>
          <p:nvPr/>
        </p:nvSpPr>
        <p:spPr>
          <a:xfrm>
            <a:off x="12995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49672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25961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CONVOLUTIONAL LAYER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94884" y="5498071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</a:t>
            </a:r>
            <a:r>
              <a:rPr lang="en-CA" dirty="0" smtClean="0"/>
              <a:t>(DOWNSAMPLING)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1155034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49148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POOLING</a:t>
            </a:r>
            <a:endParaRPr lang="en-CA" sz="1050" dirty="0"/>
          </a:p>
        </p:txBody>
      </p:sp>
      <p:pic>
        <p:nvPicPr>
          <p:cNvPr id="30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05" y="4984036"/>
            <a:ext cx="1039079" cy="8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11" y="2450527"/>
            <a:ext cx="2452974" cy="24236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71" y="3063164"/>
            <a:ext cx="1110224" cy="113471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9004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2948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65816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9761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POOLING FILTERS</a:t>
            </a:r>
            <a:endParaRPr lang="en-CA" sz="1200" b="1" dirty="0"/>
          </a:p>
        </p:txBody>
      </p:sp>
      <p:sp>
        <p:nvSpPr>
          <p:cNvPr id="23" name="Right Arrow 22"/>
          <p:cNvSpPr/>
          <p:nvPr/>
        </p:nvSpPr>
        <p:spPr>
          <a:xfrm>
            <a:off x="76095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74681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FLATTENING</a:t>
            </a:r>
            <a:endParaRPr lang="en-CA" sz="1050" dirty="0"/>
          </a:p>
        </p:txBody>
      </p:sp>
      <p:sp>
        <p:nvSpPr>
          <p:cNvPr id="9" name="Rectangle 8"/>
          <p:cNvSpPr/>
          <p:nvPr/>
        </p:nvSpPr>
        <p:spPr>
          <a:xfrm>
            <a:off x="9972730" y="2556986"/>
            <a:ext cx="1770011" cy="251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>
                <a:solidFill>
                  <a:schemeClr val="dk1"/>
                </a:solidFill>
              </a:rPr>
              <a:t>TARGET </a:t>
            </a:r>
            <a:r>
              <a:rPr lang="en-CA" sz="1050" b="1" u="sng" dirty="0" smtClean="0">
                <a:solidFill>
                  <a:schemeClr val="dk1"/>
                </a:solidFill>
              </a:rPr>
              <a:t>CLASSES</a:t>
            </a:r>
            <a:endParaRPr lang="en-CA" sz="1050" b="1" u="sng" dirty="0">
              <a:solidFill>
                <a:schemeClr val="dk1"/>
              </a:solidFill>
            </a:endParaRP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Airplanes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Cars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Birds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Cats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Deer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Dogs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Frogs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Horses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Ships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Trucks</a:t>
            </a:r>
          </a:p>
        </p:txBody>
      </p:sp>
    </p:spTree>
    <p:extLst>
      <p:ext uri="{BB962C8B-B14F-4D97-AF65-F5344CB8AC3E}">
        <p14:creationId xmlns:p14="http://schemas.microsoft.com/office/powerpoint/2010/main" val="9766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4" grpId="0" animBg="1"/>
      <p:bldP spid="25" grpId="0"/>
      <p:bldP spid="26" grpId="0"/>
      <p:bldP spid="27" grpId="0"/>
      <p:bldP spid="28" grpId="0"/>
      <p:bldP spid="18" grpId="0" animBg="1"/>
      <p:bldP spid="19" grpId="0" animBg="1"/>
      <p:bldP spid="20" grpId="0" animBg="1"/>
      <p:bldP spid="21" grpId="0" animBg="1"/>
      <p:bldP spid="23" grpId="0" animBg="1"/>
      <p:bldP spid="29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1173</Words>
  <Application>Microsoft Office PowerPoint</Application>
  <PresentationFormat>Widescreen</PresentationFormat>
  <Paragraphs>317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Montserrat</vt:lpstr>
      <vt:lpstr>Montserrat Black</vt:lpstr>
      <vt:lpstr>Roboto</vt:lpstr>
      <vt:lpstr>Тема Office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62</cp:revision>
  <dcterms:created xsi:type="dcterms:W3CDTF">2019-05-23T09:27:58Z</dcterms:created>
  <dcterms:modified xsi:type="dcterms:W3CDTF">2019-06-03T15:29:40Z</dcterms:modified>
</cp:coreProperties>
</file>