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3" r:id="rId6"/>
    <p:sldId id="262"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81" d="100"/>
          <a:sy n="81" d="100"/>
        </p:scale>
        <p:origin x="114" y="1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Ziane" userId="910f5913e2b29181" providerId="LiveId" clId="{2B223682-1589-41FB-911D-21D407725DF3}"/>
    <pc:docChg chg="modSld">
      <pc:chgData name="Mohamed Ziane" userId="910f5913e2b29181" providerId="LiveId" clId="{2B223682-1589-41FB-911D-21D407725DF3}" dt="2021-08-10T23:27:00.753" v="2" actId="5793"/>
      <pc:docMkLst>
        <pc:docMk/>
      </pc:docMkLst>
      <pc:sldChg chg="modSp mod">
        <pc:chgData name="Mohamed Ziane" userId="910f5913e2b29181" providerId="LiveId" clId="{2B223682-1589-41FB-911D-21D407725DF3}" dt="2021-08-10T23:27:00.753" v="2" actId="5793"/>
        <pc:sldMkLst>
          <pc:docMk/>
          <pc:sldMk cId="3122707407" sldId="264"/>
        </pc:sldMkLst>
        <pc:spChg chg="mod">
          <ac:chgData name="Mohamed Ziane" userId="910f5913e2b29181" providerId="LiveId" clId="{2B223682-1589-41FB-911D-21D407725DF3}" dt="2021-08-10T23:27:00.753" v="2" actId="5793"/>
          <ac:spMkLst>
            <pc:docMk/>
            <pc:sldMk cId="3122707407" sldId="264"/>
            <ac:spMk id="3" creationId="{B3DA1BAD-065D-4AA5-B92E-2794BADEE00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6FC04-68B7-4F9A-9DD5-115233FB02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19867C-B0C8-44C6-AA01-978841BE00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387DD2-A532-429D-8013-AB36E440D9EC}"/>
              </a:ext>
            </a:extLst>
          </p:cNvPr>
          <p:cNvSpPr>
            <a:spLocks noGrp="1"/>
          </p:cNvSpPr>
          <p:nvPr>
            <p:ph type="dt" sz="half" idx="10"/>
          </p:nvPr>
        </p:nvSpPr>
        <p:spPr/>
        <p:txBody>
          <a:bodyPr/>
          <a:lstStyle/>
          <a:p>
            <a:fld id="{9297C630-73BF-4FB6-99BD-427A0BCBDD7D}" type="datetimeFigureOut">
              <a:rPr lang="en-US" smtClean="0"/>
              <a:t>8/10/2021</a:t>
            </a:fld>
            <a:endParaRPr lang="en-US"/>
          </a:p>
        </p:txBody>
      </p:sp>
      <p:sp>
        <p:nvSpPr>
          <p:cNvPr id="5" name="Footer Placeholder 4">
            <a:extLst>
              <a:ext uri="{FF2B5EF4-FFF2-40B4-BE49-F238E27FC236}">
                <a16:creationId xmlns:a16="http://schemas.microsoft.com/office/drawing/2014/main" id="{C534E9A8-7BE3-46F0-8CA0-4E55E8C8B4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1D5869-8AFE-4954-B490-346FA5160390}"/>
              </a:ext>
            </a:extLst>
          </p:cNvPr>
          <p:cNvSpPr>
            <a:spLocks noGrp="1"/>
          </p:cNvSpPr>
          <p:nvPr>
            <p:ph type="sldNum" sz="quarter" idx="12"/>
          </p:nvPr>
        </p:nvSpPr>
        <p:spPr/>
        <p:txBody>
          <a:bodyPr/>
          <a:lstStyle/>
          <a:p>
            <a:fld id="{5DE26779-DC63-48C0-B6D5-864E67E96F4A}" type="slidenum">
              <a:rPr lang="en-US" smtClean="0"/>
              <a:t>‹#›</a:t>
            </a:fld>
            <a:endParaRPr lang="en-US"/>
          </a:p>
        </p:txBody>
      </p:sp>
    </p:spTree>
    <p:extLst>
      <p:ext uri="{BB962C8B-B14F-4D97-AF65-F5344CB8AC3E}">
        <p14:creationId xmlns:p14="http://schemas.microsoft.com/office/powerpoint/2010/main" val="3516772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9EBF0-3F3C-48EF-A7F4-148EAD09A9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544974-B16B-4514-8EDB-1C6A7F3082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7B01FB-91DF-407B-9AE7-F2898D672553}"/>
              </a:ext>
            </a:extLst>
          </p:cNvPr>
          <p:cNvSpPr>
            <a:spLocks noGrp="1"/>
          </p:cNvSpPr>
          <p:nvPr>
            <p:ph type="dt" sz="half" idx="10"/>
          </p:nvPr>
        </p:nvSpPr>
        <p:spPr/>
        <p:txBody>
          <a:bodyPr/>
          <a:lstStyle/>
          <a:p>
            <a:fld id="{9297C630-73BF-4FB6-99BD-427A0BCBDD7D}" type="datetimeFigureOut">
              <a:rPr lang="en-US" smtClean="0"/>
              <a:t>8/10/2021</a:t>
            </a:fld>
            <a:endParaRPr lang="en-US"/>
          </a:p>
        </p:txBody>
      </p:sp>
      <p:sp>
        <p:nvSpPr>
          <p:cNvPr id="5" name="Footer Placeholder 4">
            <a:extLst>
              <a:ext uri="{FF2B5EF4-FFF2-40B4-BE49-F238E27FC236}">
                <a16:creationId xmlns:a16="http://schemas.microsoft.com/office/drawing/2014/main" id="{366D12ED-FA5F-4EF0-9821-896A471597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0ADA2-181F-467D-A495-51DDCC4586A4}"/>
              </a:ext>
            </a:extLst>
          </p:cNvPr>
          <p:cNvSpPr>
            <a:spLocks noGrp="1"/>
          </p:cNvSpPr>
          <p:nvPr>
            <p:ph type="sldNum" sz="quarter" idx="12"/>
          </p:nvPr>
        </p:nvSpPr>
        <p:spPr/>
        <p:txBody>
          <a:bodyPr/>
          <a:lstStyle/>
          <a:p>
            <a:fld id="{5DE26779-DC63-48C0-B6D5-864E67E96F4A}" type="slidenum">
              <a:rPr lang="en-US" smtClean="0"/>
              <a:t>‹#›</a:t>
            </a:fld>
            <a:endParaRPr lang="en-US"/>
          </a:p>
        </p:txBody>
      </p:sp>
    </p:spTree>
    <p:extLst>
      <p:ext uri="{BB962C8B-B14F-4D97-AF65-F5344CB8AC3E}">
        <p14:creationId xmlns:p14="http://schemas.microsoft.com/office/powerpoint/2010/main" val="3029559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93A05B-798C-4A2E-BCFA-CB91D4BC55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2F41F8-7114-4E9D-B23A-BA3AB5A961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C5FE5A-53C6-4AC8-B40C-48E6D39A8AAE}"/>
              </a:ext>
            </a:extLst>
          </p:cNvPr>
          <p:cNvSpPr>
            <a:spLocks noGrp="1"/>
          </p:cNvSpPr>
          <p:nvPr>
            <p:ph type="dt" sz="half" idx="10"/>
          </p:nvPr>
        </p:nvSpPr>
        <p:spPr/>
        <p:txBody>
          <a:bodyPr/>
          <a:lstStyle/>
          <a:p>
            <a:fld id="{9297C630-73BF-4FB6-99BD-427A0BCBDD7D}" type="datetimeFigureOut">
              <a:rPr lang="en-US" smtClean="0"/>
              <a:t>8/10/2021</a:t>
            </a:fld>
            <a:endParaRPr lang="en-US"/>
          </a:p>
        </p:txBody>
      </p:sp>
      <p:sp>
        <p:nvSpPr>
          <p:cNvPr id="5" name="Footer Placeholder 4">
            <a:extLst>
              <a:ext uri="{FF2B5EF4-FFF2-40B4-BE49-F238E27FC236}">
                <a16:creationId xmlns:a16="http://schemas.microsoft.com/office/drawing/2014/main" id="{282DF26A-0D04-4A19-AA72-21E85F8D1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758151-7041-4326-BDC6-CECC242E5CF2}"/>
              </a:ext>
            </a:extLst>
          </p:cNvPr>
          <p:cNvSpPr>
            <a:spLocks noGrp="1"/>
          </p:cNvSpPr>
          <p:nvPr>
            <p:ph type="sldNum" sz="quarter" idx="12"/>
          </p:nvPr>
        </p:nvSpPr>
        <p:spPr/>
        <p:txBody>
          <a:bodyPr/>
          <a:lstStyle/>
          <a:p>
            <a:fld id="{5DE26779-DC63-48C0-B6D5-864E67E96F4A}" type="slidenum">
              <a:rPr lang="en-US" smtClean="0"/>
              <a:t>‹#›</a:t>
            </a:fld>
            <a:endParaRPr lang="en-US"/>
          </a:p>
        </p:txBody>
      </p:sp>
    </p:spTree>
    <p:extLst>
      <p:ext uri="{BB962C8B-B14F-4D97-AF65-F5344CB8AC3E}">
        <p14:creationId xmlns:p14="http://schemas.microsoft.com/office/powerpoint/2010/main" val="2695509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261" y="234864"/>
            <a:ext cx="11725484"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239430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2A493-F4A0-4F02-B71C-87CD9A835B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835BCD-5B38-4C1F-B670-665E9B6918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6C5B3A-6A3F-4575-9DD3-B6337CAA4982}"/>
              </a:ext>
            </a:extLst>
          </p:cNvPr>
          <p:cNvSpPr>
            <a:spLocks noGrp="1"/>
          </p:cNvSpPr>
          <p:nvPr>
            <p:ph type="dt" sz="half" idx="10"/>
          </p:nvPr>
        </p:nvSpPr>
        <p:spPr/>
        <p:txBody>
          <a:bodyPr/>
          <a:lstStyle/>
          <a:p>
            <a:fld id="{9297C630-73BF-4FB6-99BD-427A0BCBDD7D}" type="datetimeFigureOut">
              <a:rPr lang="en-US" smtClean="0"/>
              <a:t>8/10/2021</a:t>
            </a:fld>
            <a:endParaRPr lang="en-US"/>
          </a:p>
        </p:txBody>
      </p:sp>
      <p:sp>
        <p:nvSpPr>
          <p:cNvPr id="5" name="Footer Placeholder 4">
            <a:extLst>
              <a:ext uri="{FF2B5EF4-FFF2-40B4-BE49-F238E27FC236}">
                <a16:creationId xmlns:a16="http://schemas.microsoft.com/office/drawing/2014/main" id="{4EFF28AF-F4F8-41B6-A50E-D313A4B6E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10D632-8B16-435D-935B-7D042093550C}"/>
              </a:ext>
            </a:extLst>
          </p:cNvPr>
          <p:cNvSpPr>
            <a:spLocks noGrp="1"/>
          </p:cNvSpPr>
          <p:nvPr>
            <p:ph type="sldNum" sz="quarter" idx="12"/>
          </p:nvPr>
        </p:nvSpPr>
        <p:spPr/>
        <p:txBody>
          <a:bodyPr/>
          <a:lstStyle/>
          <a:p>
            <a:fld id="{5DE26779-DC63-48C0-B6D5-864E67E96F4A}" type="slidenum">
              <a:rPr lang="en-US" smtClean="0"/>
              <a:t>‹#›</a:t>
            </a:fld>
            <a:endParaRPr lang="en-US"/>
          </a:p>
        </p:txBody>
      </p:sp>
    </p:spTree>
    <p:extLst>
      <p:ext uri="{BB962C8B-B14F-4D97-AF65-F5344CB8AC3E}">
        <p14:creationId xmlns:p14="http://schemas.microsoft.com/office/powerpoint/2010/main" val="3369777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3B6DC-E2C7-4551-9917-6BCEA92E00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25E04C-907B-43B0-94C4-9B300E0263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23AA22-886D-49F9-8750-FB45F897C224}"/>
              </a:ext>
            </a:extLst>
          </p:cNvPr>
          <p:cNvSpPr>
            <a:spLocks noGrp="1"/>
          </p:cNvSpPr>
          <p:nvPr>
            <p:ph type="dt" sz="half" idx="10"/>
          </p:nvPr>
        </p:nvSpPr>
        <p:spPr/>
        <p:txBody>
          <a:bodyPr/>
          <a:lstStyle/>
          <a:p>
            <a:fld id="{9297C630-73BF-4FB6-99BD-427A0BCBDD7D}" type="datetimeFigureOut">
              <a:rPr lang="en-US" smtClean="0"/>
              <a:t>8/10/2021</a:t>
            </a:fld>
            <a:endParaRPr lang="en-US"/>
          </a:p>
        </p:txBody>
      </p:sp>
      <p:sp>
        <p:nvSpPr>
          <p:cNvPr id="5" name="Footer Placeholder 4">
            <a:extLst>
              <a:ext uri="{FF2B5EF4-FFF2-40B4-BE49-F238E27FC236}">
                <a16:creationId xmlns:a16="http://schemas.microsoft.com/office/drawing/2014/main" id="{D9AAC7E5-2E30-4301-B604-FEE6EF1533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B4A5B-B314-4CD6-8AFA-730CA091198C}"/>
              </a:ext>
            </a:extLst>
          </p:cNvPr>
          <p:cNvSpPr>
            <a:spLocks noGrp="1"/>
          </p:cNvSpPr>
          <p:nvPr>
            <p:ph type="sldNum" sz="quarter" idx="12"/>
          </p:nvPr>
        </p:nvSpPr>
        <p:spPr/>
        <p:txBody>
          <a:bodyPr/>
          <a:lstStyle/>
          <a:p>
            <a:fld id="{5DE26779-DC63-48C0-B6D5-864E67E96F4A}" type="slidenum">
              <a:rPr lang="en-US" smtClean="0"/>
              <a:t>‹#›</a:t>
            </a:fld>
            <a:endParaRPr lang="en-US"/>
          </a:p>
        </p:txBody>
      </p:sp>
    </p:spTree>
    <p:extLst>
      <p:ext uri="{BB962C8B-B14F-4D97-AF65-F5344CB8AC3E}">
        <p14:creationId xmlns:p14="http://schemas.microsoft.com/office/powerpoint/2010/main" val="2071815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9AB84-61B3-49E2-8B0A-EDF7DC617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2E8ADC-CE30-49B9-8FA8-C50833DF5F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7A89F9-61CE-4093-8A2A-7231657E65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90C151-8CE2-4565-A763-725478042D92}"/>
              </a:ext>
            </a:extLst>
          </p:cNvPr>
          <p:cNvSpPr>
            <a:spLocks noGrp="1"/>
          </p:cNvSpPr>
          <p:nvPr>
            <p:ph type="dt" sz="half" idx="10"/>
          </p:nvPr>
        </p:nvSpPr>
        <p:spPr/>
        <p:txBody>
          <a:bodyPr/>
          <a:lstStyle/>
          <a:p>
            <a:fld id="{9297C630-73BF-4FB6-99BD-427A0BCBDD7D}" type="datetimeFigureOut">
              <a:rPr lang="en-US" smtClean="0"/>
              <a:t>8/10/2021</a:t>
            </a:fld>
            <a:endParaRPr lang="en-US"/>
          </a:p>
        </p:txBody>
      </p:sp>
      <p:sp>
        <p:nvSpPr>
          <p:cNvPr id="6" name="Footer Placeholder 5">
            <a:extLst>
              <a:ext uri="{FF2B5EF4-FFF2-40B4-BE49-F238E27FC236}">
                <a16:creationId xmlns:a16="http://schemas.microsoft.com/office/drawing/2014/main" id="{228A72E8-25F9-45C2-9E79-50CCD8AFE2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B6F28A-EF09-4E8C-BF5E-4C5AE3FC943F}"/>
              </a:ext>
            </a:extLst>
          </p:cNvPr>
          <p:cNvSpPr>
            <a:spLocks noGrp="1"/>
          </p:cNvSpPr>
          <p:nvPr>
            <p:ph type="sldNum" sz="quarter" idx="12"/>
          </p:nvPr>
        </p:nvSpPr>
        <p:spPr/>
        <p:txBody>
          <a:bodyPr/>
          <a:lstStyle/>
          <a:p>
            <a:fld id="{5DE26779-DC63-48C0-B6D5-864E67E96F4A}" type="slidenum">
              <a:rPr lang="en-US" smtClean="0"/>
              <a:t>‹#›</a:t>
            </a:fld>
            <a:endParaRPr lang="en-US"/>
          </a:p>
        </p:txBody>
      </p:sp>
    </p:spTree>
    <p:extLst>
      <p:ext uri="{BB962C8B-B14F-4D97-AF65-F5344CB8AC3E}">
        <p14:creationId xmlns:p14="http://schemas.microsoft.com/office/powerpoint/2010/main" val="1823831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5D05-406F-4FF7-B8B7-AADEE968EC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ADB53A-EC37-41BC-858A-21DEEE0A11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D97FEF-19F9-470C-B19B-6DCBBBC1C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6DDF1A-30A8-4DA4-82AD-FEB7AE5D26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3E341D-202B-4E9F-9060-A62A89A481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960FC2-1F1D-4FE9-B3E1-CE88980E6E79}"/>
              </a:ext>
            </a:extLst>
          </p:cNvPr>
          <p:cNvSpPr>
            <a:spLocks noGrp="1"/>
          </p:cNvSpPr>
          <p:nvPr>
            <p:ph type="dt" sz="half" idx="10"/>
          </p:nvPr>
        </p:nvSpPr>
        <p:spPr/>
        <p:txBody>
          <a:bodyPr/>
          <a:lstStyle/>
          <a:p>
            <a:fld id="{9297C630-73BF-4FB6-99BD-427A0BCBDD7D}" type="datetimeFigureOut">
              <a:rPr lang="en-US" smtClean="0"/>
              <a:t>8/10/2021</a:t>
            </a:fld>
            <a:endParaRPr lang="en-US"/>
          </a:p>
        </p:txBody>
      </p:sp>
      <p:sp>
        <p:nvSpPr>
          <p:cNvPr id="8" name="Footer Placeholder 7">
            <a:extLst>
              <a:ext uri="{FF2B5EF4-FFF2-40B4-BE49-F238E27FC236}">
                <a16:creationId xmlns:a16="http://schemas.microsoft.com/office/drawing/2014/main" id="{C4094152-1A8B-4FAF-A44C-A9ED70A5B2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B6B23B-1E2D-4B75-9FC9-926FB5C048F1}"/>
              </a:ext>
            </a:extLst>
          </p:cNvPr>
          <p:cNvSpPr>
            <a:spLocks noGrp="1"/>
          </p:cNvSpPr>
          <p:nvPr>
            <p:ph type="sldNum" sz="quarter" idx="12"/>
          </p:nvPr>
        </p:nvSpPr>
        <p:spPr/>
        <p:txBody>
          <a:bodyPr/>
          <a:lstStyle/>
          <a:p>
            <a:fld id="{5DE26779-DC63-48C0-B6D5-864E67E96F4A}" type="slidenum">
              <a:rPr lang="en-US" smtClean="0"/>
              <a:t>‹#›</a:t>
            </a:fld>
            <a:endParaRPr lang="en-US"/>
          </a:p>
        </p:txBody>
      </p:sp>
    </p:spTree>
    <p:extLst>
      <p:ext uri="{BB962C8B-B14F-4D97-AF65-F5344CB8AC3E}">
        <p14:creationId xmlns:p14="http://schemas.microsoft.com/office/powerpoint/2010/main" val="161250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816C7-6410-486F-9867-420D5A4233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987000-EDB2-4D71-B3F0-BA63B2CA634A}"/>
              </a:ext>
            </a:extLst>
          </p:cNvPr>
          <p:cNvSpPr>
            <a:spLocks noGrp="1"/>
          </p:cNvSpPr>
          <p:nvPr>
            <p:ph type="dt" sz="half" idx="10"/>
          </p:nvPr>
        </p:nvSpPr>
        <p:spPr/>
        <p:txBody>
          <a:bodyPr/>
          <a:lstStyle/>
          <a:p>
            <a:fld id="{9297C630-73BF-4FB6-99BD-427A0BCBDD7D}" type="datetimeFigureOut">
              <a:rPr lang="en-US" smtClean="0"/>
              <a:t>8/10/2021</a:t>
            </a:fld>
            <a:endParaRPr lang="en-US"/>
          </a:p>
        </p:txBody>
      </p:sp>
      <p:sp>
        <p:nvSpPr>
          <p:cNvPr id="4" name="Footer Placeholder 3">
            <a:extLst>
              <a:ext uri="{FF2B5EF4-FFF2-40B4-BE49-F238E27FC236}">
                <a16:creationId xmlns:a16="http://schemas.microsoft.com/office/drawing/2014/main" id="{9EB6125F-7F21-4555-A7BC-ED04E2C6D7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F61631-176C-4F6B-AA6D-042F49FEE7F8}"/>
              </a:ext>
            </a:extLst>
          </p:cNvPr>
          <p:cNvSpPr>
            <a:spLocks noGrp="1"/>
          </p:cNvSpPr>
          <p:nvPr>
            <p:ph type="sldNum" sz="quarter" idx="12"/>
          </p:nvPr>
        </p:nvSpPr>
        <p:spPr/>
        <p:txBody>
          <a:bodyPr/>
          <a:lstStyle/>
          <a:p>
            <a:fld id="{5DE26779-DC63-48C0-B6D5-864E67E96F4A}" type="slidenum">
              <a:rPr lang="en-US" smtClean="0"/>
              <a:t>‹#›</a:t>
            </a:fld>
            <a:endParaRPr lang="en-US"/>
          </a:p>
        </p:txBody>
      </p:sp>
    </p:spTree>
    <p:extLst>
      <p:ext uri="{BB962C8B-B14F-4D97-AF65-F5344CB8AC3E}">
        <p14:creationId xmlns:p14="http://schemas.microsoft.com/office/powerpoint/2010/main" val="583553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8A7B0B-0F03-4AD2-990F-A254FDD6546E}"/>
              </a:ext>
            </a:extLst>
          </p:cNvPr>
          <p:cNvSpPr>
            <a:spLocks noGrp="1"/>
          </p:cNvSpPr>
          <p:nvPr>
            <p:ph type="dt" sz="half" idx="10"/>
          </p:nvPr>
        </p:nvSpPr>
        <p:spPr/>
        <p:txBody>
          <a:bodyPr/>
          <a:lstStyle/>
          <a:p>
            <a:fld id="{9297C630-73BF-4FB6-99BD-427A0BCBDD7D}" type="datetimeFigureOut">
              <a:rPr lang="en-US" smtClean="0"/>
              <a:t>8/10/2021</a:t>
            </a:fld>
            <a:endParaRPr lang="en-US"/>
          </a:p>
        </p:txBody>
      </p:sp>
      <p:sp>
        <p:nvSpPr>
          <p:cNvPr id="3" name="Footer Placeholder 2">
            <a:extLst>
              <a:ext uri="{FF2B5EF4-FFF2-40B4-BE49-F238E27FC236}">
                <a16:creationId xmlns:a16="http://schemas.microsoft.com/office/drawing/2014/main" id="{CACCBCFF-46A1-4439-996A-5FE43CADC5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94C5B3-B29D-4F00-88B6-A606D9D8F596}"/>
              </a:ext>
            </a:extLst>
          </p:cNvPr>
          <p:cNvSpPr>
            <a:spLocks noGrp="1"/>
          </p:cNvSpPr>
          <p:nvPr>
            <p:ph type="sldNum" sz="quarter" idx="12"/>
          </p:nvPr>
        </p:nvSpPr>
        <p:spPr/>
        <p:txBody>
          <a:bodyPr/>
          <a:lstStyle/>
          <a:p>
            <a:fld id="{5DE26779-DC63-48C0-B6D5-864E67E96F4A}" type="slidenum">
              <a:rPr lang="en-US" smtClean="0"/>
              <a:t>‹#›</a:t>
            </a:fld>
            <a:endParaRPr lang="en-US"/>
          </a:p>
        </p:txBody>
      </p:sp>
    </p:spTree>
    <p:extLst>
      <p:ext uri="{BB962C8B-B14F-4D97-AF65-F5344CB8AC3E}">
        <p14:creationId xmlns:p14="http://schemas.microsoft.com/office/powerpoint/2010/main" val="3921516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CF908-9885-4AFE-B7CA-5A17088328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841C68-ACC5-4520-B134-60B4CFA8FD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7114F3-A348-4E00-BBDC-012CF2CFBD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73AF31-5CD3-4FA0-97DF-AC43FD316C32}"/>
              </a:ext>
            </a:extLst>
          </p:cNvPr>
          <p:cNvSpPr>
            <a:spLocks noGrp="1"/>
          </p:cNvSpPr>
          <p:nvPr>
            <p:ph type="dt" sz="half" idx="10"/>
          </p:nvPr>
        </p:nvSpPr>
        <p:spPr/>
        <p:txBody>
          <a:bodyPr/>
          <a:lstStyle/>
          <a:p>
            <a:fld id="{9297C630-73BF-4FB6-99BD-427A0BCBDD7D}" type="datetimeFigureOut">
              <a:rPr lang="en-US" smtClean="0"/>
              <a:t>8/10/2021</a:t>
            </a:fld>
            <a:endParaRPr lang="en-US"/>
          </a:p>
        </p:txBody>
      </p:sp>
      <p:sp>
        <p:nvSpPr>
          <p:cNvPr id="6" name="Footer Placeholder 5">
            <a:extLst>
              <a:ext uri="{FF2B5EF4-FFF2-40B4-BE49-F238E27FC236}">
                <a16:creationId xmlns:a16="http://schemas.microsoft.com/office/drawing/2014/main" id="{82097BF4-362D-4CC1-A2FD-99D2B16AF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C6B167-600D-4144-A317-10113ED812EF}"/>
              </a:ext>
            </a:extLst>
          </p:cNvPr>
          <p:cNvSpPr>
            <a:spLocks noGrp="1"/>
          </p:cNvSpPr>
          <p:nvPr>
            <p:ph type="sldNum" sz="quarter" idx="12"/>
          </p:nvPr>
        </p:nvSpPr>
        <p:spPr/>
        <p:txBody>
          <a:bodyPr/>
          <a:lstStyle/>
          <a:p>
            <a:fld id="{5DE26779-DC63-48C0-B6D5-864E67E96F4A}" type="slidenum">
              <a:rPr lang="en-US" smtClean="0"/>
              <a:t>‹#›</a:t>
            </a:fld>
            <a:endParaRPr lang="en-US"/>
          </a:p>
        </p:txBody>
      </p:sp>
    </p:spTree>
    <p:extLst>
      <p:ext uri="{BB962C8B-B14F-4D97-AF65-F5344CB8AC3E}">
        <p14:creationId xmlns:p14="http://schemas.microsoft.com/office/powerpoint/2010/main" val="3300757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47858-3F88-4A71-B397-687C74868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77A6FD-A24C-4FB3-9052-021117629B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F3AC2F-A5E4-4A8B-BCCA-B7AFE598C3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490A55-B5BB-4C27-83DB-BA59C18F3021}"/>
              </a:ext>
            </a:extLst>
          </p:cNvPr>
          <p:cNvSpPr>
            <a:spLocks noGrp="1"/>
          </p:cNvSpPr>
          <p:nvPr>
            <p:ph type="dt" sz="half" idx="10"/>
          </p:nvPr>
        </p:nvSpPr>
        <p:spPr/>
        <p:txBody>
          <a:bodyPr/>
          <a:lstStyle/>
          <a:p>
            <a:fld id="{9297C630-73BF-4FB6-99BD-427A0BCBDD7D}" type="datetimeFigureOut">
              <a:rPr lang="en-US" smtClean="0"/>
              <a:t>8/10/2021</a:t>
            </a:fld>
            <a:endParaRPr lang="en-US"/>
          </a:p>
        </p:txBody>
      </p:sp>
      <p:sp>
        <p:nvSpPr>
          <p:cNvPr id="6" name="Footer Placeholder 5">
            <a:extLst>
              <a:ext uri="{FF2B5EF4-FFF2-40B4-BE49-F238E27FC236}">
                <a16:creationId xmlns:a16="http://schemas.microsoft.com/office/drawing/2014/main" id="{99F4C47E-D61B-45D6-82A1-042EE8132C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6CAAD2-A10D-4188-8078-866C0BC8E1C6}"/>
              </a:ext>
            </a:extLst>
          </p:cNvPr>
          <p:cNvSpPr>
            <a:spLocks noGrp="1"/>
          </p:cNvSpPr>
          <p:nvPr>
            <p:ph type="sldNum" sz="quarter" idx="12"/>
          </p:nvPr>
        </p:nvSpPr>
        <p:spPr/>
        <p:txBody>
          <a:bodyPr/>
          <a:lstStyle/>
          <a:p>
            <a:fld id="{5DE26779-DC63-48C0-B6D5-864E67E96F4A}" type="slidenum">
              <a:rPr lang="en-US" smtClean="0"/>
              <a:t>‹#›</a:t>
            </a:fld>
            <a:endParaRPr lang="en-US"/>
          </a:p>
        </p:txBody>
      </p:sp>
    </p:spTree>
    <p:extLst>
      <p:ext uri="{BB962C8B-B14F-4D97-AF65-F5344CB8AC3E}">
        <p14:creationId xmlns:p14="http://schemas.microsoft.com/office/powerpoint/2010/main" val="348689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571409-B95F-4163-8412-364D5D13CD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A7553B-8E25-45E3-8B81-90AC1B0E93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44636A-0797-4061-A3AD-7186412488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7C630-73BF-4FB6-99BD-427A0BCBDD7D}" type="datetimeFigureOut">
              <a:rPr lang="en-US" smtClean="0"/>
              <a:t>8/10/2021</a:t>
            </a:fld>
            <a:endParaRPr lang="en-US"/>
          </a:p>
        </p:txBody>
      </p:sp>
      <p:sp>
        <p:nvSpPr>
          <p:cNvPr id="5" name="Footer Placeholder 4">
            <a:extLst>
              <a:ext uri="{FF2B5EF4-FFF2-40B4-BE49-F238E27FC236}">
                <a16:creationId xmlns:a16="http://schemas.microsoft.com/office/drawing/2014/main" id="{E118DBFD-C3F3-4F26-9879-A729821483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4A045F-B540-4252-8E47-C76345E4C8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26779-DC63-48C0-B6D5-864E67E96F4A}" type="slidenum">
              <a:rPr lang="en-US" smtClean="0"/>
              <a:t>‹#›</a:t>
            </a:fld>
            <a:endParaRPr lang="en-US"/>
          </a:p>
        </p:txBody>
      </p:sp>
    </p:spTree>
    <p:extLst>
      <p:ext uri="{BB962C8B-B14F-4D97-AF65-F5344CB8AC3E}">
        <p14:creationId xmlns:p14="http://schemas.microsoft.com/office/powerpoint/2010/main" val="3563032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41F5F-24CC-40B5-BECE-1457E7CA1492}"/>
              </a:ext>
            </a:extLst>
          </p:cNvPr>
          <p:cNvSpPr>
            <a:spLocks noGrp="1"/>
          </p:cNvSpPr>
          <p:nvPr>
            <p:ph type="title"/>
          </p:nvPr>
        </p:nvSpPr>
        <p:spPr>
          <a:xfrm>
            <a:off x="1698946" y="234863"/>
            <a:ext cx="8794113" cy="1020196"/>
          </a:xfrm>
        </p:spPr>
        <p:txBody>
          <a:bodyPr/>
          <a:lstStyle/>
          <a:p>
            <a:r>
              <a:rPr lang="en-US" dirty="0"/>
              <a:t>Big Mountain Ski Resort</a:t>
            </a:r>
            <a:br>
              <a:rPr lang="en-US" dirty="0"/>
            </a:br>
            <a:r>
              <a:rPr lang="en-US" dirty="0"/>
              <a:t>Guided Capstone 1</a:t>
            </a:r>
            <a:br>
              <a:rPr lang="en-US" dirty="0"/>
            </a:br>
            <a:r>
              <a:rPr lang="en-US" dirty="0"/>
              <a:t>August 2021 by Mohamed Ziane</a:t>
            </a:r>
          </a:p>
        </p:txBody>
      </p:sp>
      <p:pic>
        <p:nvPicPr>
          <p:cNvPr id="4" name="Picture 3" descr="A picture containing outdoor, sky, snow, mountain&#10;&#10;Description automatically generated">
            <a:extLst>
              <a:ext uri="{FF2B5EF4-FFF2-40B4-BE49-F238E27FC236}">
                <a16:creationId xmlns:a16="http://schemas.microsoft.com/office/drawing/2014/main" id="{74E5F944-59E6-4A34-A4C2-360CA9D6E60D}"/>
              </a:ext>
            </a:extLst>
          </p:cNvPr>
          <p:cNvPicPr>
            <a:picLocks noChangeAspect="1"/>
          </p:cNvPicPr>
          <p:nvPr/>
        </p:nvPicPr>
        <p:blipFill>
          <a:blip r:embed="rId2"/>
          <a:stretch>
            <a:fillRect/>
          </a:stretch>
        </p:blipFill>
        <p:spPr>
          <a:xfrm>
            <a:off x="1524000" y="1604683"/>
            <a:ext cx="9144000" cy="4091547"/>
          </a:xfrm>
          <a:prstGeom prst="rect">
            <a:avLst/>
          </a:prstGeom>
        </p:spPr>
      </p:pic>
    </p:spTree>
    <p:extLst>
      <p:ext uri="{BB962C8B-B14F-4D97-AF65-F5344CB8AC3E}">
        <p14:creationId xmlns:p14="http://schemas.microsoft.com/office/powerpoint/2010/main" val="4166374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4B6C1-814C-4769-BB41-BC880651C196}"/>
              </a:ext>
            </a:extLst>
          </p:cNvPr>
          <p:cNvSpPr>
            <a:spLocks noGrp="1"/>
          </p:cNvSpPr>
          <p:nvPr>
            <p:ph type="title"/>
          </p:nvPr>
        </p:nvSpPr>
        <p:spPr/>
        <p:txBody>
          <a:bodyPr/>
          <a:lstStyle/>
          <a:p>
            <a:r>
              <a:rPr lang="en-US" dirty="0"/>
              <a:t>Problem Statement | Hypothesis Formation </a:t>
            </a:r>
          </a:p>
        </p:txBody>
      </p:sp>
      <p:pic>
        <p:nvPicPr>
          <p:cNvPr id="4" name="Picture 3" descr="Graphical user interface, text, application, email&#10;&#10;Description automatically generated">
            <a:extLst>
              <a:ext uri="{FF2B5EF4-FFF2-40B4-BE49-F238E27FC236}">
                <a16:creationId xmlns:a16="http://schemas.microsoft.com/office/drawing/2014/main" id="{E85DF9BD-A0E9-4618-97EA-6C171F3B94AD}"/>
              </a:ext>
            </a:extLst>
          </p:cNvPr>
          <p:cNvPicPr>
            <a:picLocks noChangeAspect="1"/>
          </p:cNvPicPr>
          <p:nvPr/>
        </p:nvPicPr>
        <p:blipFill>
          <a:blip r:embed="rId2"/>
          <a:stretch>
            <a:fillRect/>
          </a:stretch>
        </p:blipFill>
        <p:spPr>
          <a:xfrm>
            <a:off x="1828800" y="840779"/>
            <a:ext cx="8534400" cy="5782359"/>
          </a:xfrm>
          <a:prstGeom prst="rect">
            <a:avLst/>
          </a:prstGeom>
        </p:spPr>
      </p:pic>
    </p:spTree>
    <p:extLst>
      <p:ext uri="{BB962C8B-B14F-4D97-AF65-F5344CB8AC3E}">
        <p14:creationId xmlns:p14="http://schemas.microsoft.com/office/powerpoint/2010/main" val="2863199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1BDE5-4E59-499A-BEB2-D2AB66C74B8C}"/>
              </a:ext>
            </a:extLst>
          </p:cNvPr>
          <p:cNvSpPr>
            <a:spLocks noGrp="1"/>
          </p:cNvSpPr>
          <p:nvPr>
            <p:ph type="title"/>
          </p:nvPr>
        </p:nvSpPr>
        <p:spPr>
          <a:xfrm>
            <a:off x="838200" y="63851"/>
            <a:ext cx="10515600" cy="1325563"/>
          </a:xfrm>
        </p:spPr>
        <p:txBody>
          <a:bodyPr/>
          <a:lstStyle/>
          <a:p>
            <a:r>
              <a:rPr lang="en-US" dirty="0"/>
              <a:t>Business Context | Current Pricing Strategy</a:t>
            </a:r>
          </a:p>
        </p:txBody>
      </p:sp>
      <p:sp>
        <p:nvSpPr>
          <p:cNvPr id="3" name="Content Placeholder 2">
            <a:extLst>
              <a:ext uri="{FF2B5EF4-FFF2-40B4-BE49-F238E27FC236}">
                <a16:creationId xmlns:a16="http://schemas.microsoft.com/office/drawing/2014/main" id="{B3DA1BAD-065D-4AA5-B92E-2794BADEE003}"/>
              </a:ext>
            </a:extLst>
          </p:cNvPr>
          <p:cNvSpPr>
            <a:spLocks noGrp="1"/>
          </p:cNvSpPr>
          <p:nvPr>
            <p:ph idx="1"/>
          </p:nvPr>
        </p:nvSpPr>
        <p:spPr>
          <a:xfrm>
            <a:off x="427512" y="1389414"/>
            <a:ext cx="10926288" cy="5260768"/>
          </a:xfrm>
        </p:spPr>
        <p:txBody>
          <a:bodyPr>
            <a:normAutofit/>
          </a:bodyPr>
          <a:lstStyle/>
          <a:p>
            <a:pPr marL="285750" indent="-285750">
              <a:buFont typeface="Arial" panose="020B0604020202020204" pitchFamily="34" charset="0"/>
              <a:buChar char="•"/>
            </a:pPr>
            <a:r>
              <a:rPr lang="en-US" sz="1800" b="1" dirty="0"/>
              <a:t>Context</a:t>
            </a:r>
            <a:r>
              <a:rPr lang="en-US" sz="1800" dirty="0"/>
              <a:t>:</a:t>
            </a:r>
          </a:p>
          <a:p>
            <a:pPr marL="0" indent="0">
              <a:buNone/>
            </a:pPr>
            <a:endParaRPr lang="en-US" sz="1800" dirty="0"/>
          </a:p>
          <a:p>
            <a:pPr marL="742950" lvl="3" indent="-285750"/>
            <a:r>
              <a:rPr lang="en-US" dirty="0"/>
              <a:t>Ski Resort located in the U.S. State of Montana</a:t>
            </a:r>
          </a:p>
          <a:p>
            <a:pPr marL="457200" lvl="3" indent="0">
              <a:buNone/>
            </a:pPr>
            <a:endParaRPr lang="en-US" dirty="0"/>
          </a:p>
          <a:p>
            <a:pPr marL="742950" lvl="1" indent="-285750"/>
            <a:r>
              <a:rPr lang="en-US" sz="1800" dirty="0"/>
              <a:t>A total of 105 trails</a:t>
            </a:r>
          </a:p>
          <a:p>
            <a:pPr marL="457200" lvl="6" indent="0">
              <a:buNone/>
            </a:pPr>
            <a:endParaRPr lang="en-US" dirty="0"/>
          </a:p>
          <a:p>
            <a:pPr marL="457200" lvl="6" indent="0">
              <a:buNone/>
            </a:pPr>
            <a:endParaRPr lang="en-US" dirty="0"/>
          </a:p>
          <a:p>
            <a:pPr marL="457200" lvl="6" indent="0">
              <a:buNone/>
            </a:pPr>
            <a:endParaRPr lang="en-US" dirty="0"/>
          </a:p>
          <a:p>
            <a:r>
              <a:rPr lang="en-US" sz="1800" b="1" dirty="0"/>
              <a:t>Current Pricing Strategy</a:t>
            </a:r>
          </a:p>
          <a:p>
            <a:pPr lvl="1"/>
            <a:r>
              <a:rPr lang="en-US" sz="1800" dirty="0">
                <a:effectLst/>
                <a:ea typeface="Calibri" panose="020F0502020204030204" pitchFamily="34" charset="0"/>
              </a:rPr>
              <a:t>The resort’s pricing strategy, so far, has been to charge a premium above the average price of resorts in its market segment.</a:t>
            </a:r>
          </a:p>
          <a:p>
            <a:pPr marL="457200" lvl="1" indent="0">
              <a:buNone/>
            </a:pPr>
            <a:endParaRPr lang="en-US" sz="1800" dirty="0">
              <a:effectLst/>
              <a:ea typeface="Calibri" panose="020F0502020204030204" pitchFamily="34" charset="0"/>
            </a:endParaRPr>
          </a:p>
          <a:p>
            <a:pPr lvl="1"/>
            <a:r>
              <a:rPr lang="en-US" sz="1800" dirty="0">
                <a:effectLst/>
                <a:ea typeface="Calibri" panose="020F0502020204030204" pitchFamily="34" charset="0"/>
              </a:rPr>
              <a:t>This current pricing does not provide the business with a good sense of how important some facilities are compared to others which hampers investment strategy.</a:t>
            </a:r>
          </a:p>
          <a:p>
            <a:pPr marL="457200" lvl="1" indent="0">
              <a:buNone/>
            </a:pPr>
            <a:endParaRPr lang="en-US" sz="1800" dirty="0">
              <a:ea typeface="Calibri" panose="020F0502020204030204" pitchFamily="34" charset="0"/>
            </a:endParaRPr>
          </a:p>
          <a:p>
            <a:pPr lvl="1"/>
            <a:r>
              <a:rPr lang="en-US" sz="1800" dirty="0">
                <a:effectLst/>
                <a:ea typeface="Calibri" panose="020F0502020204030204" pitchFamily="34" charset="0"/>
              </a:rPr>
              <a:t>This report will answer those issues by selecting a better value for their ticket price while leveraging costs.</a:t>
            </a:r>
            <a:endParaRPr lang="en-US" sz="1800" dirty="0"/>
          </a:p>
        </p:txBody>
      </p:sp>
    </p:spTree>
    <p:extLst>
      <p:ext uri="{BB962C8B-B14F-4D97-AF65-F5344CB8AC3E}">
        <p14:creationId xmlns:p14="http://schemas.microsoft.com/office/powerpoint/2010/main" val="747755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1BDE5-4E59-499A-BEB2-D2AB66C74B8C}"/>
              </a:ext>
            </a:extLst>
          </p:cNvPr>
          <p:cNvSpPr>
            <a:spLocks noGrp="1"/>
          </p:cNvSpPr>
          <p:nvPr>
            <p:ph type="title"/>
          </p:nvPr>
        </p:nvSpPr>
        <p:spPr>
          <a:xfrm>
            <a:off x="838200" y="63851"/>
            <a:ext cx="10515600" cy="1325563"/>
          </a:xfrm>
        </p:spPr>
        <p:txBody>
          <a:bodyPr/>
          <a:lstStyle/>
          <a:p>
            <a:r>
              <a:rPr lang="en-US" dirty="0"/>
              <a:t>Modeling Insights | Part 1</a:t>
            </a:r>
          </a:p>
        </p:txBody>
      </p:sp>
      <p:sp>
        <p:nvSpPr>
          <p:cNvPr id="3" name="Content Placeholder 2">
            <a:extLst>
              <a:ext uri="{FF2B5EF4-FFF2-40B4-BE49-F238E27FC236}">
                <a16:creationId xmlns:a16="http://schemas.microsoft.com/office/drawing/2014/main" id="{B3DA1BAD-065D-4AA5-B92E-2794BADEE003}"/>
              </a:ext>
            </a:extLst>
          </p:cNvPr>
          <p:cNvSpPr>
            <a:spLocks noGrp="1"/>
          </p:cNvSpPr>
          <p:nvPr>
            <p:ph idx="1"/>
          </p:nvPr>
        </p:nvSpPr>
        <p:spPr>
          <a:xfrm>
            <a:off x="427511" y="1389414"/>
            <a:ext cx="5011387" cy="5260768"/>
          </a:xfrm>
        </p:spPr>
        <p:txBody>
          <a:bodyPr>
            <a:normAutofit/>
          </a:bodyPr>
          <a:lstStyle/>
          <a:p>
            <a:pPr marL="0" indent="0">
              <a:buNone/>
            </a:pPr>
            <a:endParaRPr lang="en-US" sz="1800" dirty="0">
              <a:latin typeface="Calibri" panose="020F0502020204030204" pitchFamily="34" charset="0"/>
              <a:cs typeface="Calibri" panose="020F0502020204030204" pitchFamily="34" charset="0"/>
            </a:endParaRPr>
          </a:p>
          <a:p>
            <a:pPr algn="just"/>
            <a:r>
              <a:rPr lang="en-US" sz="1800" spc="50" dirty="0">
                <a:ln w="0"/>
                <a:effectLst>
                  <a:innerShdw blurRad="63500" dist="50800" dir="13500000">
                    <a:srgbClr val="000000">
                      <a:alpha val="50000"/>
                    </a:srgbClr>
                  </a:innerShdw>
                </a:effectLst>
                <a:latin typeface="Calibri" panose="020F0502020204030204" pitchFamily="34" charset="0"/>
                <a:cs typeface="Calibri" panose="020F0502020204030204" pitchFamily="34" charset="0"/>
              </a:rPr>
              <a:t>Big Mountain’s Ticket Price compared to other Resorts Ticket Price.</a:t>
            </a:r>
            <a:endParaRPr lang="en-US" sz="1800" spc="50" dirty="0">
              <a:ln w="0"/>
              <a:effectLst>
                <a:innerShdw blurRad="63500" dist="50800" dir="13500000">
                  <a:srgbClr val="000000">
                    <a:alpha val="50000"/>
                  </a:srgbClr>
                </a:innerShdw>
              </a:effectLst>
              <a:latin typeface="Calibri" panose="020F0502020204030204" pitchFamily="34" charset="0"/>
              <a:cs typeface="Calibri" panose="020F0502020204030204" pitchFamily="34" charset="0"/>
              <a:sym typeface="Arial"/>
            </a:endParaRPr>
          </a:p>
          <a:p>
            <a:pPr marL="457200" lvl="6" indent="0">
              <a:buNone/>
            </a:pPr>
            <a:endParaRPr lang="en-US" dirty="0">
              <a:latin typeface="Calibri" panose="020F0502020204030204" pitchFamily="34" charset="0"/>
              <a:cs typeface="Calibri" panose="020F0502020204030204" pitchFamily="34" charset="0"/>
            </a:endParaRPr>
          </a:p>
          <a:p>
            <a:pPr marL="457200" lvl="6" indent="0">
              <a:buNone/>
            </a:pPr>
            <a:endParaRPr lang="en-US" dirty="0">
              <a:latin typeface="Calibri" panose="020F0502020204030204" pitchFamily="34" charset="0"/>
              <a:cs typeface="Calibri" panose="020F0502020204030204" pitchFamily="34" charset="0"/>
            </a:endParaRPr>
          </a:p>
          <a:p>
            <a:pPr marL="457200" lvl="6" indent="0">
              <a:buNone/>
            </a:pPr>
            <a:endParaRPr lang="en-US" dirty="0">
              <a:latin typeface="Calibri" panose="020F0502020204030204" pitchFamily="34" charset="0"/>
              <a:cs typeface="Calibri" panose="020F0502020204030204" pitchFamily="34" charset="0"/>
            </a:endParaRPr>
          </a:p>
          <a:p>
            <a:pPr marL="457200" lvl="6" indent="0">
              <a:buNone/>
            </a:pPr>
            <a:endParaRPr lang="en-US" dirty="0">
              <a:latin typeface="Calibri" panose="020F0502020204030204" pitchFamily="34" charset="0"/>
              <a:cs typeface="Calibri" panose="020F0502020204030204" pitchFamily="34" charset="0"/>
            </a:endParaRPr>
          </a:p>
          <a:p>
            <a:pPr marL="457200" lvl="6" indent="0">
              <a:buNone/>
            </a:pPr>
            <a:endParaRPr lang="en-US" dirty="0">
              <a:latin typeface="Calibri" panose="020F0502020204030204" pitchFamily="34" charset="0"/>
              <a:cs typeface="Calibri" panose="020F0502020204030204" pitchFamily="34" charset="0"/>
            </a:endParaRPr>
          </a:p>
          <a:p>
            <a:pPr marL="457200" lvl="6" indent="0">
              <a:buNone/>
            </a:pPr>
            <a:endParaRPr lang="en-US" dirty="0">
              <a:latin typeface="Calibri" panose="020F0502020204030204" pitchFamily="34" charset="0"/>
              <a:cs typeface="Calibri" panose="020F0502020204030204" pitchFamily="34" charset="0"/>
            </a:endParaRPr>
          </a:p>
          <a:p>
            <a:pPr marL="457200" lvl="6" indent="0">
              <a:buNone/>
            </a:pPr>
            <a:endParaRPr lang="en-US" dirty="0">
              <a:latin typeface="Calibri" panose="020F0502020204030204" pitchFamily="34" charset="0"/>
              <a:cs typeface="Calibri" panose="020F0502020204030204" pitchFamily="34" charset="0"/>
            </a:endParaRPr>
          </a:p>
          <a:p>
            <a:pPr algn="just"/>
            <a:r>
              <a:rPr lang="en-US" sz="1800" spc="50" dirty="0">
                <a:ln w="0"/>
                <a:effectLst>
                  <a:innerShdw blurRad="63500" dist="50800" dir="13500000">
                    <a:srgbClr val="000000">
                      <a:alpha val="50000"/>
                    </a:srgbClr>
                  </a:innerShdw>
                </a:effectLst>
                <a:latin typeface="Calibri" panose="020F0502020204030204" pitchFamily="34" charset="0"/>
                <a:cs typeface="Calibri" panose="020F0502020204030204" pitchFamily="34" charset="0"/>
              </a:rPr>
              <a:t>Big Mountain is doing well for vertical drop but there are still quite a few resorts with a greater drops.</a:t>
            </a:r>
            <a:endParaRPr lang="en-US" sz="1800" spc="50" dirty="0">
              <a:ln w="0"/>
              <a:effectLst>
                <a:innerShdw blurRad="63500" dist="50800" dir="13500000">
                  <a:srgbClr val="000000">
                    <a:alpha val="50000"/>
                  </a:srgbClr>
                </a:innerShdw>
              </a:effectLst>
              <a:latin typeface="Calibri" panose="020F0502020204030204" pitchFamily="34" charset="0"/>
              <a:cs typeface="Calibri" panose="020F0502020204030204" pitchFamily="34" charset="0"/>
              <a:sym typeface="Arial"/>
            </a:endParaRPr>
          </a:p>
        </p:txBody>
      </p:sp>
      <p:pic>
        <p:nvPicPr>
          <p:cNvPr id="5" name="Picture 4" descr="Chart, bar chart&#10;&#10;Description automatically generated">
            <a:extLst>
              <a:ext uri="{FF2B5EF4-FFF2-40B4-BE49-F238E27FC236}">
                <a16:creationId xmlns:a16="http://schemas.microsoft.com/office/drawing/2014/main" id="{E53087E4-7F23-4D68-9ABE-E552F1938352}"/>
              </a:ext>
            </a:extLst>
          </p:cNvPr>
          <p:cNvPicPr>
            <a:picLocks noChangeAspect="1"/>
          </p:cNvPicPr>
          <p:nvPr/>
        </p:nvPicPr>
        <p:blipFill>
          <a:blip r:embed="rId2"/>
          <a:stretch>
            <a:fillRect/>
          </a:stretch>
        </p:blipFill>
        <p:spPr>
          <a:xfrm>
            <a:off x="6537601" y="1052835"/>
            <a:ext cx="5521166" cy="2905680"/>
          </a:xfrm>
          <a:prstGeom prst="rect">
            <a:avLst/>
          </a:prstGeom>
        </p:spPr>
      </p:pic>
      <p:pic>
        <p:nvPicPr>
          <p:cNvPr id="9" name="Picture 8" descr="Chart, histogram&#10;&#10;Description automatically generated">
            <a:extLst>
              <a:ext uri="{FF2B5EF4-FFF2-40B4-BE49-F238E27FC236}">
                <a16:creationId xmlns:a16="http://schemas.microsoft.com/office/drawing/2014/main" id="{AEDD3E44-1242-4DF2-AC54-C8D023F21AF8}"/>
              </a:ext>
            </a:extLst>
          </p:cNvPr>
          <p:cNvPicPr>
            <a:picLocks noChangeAspect="1"/>
          </p:cNvPicPr>
          <p:nvPr/>
        </p:nvPicPr>
        <p:blipFill>
          <a:blip r:embed="rId3"/>
          <a:stretch>
            <a:fillRect/>
          </a:stretch>
        </p:blipFill>
        <p:spPr>
          <a:xfrm>
            <a:off x="6537602" y="3958515"/>
            <a:ext cx="5521166" cy="2905680"/>
          </a:xfrm>
          <a:prstGeom prst="rect">
            <a:avLst/>
          </a:prstGeom>
        </p:spPr>
      </p:pic>
    </p:spTree>
    <p:extLst>
      <p:ext uri="{BB962C8B-B14F-4D97-AF65-F5344CB8AC3E}">
        <p14:creationId xmlns:p14="http://schemas.microsoft.com/office/powerpoint/2010/main" val="2084643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1BDE5-4E59-499A-BEB2-D2AB66C74B8C}"/>
              </a:ext>
            </a:extLst>
          </p:cNvPr>
          <p:cNvSpPr>
            <a:spLocks noGrp="1"/>
          </p:cNvSpPr>
          <p:nvPr>
            <p:ph type="title"/>
          </p:nvPr>
        </p:nvSpPr>
        <p:spPr>
          <a:xfrm>
            <a:off x="838200" y="63851"/>
            <a:ext cx="10515600" cy="1325563"/>
          </a:xfrm>
        </p:spPr>
        <p:txBody>
          <a:bodyPr/>
          <a:lstStyle/>
          <a:p>
            <a:r>
              <a:rPr lang="en-US" dirty="0"/>
              <a:t>Modeling Insights | Part 2</a:t>
            </a:r>
          </a:p>
        </p:txBody>
      </p:sp>
      <p:sp>
        <p:nvSpPr>
          <p:cNvPr id="3" name="Content Placeholder 2">
            <a:extLst>
              <a:ext uri="{FF2B5EF4-FFF2-40B4-BE49-F238E27FC236}">
                <a16:creationId xmlns:a16="http://schemas.microsoft.com/office/drawing/2014/main" id="{B3DA1BAD-065D-4AA5-B92E-2794BADEE003}"/>
              </a:ext>
            </a:extLst>
          </p:cNvPr>
          <p:cNvSpPr>
            <a:spLocks noGrp="1"/>
          </p:cNvSpPr>
          <p:nvPr>
            <p:ph idx="1"/>
          </p:nvPr>
        </p:nvSpPr>
        <p:spPr>
          <a:xfrm>
            <a:off x="427511" y="1389414"/>
            <a:ext cx="5011387" cy="5260768"/>
          </a:xfrm>
        </p:spPr>
        <p:txBody>
          <a:bodyPr>
            <a:normAutofit/>
          </a:bodyPr>
          <a:lstStyle/>
          <a:p>
            <a:pPr marL="0" indent="0">
              <a:buNone/>
            </a:pPr>
            <a:endParaRPr lang="en-US" sz="1800" dirty="0">
              <a:latin typeface="Calibri" panose="020F0502020204030204" pitchFamily="34" charset="0"/>
              <a:cs typeface="Calibri" panose="020F0502020204030204" pitchFamily="34" charset="0"/>
            </a:endParaRPr>
          </a:p>
          <a:p>
            <a:pPr algn="just"/>
            <a:r>
              <a:rPr lang="en-US" sz="1800" spc="50" dirty="0">
                <a:ln w="0"/>
                <a:effectLst>
                  <a:innerShdw blurRad="63500" dist="50800" dir="13500000">
                    <a:srgbClr val="000000">
                      <a:alpha val="50000"/>
                    </a:srgbClr>
                  </a:innerShdw>
                </a:effectLst>
                <a:latin typeface="Calibri" panose="020F0502020204030204" pitchFamily="34" charset="0"/>
                <a:cs typeface="Calibri" panose="020F0502020204030204" pitchFamily="34" charset="0"/>
              </a:rPr>
              <a:t>Big Mountain has one of the longest runs even though it is a rare occurrence among other resorts.</a:t>
            </a:r>
            <a:endParaRPr lang="en-US" dirty="0">
              <a:latin typeface="Calibri" panose="020F0502020204030204" pitchFamily="34" charset="0"/>
              <a:cs typeface="Calibri" panose="020F0502020204030204" pitchFamily="34" charset="0"/>
            </a:endParaRPr>
          </a:p>
          <a:p>
            <a:pPr marL="457200" lvl="6" indent="0">
              <a:buNone/>
            </a:pPr>
            <a:endParaRPr lang="en-US" dirty="0">
              <a:latin typeface="Calibri" panose="020F0502020204030204" pitchFamily="34" charset="0"/>
              <a:cs typeface="Calibri" panose="020F0502020204030204" pitchFamily="34" charset="0"/>
            </a:endParaRPr>
          </a:p>
          <a:p>
            <a:pPr marL="457200" lvl="6" indent="0">
              <a:buNone/>
            </a:pPr>
            <a:endParaRPr lang="en-US" dirty="0">
              <a:latin typeface="Calibri" panose="020F0502020204030204" pitchFamily="34" charset="0"/>
              <a:cs typeface="Calibri" panose="020F0502020204030204" pitchFamily="34" charset="0"/>
            </a:endParaRPr>
          </a:p>
          <a:p>
            <a:pPr marL="457200" lvl="6" indent="0">
              <a:buNone/>
            </a:pPr>
            <a:endParaRPr lang="en-US" dirty="0">
              <a:latin typeface="Calibri" panose="020F0502020204030204" pitchFamily="34" charset="0"/>
              <a:cs typeface="Calibri" panose="020F0502020204030204" pitchFamily="34" charset="0"/>
            </a:endParaRPr>
          </a:p>
          <a:p>
            <a:pPr marL="457200" lvl="6" indent="0">
              <a:buNone/>
            </a:pPr>
            <a:endParaRPr lang="en-US" dirty="0">
              <a:latin typeface="Calibri" panose="020F0502020204030204" pitchFamily="34" charset="0"/>
              <a:cs typeface="Calibri" panose="020F0502020204030204" pitchFamily="34" charset="0"/>
            </a:endParaRPr>
          </a:p>
          <a:p>
            <a:pPr marL="457200" lvl="6" indent="0">
              <a:buNone/>
            </a:pPr>
            <a:endParaRPr lang="en-US" dirty="0">
              <a:latin typeface="Calibri" panose="020F0502020204030204" pitchFamily="34" charset="0"/>
              <a:cs typeface="Calibri" panose="020F0502020204030204" pitchFamily="34" charset="0"/>
            </a:endParaRPr>
          </a:p>
          <a:p>
            <a:pPr marL="457200" lvl="6" indent="0">
              <a:buNone/>
            </a:pPr>
            <a:endParaRPr lang="en-US" dirty="0">
              <a:latin typeface="Calibri" panose="020F0502020204030204" pitchFamily="34" charset="0"/>
              <a:cs typeface="Calibri" panose="020F0502020204030204" pitchFamily="34" charset="0"/>
            </a:endParaRPr>
          </a:p>
          <a:p>
            <a:pPr algn="just"/>
            <a:r>
              <a:rPr lang="en-US" sz="1800" spc="50" dirty="0">
                <a:ln w="0"/>
                <a:effectLst>
                  <a:innerShdw blurRad="63500" dist="50800" dir="13500000">
                    <a:srgbClr val="000000">
                      <a:alpha val="50000"/>
                    </a:srgbClr>
                  </a:innerShdw>
                </a:effectLst>
                <a:latin typeface="Calibri" panose="020F0502020204030204" pitchFamily="34" charset="0"/>
                <a:cs typeface="Calibri" panose="020F0502020204030204" pitchFamily="34" charset="0"/>
              </a:rPr>
              <a:t>Big Mountain has one of the highest number of runs.</a:t>
            </a:r>
            <a:endParaRPr lang="en-US" sz="1800" spc="50" dirty="0">
              <a:ln w="0"/>
              <a:effectLst>
                <a:innerShdw blurRad="63500" dist="50800" dir="13500000">
                  <a:srgbClr val="000000">
                    <a:alpha val="50000"/>
                  </a:srgbClr>
                </a:innerShdw>
              </a:effectLst>
              <a:latin typeface="Calibri" panose="020F0502020204030204" pitchFamily="34" charset="0"/>
              <a:cs typeface="Calibri" panose="020F0502020204030204" pitchFamily="34" charset="0"/>
              <a:sym typeface="Arial"/>
            </a:endParaRPr>
          </a:p>
        </p:txBody>
      </p:sp>
      <p:pic>
        <p:nvPicPr>
          <p:cNvPr id="6" name="Picture 5" descr="Chart, histogram&#10;&#10;Description automatically generated">
            <a:extLst>
              <a:ext uri="{FF2B5EF4-FFF2-40B4-BE49-F238E27FC236}">
                <a16:creationId xmlns:a16="http://schemas.microsoft.com/office/drawing/2014/main" id="{29812CCF-EEA3-4935-8B0E-F41E993465FD}"/>
              </a:ext>
            </a:extLst>
          </p:cNvPr>
          <p:cNvPicPr>
            <a:picLocks noChangeAspect="1"/>
          </p:cNvPicPr>
          <p:nvPr/>
        </p:nvPicPr>
        <p:blipFill>
          <a:blip r:embed="rId2"/>
          <a:stretch>
            <a:fillRect/>
          </a:stretch>
        </p:blipFill>
        <p:spPr>
          <a:xfrm>
            <a:off x="6688723" y="3936517"/>
            <a:ext cx="5250405" cy="2857632"/>
          </a:xfrm>
          <a:prstGeom prst="rect">
            <a:avLst/>
          </a:prstGeom>
        </p:spPr>
      </p:pic>
      <p:pic>
        <p:nvPicPr>
          <p:cNvPr id="8" name="Picture 7" descr="Chart&#10;&#10;Description automatically generated">
            <a:extLst>
              <a:ext uri="{FF2B5EF4-FFF2-40B4-BE49-F238E27FC236}">
                <a16:creationId xmlns:a16="http://schemas.microsoft.com/office/drawing/2014/main" id="{46242DE5-6F38-45F8-AA82-2E6B770A0257}"/>
              </a:ext>
            </a:extLst>
          </p:cNvPr>
          <p:cNvPicPr>
            <a:picLocks noChangeAspect="1"/>
          </p:cNvPicPr>
          <p:nvPr/>
        </p:nvPicPr>
        <p:blipFill>
          <a:blip r:embed="rId3"/>
          <a:stretch>
            <a:fillRect/>
          </a:stretch>
        </p:blipFill>
        <p:spPr>
          <a:xfrm>
            <a:off x="6608873" y="1078884"/>
            <a:ext cx="5330256" cy="2857633"/>
          </a:xfrm>
          <a:prstGeom prst="rect">
            <a:avLst/>
          </a:prstGeom>
        </p:spPr>
      </p:pic>
    </p:spTree>
    <p:extLst>
      <p:ext uri="{BB962C8B-B14F-4D97-AF65-F5344CB8AC3E}">
        <p14:creationId xmlns:p14="http://schemas.microsoft.com/office/powerpoint/2010/main" val="820691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1BDE5-4E59-499A-BEB2-D2AB66C74B8C}"/>
              </a:ext>
            </a:extLst>
          </p:cNvPr>
          <p:cNvSpPr>
            <a:spLocks noGrp="1"/>
          </p:cNvSpPr>
          <p:nvPr>
            <p:ph type="title"/>
          </p:nvPr>
        </p:nvSpPr>
        <p:spPr>
          <a:xfrm>
            <a:off x="838200" y="63851"/>
            <a:ext cx="10515600" cy="1325563"/>
          </a:xfrm>
        </p:spPr>
        <p:txBody>
          <a:bodyPr/>
          <a:lstStyle/>
          <a:p>
            <a:r>
              <a:rPr lang="en-US" dirty="0"/>
              <a:t>Modeling Insights | Part 3</a:t>
            </a:r>
          </a:p>
        </p:txBody>
      </p:sp>
      <p:sp>
        <p:nvSpPr>
          <p:cNvPr id="3" name="Content Placeholder 2">
            <a:extLst>
              <a:ext uri="{FF2B5EF4-FFF2-40B4-BE49-F238E27FC236}">
                <a16:creationId xmlns:a16="http://schemas.microsoft.com/office/drawing/2014/main" id="{B3DA1BAD-065D-4AA5-B92E-2794BADEE003}"/>
              </a:ext>
            </a:extLst>
          </p:cNvPr>
          <p:cNvSpPr>
            <a:spLocks noGrp="1"/>
          </p:cNvSpPr>
          <p:nvPr>
            <p:ph idx="1"/>
          </p:nvPr>
        </p:nvSpPr>
        <p:spPr>
          <a:xfrm>
            <a:off x="427511" y="1389414"/>
            <a:ext cx="5011387" cy="5260768"/>
          </a:xfrm>
        </p:spPr>
        <p:txBody>
          <a:bodyPr>
            <a:normAutofit/>
          </a:bodyPr>
          <a:lstStyle/>
          <a:p>
            <a:pPr marL="0" indent="0">
              <a:buNone/>
            </a:pPr>
            <a:endParaRPr lang="en-US" sz="1800" dirty="0">
              <a:latin typeface="Calibri" panose="020F0502020204030204" pitchFamily="34" charset="0"/>
              <a:cs typeface="Calibri" panose="020F0502020204030204" pitchFamily="34" charset="0"/>
            </a:endParaRPr>
          </a:p>
          <a:p>
            <a:pPr algn="just"/>
            <a:r>
              <a:rPr lang="en-US" sz="1800" spc="50" dirty="0">
                <a:ln w="0"/>
                <a:effectLst>
                  <a:innerShdw blurRad="63500" dist="50800" dir="13500000">
                    <a:srgbClr val="000000">
                      <a:alpha val="50000"/>
                    </a:srgbClr>
                  </a:innerShdw>
                </a:effectLst>
                <a:latin typeface="Calibri" panose="020F0502020204030204" pitchFamily="34" charset="0"/>
                <a:cs typeface="Calibri" panose="020F0502020204030204" pitchFamily="34" charset="0"/>
              </a:rPr>
              <a:t>Big Mountain has one of highest areas of snow coverage</a:t>
            </a:r>
            <a:endParaRPr lang="en-US" dirty="0">
              <a:latin typeface="Calibri" panose="020F0502020204030204" pitchFamily="34" charset="0"/>
              <a:cs typeface="Calibri" panose="020F0502020204030204" pitchFamily="34" charset="0"/>
            </a:endParaRPr>
          </a:p>
          <a:p>
            <a:pPr marL="457200" lvl="6" indent="0">
              <a:buNone/>
            </a:pPr>
            <a:endParaRPr lang="en-US" dirty="0">
              <a:latin typeface="Calibri" panose="020F0502020204030204" pitchFamily="34" charset="0"/>
              <a:cs typeface="Calibri" panose="020F0502020204030204" pitchFamily="34" charset="0"/>
            </a:endParaRPr>
          </a:p>
          <a:p>
            <a:pPr marL="457200" lvl="6" indent="0">
              <a:buNone/>
            </a:pPr>
            <a:endParaRPr lang="en-US" dirty="0">
              <a:latin typeface="Calibri" panose="020F0502020204030204" pitchFamily="34" charset="0"/>
              <a:cs typeface="Calibri" panose="020F0502020204030204" pitchFamily="34" charset="0"/>
            </a:endParaRPr>
          </a:p>
          <a:p>
            <a:pPr marL="457200" lvl="6" indent="0">
              <a:buNone/>
            </a:pPr>
            <a:endParaRPr lang="en-US" dirty="0">
              <a:latin typeface="Calibri" panose="020F0502020204030204" pitchFamily="34" charset="0"/>
              <a:cs typeface="Calibri" panose="020F0502020204030204" pitchFamily="34" charset="0"/>
            </a:endParaRPr>
          </a:p>
          <a:p>
            <a:pPr marL="457200" lvl="6" indent="0">
              <a:buNone/>
            </a:pPr>
            <a:endParaRPr lang="en-US" dirty="0">
              <a:latin typeface="Calibri" panose="020F0502020204030204" pitchFamily="34" charset="0"/>
              <a:cs typeface="Calibri" panose="020F0502020204030204" pitchFamily="34" charset="0"/>
            </a:endParaRPr>
          </a:p>
          <a:p>
            <a:pPr marL="457200" lvl="6" indent="0">
              <a:buNone/>
            </a:pPr>
            <a:endParaRPr lang="en-US" dirty="0">
              <a:latin typeface="Calibri" panose="020F0502020204030204" pitchFamily="34" charset="0"/>
              <a:cs typeface="Calibri" panose="020F0502020204030204" pitchFamily="34" charset="0"/>
            </a:endParaRPr>
          </a:p>
          <a:p>
            <a:pPr marL="457200" lvl="6" indent="0">
              <a:buNone/>
            </a:pPr>
            <a:endParaRPr lang="en-US" dirty="0">
              <a:latin typeface="Calibri" panose="020F0502020204030204" pitchFamily="34" charset="0"/>
              <a:cs typeface="Calibri" panose="020F0502020204030204" pitchFamily="34" charset="0"/>
            </a:endParaRPr>
          </a:p>
          <a:p>
            <a:pPr algn="just"/>
            <a:r>
              <a:rPr lang="en-US" sz="1800" spc="50" dirty="0">
                <a:ln w="0"/>
                <a:effectLst>
                  <a:innerShdw blurRad="63500" dist="50800" dir="13500000">
                    <a:srgbClr val="000000">
                      <a:alpha val="50000"/>
                    </a:srgbClr>
                  </a:innerShdw>
                </a:effectLst>
                <a:latin typeface="Calibri" panose="020F0502020204030204" pitchFamily="34" charset="0"/>
                <a:cs typeface="Calibri" panose="020F0502020204030204" pitchFamily="34" charset="0"/>
              </a:rPr>
              <a:t>Big Mountain is scoring high in terms of total chairs</a:t>
            </a:r>
            <a:endParaRPr lang="en-US" sz="1800" spc="50" dirty="0">
              <a:ln w="0"/>
              <a:effectLst>
                <a:innerShdw blurRad="63500" dist="50800" dir="13500000">
                  <a:srgbClr val="000000">
                    <a:alpha val="50000"/>
                  </a:srgbClr>
                </a:innerShdw>
              </a:effectLst>
              <a:latin typeface="Calibri" panose="020F0502020204030204" pitchFamily="34" charset="0"/>
              <a:cs typeface="Calibri" panose="020F0502020204030204" pitchFamily="34" charset="0"/>
              <a:sym typeface="Arial"/>
            </a:endParaRPr>
          </a:p>
        </p:txBody>
      </p:sp>
      <p:pic>
        <p:nvPicPr>
          <p:cNvPr id="11" name="Picture 10" descr="Chart, histogram&#10;&#10;Description automatically generated">
            <a:extLst>
              <a:ext uri="{FF2B5EF4-FFF2-40B4-BE49-F238E27FC236}">
                <a16:creationId xmlns:a16="http://schemas.microsoft.com/office/drawing/2014/main" id="{6DE0E875-186C-48A4-9AB2-212A6F4B2D7C}"/>
              </a:ext>
            </a:extLst>
          </p:cNvPr>
          <p:cNvPicPr>
            <a:picLocks noChangeAspect="1"/>
          </p:cNvPicPr>
          <p:nvPr/>
        </p:nvPicPr>
        <p:blipFill>
          <a:blip r:embed="rId2"/>
          <a:stretch>
            <a:fillRect/>
          </a:stretch>
        </p:blipFill>
        <p:spPr>
          <a:xfrm>
            <a:off x="6621081" y="992703"/>
            <a:ext cx="5261666" cy="2902403"/>
          </a:xfrm>
          <a:prstGeom prst="rect">
            <a:avLst/>
          </a:prstGeom>
        </p:spPr>
      </p:pic>
      <p:pic>
        <p:nvPicPr>
          <p:cNvPr id="13" name="Picture 12" descr="Chart, histogram&#10;&#10;Description automatically generated">
            <a:extLst>
              <a:ext uri="{FF2B5EF4-FFF2-40B4-BE49-F238E27FC236}">
                <a16:creationId xmlns:a16="http://schemas.microsoft.com/office/drawing/2014/main" id="{E7E52471-D3E7-4946-92E2-0D1F0DC92C1A}"/>
              </a:ext>
            </a:extLst>
          </p:cNvPr>
          <p:cNvPicPr>
            <a:picLocks noChangeAspect="1"/>
          </p:cNvPicPr>
          <p:nvPr/>
        </p:nvPicPr>
        <p:blipFill>
          <a:blip r:embed="rId3"/>
          <a:stretch>
            <a:fillRect/>
          </a:stretch>
        </p:blipFill>
        <p:spPr>
          <a:xfrm>
            <a:off x="6621079" y="3971217"/>
            <a:ext cx="5261667" cy="2886783"/>
          </a:xfrm>
          <a:prstGeom prst="rect">
            <a:avLst/>
          </a:prstGeom>
        </p:spPr>
      </p:pic>
    </p:spTree>
    <p:extLst>
      <p:ext uri="{BB962C8B-B14F-4D97-AF65-F5344CB8AC3E}">
        <p14:creationId xmlns:p14="http://schemas.microsoft.com/office/powerpoint/2010/main" val="116490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1BDE5-4E59-499A-BEB2-D2AB66C74B8C}"/>
              </a:ext>
            </a:extLst>
          </p:cNvPr>
          <p:cNvSpPr>
            <a:spLocks noGrp="1"/>
          </p:cNvSpPr>
          <p:nvPr>
            <p:ph type="title"/>
          </p:nvPr>
        </p:nvSpPr>
        <p:spPr>
          <a:xfrm>
            <a:off x="838200" y="63851"/>
            <a:ext cx="10515600" cy="1325563"/>
          </a:xfrm>
        </p:spPr>
        <p:txBody>
          <a:bodyPr/>
          <a:lstStyle/>
          <a:p>
            <a:r>
              <a:rPr lang="en-US" dirty="0"/>
              <a:t>Recommendations</a:t>
            </a:r>
          </a:p>
        </p:txBody>
      </p:sp>
      <p:sp>
        <p:nvSpPr>
          <p:cNvPr id="3" name="Content Placeholder 2">
            <a:extLst>
              <a:ext uri="{FF2B5EF4-FFF2-40B4-BE49-F238E27FC236}">
                <a16:creationId xmlns:a16="http://schemas.microsoft.com/office/drawing/2014/main" id="{B3DA1BAD-065D-4AA5-B92E-2794BADEE003}"/>
              </a:ext>
            </a:extLst>
          </p:cNvPr>
          <p:cNvSpPr>
            <a:spLocks noGrp="1"/>
          </p:cNvSpPr>
          <p:nvPr>
            <p:ph idx="1"/>
          </p:nvPr>
        </p:nvSpPr>
        <p:spPr>
          <a:xfrm>
            <a:off x="356259" y="1128156"/>
            <a:ext cx="10865923" cy="5510149"/>
          </a:xfrm>
        </p:spPr>
        <p:txBody>
          <a:bodyPr>
            <a:normAutofit/>
          </a:bodyPr>
          <a:lstStyle/>
          <a:p>
            <a:pPr marL="0" marR="0">
              <a:lnSpc>
                <a:spcPct val="107000"/>
              </a:lnSpc>
              <a:spcBef>
                <a:spcPts val="0"/>
              </a:spcBef>
              <a:spcAft>
                <a:spcPts val="800"/>
              </a:spcAft>
            </a:pPr>
            <a:r>
              <a:rPr lang="en-US" sz="1600" dirty="0">
                <a:solidFill>
                  <a:srgbClr val="24292E"/>
                </a:solidFill>
                <a:effectLst/>
                <a:latin typeface="Calibri" panose="020F0502020204030204" pitchFamily="34" charset="0"/>
                <a:ea typeface="Times New Roman" panose="02020603050405020304" pitchFamily="18" charset="0"/>
                <a:cs typeface="Calibri" panose="020F0502020204030204" pitchFamily="34" charset="0"/>
              </a:rPr>
              <a:t>The findings suggest that the current Mountain Resort’s ticket price is lower than the predicted model by approximately 16%, and the resort have many potential scenarios for either cutting costs by closing runs or increasing ticket price by increasing the vertical drop or adding acres snow making.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600" dirty="0">
                <a:solidFill>
                  <a:srgbClr val="24292E"/>
                </a:solidFill>
                <a:effectLst/>
                <a:latin typeface="Calibri" panose="020F0502020204030204" pitchFamily="34" charset="0"/>
                <a:ea typeface="Times New Roman" panose="02020603050405020304" pitchFamily="18" charset="0"/>
                <a:cs typeface="Calibri" panose="020F0502020204030204" pitchFamily="34" charset="0"/>
              </a:rPr>
              <a:t>Increasing the vertical drop by 150 ft would increase the ticket price by 13.5% from $81 to $92, resulting in revenue increase by $19,354,650.</a:t>
            </a:r>
            <a:endParaRPr lang="en-US" sz="1600" dirty="0">
              <a:solidFill>
                <a:srgbClr val="24292E"/>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300"/>
              </a:spcBef>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600" dirty="0">
                <a:solidFill>
                  <a:srgbClr val="24292E"/>
                </a:solidFill>
                <a:effectLst/>
                <a:latin typeface="Calibri" panose="020F0502020204030204" pitchFamily="34" charset="0"/>
                <a:ea typeface="Times New Roman" panose="02020603050405020304" pitchFamily="18" charset="0"/>
                <a:cs typeface="Calibri" panose="020F0502020204030204" pitchFamily="34" charset="0"/>
              </a:rPr>
              <a:t>Adding 2 acres of snow making would increase the ticket price by 16% from $81 to $94, resulting in revenue increase by $22,032,150.</a:t>
            </a:r>
            <a:endParaRPr lang="en-US" sz="1600" dirty="0">
              <a:solidFill>
                <a:srgbClr val="24292E"/>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300"/>
              </a:spcBef>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0"/>
              </a:spcAft>
              <a:buSzPts val="1000"/>
              <a:buFont typeface="Symbol" panose="05050102010706020507" pitchFamily="18" charset="2"/>
              <a:buChar char=""/>
              <a:tabLst>
                <a:tab pos="457200" algn="l"/>
              </a:tabLst>
            </a:pPr>
            <a:r>
              <a:rPr lang="en-US" sz="1600" dirty="0">
                <a:solidFill>
                  <a:srgbClr val="24292E"/>
                </a:solidFill>
                <a:effectLst/>
                <a:latin typeface="Calibri" panose="020F0502020204030204" pitchFamily="34" charset="0"/>
                <a:ea typeface="Times New Roman" panose="02020603050405020304" pitchFamily="18" charset="0"/>
                <a:cs typeface="Calibri" panose="020F0502020204030204" pitchFamily="34" charset="0"/>
              </a:rPr>
              <a:t>When it comes to closing up to 10 used Runs, our Model predicted that closing one run only would be best as it would have no impact on the ticket price or revenue while reducing operation costs.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300"/>
              </a:spcBef>
              <a:spcAft>
                <a:spcPts val="800"/>
              </a:spcAft>
              <a:buNone/>
            </a:pPr>
            <a:r>
              <a:rPr lang="en-US" sz="1600" dirty="0">
                <a:solidFill>
                  <a:srgbClr val="24292E"/>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600" dirty="0">
                <a:solidFill>
                  <a:srgbClr val="24292E"/>
                </a:solidFill>
                <a:effectLst/>
                <a:latin typeface="Calibri" panose="020F0502020204030204" pitchFamily="34" charset="0"/>
                <a:ea typeface="Times New Roman" panose="02020603050405020304" pitchFamily="18" charset="0"/>
                <a:cs typeface="Calibri" panose="020F0502020204030204" pitchFamily="34" charset="0"/>
              </a:rPr>
              <a:t>Closing 2 or more runs could negatively impact the ticket price and revenue.</a:t>
            </a:r>
            <a:endParaRPr lang="en-US" sz="1600" dirty="0">
              <a:solidFill>
                <a:srgbClr val="24292E"/>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1600" dirty="0">
                <a:solidFill>
                  <a:srgbClr val="24292E"/>
                </a:solidFill>
                <a:effectLst/>
                <a:latin typeface="Calibri" panose="020F0502020204030204" pitchFamily="34" charset="0"/>
                <a:ea typeface="Times New Roman" panose="02020603050405020304" pitchFamily="18" charset="0"/>
                <a:cs typeface="Calibri" panose="020F0502020204030204" pitchFamily="34" charset="0"/>
              </a:rPr>
              <a:t>Because we don’t know the operating cost per used run, we can’t determine how much cost saving will be offset by a potential loss in revenue after closing more than one run.</a:t>
            </a:r>
            <a:endParaRPr lang="en-US" sz="1600" dirty="0">
              <a:solidFill>
                <a:srgbClr val="24292E"/>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2707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411</Words>
  <Application>Microsoft Office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Courier New</vt:lpstr>
      <vt:lpstr>Symbol</vt:lpstr>
      <vt:lpstr>Office Theme</vt:lpstr>
      <vt:lpstr>Big Mountain Ski Resort Guided Capstone 1 August 2021 by Mohamed Ziane</vt:lpstr>
      <vt:lpstr>Problem Statement | Hypothesis Formation </vt:lpstr>
      <vt:lpstr>Business Context | Current Pricing Strategy</vt:lpstr>
      <vt:lpstr>Modeling Insights | Part 1</vt:lpstr>
      <vt:lpstr>Modeling Insights | Part 2</vt:lpstr>
      <vt:lpstr>Modeling Insights | Part 3</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Ski Resort Guided Capstone 1 August 2021 by Mohamed Ziane</dc:title>
  <dc:creator>Mohamed Ziane</dc:creator>
  <cp:lastModifiedBy>Mohamed Ziane</cp:lastModifiedBy>
  <cp:revision>2</cp:revision>
  <dcterms:created xsi:type="dcterms:W3CDTF">2021-08-10T22:54:12Z</dcterms:created>
  <dcterms:modified xsi:type="dcterms:W3CDTF">2021-08-10T23:27:02Z</dcterms:modified>
</cp:coreProperties>
</file>