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80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EDCD-2BFE-41B6-9843-8F697AE52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DCD47-828D-4058-BD02-46D265805B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ADAF5C-B7AA-4709-A7F0-413D2CEF5144}"/>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3DFE9FD4-444A-4C3B-A4CC-247861CC9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F376C-71A5-487E-8E9B-D332742BBB4E}"/>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386497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E5F2-5F25-4612-A51C-9E4F4897E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8EEA30-720B-4E9C-847B-4BFAF9FC2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2290E-14B7-44C9-9CF8-18A6525D5DF3}"/>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2985FE10-5A72-4152-9E94-C8BC0C176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A2915-4A89-4118-B838-AC13F5041D41}"/>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148619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930CA-ED4C-4434-8E31-62C8CBD0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99F4C3-AC2E-42FF-AE2B-DFF18EBF6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5B039-A899-4783-BE79-26899B33E9FF}"/>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146D2F66-9262-4DB6-B7F4-11E265387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903DB-662D-4638-B3EA-EEFDD61AE90E}"/>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135385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D07-0EDD-4042-B2D6-41F43C14C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2AFFA-5DD2-4FF0-9379-C0025009B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74763-CA6C-40B5-804C-67C08DA14FA3}"/>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0203E09D-7A6B-4F16-BD76-590E8FFE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D97F9-1B20-4314-8962-81D661964D16}"/>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35253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F306-7640-4C26-897C-80FEA4C47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659A5E-6C6C-485C-BE36-57779EF42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D9E2F-80B7-4CC4-87E2-F2E949D2892D}"/>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481881DB-91B8-4915-AD02-D529B6309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44CBD-2373-4F2D-8403-41CA89520190}"/>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384248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E87F-87B5-4915-A723-19D50F179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28BB1-D71F-4C9C-80CC-A23A6D4C1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A44801-BEB5-442D-9019-D53E3097F6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B1FD14-682F-480C-A4E6-F7C3D78EE983}"/>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6" name="Footer Placeholder 5">
            <a:extLst>
              <a:ext uri="{FF2B5EF4-FFF2-40B4-BE49-F238E27FC236}">
                <a16:creationId xmlns:a16="http://schemas.microsoft.com/office/drawing/2014/main" id="{3ED66DCD-C942-4705-B57B-0CED7A944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4BC1F-E30C-4F8F-A968-2B0F28568C0A}"/>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274420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C903-8CE5-4149-B215-89540BC4DE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FCC453-EAA5-463D-8541-2E88450A3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6488E-72B4-4DB5-8077-3156A79155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4D825-D5E9-426F-9F70-FF125FABB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FC5E3-C732-4E1E-B293-4F3039084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9C7C2-09C0-4221-B09A-CF7EA6C2EF3F}"/>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8" name="Footer Placeholder 7">
            <a:extLst>
              <a:ext uri="{FF2B5EF4-FFF2-40B4-BE49-F238E27FC236}">
                <a16:creationId xmlns:a16="http://schemas.microsoft.com/office/drawing/2014/main" id="{43FB6ABA-41AE-4981-A443-38B2D426F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CB9835-E04E-4D09-9FDD-CBFEF52AEB74}"/>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363487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B9D5-7392-4040-B3AF-A74F2680AB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5145A1-B6FD-49FB-90E4-8C884850B684}"/>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4" name="Footer Placeholder 3">
            <a:extLst>
              <a:ext uri="{FF2B5EF4-FFF2-40B4-BE49-F238E27FC236}">
                <a16:creationId xmlns:a16="http://schemas.microsoft.com/office/drawing/2014/main" id="{B2DC9481-4E11-40A4-9A0A-3EBB36E4B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F4227-CA92-4B9A-B9DF-A1FB229AC008}"/>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11056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57600-C5EB-48C9-AA96-E3D4AAFCFD09}"/>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3" name="Footer Placeholder 2">
            <a:extLst>
              <a:ext uri="{FF2B5EF4-FFF2-40B4-BE49-F238E27FC236}">
                <a16:creationId xmlns:a16="http://schemas.microsoft.com/office/drawing/2014/main" id="{920A13E5-7F8D-4613-8E12-93F95CC021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0C4387-5852-4BEB-B7ED-B822A766123C}"/>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2048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8439-CADE-41BB-A744-9A3FC67AC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38B34-A013-4027-BD4A-60517B3B0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AEBC8-8F40-42C3-BD4E-451EB039C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D5E5D-5763-4E6A-B8D0-F28E1BD0B6D2}"/>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6" name="Footer Placeholder 5">
            <a:extLst>
              <a:ext uri="{FF2B5EF4-FFF2-40B4-BE49-F238E27FC236}">
                <a16:creationId xmlns:a16="http://schemas.microsoft.com/office/drawing/2014/main" id="{A11EB8CD-8AC6-4871-AC65-C9A1FD8A7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C793E-7F9E-4FE9-BB8D-335CEB4A30F5}"/>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365745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17C0-B286-48BB-955B-0FCC60AF2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938BE-C60C-4BC8-A87F-E9868B1F4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441A67-8F28-4278-975D-B272E750C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1BD98-662F-477F-9F12-EACB7733493A}"/>
              </a:ext>
            </a:extLst>
          </p:cNvPr>
          <p:cNvSpPr>
            <a:spLocks noGrp="1"/>
          </p:cNvSpPr>
          <p:nvPr>
            <p:ph type="dt" sz="half" idx="10"/>
          </p:nvPr>
        </p:nvSpPr>
        <p:spPr/>
        <p:txBody>
          <a:bodyPr/>
          <a:lstStyle/>
          <a:p>
            <a:fld id="{FCFA1025-12EC-4547-8898-9C2F36BFC820}" type="datetimeFigureOut">
              <a:rPr lang="en-US" smtClean="0"/>
              <a:t>5/17/2024</a:t>
            </a:fld>
            <a:endParaRPr lang="en-US"/>
          </a:p>
        </p:txBody>
      </p:sp>
      <p:sp>
        <p:nvSpPr>
          <p:cNvPr id="6" name="Footer Placeholder 5">
            <a:extLst>
              <a:ext uri="{FF2B5EF4-FFF2-40B4-BE49-F238E27FC236}">
                <a16:creationId xmlns:a16="http://schemas.microsoft.com/office/drawing/2014/main" id="{B3943342-7F7D-46DB-AE3A-88B92EE5C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1208D-E3B8-40F1-900D-2F0CD9C4FC39}"/>
              </a:ext>
            </a:extLst>
          </p:cNvPr>
          <p:cNvSpPr>
            <a:spLocks noGrp="1"/>
          </p:cNvSpPr>
          <p:nvPr>
            <p:ph type="sldNum" sz="quarter" idx="12"/>
          </p:nvPr>
        </p:nvSpPr>
        <p:spPr/>
        <p:txBody>
          <a:bodyPr/>
          <a:lstStyle/>
          <a:p>
            <a:fld id="{FD05B2BE-D78D-4773-A472-5E2B6B3011E4}" type="slidenum">
              <a:rPr lang="en-US" smtClean="0"/>
              <a:t>‹#›</a:t>
            </a:fld>
            <a:endParaRPr lang="en-US"/>
          </a:p>
        </p:txBody>
      </p:sp>
    </p:spTree>
    <p:extLst>
      <p:ext uri="{BB962C8B-B14F-4D97-AF65-F5344CB8AC3E}">
        <p14:creationId xmlns:p14="http://schemas.microsoft.com/office/powerpoint/2010/main" val="147205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E36C2-2F7B-466E-912A-EEEF7837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3E1013-CFC9-4229-AC64-A8F91F3C1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A0EF9-A3F9-41BA-9FFD-97626C736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1025-12EC-4547-8898-9C2F36BFC820}" type="datetimeFigureOut">
              <a:rPr lang="en-US" smtClean="0"/>
              <a:t>5/17/2024</a:t>
            </a:fld>
            <a:endParaRPr lang="en-US"/>
          </a:p>
        </p:txBody>
      </p:sp>
      <p:sp>
        <p:nvSpPr>
          <p:cNvPr id="5" name="Footer Placeholder 4">
            <a:extLst>
              <a:ext uri="{FF2B5EF4-FFF2-40B4-BE49-F238E27FC236}">
                <a16:creationId xmlns:a16="http://schemas.microsoft.com/office/drawing/2014/main" id="{F4D91032-338A-4E86-AEEA-380FF5A71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8C0604-C819-458A-AC5C-ACD7F2275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5B2BE-D78D-4773-A472-5E2B6B3011E4}" type="slidenum">
              <a:rPr lang="en-US" smtClean="0"/>
              <a:t>‹#›</a:t>
            </a:fld>
            <a:endParaRPr lang="en-US"/>
          </a:p>
        </p:txBody>
      </p:sp>
    </p:spTree>
    <p:extLst>
      <p:ext uri="{BB962C8B-B14F-4D97-AF65-F5344CB8AC3E}">
        <p14:creationId xmlns:p14="http://schemas.microsoft.com/office/powerpoint/2010/main" val="193464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DB182A4-DE9A-4247-BCE6-626BC76219AB}"/>
              </a:ext>
            </a:extLst>
          </p:cNvPr>
          <p:cNvSpPr/>
          <p:nvPr/>
        </p:nvSpPr>
        <p:spPr>
          <a:xfrm>
            <a:off x="7417905" y="2405269"/>
            <a:ext cx="4784486" cy="2047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HOTEL AGGREGATOR DATA ANALYSIS PROJECT</a:t>
            </a:r>
          </a:p>
        </p:txBody>
      </p:sp>
      <p:pic>
        <p:nvPicPr>
          <p:cNvPr id="5" name="Picture 4">
            <a:extLst>
              <a:ext uri="{FF2B5EF4-FFF2-40B4-BE49-F238E27FC236}">
                <a16:creationId xmlns:a16="http://schemas.microsoft.com/office/drawing/2014/main" id="{82A9D194-C9F8-4777-B8DF-26EA5807C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05" y="0"/>
            <a:ext cx="6858000" cy="6858000"/>
          </a:xfrm>
          <a:prstGeom prst="rect">
            <a:avLst/>
          </a:prstGeom>
        </p:spPr>
      </p:pic>
    </p:spTree>
    <p:extLst>
      <p:ext uri="{BB962C8B-B14F-4D97-AF65-F5344CB8AC3E}">
        <p14:creationId xmlns:p14="http://schemas.microsoft.com/office/powerpoint/2010/main" val="255353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DB182A4-DE9A-4247-BCE6-626BC76219AB}"/>
              </a:ext>
            </a:extLst>
          </p:cNvPr>
          <p:cNvSpPr/>
          <p:nvPr/>
        </p:nvSpPr>
        <p:spPr>
          <a:xfrm>
            <a:off x="4899879" y="-5199"/>
            <a:ext cx="2392243" cy="987136"/>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Overview</a:t>
            </a:r>
          </a:p>
        </p:txBody>
      </p:sp>
      <p:sp>
        <p:nvSpPr>
          <p:cNvPr id="2" name="TextBox 1">
            <a:extLst>
              <a:ext uri="{FF2B5EF4-FFF2-40B4-BE49-F238E27FC236}">
                <a16:creationId xmlns:a16="http://schemas.microsoft.com/office/drawing/2014/main" id="{A4AD2F36-5845-4E2B-9559-261919C7D06D}"/>
              </a:ext>
            </a:extLst>
          </p:cNvPr>
          <p:cNvSpPr txBox="1"/>
          <p:nvPr/>
        </p:nvSpPr>
        <p:spPr>
          <a:xfrm>
            <a:off x="2140527" y="2005445"/>
            <a:ext cx="3065318" cy="523220"/>
          </a:xfrm>
          <a:prstGeom prst="rect">
            <a:avLst/>
          </a:prstGeom>
          <a:noFill/>
        </p:spPr>
        <p:txBody>
          <a:bodyPr wrap="square" rtlCol="0">
            <a:spAutoFit/>
          </a:bodyPr>
          <a:lstStyle/>
          <a:p>
            <a:r>
              <a:rPr lang="en-US" sz="2800" dirty="0"/>
              <a:t>Project Description</a:t>
            </a:r>
          </a:p>
        </p:txBody>
      </p:sp>
      <p:sp>
        <p:nvSpPr>
          <p:cNvPr id="7" name="TextBox 6">
            <a:extLst>
              <a:ext uri="{FF2B5EF4-FFF2-40B4-BE49-F238E27FC236}">
                <a16:creationId xmlns:a16="http://schemas.microsoft.com/office/drawing/2014/main" id="{4C3E5F9D-373D-49C2-B1D9-3E2CB067B9B9}"/>
              </a:ext>
            </a:extLst>
          </p:cNvPr>
          <p:cNvSpPr txBox="1"/>
          <p:nvPr/>
        </p:nvSpPr>
        <p:spPr>
          <a:xfrm>
            <a:off x="7741227" y="2005445"/>
            <a:ext cx="2473037" cy="369332"/>
          </a:xfrm>
          <a:prstGeom prst="rect">
            <a:avLst/>
          </a:prstGeom>
          <a:noFill/>
        </p:spPr>
        <p:txBody>
          <a:bodyPr wrap="square" rtlCol="0">
            <a:spAutoFit/>
          </a:bodyPr>
          <a:lstStyle>
            <a:defPPr>
              <a:defRPr lang="en-US"/>
            </a:defPPr>
            <a:lvl1pPr>
              <a:defRPr sz="2800"/>
            </a:lvl1pPr>
          </a:lstStyle>
          <a:p>
            <a:r>
              <a:rPr lang="en-US" dirty="0"/>
              <a:t>Reports</a:t>
            </a:r>
          </a:p>
        </p:txBody>
      </p:sp>
      <p:sp>
        <p:nvSpPr>
          <p:cNvPr id="8" name="TextBox 7">
            <a:extLst>
              <a:ext uri="{FF2B5EF4-FFF2-40B4-BE49-F238E27FC236}">
                <a16:creationId xmlns:a16="http://schemas.microsoft.com/office/drawing/2014/main" id="{D2B77F6E-6DE0-4485-BF24-E67F3B73A21F}"/>
              </a:ext>
            </a:extLst>
          </p:cNvPr>
          <p:cNvSpPr txBox="1"/>
          <p:nvPr/>
        </p:nvSpPr>
        <p:spPr>
          <a:xfrm>
            <a:off x="2140527" y="4686300"/>
            <a:ext cx="2473037" cy="523220"/>
          </a:xfrm>
          <a:prstGeom prst="rect">
            <a:avLst/>
          </a:prstGeom>
          <a:noFill/>
        </p:spPr>
        <p:txBody>
          <a:bodyPr wrap="square" rtlCol="0">
            <a:spAutoFit/>
          </a:bodyPr>
          <a:lstStyle/>
          <a:p>
            <a:r>
              <a:rPr lang="en-US" sz="2800" dirty="0"/>
              <a:t>Dashboard</a:t>
            </a:r>
          </a:p>
        </p:txBody>
      </p:sp>
      <p:sp>
        <p:nvSpPr>
          <p:cNvPr id="9" name="TextBox 8">
            <a:extLst>
              <a:ext uri="{FF2B5EF4-FFF2-40B4-BE49-F238E27FC236}">
                <a16:creationId xmlns:a16="http://schemas.microsoft.com/office/drawing/2014/main" id="{57BCFBFF-EFC3-4075-9C11-C59CBC22D8B9}"/>
              </a:ext>
            </a:extLst>
          </p:cNvPr>
          <p:cNvSpPr txBox="1"/>
          <p:nvPr/>
        </p:nvSpPr>
        <p:spPr>
          <a:xfrm>
            <a:off x="7741227" y="4686300"/>
            <a:ext cx="1641764" cy="523220"/>
          </a:xfrm>
          <a:prstGeom prst="rect">
            <a:avLst/>
          </a:prstGeom>
          <a:noFill/>
        </p:spPr>
        <p:txBody>
          <a:bodyPr wrap="square" rtlCol="0">
            <a:spAutoFit/>
          </a:bodyPr>
          <a:lstStyle/>
          <a:p>
            <a:r>
              <a:rPr lang="en-US" sz="2800"/>
              <a:t>Summary</a:t>
            </a:r>
            <a:endParaRPr lang="en-US" sz="2800" dirty="0"/>
          </a:p>
        </p:txBody>
      </p:sp>
      <p:sp>
        <p:nvSpPr>
          <p:cNvPr id="3" name="Oval 2">
            <a:extLst>
              <a:ext uri="{FF2B5EF4-FFF2-40B4-BE49-F238E27FC236}">
                <a16:creationId xmlns:a16="http://schemas.microsoft.com/office/drawing/2014/main" id="{A45227B2-9934-4A4D-BB46-88BA59A1D358}"/>
              </a:ext>
            </a:extLst>
          </p:cNvPr>
          <p:cNvSpPr/>
          <p:nvPr/>
        </p:nvSpPr>
        <p:spPr>
          <a:xfrm>
            <a:off x="1333500" y="2005445"/>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F9EC9652-D0EB-4177-A6B0-A6C675D007D6}"/>
              </a:ext>
            </a:extLst>
          </p:cNvPr>
          <p:cNvSpPr/>
          <p:nvPr/>
        </p:nvSpPr>
        <p:spPr>
          <a:xfrm>
            <a:off x="6986157" y="2005445"/>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26CE1670-CD8A-4131-B412-1EF66C34314E}"/>
              </a:ext>
            </a:extLst>
          </p:cNvPr>
          <p:cNvSpPr/>
          <p:nvPr/>
        </p:nvSpPr>
        <p:spPr>
          <a:xfrm>
            <a:off x="1333500" y="4686300"/>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E0DC1950-E533-410E-AC0C-8E08700C2E34}"/>
              </a:ext>
            </a:extLst>
          </p:cNvPr>
          <p:cNvSpPr/>
          <p:nvPr/>
        </p:nvSpPr>
        <p:spPr>
          <a:xfrm>
            <a:off x="6986157" y="4686300"/>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24703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D2F36-5845-4E2B-9559-261919C7D06D}"/>
              </a:ext>
            </a:extLst>
          </p:cNvPr>
          <p:cNvSpPr txBox="1"/>
          <p:nvPr/>
        </p:nvSpPr>
        <p:spPr>
          <a:xfrm>
            <a:off x="1454723" y="322112"/>
            <a:ext cx="3065318" cy="523220"/>
          </a:xfrm>
          <a:prstGeom prst="rect">
            <a:avLst/>
          </a:prstGeom>
          <a:noFill/>
        </p:spPr>
        <p:txBody>
          <a:bodyPr wrap="square" rtlCol="0">
            <a:spAutoFit/>
          </a:bodyPr>
          <a:lstStyle/>
          <a:p>
            <a:r>
              <a:rPr lang="en-US" sz="2800" dirty="0"/>
              <a:t>Project Description</a:t>
            </a:r>
          </a:p>
        </p:txBody>
      </p:sp>
      <p:sp>
        <p:nvSpPr>
          <p:cNvPr id="3" name="Oval 2">
            <a:extLst>
              <a:ext uri="{FF2B5EF4-FFF2-40B4-BE49-F238E27FC236}">
                <a16:creationId xmlns:a16="http://schemas.microsoft.com/office/drawing/2014/main" id="{A45227B2-9934-4A4D-BB46-88BA59A1D358}"/>
              </a:ext>
            </a:extLst>
          </p:cNvPr>
          <p:cNvSpPr/>
          <p:nvPr/>
        </p:nvSpPr>
        <p:spPr>
          <a:xfrm>
            <a:off x="647696" y="32211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TextBox 12">
            <a:extLst>
              <a:ext uri="{FF2B5EF4-FFF2-40B4-BE49-F238E27FC236}">
                <a16:creationId xmlns:a16="http://schemas.microsoft.com/office/drawing/2014/main" id="{4C2DB02B-C12E-4E45-A8BD-FA1DE5C65AC2}"/>
              </a:ext>
            </a:extLst>
          </p:cNvPr>
          <p:cNvSpPr txBox="1"/>
          <p:nvPr/>
        </p:nvSpPr>
        <p:spPr>
          <a:xfrm>
            <a:off x="1080650" y="1184557"/>
            <a:ext cx="10120750" cy="5509200"/>
          </a:xfrm>
          <a:prstGeom prst="rect">
            <a:avLst/>
          </a:prstGeom>
          <a:noFill/>
        </p:spPr>
        <p:txBody>
          <a:bodyPr wrap="square" rtlCol="0">
            <a:spAutoFit/>
          </a:bodyPr>
          <a:lstStyle/>
          <a:p>
            <a:pPr algn="justLow"/>
            <a:r>
              <a:rPr lang="en-US" sz="4400" dirty="0"/>
              <a:t>The data subject to the analysis is collected from several hotel reservation websites allover the world. The objective is reveal some facts and patterns out of it, by which we can optimize the process of serving the best customer the best home or apartment in the most suitable place with a suitable price.</a:t>
            </a:r>
          </a:p>
        </p:txBody>
      </p:sp>
    </p:spTree>
    <p:extLst>
      <p:ext uri="{BB962C8B-B14F-4D97-AF65-F5344CB8AC3E}">
        <p14:creationId xmlns:p14="http://schemas.microsoft.com/office/powerpoint/2010/main" val="334213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D44DF8-CCFC-4F7F-B9E0-61CAC7C745CD}"/>
              </a:ext>
            </a:extLst>
          </p:cNvPr>
          <p:cNvSpPr txBox="1"/>
          <p:nvPr/>
        </p:nvSpPr>
        <p:spPr>
          <a:xfrm>
            <a:off x="1835720" y="291402"/>
            <a:ext cx="2473037" cy="523220"/>
          </a:xfrm>
          <a:prstGeom prst="rect">
            <a:avLst/>
          </a:prstGeom>
          <a:noFill/>
        </p:spPr>
        <p:txBody>
          <a:bodyPr wrap="square" rtlCol="0">
            <a:spAutoFit/>
          </a:bodyPr>
          <a:lstStyle>
            <a:defPPr>
              <a:defRPr lang="en-US"/>
            </a:defPPr>
            <a:lvl1pPr>
              <a:defRPr sz="2800"/>
            </a:lvl1pPr>
          </a:lstStyle>
          <a:p>
            <a:r>
              <a:rPr lang="en-US" dirty="0"/>
              <a:t>Reports</a:t>
            </a:r>
          </a:p>
        </p:txBody>
      </p:sp>
      <p:sp>
        <p:nvSpPr>
          <p:cNvPr id="8" name="Oval 7">
            <a:extLst>
              <a:ext uri="{FF2B5EF4-FFF2-40B4-BE49-F238E27FC236}">
                <a16:creationId xmlns:a16="http://schemas.microsoft.com/office/drawing/2014/main" id="{01519431-C7C0-4959-84EA-E509BD5F2CD9}"/>
              </a:ext>
            </a:extLst>
          </p:cNvPr>
          <p:cNvSpPr/>
          <p:nvPr/>
        </p:nvSpPr>
        <p:spPr>
          <a:xfrm>
            <a:off x="1080650" y="29140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5" name="Picture 4">
            <a:extLst>
              <a:ext uri="{FF2B5EF4-FFF2-40B4-BE49-F238E27FC236}">
                <a16:creationId xmlns:a16="http://schemas.microsoft.com/office/drawing/2014/main" id="{92539B6E-5490-4E81-AD5A-3919E1BE0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650" y="1319647"/>
            <a:ext cx="8688700" cy="4935686"/>
          </a:xfrm>
          <a:prstGeom prst="rect">
            <a:avLst/>
          </a:prstGeom>
        </p:spPr>
      </p:pic>
      <p:sp>
        <p:nvSpPr>
          <p:cNvPr id="10" name="TextBox 9">
            <a:extLst>
              <a:ext uri="{FF2B5EF4-FFF2-40B4-BE49-F238E27FC236}">
                <a16:creationId xmlns:a16="http://schemas.microsoft.com/office/drawing/2014/main" id="{27A64ED7-35F0-4F54-AC9B-14AE89AA5281}"/>
              </a:ext>
            </a:extLst>
          </p:cNvPr>
          <p:cNvSpPr txBox="1"/>
          <p:nvPr/>
        </p:nvSpPr>
        <p:spPr>
          <a:xfrm>
            <a:off x="1342157" y="6329905"/>
            <a:ext cx="9507687" cy="461665"/>
          </a:xfrm>
          <a:prstGeom prst="rect">
            <a:avLst/>
          </a:prstGeom>
          <a:noFill/>
        </p:spPr>
        <p:txBody>
          <a:bodyPr wrap="square" rtlCol="0">
            <a:spAutoFit/>
          </a:bodyPr>
          <a:lstStyle>
            <a:defPPr>
              <a:defRPr lang="en-US"/>
            </a:defPPr>
            <a:lvl1pPr>
              <a:defRPr sz="2800"/>
            </a:lvl1pPr>
          </a:lstStyle>
          <a:p>
            <a:pPr algn="ctr"/>
            <a:r>
              <a:rPr lang="en-US" sz="2400" dirty="0"/>
              <a:t>Melbourne, Australia is the favorite place when it comes to listings</a:t>
            </a:r>
          </a:p>
        </p:txBody>
      </p:sp>
      <p:sp>
        <p:nvSpPr>
          <p:cNvPr id="11" name="TextBox 10">
            <a:extLst>
              <a:ext uri="{FF2B5EF4-FFF2-40B4-BE49-F238E27FC236}">
                <a16:creationId xmlns:a16="http://schemas.microsoft.com/office/drawing/2014/main" id="{9AA46546-16D8-43C0-8A96-3B05F66063E4}"/>
              </a:ext>
            </a:extLst>
          </p:cNvPr>
          <p:cNvSpPr txBox="1"/>
          <p:nvPr/>
        </p:nvSpPr>
        <p:spPr>
          <a:xfrm>
            <a:off x="3953745" y="705204"/>
            <a:ext cx="4284510" cy="400110"/>
          </a:xfrm>
          <a:prstGeom prst="rect">
            <a:avLst/>
          </a:prstGeom>
          <a:noFill/>
        </p:spPr>
        <p:txBody>
          <a:bodyPr wrap="square" rtlCol="0">
            <a:spAutoFit/>
          </a:bodyPr>
          <a:lstStyle>
            <a:defPPr>
              <a:defRPr lang="en-US"/>
            </a:defPPr>
            <a:lvl1pPr>
              <a:defRPr sz="2800"/>
            </a:lvl1pPr>
          </a:lstStyle>
          <a:p>
            <a:pPr algn="ctr"/>
            <a:r>
              <a:rPr lang="en-US" sz="2000" u="sng" dirty="0"/>
              <a:t>Geographical Distribution</a:t>
            </a:r>
          </a:p>
        </p:txBody>
      </p:sp>
    </p:spTree>
    <p:extLst>
      <p:ext uri="{BB962C8B-B14F-4D97-AF65-F5344CB8AC3E}">
        <p14:creationId xmlns:p14="http://schemas.microsoft.com/office/powerpoint/2010/main" val="201964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D44DF8-CCFC-4F7F-B9E0-61CAC7C745CD}"/>
              </a:ext>
            </a:extLst>
          </p:cNvPr>
          <p:cNvSpPr txBox="1"/>
          <p:nvPr/>
        </p:nvSpPr>
        <p:spPr>
          <a:xfrm>
            <a:off x="1835720" y="291402"/>
            <a:ext cx="2473037" cy="523220"/>
          </a:xfrm>
          <a:prstGeom prst="rect">
            <a:avLst/>
          </a:prstGeom>
          <a:noFill/>
        </p:spPr>
        <p:txBody>
          <a:bodyPr wrap="square" rtlCol="0">
            <a:spAutoFit/>
          </a:bodyPr>
          <a:lstStyle>
            <a:defPPr>
              <a:defRPr lang="en-US"/>
            </a:defPPr>
            <a:lvl1pPr>
              <a:defRPr sz="2800"/>
            </a:lvl1pPr>
          </a:lstStyle>
          <a:p>
            <a:r>
              <a:rPr lang="en-US" dirty="0"/>
              <a:t>Reports</a:t>
            </a:r>
          </a:p>
        </p:txBody>
      </p:sp>
      <p:sp>
        <p:nvSpPr>
          <p:cNvPr id="8" name="Oval 7">
            <a:extLst>
              <a:ext uri="{FF2B5EF4-FFF2-40B4-BE49-F238E27FC236}">
                <a16:creationId xmlns:a16="http://schemas.microsoft.com/office/drawing/2014/main" id="{01519431-C7C0-4959-84EA-E509BD5F2CD9}"/>
              </a:ext>
            </a:extLst>
          </p:cNvPr>
          <p:cNvSpPr/>
          <p:nvPr/>
        </p:nvSpPr>
        <p:spPr>
          <a:xfrm>
            <a:off x="1080650" y="29140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5" name="Picture 4">
            <a:extLst>
              <a:ext uri="{FF2B5EF4-FFF2-40B4-BE49-F238E27FC236}">
                <a16:creationId xmlns:a16="http://schemas.microsoft.com/office/drawing/2014/main" id="{92539B6E-5490-4E81-AD5A-3919E1BE0C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1650" y="1322289"/>
            <a:ext cx="8688700" cy="4930402"/>
          </a:xfrm>
          <a:prstGeom prst="rect">
            <a:avLst/>
          </a:prstGeom>
        </p:spPr>
      </p:pic>
      <p:sp>
        <p:nvSpPr>
          <p:cNvPr id="10" name="TextBox 9">
            <a:extLst>
              <a:ext uri="{FF2B5EF4-FFF2-40B4-BE49-F238E27FC236}">
                <a16:creationId xmlns:a16="http://schemas.microsoft.com/office/drawing/2014/main" id="{27A64ED7-35F0-4F54-AC9B-14AE89AA5281}"/>
              </a:ext>
            </a:extLst>
          </p:cNvPr>
          <p:cNvSpPr txBox="1"/>
          <p:nvPr/>
        </p:nvSpPr>
        <p:spPr>
          <a:xfrm>
            <a:off x="1342157" y="6329905"/>
            <a:ext cx="9507687" cy="461665"/>
          </a:xfrm>
          <a:prstGeom prst="rect">
            <a:avLst/>
          </a:prstGeom>
          <a:noFill/>
        </p:spPr>
        <p:txBody>
          <a:bodyPr wrap="square" rtlCol="0">
            <a:spAutoFit/>
          </a:bodyPr>
          <a:lstStyle>
            <a:defPPr>
              <a:defRPr lang="en-US"/>
            </a:defPPr>
            <a:lvl1pPr>
              <a:defRPr sz="2800"/>
            </a:lvl1pPr>
          </a:lstStyle>
          <a:p>
            <a:pPr algn="ctr"/>
            <a:r>
              <a:rPr lang="en-US" sz="2400" dirty="0"/>
              <a:t>About 25% of the hosts are </a:t>
            </a:r>
            <a:r>
              <a:rPr lang="en-US" sz="2400" dirty="0" err="1"/>
              <a:t>Superhosts</a:t>
            </a:r>
            <a:endParaRPr lang="en-US" sz="2400" dirty="0"/>
          </a:p>
        </p:txBody>
      </p:sp>
      <p:sp>
        <p:nvSpPr>
          <p:cNvPr id="11" name="TextBox 10">
            <a:extLst>
              <a:ext uri="{FF2B5EF4-FFF2-40B4-BE49-F238E27FC236}">
                <a16:creationId xmlns:a16="http://schemas.microsoft.com/office/drawing/2014/main" id="{9AA46546-16D8-43C0-8A96-3B05F66063E4}"/>
              </a:ext>
            </a:extLst>
          </p:cNvPr>
          <p:cNvSpPr txBox="1"/>
          <p:nvPr/>
        </p:nvSpPr>
        <p:spPr>
          <a:xfrm>
            <a:off x="3953745" y="705204"/>
            <a:ext cx="4284510" cy="400110"/>
          </a:xfrm>
          <a:prstGeom prst="rect">
            <a:avLst/>
          </a:prstGeom>
          <a:noFill/>
        </p:spPr>
        <p:txBody>
          <a:bodyPr wrap="square" rtlCol="0">
            <a:spAutoFit/>
          </a:bodyPr>
          <a:lstStyle>
            <a:defPPr>
              <a:defRPr lang="en-US"/>
            </a:defPPr>
            <a:lvl1pPr>
              <a:defRPr sz="2800"/>
            </a:lvl1pPr>
          </a:lstStyle>
          <a:p>
            <a:pPr algn="ctr"/>
            <a:r>
              <a:rPr lang="en-US" sz="2000" u="sng" dirty="0"/>
              <a:t>How many super and regular host?</a:t>
            </a:r>
          </a:p>
        </p:txBody>
      </p:sp>
    </p:spTree>
    <p:extLst>
      <p:ext uri="{BB962C8B-B14F-4D97-AF65-F5344CB8AC3E}">
        <p14:creationId xmlns:p14="http://schemas.microsoft.com/office/powerpoint/2010/main" val="155107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D44DF8-CCFC-4F7F-B9E0-61CAC7C745CD}"/>
              </a:ext>
            </a:extLst>
          </p:cNvPr>
          <p:cNvSpPr txBox="1"/>
          <p:nvPr/>
        </p:nvSpPr>
        <p:spPr>
          <a:xfrm>
            <a:off x="1835720" y="291402"/>
            <a:ext cx="2473037" cy="523220"/>
          </a:xfrm>
          <a:prstGeom prst="rect">
            <a:avLst/>
          </a:prstGeom>
          <a:noFill/>
        </p:spPr>
        <p:txBody>
          <a:bodyPr wrap="square" rtlCol="0">
            <a:spAutoFit/>
          </a:bodyPr>
          <a:lstStyle>
            <a:defPPr>
              <a:defRPr lang="en-US"/>
            </a:defPPr>
            <a:lvl1pPr>
              <a:defRPr sz="2800"/>
            </a:lvl1pPr>
          </a:lstStyle>
          <a:p>
            <a:r>
              <a:rPr lang="en-US" dirty="0"/>
              <a:t>Reports</a:t>
            </a:r>
          </a:p>
        </p:txBody>
      </p:sp>
      <p:sp>
        <p:nvSpPr>
          <p:cNvPr id="8" name="Oval 7">
            <a:extLst>
              <a:ext uri="{FF2B5EF4-FFF2-40B4-BE49-F238E27FC236}">
                <a16:creationId xmlns:a16="http://schemas.microsoft.com/office/drawing/2014/main" id="{01519431-C7C0-4959-84EA-E509BD5F2CD9}"/>
              </a:ext>
            </a:extLst>
          </p:cNvPr>
          <p:cNvSpPr/>
          <p:nvPr/>
        </p:nvSpPr>
        <p:spPr>
          <a:xfrm>
            <a:off x="1080650" y="29140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5" name="Picture 4">
            <a:extLst>
              <a:ext uri="{FF2B5EF4-FFF2-40B4-BE49-F238E27FC236}">
                <a16:creationId xmlns:a16="http://schemas.microsoft.com/office/drawing/2014/main" id="{92539B6E-5490-4E81-AD5A-3919E1BE0C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04709" y="1322289"/>
            <a:ext cx="7782581" cy="4930402"/>
          </a:xfrm>
          <a:prstGeom prst="rect">
            <a:avLst/>
          </a:prstGeom>
        </p:spPr>
      </p:pic>
      <p:sp>
        <p:nvSpPr>
          <p:cNvPr id="10" name="TextBox 9">
            <a:extLst>
              <a:ext uri="{FF2B5EF4-FFF2-40B4-BE49-F238E27FC236}">
                <a16:creationId xmlns:a16="http://schemas.microsoft.com/office/drawing/2014/main" id="{27A64ED7-35F0-4F54-AC9B-14AE89AA5281}"/>
              </a:ext>
            </a:extLst>
          </p:cNvPr>
          <p:cNvSpPr txBox="1"/>
          <p:nvPr/>
        </p:nvSpPr>
        <p:spPr>
          <a:xfrm>
            <a:off x="1342157" y="6319514"/>
            <a:ext cx="9507687" cy="369332"/>
          </a:xfrm>
          <a:prstGeom prst="rect">
            <a:avLst/>
          </a:prstGeom>
          <a:noFill/>
        </p:spPr>
        <p:txBody>
          <a:bodyPr wrap="square" rtlCol="0">
            <a:spAutoFit/>
          </a:bodyPr>
          <a:lstStyle>
            <a:defPPr>
              <a:defRPr lang="en-US"/>
            </a:defPPr>
            <a:lvl1pPr>
              <a:defRPr sz="2800"/>
            </a:lvl1pPr>
          </a:lstStyle>
          <a:p>
            <a:pPr algn="ctr"/>
            <a:r>
              <a:rPr lang="en-US" sz="1800" dirty="0"/>
              <a:t>This is the distribution of rooms across room type. The entire home is the most frequent type.</a:t>
            </a:r>
          </a:p>
        </p:txBody>
      </p:sp>
      <p:sp>
        <p:nvSpPr>
          <p:cNvPr id="11" name="TextBox 10">
            <a:extLst>
              <a:ext uri="{FF2B5EF4-FFF2-40B4-BE49-F238E27FC236}">
                <a16:creationId xmlns:a16="http://schemas.microsoft.com/office/drawing/2014/main" id="{9AA46546-16D8-43C0-8A96-3B05F66063E4}"/>
              </a:ext>
            </a:extLst>
          </p:cNvPr>
          <p:cNvSpPr txBox="1"/>
          <p:nvPr/>
        </p:nvSpPr>
        <p:spPr>
          <a:xfrm>
            <a:off x="2817668" y="705204"/>
            <a:ext cx="6556664" cy="400110"/>
          </a:xfrm>
          <a:prstGeom prst="rect">
            <a:avLst/>
          </a:prstGeom>
          <a:noFill/>
        </p:spPr>
        <p:txBody>
          <a:bodyPr wrap="square" rtlCol="0">
            <a:spAutoFit/>
          </a:bodyPr>
          <a:lstStyle>
            <a:defPPr>
              <a:defRPr lang="en-US"/>
            </a:defPPr>
            <a:lvl1pPr>
              <a:defRPr sz="2800"/>
            </a:lvl1pPr>
          </a:lstStyle>
          <a:p>
            <a:pPr algn="ctr"/>
            <a:r>
              <a:rPr lang="en-US" sz="2000" u="sng" dirty="0"/>
              <a:t>What is the distribution of rooms across room types?</a:t>
            </a:r>
          </a:p>
        </p:txBody>
      </p:sp>
    </p:spTree>
    <p:extLst>
      <p:ext uri="{BB962C8B-B14F-4D97-AF65-F5344CB8AC3E}">
        <p14:creationId xmlns:p14="http://schemas.microsoft.com/office/powerpoint/2010/main" val="427992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D44DF8-CCFC-4F7F-B9E0-61CAC7C745CD}"/>
              </a:ext>
            </a:extLst>
          </p:cNvPr>
          <p:cNvSpPr txBox="1"/>
          <p:nvPr/>
        </p:nvSpPr>
        <p:spPr>
          <a:xfrm>
            <a:off x="1835720" y="291402"/>
            <a:ext cx="2473037" cy="523220"/>
          </a:xfrm>
          <a:prstGeom prst="rect">
            <a:avLst/>
          </a:prstGeom>
          <a:noFill/>
        </p:spPr>
        <p:txBody>
          <a:bodyPr wrap="square" rtlCol="0">
            <a:spAutoFit/>
          </a:bodyPr>
          <a:lstStyle>
            <a:defPPr>
              <a:defRPr lang="en-US"/>
            </a:defPPr>
            <a:lvl1pPr>
              <a:defRPr sz="2800"/>
            </a:lvl1pPr>
          </a:lstStyle>
          <a:p>
            <a:r>
              <a:rPr lang="en-US" dirty="0"/>
              <a:t>Dashboard</a:t>
            </a:r>
          </a:p>
        </p:txBody>
      </p:sp>
      <p:sp>
        <p:nvSpPr>
          <p:cNvPr id="8" name="Oval 7">
            <a:extLst>
              <a:ext uri="{FF2B5EF4-FFF2-40B4-BE49-F238E27FC236}">
                <a16:creationId xmlns:a16="http://schemas.microsoft.com/office/drawing/2014/main" id="{01519431-C7C0-4959-84EA-E509BD5F2CD9}"/>
              </a:ext>
            </a:extLst>
          </p:cNvPr>
          <p:cNvSpPr/>
          <p:nvPr/>
        </p:nvSpPr>
        <p:spPr>
          <a:xfrm>
            <a:off x="1080650" y="29140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5" name="Picture 4">
            <a:extLst>
              <a:ext uri="{FF2B5EF4-FFF2-40B4-BE49-F238E27FC236}">
                <a16:creationId xmlns:a16="http://schemas.microsoft.com/office/drawing/2014/main" id="{92539B6E-5490-4E81-AD5A-3919E1BE0C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0650" y="914932"/>
            <a:ext cx="10434077" cy="5863555"/>
          </a:xfrm>
          <a:prstGeom prst="rect">
            <a:avLst/>
          </a:prstGeom>
        </p:spPr>
      </p:pic>
    </p:spTree>
    <p:extLst>
      <p:ext uri="{BB962C8B-B14F-4D97-AF65-F5344CB8AC3E}">
        <p14:creationId xmlns:p14="http://schemas.microsoft.com/office/powerpoint/2010/main" val="157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D44DF8-CCFC-4F7F-B9E0-61CAC7C745CD}"/>
              </a:ext>
            </a:extLst>
          </p:cNvPr>
          <p:cNvSpPr txBox="1"/>
          <p:nvPr/>
        </p:nvSpPr>
        <p:spPr>
          <a:xfrm>
            <a:off x="1835720" y="291402"/>
            <a:ext cx="2473037" cy="523220"/>
          </a:xfrm>
          <a:prstGeom prst="rect">
            <a:avLst/>
          </a:prstGeom>
          <a:noFill/>
        </p:spPr>
        <p:txBody>
          <a:bodyPr wrap="square" rtlCol="0">
            <a:spAutoFit/>
          </a:bodyPr>
          <a:lstStyle>
            <a:defPPr>
              <a:defRPr lang="en-US"/>
            </a:defPPr>
            <a:lvl1pPr>
              <a:defRPr sz="2800"/>
            </a:lvl1pPr>
          </a:lstStyle>
          <a:p>
            <a:r>
              <a:rPr lang="en-US" dirty="0"/>
              <a:t>Summary</a:t>
            </a:r>
          </a:p>
        </p:txBody>
      </p:sp>
      <p:sp>
        <p:nvSpPr>
          <p:cNvPr id="8" name="Oval 7">
            <a:extLst>
              <a:ext uri="{FF2B5EF4-FFF2-40B4-BE49-F238E27FC236}">
                <a16:creationId xmlns:a16="http://schemas.microsoft.com/office/drawing/2014/main" id="{01519431-C7C0-4959-84EA-E509BD5F2CD9}"/>
              </a:ext>
            </a:extLst>
          </p:cNvPr>
          <p:cNvSpPr/>
          <p:nvPr/>
        </p:nvSpPr>
        <p:spPr>
          <a:xfrm>
            <a:off x="1080650" y="291402"/>
            <a:ext cx="644236"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98790C5E-D8EA-49FB-92A8-0B387C3081E1}"/>
              </a:ext>
            </a:extLst>
          </p:cNvPr>
          <p:cNvSpPr txBox="1"/>
          <p:nvPr/>
        </p:nvSpPr>
        <p:spPr>
          <a:xfrm>
            <a:off x="1037658" y="1487410"/>
            <a:ext cx="10116684" cy="4401205"/>
          </a:xfrm>
          <a:prstGeom prst="rect">
            <a:avLst/>
          </a:prstGeom>
          <a:noFill/>
        </p:spPr>
        <p:txBody>
          <a:bodyPr wrap="square" rtlCol="0">
            <a:spAutoFit/>
          </a:bodyPr>
          <a:lstStyle>
            <a:defPPr>
              <a:defRPr lang="en-US"/>
            </a:defPPr>
            <a:lvl1pPr>
              <a:defRPr sz="2800"/>
            </a:lvl1pPr>
          </a:lstStyle>
          <a:p>
            <a:r>
              <a:rPr lang="en-US" sz="4000" dirty="0"/>
              <a:t>There are many factors that affect customers like availability and amenities and quick respond to the request made. Those are the factors we need to enhance if we want to optimize reservation processes.</a:t>
            </a:r>
          </a:p>
          <a:p>
            <a:r>
              <a:rPr lang="en-US" sz="4000" dirty="0"/>
              <a:t>Periods of high availability should have high prices  to insure high revenue</a:t>
            </a:r>
          </a:p>
        </p:txBody>
      </p:sp>
    </p:spTree>
    <p:extLst>
      <p:ext uri="{BB962C8B-B14F-4D97-AF65-F5344CB8AC3E}">
        <p14:creationId xmlns:p14="http://schemas.microsoft.com/office/powerpoint/2010/main" val="383056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400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790C5E-D8EA-49FB-92A8-0B387C3081E1}"/>
              </a:ext>
            </a:extLst>
          </p:cNvPr>
          <p:cNvSpPr txBox="1"/>
          <p:nvPr/>
        </p:nvSpPr>
        <p:spPr>
          <a:xfrm>
            <a:off x="1037658" y="1487410"/>
            <a:ext cx="10116684" cy="3154710"/>
          </a:xfrm>
          <a:prstGeom prst="rect">
            <a:avLst/>
          </a:prstGeom>
          <a:noFill/>
        </p:spPr>
        <p:txBody>
          <a:bodyPr wrap="square" rtlCol="0">
            <a:spAutoFit/>
          </a:bodyPr>
          <a:lstStyle>
            <a:defPPr>
              <a:defRPr lang="en-US"/>
            </a:defPPr>
            <a:lvl1pPr>
              <a:defRPr sz="2800"/>
            </a:lvl1pPr>
          </a:lstStyle>
          <a:p>
            <a:pPr algn="ctr"/>
            <a:r>
              <a:rPr lang="en-US" sz="19900" dirty="0"/>
              <a:t>Thanks</a:t>
            </a:r>
          </a:p>
        </p:txBody>
      </p:sp>
    </p:spTree>
    <p:extLst>
      <p:ext uri="{BB962C8B-B14F-4D97-AF65-F5344CB8AC3E}">
        <p14:creationId xmlns:p14="http://schemas.microsoft.com/office/powerpoint/2010/main" val="157080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190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neo220895@outlook.com</dc:creator>
  <cp:lastModifiedBy>neo220895@outlook.com</cp:lastModifiedBy>
  <cp:revision>15</cp:revision>
  <dcterms:created xsi:type="dcterms:W3CDTF">2024-05-17T15:48:32Z</dcterms:created>
  <dcterms:modified xsi:type="dcterms:W3CDTF">2024-05-17T17:48:40Z</dcterms:modified>
</cp:coreProperties>
</file>