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86" r:id="rId14"/>
    <p:sldId id="265" r:id="rId15"/>
    <p:sldId id="266" r:id="rId16"/>
    <p:sldId id="287" r:id="rId17"/>
    <p:sldId id="288" r:id="rId18"/>
    <p:sldId id="289" r:id="rId19"/>
    <p:sldId id="290" r:id="rId20"/>
    <p:sldId id="291" r:id="rId21"/>
    <p:sldId id="267" r:id="rId22"/>
    <p:sldId id="269" r:id="rId23"/>
    <p:sldId id="276" r:id="rId24"/>
    <p:sldId id="277" r:id="rId25"/>
    <p:sldId id="278" r:id="rId26"/>
    <p:sldId id="279" r:id="rId27"/>
    <p:sldId id="280" r:id="rId28"/>
    <p:sldId id="319" r:id="rId29"/>
    <p:sldId id="326" r:id="rId30"/>
    <p:sldId id="330" r:id="rId31"/>
    <p:sldId id="331" r:id="rId32"/>
    <p:sldId id="327" r:id="rId33"/>
    <p:sldId id="328" r:id="rId34"/>
    <p:sldId id="329" r:id="rId35"/>
    <p:sldId id="292" r:id="rId36"/>
    <p:sldId id="293" r:id="rId37"/>
    <p:sldId id="294" r:id="rId38"/>
    <p:sldId id="295" r:id="rId39"/>
    <p:sldId id="296" r:id="rId40"/>
    <p:sldId id="297" r:id="rId41"/>
    <p:sldId id="314" r:id="rId42"/>
    <p:sldId id="313" r:id="rId43"/>
    <p:sldId id="300" r:id="rId44"/>
    <p:sldId id="305" r:id="rId45"/>
    <p:sldId id="306" r:id="rId46"/>
    <p:sldId id="307" r:id="rId47"/>
    <p:sldId id="308" r:id="rId48"/>
    <p:sldId id="320" r:id="rId49"/>
    <p:sldId id="309" r:id="rId50"/>
    <p:sldId id="310" r:id="rId51"/>
    <p:sldId id="311" r:id="rId52"/>
    <p:sldId id="312" r:id="rId53"/>
    <p:sldId id="321" r:id="rId54"/>
    <p:sldId id="322" r:id="rId55"/>
    <p:sldId id="323" r:id="rId56"/>
    <p:sldId id="325" r:id="rId57"/>
    <p:sldId id="32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>
        <p:scale>
          <a:sx n="75" d="100"/>
          <a:sy n="75" d="100"/>
        </p:scale>
        <p:origin x="2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8277-04BC-22EA-0EC5-89FE8D89F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5D08-A1F9-4320-D728-352A6369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3DF-3026-E0B5-C02B-B3CD015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E075-2718-1CD9-51E2-98C1BD05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2373-D714-8236-89FA-27EDF704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176-F0A7-995C-324B-A8298C63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BD90-F546-A166-5CD8-C8775895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9B22-223E-E0E3-D773-5828D88F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6536-ACB1-FD48-63B3-A76A1237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BA71-EA5C-66CF-6C5C-3327B57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E6BF0-D84C-818C-EB98-6267C1672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DB90-B14D-CEE0-173B-D2990C7EA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D5C6-AB7A-593F-AA0A-0ABF2D6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02D1-4456-2A91-FE84-79476F8F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EBF9-763A-2653-61A2-7E371C4C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ABAA-B794-017A-5566-E71DD34F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9EF0-B1B6-C017-B1E6-FCF4BEE4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04E6-0A2D-A718-D4FC-9C0BBEA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DA8A-82D2-5308-B73B-342D2FCE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2003-8A63-30DD-E9B8-60528DD2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B115-8768-8FA0-7BCA-FE5FECEB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047F-B9CB-7128-D934-CC377DF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4CE6-A82B-4F40-1807-488B4F5C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FB8-7509-7839-D5EB-DFA34064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0E34-652C-5984-5D23-15089D41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BFB8-1E7D-6AD7-8054-844E6B17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E060-E336-5E9F-F83E-3F574F0F9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D7B82-657A-80B7-8BE6-0F3783FE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B3EC-E2F3-E957-9635-D8097E7A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85E7B-E802-91B8-B29F-E87F2E10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FD2E0-6881-AE88-E109-CD3DB3DC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17EF-9781-8CC1-BFEE-A96331E6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E20D-A87D-1A09-5EDD-8D668151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0DF2-7585-9752-0374-3BAF10C9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4A08B-1A41-F3AE-2872-BBF5F0CE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B7087-1C64-FB77-9025-3303E0DC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669C-43F2-8067-6F06-6F699A7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A7631-F0BF-7988-C2E7-94ABC1B0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8FB2-F929-8C7D-AB60-9D30BB6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A6E1-CD4A-0DA0-4B4C-31B73413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71B7-09D8-904C-6E2F-379A28DF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2DC97-F926-F634-EBA7-D465B4EF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24A5-44F2-F2ED-EC03-D38070BA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A3E0B-BD3D-0F91-CCB9-3647C9E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5BE99-159A-7678-7C0B-EF7F42B7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085DA-0324-BC0A-4F64-B41E60E1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AD9-7660-FBDB-81D6-0B1B98D9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9F7E-71DB-8CA2-57BF-5AD73588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41C1-F683-6A9F-68DC-4D4B387C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BE29-6DFF-A80D-48A1-533656D6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813DA-A92F-4E27-DE08-6197BA10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2080-0289-763D-9371-07C6EF2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B172-688B-2272-0781-21F05359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3B43A-96CC-57CD-853E-D57E28B8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F6FAE-3436-AC10-41F0-5F228C58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9224-ECE8-FDC8-85A1-5A123FA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D278-15E4-62FF-BEA9-80633E6D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640E-35FC-57BB-9093-3D1E57C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CD9E-7C0D-D119-620A-86563ED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9D6D-5241-F50E-8F04-33E2568C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FE6D-B8F0-55ED-C598-9647C1879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388C-BB75-406B-AC11-C140253A903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0449-F727-AF0C-35BF-DF4BE0035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411F-9155-7A0D-C046-CA4859E70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CC46-17A7-4E1D-AF11-29CEF812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638910-A1D5-E2D8-87D9-D931FDF3CA0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804673" y="1409700"/>
            <a:ext cx="4152900" cy="2809875"/>
          </a:xfrm>
          <a:prstGeom prst="rect">
            <a:avLst/>
          </a:prstGeom>
        </p:spPr>
        <p:txBody>
          <a:bodyPr rot="0" vert="horz" lIns="91440" tIns="45720" rIns="91440" bIns="45720" rtlCol="0" anchor="b" anchorCtr="0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5400" b="1" i="1" kern="12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Digital Lab 2  Project</a:t>
            </a:r>
            <a:endParaRPr lang="en-US" sz="5400" kern="1200">
              <a:solidFill>
                <a:schemeClr val="bg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1B0831-31B3-0A3C-5A18-67D1CB5A6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87577"/>
              </p:ext>
            </p:extLst>
          </p:nvPr>
        </p:nvGraphicFramePr>
        <p:xfrm>
          <a:off x="7044115" y="1409700"/>
          <a:ext cx="4018199" cy="4286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853">
                  <a:extLst>
                    <a:ext uri="{9D8B030D-6E8A-4147-A177-3AD203B41FA5}">
                      <a16:colId xmlns:a16="http://schemas.microsoft.com/office/drawing/2014/main" val="3563582380"/>
                    </a:ext>
                  </a:extLst>
                </a:gridCol>
                <a:gridCol w="1140346">
                  <a:extLst>
                    <a:ext uri="{9D8B030D-6E8A-4147-A177-3AD203B41FA5}">
                      <a16:colId xmlns:a16="http://schemas.microsoft.com/office/drawing/2014/main" val="2097826246"/>
                    </a:ext>
                  </a:extLst>
                </a:gridCol>
              </a:tblGrid>
              <a:tr h="294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 dirty="0">
                          <a:effectLst/>
                        </a:rPr>
                        <a:t>Names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1487829817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 dirty="0">
                          <a:effectLst/>
                        </a:rPr>
                        <a:t>Mohamed Hassan </a:t>
                      </a:r>
                      <a:r>
                        <a:rPr lang="en-US" sz="1700" kern="1400" spc="-50" dirty="0" err="1">
                          <a:effectLst/>
                        </a:rPr>
                        <a:t>Hassan</a:t>
                      </a:r>
                      <a:r>
                        <a:rPr lang="en-US" sz="1700" kern="1400" spc="-50" dirty="0">
                          <a:effectLst/>
                        </a:rPr>
                        <a:t> Khalil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18011433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1179968533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 dirty="0">
                          <a:effectLst/>
                        </a:rPr>
                        <a:t>Mohamed Nasser Mohamed Amr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18011633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208389714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Ali Ramadan Ramadan Younes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 dirty="0">
                          <a:effectLst/>
                        </a:rPr>
                        <a:t>18011079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2324911441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Mahmoud Ahmed Ali Ahmed Omara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18011657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1244473458"/>
                  </a:ext>
                </a:extLst>
              </a:tr>
              <a:tr h="294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Mohamed Emad Younes yehia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18012503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70846551"/>
                  </a:ext>
                </a:extLst>
              </a:tr>
              <a:tr h="294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Abanob Morkos Gad Elsaid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18010004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3147164599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Abdelrahman Saber Mohamed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17011037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2181270972"/>
                  </a:ext>
                </a:extLst>
              </a:tr>
              <a:tr h="567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400" spc="-50">
                          <a:effectLst/>
                        </a:rPr>
                        <a:t>Mohamed Abdelsalam Abdelmotleb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700" kern="1400" spc="-50" dirty="0">
                          <a:effectLst/>
                        </a:rPr>
                        <a:t>18011535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912" marR="70912" marT="0" marB="0"/>
                </a:tc>
                <a:extLst>
                  <a:ext uri="{0D108BD9-81ED-4DB2-BD59-A6C34878D82A}">
                    <a16:rowId xmlns:a16="http://schemas.microsoft.com/office/drawing/2014/main" val="53453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4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4F4C0D-319F-8B16-5F50-D8420FE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61631-22DD-7DF5-28B9-067AE79E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59" y="1086143"/>
            <a:ext cx="6251373" cy="46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A1963-0232-2847-F47F-EA1554A1EAA8}"/>
              </a:ext>
            </a:extLst>
          </p:cNvPr>
          <p:cNvSpPr txBox="1"/>
          <p:nvPr/>
        </p:nvSpPr>
        <p:spPr>
          <a:xfrm>
            <a:off x="838199" y="1086142"/>
            <a:ext cx="459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%%%Due to Channel the Message was distorted with ripples (in Time Domain)%%% </a:t>
            </a:r>
          </a:p>
        </p:txBody>
      </p:sp>
    </p:spTree>
    <p:extLst>
      <p:ext uri="{BB962C8B-B14F-4D97-AF65-F5344CB8AC3E}">
        <p14:creationId xmlns:p14="http://schemas.microsoft.com/office/powerpoint/2010/main" val="1139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965B7D-ABEF-453D-DE1B-F8DEC054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E4113-C830-8CE0-7D83-60C1847B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6" y="983587"/>
            <a:ext cx="5397970" cy="4038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241AE-597C-A105-2F9D-465996FA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36" y="983586"/>
            <a:ext cx="5056416" cy="4038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6E97F-93A7-A5CA-594C-AD1DA48577F7}"/>
              </a:ext>
            </a:extLst>
          </p:cNvPr>
          <p:cNvSpPr txBox="1"/>
          <p:nvPr/>
        </p:nvSpPr>
        <p:spPr>
          <a:xfrm>
            <a:off x="777266" y="5271293"/>
            <a:ext cx="10454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%%%Generation of the Second Pulse which follows the first one immediately (in Frequency domain)%%% </a:t>
            </a:r>
          </a:p>
        </p:txBody>
      </p:sp>
    </p:spTree>
    <p:extLst>
      <p:ext uri="{BB962C8B-B14F-4D97-AF65-F5344CB8AC3E}">
        <p14:creationId xmlns:p14="http://schemas.microsoft.com/office/powerpoint/2010/main" val="65360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5290BE-1AEF-E706-C6BB-54F327D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EB190-42FD-9217-8004-D5240D96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72" y="839993"/>
            <a:ext cx="5516061" cy="4238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70956-E945-7A7D-AE19-7BA4A95F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9993"/>
            <a:ext cx="4344572" cy="5652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41AB7-70BE-2D46-4C19-634C10026589}"/>
              </a:ext>
            </a:extLst>
          </p:cNvPr>
          <p:cNvSpPr txBox="1"/>
          <p:nvPr/>
        </p:nvSpPr>
        <p:spPr>
          <a:xfrm>
            <a:off x="5182772" y="5462490"/>
            <a:ext cx="5516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%%%Plotting The Two Pulses to make future operation on them (in time domain)%%% </a:t>
            </a:r>
          </a:p>
        </p:txBody>
      </p:sp>
    </p:spTree>
    <p:extLst>
      <p:ext uri="{BB962C8B-B14F-4D97-AF65-F5344CB8AC3E}">
        <p14:creationId xmlns:p14="http://schemas.microsoft.com/office/powerpoint/2010/main" val="206034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5290BE-1AEF-E706-C6BB-54F327D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EB190-42FD-9217-8004-D5240D96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25" y="1136561"/>
            <a:ext cx="6970896" cy="53563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54BEBAB-B437-9FC6-79E0-DB9E8CD293B2}"/>
              </a:ext>
            </a:extLst>
          </p:cNvPr>
          <p:cNvSpPr/>
          <p:nvPr/>
        </p:nvSpPr>
        <p:spPr>
          <a:xfrm>
            <a:off x="3257666" y="1099930"/>
            <a:ext cx="1806703" cy="5052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BABFDC-5A99-494E-99ED-1C2AC2601357}"/>
              </a:ext>
            </a:extLst>
          </p:cNvPr>
          <p:cNvCxnSpPr>
            <a:cxnSpLocks/>
          </p:cNvCxnSpPr>
          <p:nvPr/>
        </p:nvCxnSpPr>
        <p:spPr>
          <a:xfrm flipV="1">
            <a:off x="2970694" y="5446236"/>
            <a:ext cx="573943" cy="623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0F9E37-37DB-707D-A41C-AD9EE333E72A}"/>
              </a:ext>
            </a:extLst>
          </p:cNvPr>
          <p:cNvSpPr txBox="1"/>
          <p:nvPr/>
        </p:nvSpPr>
        <p:spPr>
          <a:xfrm>
            <a:off x="2533179" y="6123542"/>
            <a:ext cx="14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First Pulse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A126CD-649D-2F27-0DB9-5C3D3EB1C595}"/>
              </a:ext>
            </a:extLst>
          </p:cNvPr>
          <p:cNvCxnSpPr>
            <a:cxnSpLocks/>
          </p:cNvCxnSpPr>
          <p:nvPr/>
        </p:nvCxnSpPr>
        <p:spPr>
          <a:xfrm flipH="1">
            <a:off x="6259347" y="2264898"/>
            <a:ext cx="1224488" cy="48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61DB29-6783-EA75-D335-E0924171DDC5}"/>
              </a:ext>
            </a:extLst>
          </p:cNvPr>
          <p:cNvSpPr txBox="1"/>
          <p:nvPr/>
        </p:nvSpPr>
        <p:spPr>
          <a:xfrm>
            <a:off x="7402261" y="1895566"/>
            <a:ext cx="1579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Second 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2F95F-B067-3638-91AD-E4B831E2D80D}"/>
              </a:ext>
            </a:extLst>
          </p:cNvPr>
          <p:cNvSpPr txBox="1"/>
          <p:nvPr/>
        </p:nvSpPr>
        <p:spPr>
          <a:xfrm>
            <a:off x="838200" y="1303412"/>
            <a:ext cx="1579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%%%Plotting The Two Pulses to make future operation on them (in time domain)</a:t>
            </a:r>
          </a:p>
          <a:p>
            <a:endParaRPr lang="ar-E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To be clearer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 </a:t>
            </a:r>
          </a:p>
        </p:txBody>
      </p:sp>
    </p:spTree>
    <p:extLst>
      <p:ext uri="{BB962C8B-B14F-4D97-AF65-F5344CB8AC3E}">
        <p14:creationId xmlns:p14="http://schemas.microsoft.com/office/powerpoint/2010/main" val="12359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4C0F15-5871-ACFE-34AE-AFE6CEB0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E6E33-6C03-4AF4-7225-4A8143E7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319"/>
            <a:ext cx="5497198" cy="4327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A961C-C7EF-5676-5EB1-95CA26F8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8" y="1265319"/>
            <a:ext cx="5261096" cy="4315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669C1-3B43-8A95-6B61-C650825AB840}"/>
              </a:ext>
            </a:extLst>
          </p:cNvPr>
          <p:cNvSpPr txBox="1"/>
          <p:nvPr/>
        </p:nvSpPr>
        <p:spPr>
          <a:xfrm>
            <a:off x="838200" y="5592680"/>
            <a:ext cx="1075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%%%Inter-symbol Interference Occurrence , here what we need? 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We need that at point 1 for example to be the value of first pulse only and value of second pulse equals zero while at point 2 the value of second pulse only and value of </a:t>
            </a:r>
            <a:r>
              <a:rPr lang="en-US" u="sng" dirty="0">
                <a:solidFill>
                  <a:schemeClr val="bg1"/>
                </a:solidFill>
                <a:latin typeface="Georgia" panose="02040502050405020303" pitchFamily="18" charset="0"/>
              </a:rPr>
              <a:t>first pulse equals zero but in reality, ISI occurred and resulted that many points have value of the two pulses.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FEAC59-55D6-E6E4-49D3-436616BD633D}"/>
              </a:ext>
            </a:extLst>
          </p:cNvPr>
          <p:cNvCxnSpPr>
            <a:cxnSpLocks/>
          </p:cNvCxnSpPr>
          <p:nvPr/>
        </p:nvCxnSpPr>
        <p:spPr>
          <a:xfrm flipH="1">
            <a:off x="7762739" y="2903777"/>
            <a:ext cx="1224488" cy="48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2E1587-6733-EAED-8ECB-29C038486ED9}"/>
              </a:ext>
            </a:extLst>
          </p:cNvPr>
          <p:cNvSpPr txBox="1"/>
          <p:nvPr/>
        </p:nvSpPr>
        <p:spPr>
          <a:xfrm>
            <a:off x="9045527" y="2645499"/>
            <a:ext cx="1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17E10-7681-214A-81CB-60B4FF63E88E}"/>
              </a:ext>
            </a:extLst>
          </p:cNvPr>
          <p:cNvSpPr txBox="1"/>
          <p:nvPr/>
        </p:nvSpPr>
        <p:spPr>
          <a:xfrm>
            <a:off x="9898967" y="2959948"/>
            <a:ext cx="1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AF776E-C429-6F04-DB77-677A7D17A986}"/>
              </a:ext>
            </a:extLst>
          </p:cNvPr>
          <p:cNvCxnSpPr>
            <a:cxnSpLocks/>
          </p:cNvCxnSpPr>
          <p:nvPr/>
        </p:nvCxnSpPr>
        <p:spPr>
          <a:xfrm flipH="1">
            <a:off x="8658365" y="3113442"/>
            <a:ext cx="1224488" cy="48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0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C6855-06B2-698F-D19B-89054A02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94" y="870073"/>
            <a:ext cx="5973772" cy="506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35FA4-57BE-F021-41DB-6D5F344B4824}"/>
              </a:ext>
            </a:extLst>
          </p:cNvPr>
          <p:cNvSpPr txBox="1"/>
          <p:nvPr/>
        </p:nvSpPr>
        <p:spPr>
          <a:xfrm>
            <a:off x="308112" y="1099930"/>
            <a:ext cx="405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%%%From the Solutions of ISI %%%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9244E-C319-4CB3-7E41-7A5A4008901F}"/>
              </a:ext>
            </a:extLst>
          </p:cNvPr>
          <p:cNvSpPr txBox="1"/>
          <p:nvPr/>
        </p:nvSpPr>
        <p:spPr>
          <a:xfrm>
            <a:off x="757029" y="1581906"/>
            <a:ext cx="3154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**</a:t>
            </a:r>
            <a:r>
              <a:rPr lang="en-US" b="1" u="sng" dirty="0">
                <a:solidFill>
                  <a:srgbClr val="92D050"/>
                </a:solidFill>
                <a:latin typeface="Georgia" panose="02040502050405020303" pitchFamily="18" charset="0"/>
              </a:rPr>
              <a:t>First method 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If the generated signal is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sinc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function instead of square pulse where at the values shown(no.1) for specific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sinc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function there are zeros (no.2) for the other signals actually there are some very small values of other signals(no.3), but sill very low ISI compared to square pulse signal**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B362A-B259-8E30-E496-7AE1C08952B8}"/>
              </a:ext>
            </a:extLst>
          </p:cNvPr>
          <p:cNvCxnSpPr>
            <a:cxnSpLocks/>
          </p:cNvCxnSpPr>
          <p:nvPr/>
        </p:nvCxnSpPr>
        <p:spPr>
          <a:xfrm flipV="1">
            <a:off x="6548230" y="3518453"/>
            <a:ext cx="299830" cy="547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5ACC7A-6FC0-6F6A-D217-9DE19D840C0D}"/>
              </a:ext>
            </a:extLst>
          </p:cNvPr>
          <p:cNvCxnSpPr>
            <a:cxnSpLocks/>
          </p:cNvCxnSpPr>
          <p:nvPr/>
        </p:nvCxnSpPr>
        <p:spPr>
          <a:xfrm flipH="1">
            <a:off x="7015370" y="2955578"/>
            <a:ext cx="373106" cy="397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179F6-E7D1-2885-C0C8-0606C562F717}"/>
              </a:ext>
            </a:extLst>
          </p:cNvPr>
          <p:cNvCxnSpPr>
            <a:cxnSpLocks/>
          </p:cNvCxnSpPr>
          <p:nvPr/>
        </p:nvCxnSpPr>
        <p:spPr>
          <a:xfrm flipV="1">
            <a:off x="6248400" y="1990849"/>
            <a:ext cx="599660" cy="648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C78E39-BB85-33D3-F606-E21BBA7212FD}"/>
              </a:ext>
            </a:extLst>
          </p:cNvPr>
          <p:cNvSpPr txBox="1"/>
          <p:nvPr/>
        </p:nvSpPr>
        <p:spPr>
          <a:xfrm>
            <a:off x="6491959" y="3982563"/>
            <a:ext cx="1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8DDF8-78F6-65FF-198C-FE774287B27F}"/>
              </a:ext>
            </a:extLst>
          </p:cNvPr>
          <p:cNvSpPr txBox="1"/>
          <p:nvPr/>
        </p:nvSpPr>
        <p:spPr>
          <a:xfrm>
            <a:off x="7411666" y="2689901"/>
            <a:ext cx="1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A9659-36B3-3790-646D-7CDA17D11018}"/>
              </a:ext>
            </a:extLst>
          </p:cNvPr>
          <p:cNvSpPr txBox="1"/>
          <p:nvPr/>
        </p:nvSpPr>
        <p:spPr>
          <a:xfrm>
            <a:off x="6067994" y="2546830"/>
            <a:ext cx="1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596829-2323-47AA-012D-69DC5BA6481D}"/>
              </a:ext>
            </a:extLst>
          </p:cNvPr>
          <p:cNvCxnSpPr>
            <a:cxnSpLocks/>
          </p:cNvCxnSpPr>
          <p:nvPr/>
        </p:nvCxnSpPr>
        <p:spPr>
          <a:xfrm flipH="1">
            <a:off x="6736630" y="2969559"/>
            <a:ext cx="651846" cy="262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F9CC9-DE50-0765-A7DB-8E8D4D9E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97" y="1099930"/>
            <a:ext cx="3295650" cy="471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0744B6-4BEC-62BD-60A3-03C12C79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9930"/>
            <a:ext cx="3614530" cy="1960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0A3B25-3191-A809-E149-1C456F2E8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0579"/>
            <a:ext cx="3614530" cy="196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1E872B-379C-BE54-831A-7459D0ABC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147" y="2080254"/>
            <a:ext cx="3867538" cy="23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0829-9662-4655-6F2E-32B8DACC731C}"/>
              </a:ext>
            </a:extLst>
          </p:cNvPr>
          <p:cNvSpPr txBox="1"/>
          <p:nvPr/>
        </p:nvSpPr>
        <p:spPr>
          <a:xfrm>
            <a:off x="757029" y="1581906"/>
            <a:ext cx="31540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**</a:t>
            </a:r>
            <a:r>
              <a:rPr lang="en-US" b="1" u="sng" dirty="0">
                <a:solidFill>
                  <a:srgbClr val="92D050"/>
                </a:solidFill>
                <a:latin typeface="Georgia" panose="02040502050405020303" pitchFamily="18" charset="0"/>
              </a:rPr>
              <a:t>Second method 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Same idea as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sinc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function, but the difference thing that we multiplied by factor which has variable (alpha) = roll off factor, this value @alpha = 0 it will be the (First method), but @alpha = 1 then ripples will vanish faster in which this method is much better than first method where the very small values which interfaces will be nearly equal to zero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Also there are additional NULLS appeared which is much better.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ECB0F-F1E8-40AB-E10D-9A3F95C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48" y="876093"/>
            <a:ext cx="5782295" cy="59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BCC24-80CC-3B36-7C8D-89E82133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56" y="1099930"/>
            <a:ext cx="6216288" cy="46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ACEC-5BC2-6EA3-AB07-6B29F73B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30" y="892589"/>
            <a:ext cx="5810250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DCFB0-9F12-6BAD-6B8E-83A701893CDD}"/>
              </a:ext>
            </a:extLst>
          </p:cNvPr>
          <p:cNvSpPr txBox="1"/>
          <p:nvPr/>
        </p:nvSpPr>
        <p:spPr>
          <a:xfrm>
            <a:off x="838200" y="1384958"/>
            <a:ext cx="3154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**</a:t>
            </a:r>
            <a:r>
              <a:rPr lang="en-US" b="1" u="sng" dirty="0">
                <a:solidFill>
                  <a:srgbClr val="92D050"/>
                </a:solidFill>
                <a:latin typeface="Georgia" panose="02040502050405020303" pitchFamily="18" charset="0"/>
              </a:rPr>
              <a:t>Third method 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improve spectrum efficiency by more than 75% , but roll off factor can change the amplitude of the Signal in addition to the ripple decaying</a:t>
            </a:r>
          </a:p>
          <a:p>
            <a:pPr algn="ctr"/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36763-6A64-0F06-70E7-740335D1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30" y="2277043"/>
            <a:ext cx="5810250" cy="45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CFDA2-8426-E13E-B6F9-01B74615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Part 1 : </a:t>
            </a:r>
            <a:r>
              <a:rPr lang="en-US" sz="5400" b="1" i="1" u="sng" spc="-5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Inter-Symbol Interference due to band-limited channels </a:t>
            </a:r>
            <a:r>
              <a:rPr lang="en-US" sz="5400" b="1" spc="-5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en-US" sz="5400" b="1" spc="-5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6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29C610-7C5F-E464-46B6-C2E34761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19B9D-925D-908E-F810-E2008B94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8" y="1099930"/>
            <a:ext cx="4993833" cy="2191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B40D6-6D84-A933-1457-224AD990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71" y="1099930"/>
            <a:ext cx="6265235" cy="5019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ED3E0C-E875-022A-5EFA-ADF73326D9AF}"/>
              </a:ext>
            </a:extLst>
          </p:cNvPr>
          <p:cNvSpPr txBox="1"/>
          <p:nvPr/>
        </p:nvSpPr>
        <p:spPr>
          <a:xfrm>
            <a:off x="1731045" y="4026644"/>
            <a:ext cx="315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At roll off factor approaches to value 1 the curve approaches to cosine wave form</a:t>
            </a:r>
          </a:p>
        </p:txBody>
      </p:sp>
    </p:spTree>
    <p:extLst>
      <p:ext uri="{BB962C8B-B14F-4D97-AF65-F5344CB8AC3E}">
        <p14:creationId xmlns:p14="http://schemas.microsoft.com/office/powerpoint/2010/main" val="127310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0642A-94DA-A2FB-4E7F-C2F7CBB8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Part 2 : </a:t>
            </a:r>
            <a:r>
              <a:rPr lang="en-US" sz="5400" b="1" i="1" u="sng" spc="-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Inter-Symbol Interference due to multi-path channels</a:t>
            </a:r>
            <a:r>
              <a:rPr lang="en-US" sz="5400" b="1" spc="-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en-US" sz="5400" b="1" spc="-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75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1A904-CB5A-3D81-EC10-125ED072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27" y="1914745"/>
            <a:ext cx="9712646" cy="30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B0E2B-838D-B700-8F34-B33E8EAC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7" y="1177824"/>
            <a:ext cx="10992923" cy="1623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DCDBE5-9748-D700-041F-ABCE1EED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6" y="2801177"/>
            <a:ext cx="10992923" cy="23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2ED04-B97B-904D-0F1E-0853245E7647}"/>
              </a:ext>
            </a:extLst>
          </p:cNvPr>
          <p:cNvSpPr txBox="1"/>
          <p:nvPr/>
        </p:nvSpPr>
        <p:spPr>
          <a:xfrm>
            <a:off x="816174" y="6050010"/>
            <a:ext cx="92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%%Here, Transmitted (X) is random sequence of {0,1} then convert it to BPSK (bipolar) to {-1,1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933450"/>
            <a:ext cx="954364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B9D59-37E5-DB69-F888-B6E236F5D8FE}"/>
              </a:ext>
            </a:extLst>
          </p:cNvPr>
          <p:cNvSpPr txBox="1"/>
          <p:nvPr/>
        </p:nvSpPr>
        <p:spPr>
          <a:xfrm>
            <a:off x="1238881" y="5792647"/>
            <a:ext cx="93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%%Generation of Channel effect coefficients of paths (h) and whole Effect matrix H</a:t>
            </a:r>
          </a:p>
          <a:p>
            <a:r>
              <a:rPr lang="en-US" dirty="0">
                <a:solidFill>
                  <a:schemeClr val="bg1"/>
                </a:solidFill>
              </a:rPr>
              <a:t>%%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09" y="879716"/>
            <a:ext cx="9124319" cy="4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D3152-6629-8950-E4C5-E4B187A356AA}"/>
              </a:ext>
            </a:extLst>
          </p:cNvPr>
          <p:cNvSpPr txBox="1"/>
          <p:nvPr/>
        </p:nvSpPr>
        <p:spPr>
          <a:xfrm>
            <a:off x="1003750" y="5705864"/>
            <a:ext cx="938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%%Here, we estimate Transmitted (</a:t>
            </a:r>
            <a:r>
              <a:rPr lang="en-US" dirty="0" err="1">
                <a:solidFill>
                  <a:schemeClr val="bg1"/>
                </a:solidFill>
              </a:rPr>
              <a:t>X_Estimated</a:t>
            </a:r>
            <a:r>
              <a:rPr lang="en-US" dirty="0">
                <a:solidFill>
                  <a:schemeClr val="bg1"/>
                </a:solidFill>
              </a:rPr>
              <a:t>) signal from Received Signal (Y) then convert it to be polar digital {-1,1} %%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22" y="1017133"/>
            <a:ext cx="9532533" cy="43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9" y="966651"/>
            <a:ext cx="6841399" cy="56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2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Multi-Path Channels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D22F5-8F41-E959-71B1-32687FB4DD14}"/>
              </a:ext>
            </a:extLst>
          </p:cNvPr>
          <p:cNvSpPr txBox="1"/>
          <p:nvPr/>
        </p:nvSpPr>
        <p:spPr>
          <a:xfrm>
            <a:off x="474952" y="1145439"/>
            <a:ext cx="33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</a:rPr>
              <a:t>BER Representation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47823D-66C5-F424-C36B-230292D1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59" y="1079342"/>
            <a:ext cx="6895787" cy="52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33115"/>
            <a:ext cx="5695950" cy="6062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8025" y="171450"/>
            <a:ext cx="515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Another method : Wiener filter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59037-64B6-858A-1A7D-A591E964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96" y="1091222"/>
            <a:ext cx="10029008" cy="301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8AB54-8CB4-77A7-3C73-4064E59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6" y="4108056"/>
            <a:ext cx="10029008" cy="854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5C252-322F-C9CD-40B6-47402C92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96" y="4844315"/>
            <a:ext cx="10029008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1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" t="-882" r="-1160" b="67527"/>
          <a:stretch/>
        </p:blipFill>
        <p:spPr>
          <a:xfrm>
            <a:off x="1087120" y="650240"/>
            <a:ext cx="9702800" cy="55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594" b="31728"/>
          <a:stretch/>
        </p:blipFill>
        <p:spPr>
          <a:xfrm>
            <a:off x="1452880" y="670560"/>
            <a:ext cx="8638999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264"/>
          <a:stretch/>
        </p:blipFill>
        <p:spPr>
          <a:xfrm>
            <a:off x="1365390" y="721361"/>
            <a:ext cx="8581249" cy="54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0642A-94DA-A2FB-4E7F-C2F7CBB8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Part </a:t>
            </a:r>
            <a:r>
              <a:rPr lang="ar-EG" sz="5400" b="1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5400" b="1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: </a:t>
            </a:r>
            <a:r>
              <a:rPr lang="en-US" sz="5400" b="1" i="1" u="sng" spc="-5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Comparison of coding Techniques</a:t>
            </a:r>
            <a:r>
              <a:rPr lang="en-US" sz="5400" b="1" i="1" spc="-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/>
            </a:r>
            <a:br>
              <a:rPr lang="en-US" sz="5400" b="1" i="1" spc="-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endParaRPr lang="en-US" sz="54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2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9483E-80B4-A5E6-20B3-3BCFBDBB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84" y="1182689"/>
            <a:ext cx="9668032" cy="2027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72E4F-BD12-7E3E-B6CB-6CEBD09C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84" y="3209857"/>
            <a:ext cx="9668032" cy="12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A36E3-2E33-8EF3-B052-5E6A8F4BAD19}"/>
              </a:ext>
            </a:extLst>
          </p:cNvPr>
          <p:cNvSpPr txBox="1"/>
          <p:nvPr/>
        </p:nvSpPr>
        <p:spPr>
          <a:xfrm>
            <a:off x="616634" y="837038"/>
            <a:ext cx="453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Repetition Code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Main 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F6EF6-B719-04A8-FC94-5E2F0E8F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26" y="1421205"/>
            <a:ext cx="9516154" cy="4015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F4E89-FC63-C891-568B-7F94F220ED50}"/>
              </a:ext>
            </a:extLst>
          </p:cNvPr>
          <p:cNvSpPr txBox="1"/>
          <p:nvPr/>
        </p:nvSpPr>
        <p:spPr>
          <a:xfrm>
            <a:off x="424229" y="1298703"/>
            <a:ext cx="17615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Georgia" panose="02040502050405020303" pitchFamily="18" charset="0"/>
              </a:rPr>
              <a:t>Steps : 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1-Generate bits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2-Generate sequence of  samples for each bit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3- Generate the received samples after passing through (Bit flipping channel)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4-Decode received bits then get BER</a:t>
            </a:r>
          </a:p>
        </p:txBody>
      </p:sp>
    </p:spTree>
    <p:extLst>
      <p:ext uri="{BB962C8B-B14F-4D97-AF65-F5344CB8AC3E}">
        <p14:creationId xmlns:p14="http://schemas.microsoft.com/office/powerpoint/2010/main" val="121527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F75E3-39CB-E2CC-E3BA-83723ADB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02" y="1847065"/>
            <a:ext cx="9328193" cy="3480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67F50-35B5-F142-1094-6BA53DFB7FF4}"/>
              </a:ext>
            </a:extLst>
          </p:cNvPr>
          <p:cNvSpPr txBox="1"/>
          <p:nvPr/>
        </p:nvSpPr>
        <p:spPr>
          <a:xfrm>
            <a:off x="616634" y="837038"/>
            <a:ext cx="453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Georgia" panose="02040502050405020303" pitchFamily="18" charset="0"/>
              </a:rPr>
              <a:t>Generate Bits Function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9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456B-C578-4ED9-2A65-31C7E548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8" y="1668035"/>
            <a:ext cx="9469382" cy="4718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5BB65-2713-E2AD-4BC0-90E861F9EC9F}"/>
              </a:ext>
            </a:extLst>
          </p:cNvPr>
          <p:cNvSpPr txBox="1"/>
          <p:nvPr/>
        </p:nvSpPr>
        <p:spPr>
          <a:xfrm>
            <a:off x="616634" y="837038"/>
            <a:ext cx="4532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Georgia" panose="02040502050405020303" pitchFamily="18" charset="0"/>
              </a:rPr>
              <a:t>Generate Samples Function (Encoder)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2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4649E-3D92-36D3-F0D7-1C5DA51D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54" y="817245"/>
            <a:ext cx="7470091" cy="59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2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5CCA0-1E8A-3D88-D6E1-4C82B85A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52" y="1493622"/>
            <a:ext cx="8394896" cy="5075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82CF9-93D0-3845-F913-5B536A06849B}"/>
              </a:ext>
            </a:extLst>
          </p:cNvPr>
          <p:cNvSpPr txBox="1"/>
          <p:nvPr/>
        </p:nvSpPr>
        <p:spPr>
          <a:xfrm>
            <a:off x="616634" y="837038"/>
            <a:ext cx="453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Georgia" panose="02040502050405020303" pitchFamily="18" charset="0"/>
              </a:rPr>
              <a:t>BSC channel Function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69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5" y="505735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82CF9-93D0-3845-F913-5B536A06849B}"/>
              </a:ext>
            </a:extLst>
          </p:cNvPr>
          <p:cNvSpPr txBox="1"/>
          <p:nvPr/>
        </p:nvSpPr>
        <p:spPr>
          <a:xfrm>
            <a:off x="616634" y="1105899"/>
            <a:ext cx="453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BSC channel Function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FA9C2-D96F-1740-5F0F-13820BCE5C38}"/>
              </a:ext>
            </a:extLst>
          </p:cNvPr>
          <p:cNvSpPr txBox="1"/>
          <p:nvPr/>
        </p:nvSpPr>
        <p:spPr>
          <a:xfrm>
            <a:off x="765050" y="662400"/>
            <a:ext cx="1022100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F8136E-69D2-D3D3-7A77-C4FFD604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34" y="1896913"/>
            <a:ext cx="10132331" cy="43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00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52EAA-3E56-F313-77E3-0BD0F69178F7}"/>
              </a:ext>
            </a:extLst>
          </p:cNvPr>
          <p:cNvSpPr txBox="1"/>
          <p:nvPr/>
        </p:nvSpPr>
        <p:spPr>
          <a:xfrm>
            <a:off x="616634" y="837038"/>
            <a:ext cx="3181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Computation for Repetition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6140C-976C-A353-A511-09C51E80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48" y="1119673"/>
            <a:ext cx="7195817" cy="50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3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F9E74-52EB-A8A6-5477-A2059AE4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050" y="837038"/>
            <a:ext cx="8144315" cy="533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400B8-8B63-8193-3561-68603B0D622F}"/>
              </a:ext>
            </a:extLst>
          </p:cNvPr>
          <p:cNvSpPr txBox="1"/>
          <p:nvPr/>
        </p:nvSpPr>
        <p:spPr>
          <a:xfrm>
            <a:off x="616634" y="837038"/>
            <a:ext cx="198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Decoder of Repetition code</a:t>
            </a:r>
          </a:p>
        </p:txBody>
      </p:sp>
    </p:spTree>
    <p:extLst>
      <p:ext uri="{BB962C8B-B14F-4D97-AF65-F5344CB8AC3E}">
        <p14:creationId xmlns:p14="http://schemas.microsoft.com/office/powerpoint/2010/main" val="118764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C775F-93F0-344B-F101-3AF330CD4A47}"/>
              </a:ext>
            </a:extLst>
          </p:cNvPr>
          <p:cNvSpPr txBox="1"/>
          <p:nvPr/>
        </p:nvSpPr>
        <p:spPr>
          <a:xfrm>
            <a:off x="616634" y="837038"/>
            <a:ext cx="27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Results @ P = 0 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5F49-CE5A-E0A5-4C4D-F674D409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58" y="837038"/>
            <a:ext cx="5380673" cy="37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7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400B8-8B63-8193-3561-68603B0D622F}"/>
              </a:ext>
            </a:extLst>
          </p:cNvPr>
          <p:cNvSpPr txBox="1"/>
          <p:nvPr/>
        </p:nvSpPr>
        <p:spPr>
          <a:xfrm>
            <a:off x="616634" y="837038"/>
            <a:ext cx="27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Results @ P = 0 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FC830-9C91-CBE7-3310-752F0A6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11" y="837038"/>
            <a:ext cx="5421573" cy="360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0EC8A-E8F8-1730-B2C3-A2224235EE62}"/>
              </a:ext>
            </a:extLst>
          </p:cNvPr>
          <p:cNvSpPr txBox="1"/>
          <p:nvPr/>
        </p:nvSpPr>
        <p:spPr>
          <a:xfrm>
            <a:off x="616633" y="1668035"/>
            <a:ext cx="2731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So, if we increase the probability of flipping of the channel then Bit error rate increases until 0.5 at p = 0.5</a:t>
            </a:r>
          </a:p>
        </p:txBody>
      </p:sp>
    </p:spTree>
    <p:extLst>
      <p:ext uri="{BB962C8B-B14F-4D97-AF65-F5344CB8AC3E}">
        <p14:creationId xmlns:p14="http://schemas.microsoft.com/office/powerpoint/2010/main" val="4241162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58EFA-976F-E0D4-5806-EF62B685593D}"/>
              </a:ext>
            </a:extLst>
          </p:cNvPr>
          <p:cNvSpPr txBox="1"/>
          <p:nvPr/>
        </p:nvSpPr>
        <p:spPr>
          <a:xfrm>
            <a:off x="616634" y="837039"/>
            <a:ext cx="572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representation of Repetition code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FA821-CA19-78A5-A109-FCEFF09B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10" y="1425314"/>
            <a:ext cx="7031779" cy="5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7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CF94D-FA3D-6B4D-5F00-6C36F9FBA91C}"/>
              </a:ext>
            </a:extLst>
          </p:cNvPr>
          <p:cNvSpPr txBox="1"/>
          <p:nvPr/>
        </p:nvSpPr>
        <p:spPr>
          <a:xfrm>
            <a:off x="616634" y="837039"/>
            <a:ext cx="951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Convolutional code</a:t>
            </a: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C28B5-E5A7-30DF-EFAB-2778F27C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21" y="1668036"/>
            <a:ext cx="8890755" cy="14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2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CF94D-FA3D-6B4D-5F00-6C36F9FBA91C}"/>
              </a:ext>
            </a:extLst>
          </p:cNvPr>
          <p:cNvSpPr txBox="1"/>
          <p:nvPr/>
        </p:nvSpPr>
        <p:spPr>
          <a:xfrm>
            <a:off x="616634" y="837039"/>
            <a:ext cx="951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Convolutional code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main script (Encoder and Decoder)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22A83-CCAC-CB84-8FFB-BBFE7F7F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1" y="1413729"/>
            <a:ext cx="9515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33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F55AC-C7C6-7F27-DCC3-F09F17B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732" y="1119673"/>
            <a:ext cx="3627633" cy="3957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00DE5-5F56-F56A-7A6C-EE61227C6EFE}"/>
              </a:ext>
            </a:extLst>
          </p:cNvPr>
          <p:cNvSpPr txBox="1"/>
          <p:nvPr/>
        </p:nvSpPr>
        <p:spPr>
          <a:xfrm>
            <a:off x="616634" y="837038"/>
            <a:ext cx="273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Results @ P = 0 .1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= 0.0740</a:t>
            </a:r>
          </a:p>
        </p:txBody>
      </p:sp>
    </p:spTree>
    <p:extLst>
      <p:ext uri="{BB962C8B-B14F-4D97-AF65-F5344CB8AC3E}">
        <p14:creationId xmlns:p14="http://schemas.microsoft.com/office/powerpoint/2010/main" val="28773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703385" y="351692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477D5-B3D9-867C-6CDD-3E895793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17" y="1182689"/>
            <a:ext cx="10509965" cy="14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2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BB719-DEB7-4BCC-287B-8E5046CE4694}"/>
              </a:ext>
            </a:extLst>
          </p:cNvPr>
          <p:cNvSpPr txBox="1"/>
          <p:nvPr/>
        </p:nvSpPr>
        <p:spPr>
          <a:xfrm>
            <a:off x="616634" y="837038"/>
            <a:ext cx="273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Results @ P = 0 .5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= 0.4980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48242-8E18-8A6D-FBF0-5D1D6C57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69" y="1298703"/>
            <a:ext cx="3938954" cy="449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1D876-5766-D750-3BC1-B67E16A524BD}"/>
              </a:ext>
            </a:extLst>
          </p:cNvPr>
          <p:cNvSpPr txBox="1"/>
          <p:nvPr/>
        </p:nvSpPr>
        <p:spPr>
          <a:xfrm>
            <a:off x="616633" y="1800898"/>
            <a:ext cx="2731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So, if we increase the probability of flipping of the channel then Bit error rate increases until 0.5 at p = 0.5</a:t>
            </a:r>
          </a:p>
        </p:txBody>
      </p:sp>
    </p:spTree>
    <p:extLst>
      <p:ext uri="{BB962C8B-B14F-4D97-AF65-F5344CB8AC3E}">
        <p14:creationId xmlns:p14="http://schemas.microsoft.com/office/powerpoint/2010/main" val="3691291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E6806-096B-AC8E-1323-CD7D19EB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25" y="1396672"/>
            <a:ext cx="7116347" cy="5304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A262C-8F9F-4BAE-11A4-0F12C1A0688E}"/>
              </a:ext>
            </a:extLst>
          </p:cNvPr>
          <p:cNvSpPr txBox="1"/>
          <p:nvPr/>
        </p:nvSpPr>
        <p:spPr>
          <a:xfrm>
            <a:off x="616632" y="93500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representation of Repetition code </a:t>
            </a:r>
          </a:p>
        </p:txBody>
      </p:sp>
    </p:spTree>
    <p:extLst>
      <p:ext uri="{BB962C8B-B14F-4D97-AF65-F5344CB8AC3E}">
        <p14:creationId xmlns:p14="http://schemas.microsoft.com/office/powerpoint/2010/main" val="497132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97C19-E6BE-C019-7C44-B8F38716F490}"/>
              </a:ext>
            </a:extLst>
          </p:cNvPr>
          <p:cNvSpPr txBox="1"/>
          <p:nvPr/>
        </p:nvSpPr>
        <p:spPr>
          <a:xfrm>
            <a:off x="616634" y="898646"/>
            <a:ext cx="379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For Reliability sequence , The values ordered from worst to best  in matrix 1 x 1024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7009D-C8F6-7CB4-B4AE-E27D3DB9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821976"/>
            <a:ext cx="10420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2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97C19-E6BE-C019-7C44-B8F38716F490}"/>
              </a:ext>
            </a:extLst>
          </p:cNvPr>
          <p:cNvSpPr txBox="1"/>
          <p:nvPr/>
        </p:nvSpPr>
        <p:spPr>
          <a:xfrm>
            <a:off x="616634" y="898646"/>
            <a:ext cx="37982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Steps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1-Generating an input of a random sequence of K bits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2-Generating frozen bits from reliability sequence  equal to (N-K)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3-generating Generator Matrix (G2) with size 2x2 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4-Generating (G) by polar transformation (G2 with every previous G) ((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kronecker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product))</a:t>
            </a:r>
          </a:p>
          <a:p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5-Encoding Input signal by polar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401F6-6FDB-F2B0-B73A-5316ADD4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81" y="887053"/>
            <a:ext cx="6495684" cy="5682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A0D05-9374-671C-F770-6424BA56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59" y="5468039"/>
            <a:ext cx="286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16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25473-05EB-2B0B-3A61-1DD25A7C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56" y="922725"/>
            <a:ext cx="7117885" cy="22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6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25F586-BD10-CC07-E321-6C451C0D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11" y="747153"/>
            <a:ext cx="6063176" cy="58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9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E75DC-4C82-1161-B524-B36C6FE5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05" y="1593898"/>
            <a:ext cx="6333265" cy="4869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14E75-EAB2-2C5E-58AF-770674C9A0F5}"/>
              </a:ext>
            </a:extLst>
          </p:cNvPr>
          <p:cNvSpPr txBox="1"/>
          <p:nvPr/>
        </p:nvSpPr>
        <p:spPr>
          <a:xfrm>
            <a:off x="616632" y="93500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representation of Polar code </a:t>
            </a:r>
          </a:p>
        </p:txBody>
      </p:sp>
    </p:spTree>
    <p:extLst>
      <p:ext uri="{BB962C8B-B14F-4D97-AF65-F5344CB8AC3E}">
        <p14:creationId xmlns:p14="http://schemas.microsoft.com/office/powerpoint/2010/main" val="3615303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CF47A-86E3-03F3-84DB-343CD2263F10}"/>
              </a:ext>
            </a:extLst>
          </p:cNvPr>
          <p:cNvSpPr txBox="1"/>
          <p:nvPr/>
        </p:nvSpPr>
        <p:spPr>
          <a:xfrm>
            <a:off x="616634" y="288676"/>
            <a:ext cx="10958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3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Coding Techniques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F2B74-F3E2-8177-7459-F961A9CD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1" y="1396672"/>
            <a:ext cx="7205516" cy="5387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D24CB-2E90-D979-6B4D-BAC98F3CFA1F}"/>
              </a:ext>
            </a:extLst>
          </p:cNvPr>
          <p:cNvSpPr txBox="1"/>
          <p:nvPr/>
        </p:nvSpPr>
        <p:spPr>
          <a:xfrm>
            <a:off x="616632" y="935007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BER representation of three curves at same plot </a:t>
            </a:r>
          </a:p>
        </p:txBody>
      </p:sp>
    </p:spTree>
    <p:extLst>
      <p:ext uri="{BB962C8B-B14F-4D97-AF65-F5344CB8AC3E}">
        <p14:creationId xmlns:p14="http://schemas.microsoft.com/office/powerpoint/2010/main" val="58513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6303-1187-23E6-BC31-4290342C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5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5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F85B4FE-2A45-4A4F-0E2B-5666F8CB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01" y="1099930"/>
            <a:ext cx="3945835" cy="5391572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D8E7CCA-77F6-6D04-C24B-E1B981B4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6" y="1099930"/>
            <a:ext cx="3727464" cy="1875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313C5-B7B3-7764-E54E-9BF07F7A3472}"/>
              </a:ext>
            </a:extLst>
          </p:cNvPr>
          <p:cNvSpPr txBox="1"/>
          <p:nvPr/>
        </p:nvSpPr>
        <p:spPr>
          <a:xfrm>
            <a:off x="838199" y="1387775"/>
            <a:ext cx="249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The Code and Results</a:t>
            </a:r>
          </a:p>
        </p:txBody>
      </p:sp>
    </p:spTree>
    <p:extLst>
      <p:ext uri="{BB962C8B-B14F-4D97-AF65-F5344CB8AC3E}">
        <p14:creationId xmlns:p14="http://schemas.microsoft.com/office/powerpoint/2010/main" val="4473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A05FE6E-996A-7A2F-0A25-69D5E590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2" y="1575582"/>
            <a:ext cx="5681878" cy="435833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4327161-11BB-06F0-3D46-2EC930CE0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5581"/>
            <a:ext cx="5681878" cy="43583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1E5C4D-7C24-61E3-92F1-5C4BFA1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045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0E545-31A4-D766-6071-4C3D4CE5C983}"/>
              </a:ext>
            </a:extLst>
          </p:cNvPr>
          <p:cNvSpPr txBox="1"/>
          <p:nvPr/>
        </p:nvSpPr>
        <p:spPr>
          <a:xfrm>
            <a:off x="2294206" y="1206250"/>
            <a:ext cx="90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%%%%%%%%%Pulse in Time and Frequency Domains%%%%%%%%%%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5661D-22FB-0CC9-BC2D-2C41834FFBAD}"/>
              </a:ext>
            </a:extLst>
          </p:cNvPr>
          <p:cNvSpPr txBox="1"/>
          <p:nvPr/>
        </p:nvSpPr>
        <p:spPr>
          <a:xfrm>
            <a:off x="1566203" y="6118582"/>
            <a:ext cx="905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Input Signal NRZ with 1/Tb High level and 1/Tb low level</a:t>
            </a:r>
          </a:p>
        </p:txBody>
      </p:sp>
    </p:spTree>
    <p:extLst>
      <p:ext uri="{BB962C8B-B14F-4D97-AF65-F5344CB8AC3E}">
        <p14:creationId xmlns:p14="http://schemas.microsoft.com/office/powerpoint/2010/main" val="13283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B9A47-84D0-7E2D-3F4D-6DEFC4137D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3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500" b="1" i="1" u="sng" kern="1400" spc="-50" dirty="0">
                <a:solidFill>
                  <a:schemeClr val="bg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500" b="1" kern="1400" spc="-50" dirty="0">
                <a:solidFill>
                  <a:schemeClr val="bg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b="1" kern="1400" spc="-50" dirty="0">
                <a:solidFill>
                  <a:schemeClr val="bg1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344AE-AADB-3673-C5F7-8FA89392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8" y="1099930"/>
            <a:ext cx="5489355" cy="3837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1026B5-BBC2-9856-A24D-C50A395B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3" y="1099930"/>
            <a:ext cx="6066070" cy="4595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B72EC-AC78-8258-CF75-1BC42471A937}"/>
              </a:ext>
            </a:extLst>
          </p:cNvPr>
          <p:cNvSpPr txBox="1"/>
          <p:nvPr/>
        </p:nvSpPr>
        <p:spPr>
          <a:xfrm>
            <a:off x="359898" y="5120641"/>
            <a:ext cx="53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%%%Band Limited Channel ranged from –B to B Bandwidth%%%</a:t>
            </a:r>
          </a:p>
        </p:txBody>
      </p:sp>
    </p:spTree>
    <p:extLst>
      <p:ext uri="{BB962C8B-B14F-4D97-AF65-F5344CB8AC3E}">
        <p14:creationId xmlns:p14="http://schemas.microsoft.com/office/powerpoint/2010/main" val="214450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33373B-7AC1-2B50-A704-112DA53E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8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Part 1 : </a:t>
            </a:r>
            <a:r>
              <a:rPr lang="en-US" sz="2400" b="1" i="1" u="sng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Inter-Symbol Interference due to band-limited channels </a:t>
            </a:r>
            <a: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1400" spc="-5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3C95A-8AA7-855A-4FC7-F242972C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930"/>
            <a:ext cx="4591930" cy="462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59050-7A42-DA4D-D2EF-2FD08E51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0" y="1099931"/>
            <a:ext cx="6035548" cy="4627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3ADD12-DF96-8489-18E4-A4E6B9505D18}"/>
              </a:ext>
            </a:extLst>
          </p:cNvPr>
          <p:cNvSpPr txBox="1"/>
          <p:nvPr/>
        </p:nvSpPr>
        <p:spPr>
          <a:xfrm>
            <a:off x="838200" y="5896073"/>
            <a:ext cx="1062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%%%After passing the Input through Band Limited channel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Sinc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function limited at – B and B%%%</a:t>
            </a:r>
          </a:p>
        </p:txBody>
      </p:sp>
    </p:spTree>
    <p:extLst>
      <p:ext uri="{BB962C8B-B14F-4D97-AF65-F5344CB8AC3E}">
        <p14:creationId xmlns:p14="http://schemas.microsoft.com/office/powerpoint/2010/main" val="4228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1146</Words>
  <Application>Microsoft Office PowerPoint</Application>
  <PresentationFormat>Widescreen</PresentationFormat>
  <Paragraphs>144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Elephant</vt:lpstr>
      <vt:lpstr>Georgia</vt:lpstr>
      <vt:lpstr>Times New Roman</vt:lpstr>
      <vt:lpstr>Office Theme</vt:lpstr>
      <vt:lpstr>Digital Lab 2  Project</vt:lpstr>
      <vt:lpstr>Part 1 : Inter-Symbol Interference due to band-limited channels  </vt:lpstr>
      <vt:lpstr>PowerPoint Presentation</vt:lpstr>
      <vt:lpstr>PowerPoint Presentation</vt:lpstr>
      <vt:lpstr>PowerPoint Presentation</vt:lpstr>
      <vt:lpstr>Part 1 : Inter-Symbol Interference due to band-limited channels  </vt:lpstr>
      <vt:lpstr>Part 1 : Inter-Symbol Interference due to band-limited channels  </vt:lpstr>
      <vt:lpstr>PowerPoint Presentation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1 : Inter-Symbol Interference due to band-limited channels  </vt:lpstr>
      <vt:lpstr>Part 2 : Inter-Symbol Interference due to multi-path channels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: Comparison of coding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Lab 2    Project</dc:title>
  <dc:creator>es-mhassankhalil20</dc:creator>
  <cp:lastModifiedBy>Kimo Store</cp:lastModifiedBy>
  <cp:revision>12</cp:revision>
  <dcterms:created xsi:type="dcterms:W3CDTF">2022-05-15T21:49:21Z</dcterms:created>
  <dcterms:modified xsi:type="dcterms:W3CDTF">2022-05-18T19:18:38Z</dcterms:modified>
</cp:coreProperties>
</file>