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AF75-068C-4F2B-9D08-E0BFA18036C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30E2-6310-4EEB-890F-F9E9ADE6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AF75-068C-4F2B-9D08-E0BFA18036C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30E2-6310-4EEB-890F-F9E9ADE6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3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AF75-068C-4F2B-9D08-E0BFA18036C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30E2-6310-4EEB-890F-F9E9ADE6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5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AF75-068C-4F2B-9D08-E0BFA18036C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30E2-6310-4EEB-890F-F9E9ADE6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AF75-068C-4F2B-9D08-E0BFA18036C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30E2-6310-4EEB-890F-F9E9ADE6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5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AF75-068C-4F2B-9D08-E0BFA18036C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30E2-6310-4EEB-890F-F9E9ADE6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2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AF75-068C-4F2B-9D08-E0BFA18036C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30E2-6310-4EEB-890F-F9E9ADE6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4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AF75-068C-4F2B-9D08-E0BFA18036C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30E2-6310-4EEB-890F-F9E9ADE6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3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AF75-068C-4F2B-9D08-E0BFA18036C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30E2-6310-4EEB-890F-F9E9ADE6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1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AF75-068C-4F2B-9D08-E0BFA18036C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30E2-6310-4EEB-890F-F9E9ADE6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8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AF75-068C-4F2B-9D08-E0BFA18036C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30E2-6310-4EEB-890F-F9E9ADE6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9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2AF75-068C-4F2B-9D08-E0BFA18036C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830E2-6310-4EEB-890F-F9E9ADE61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Cambria"/>
                <a:ea typeface="Times New Roman"/>
                <a:cs typeface="Times New Roman"/>
              </a:rPr>
              <a:t>Building a Highly Available Scalable Web Application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930304"/>
              </p:ext>
            </p:extLst>
          </p:nvPr>
        </p:nvGraphicFramePr>
        <p:xfrm>
          <a:off x="533400" y="3505200"/>
          <a:ext cx="8229600" cy="2145920"/>
        </p:xfrm>
        <a:graphic>
          <a:graphicData uri="http://schemas.openxmlformats.org/drawingml/2006/table">
            <a:tbl>
              <a:tblPr firstRow="1" firstCol="1" bandRow="1"/>
              <a:tblGrid>
                <a:gridCol w="8229600"/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Project Report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Times New Roman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/>
                          <a:ea typeface="Times New Roman"/>
                          <a:cs typeface="Arial"/>
                        </a:rPr>
                        <a:t>Mohammed Ibrahim </a:t>
                      </a:r>
                      <a:r>
                        <a:rPr lang="en-US" sz="1400" b="1" dirty="0" err="1">
                          <a:effectLst/>
                          <a:latin typeface="Calibri"/>
                          <a:ea typeface="Times New Roman"/>
                          <a:cs typeface="Arial"/>
                        </a:rPr>
                        <a:t>Hamissa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/>
                          <a:ea typeface="Times New Roman"/>
                          <a:cs typeface="Arial"/>
                        </a:rPr>
                        <a:t>AWS Cloud Solutions Admin and Architect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/>
                          <a:ea typeface="Times New Roman"/>
                          <a:cs typeface="Arial"/>
                        </a:rPr>
                        <a:t>ALX1-ISS4-M1e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/>
                          <a:ea typeface="Times New Roman"/>
                          <a:cs typeface="Arial"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/>
                          <a:ea typeface="Times New Roman"/>
                          <a:cs typeface="Arial"/>
                        </a:rPr>
                        <a:t>October, 2024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/>
                          <a:ea typeface="Times New Roman"/>
                          <a:cs typeface="Arial"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61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Phase2Inst and Phase3Inst created and tested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Phase3Inst response is shown as no RDS instance has been created yet</a:t>
            </a:r>
          </a:p>
          <a:p>
            <a:endParaRPr lang="en-US" dirty="0"/>
          </a:p>
          <a:p>
            <a:r>
              <a:rPr lang="en-US" dirty="0" smtClean="0"/>
              <a:t>Local database </a:t>
            </a:r>
            <a:r>
              <a:rPr lang="en-US" dirty="0" err="1" smtClean="0"/>
              <a:t>populted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 descr="E:\DigitalGarage\DEPI\Technical\Building a Highly Available Scalable Web Application\scrennshot3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601"/>
            <a:ext cx="44196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E:\DigitalGarage\DEPI\Technical\Building a Highly Available Scalable Web Application\scrennshot4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86000"/>
            <a:ext cx="4267200" cy="2814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467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  <a:ea typeface="Cambria" pitchFamily="18" charset="0"/>
                <a:cs typeface="Arial"/>
              </a:rPr>
              <a:t>RDS</a:t>
            </a:r>
            <a:r>
              <a:rPr lang="en-US" kern="0" dirty="0">
                <a:solidFill>
                  <a:srgbClr val="365F91"/>
                </a:solidFill>
                <a:latin typeface="Cambria"/>
                <a:ea typeface="Times New Roman"/>
                <a:cs typeface="Times New Roman"/>
              </a:rPr>
              <a:t/>
            </a:r>
            <a:br>
              <a:rPr lang="en-US" kern="0" dirty="0">
                <a:solidFill>
                  <a:srgbClr val="365F91"/>
                </a:solidFill>
                <a:latin typeface="Cambria"/>
                <a:ea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590800" cy="4691063"/>
          </a:xfrm>
        </p:spPr>
        <p:txBody>
          <a:bodyPr>
            <a:noAutofit/>
          </a:bodyPr>
          <a:lstStyle/>
          <a:p>
            <a:r>
              <a:rPr lang="en-US" sz="1800" dirty="0"/>
              <a:t>DB </a:t>
            </a:r>
            <a:r>
              <a:rPr lang="en-US" sz="1800" dirty="0" smtClean="0"/>
              <a:t>Instance</a:t>
            </a:r>
          </a:p>
          <a:p>
            <a:r>
              <a:rPr lang="en-US" sz="1800" b="1" dirty="0" smtClean="0"/>
              <a:t>web-lab-</a:t>
            </a:r>
            <a:r>
              <a:rPr lang="en-US" sz="1800" b="1" dirty="0" err="1" smtClean="0"/>
              <a:t>db</a:t>
            </a:r>
            <a:endParaRPr lang="en-US" sz="1800" b="1" dirty="0" smtClean="0"/>
          </a:p>
          <a:p>
            <a:r>
              <a:rPr lang="en-US" sz="1800" dirty="0" smtClean="0"/>
              <a:t>MySQL</a:t>
            </a:r>
          </a:p>
          <a:p>
            <a:r>
              <a:rPr lang="en-US" sz="1800" dirty="0" smtClean="0"/>
              <a:t>us-east-1a</a:t>
            </a:r>
          </a:p>
          <a:p>
            <a:r>
              <a:rPr lang="en-US" sz="1800" dirty="0"/>
              <a:t>DB </a:t>
            </a:r>
            <a:r>
              <a:rPr lang="en-US" sz="1800" dirty="0" smtClean="0"/>
              <a:t>SG</a:t>
            </a:r>
          </a:p>
          <a:p>
            <a:endParaRPr lang="en-US" sz="1800" b="1" dirty="0"/>
          </a:p>
          <a:p>
            <a:r>
              <a:rPr lang="en-US" sz="1800" b="1" dirty="0" err="1"/>
              <a:t>db</a:t>
            </a:r>
            <a:r>
              <a:rPr lang="en-US" sz="1800" b="1" dirty="0"/>
              <a:t> subnet group</a:t>
            </a:r>
            <a:endParaRPr lang="en-US" sz="1800" dirty="0"/>
          </a:p>
          <a:p>
            <a:r>
              <a:rPr lang="en-US" sz="1800" dirty="0"/>
              <a:t>Private Subnet1, Private </a:t>
            </a:r>
            <a:r>
              <a:rPr lang="en-US" sz="1800" dirty="0" smtClean="0"/>
              <a:t>Subnet2</a:t>
            </a:r>
          </a:p>
          <a:p>
            <a:endParaRPr lang="en-US" sz="1800" dirty="0"/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Populated by a dump from Phase2Inst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 descr="C:\Users\TopOne\Desktop\LabBuildingHighlyAvaiScaApp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15720"/>
            <a:ext cx="5334000" cy="417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9202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  <a:ea typeface="Cambria" pitchFamily="18" charset="0"/>
                <a:cs typeface="Arial"/>
              </a:rPr>
              <a:t>Auto Scaling</a:t>
            </a:r>
            <a:r>
              <a:rPr lang="en-US" kern="0" dirty="0">
                <a:solidFill>
                  <a:srgbClr val="365F91"/>
                </a:solidFill>
                <a:latin typeface="Cambria"/>
                <a:ea typeface="Times New Roman"/>
                <a:cs typeface="Times New Roman"/>
              </a:rPr>
              <a:t/>
            </a:r>
            <a:br>
              <a:rPr lang="en-US" kern="0" dirty="0">
                <a:solidFill>
                  <a:srgbClr val="365F91"/>
                </a:solidFill>
                <a:latin typeface="Cambria"/>
                <a:ea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590800" cy="4691063"/>
          </a:xfrm>
        </p:spPr>
        <p:txBody>
          <a:bodyPr>
            <a:noAutofit/>
          </a:bodyPr>
          <a:lstStyle/>
          <a:p>
            <a:r>
              <a:rPr lang="en-US" sz="1800" dirty="0" smtClean="0"/>
              <a:t>Load </a:t>
            </a:r>
            <a:r>
              <a:rPr lang="en-US" sz="1800" dirty="0"/>
              <a:t>Balancer </a:t>
            </a:r>
            <a:r>
              <a:rPr lang="en-US" sz="1800" b="1" dirty="0" smtClean="0"/>
              <a:t>WEB-APP-LB</a:t>
            </a:r>
          </a:p>
          <a:p>
            <a:r>
              <a:rPr lang="en-US" sz="1600" dirty="0"/>
              <a:t>Public </a:t>
            </a:r>
            <a:r>
              <a:rPr lang="en-US" sz="1600" dirty="0" smtClean="0"/>
              <a:t>Subnet1, Public </a:t>
            </a:r>
          </a:p>
          <a:p>
            <a:r>
              <a:rPr lang="en-US" sz="1600" dirty="0" err="1" smtClean="0"/>
              <a:t>LoadBalancer</a:t>
            </a:r>
            <a:r>
              <a:rPr lang="en-US" sz="1600" dirty="0" smtClean="0"/>
              <a:t> SG</a:t>
            </a:r>
          </a:p>
          <a:p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/>
              <a:t>Target </a:t>
            </a:r>
            <a:r>
              <a:rPr lang="en-US" sz="1800" dirty="0" smtClean="0"/>
              <a:t>Group </a:t>
            </a:r>
            <a:r>
              <a:rPr lang="en-US" sz="1800" b="1" dirty="0" smtClean="0"/>
              <a:t>Web-App-Targets</a:t>
            </a:r>
          </a:p>
          <a:p>
            <a:r>
              <a:rPr lang="en-US" sz="1800" dirty="0" smtClean="0"/>
              <a:t>Scaling Group </a:t>
            </a:r>
            <a:r>
              <a:rPr lang="en-US" sz="1800" b="1" dirty="0" smtClean="0"/>
              <a:t>Web-APP-ASG</a:t>
            </a:r>
          </a:p>
          <a:p>
            <a:r>
              <a:rPr lang="en-US" sz="1600" dirty="0"/>
              <a:t>Private Subnet1, Private </a:t>
            </a:r>
            <a:r>
              <a:rPr lang="en-US" sz="1600" dirty="0" smtClean="0"/>
              <a:t>Subnet2</a:t>
            </a:r>
          </a:p>
          <a:p>
            <a:r>
              <a:rPr lang="en-US" sz="1600" dirty="0" smtClean="0"/>
              <a:t>Launch Template based on </a:t>
            </a:r>
            <a:r>
              <a:rPr lang="en-US" sz="1600" b="1" dirty="0" smtClean="0"/>
              <a:t>Phase3Inst</a:t>
            </a:r>
          </a:p>
          <a:p>
            <a:endParaRPr lang="en-US" sz="1600" dirty="0" smtClean="0"/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 descr="C:\Users\TopOne\Desktop\LabBuildingHighlyAvaiScaApp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15720"/>
            <a:ext cx="5334000" cy="417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0179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web-lab-</a:t>
            </a:r>
            <a:r>
              <a:rPr lang="en-US" dirty="0" err="1" smtClean="0"/>
              <a:t>db</a:t>
            </a:r>
            <a:r>
              <a:rPr lang="en-US" dirty="0" smtClean="0"/>
              <a:t> successfully accessed through LB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migrated to RDS can be accessed through load balancer’s  DNS name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990600"/>
            <a:ext cx="5943600" cy="334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64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test successfully performed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Through running script on Phase2Inst</a:t>
            </a:r>
            <a:endParaRPr lang="en-US" dirty="0"/>
          </a:p>
        </p:txBody>
      </p:sp>
      <p:pic>
        <p:nvPicPr>
          <p:cNvPr id="5" name="Picture 4" descr="E:\DigitalGarage\DEPI\Technical\Building a Highly Available Scalable Web Application\scrennshot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838200"/>
            <a:ext cx="5943600" cy="3342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9852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94164"/>
            <a:ext cx="7523809" cy="39820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prstClr val="black"/>
                </a:solidFill>
                <a:latin typeface="Cambria"/>
                <a:ea typeface="Times New Roman"/>
                <a:cs typeface="Times New Roman"/>
              </a:rPr>
              <a:t>AWS Project: Securing Cloud Resources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828800"/>
            <a:ext cx="5257800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FF00FF"/>
                </a:solidFill>
                <a:latin typeface="Brush Script MT" pitchFamily="66" charset="0"/>
              </a:rPr>
              <a:t>Thanks </a:t>
            </a:r>
            <a:r>
              <a:rPr lang="en-US" sz="9600" dirty="0" err="1" smtClean="0">
                <a:solidFill>
                  <a:srgbClr val="FF00FF"/>
                </a:solidFill>
                <a:latin typeface="Brush Script MT" pitchFamily="66" charset="0"/>
              </a:rPr>
              <a:t>Alot</a:t>
            </a:r>
            <a:endParaRPr lang="en-US" sz="9600" dirty="0">
              <a:solidFill>
                <a:srgbClr val="FF00FF"/>
              </a:solidFill>
              <a:latin typeface="Brush Script M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24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lv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b="1" kern="0" dirty="0" smtClean="0">
                <a:solidFill>
                  <a:srgbClr val="365F91"/>
                </a:solidFill>
                <a:effectLst/>
                <a:latin typeface="Cambria"/>
                <a:ea typeface="Times New Roman"/>
                <a:cs typeface="Times New Roman"/>
              </a:rPr>
              <a:t>Architectural Diagram</a:t>
            </a:r>
            <a:br>
              <a:rPr lang="en-US" b="1" kern="0" dirty="0" smtClean="0">
                <a:solidFill>
                  <a:srgbClr val="365F91"/>
                </a:solidFill>
                <a:effectLst/>
                <a:latin typeface="Cambria"/>
                <a:ea typeface="Times New Roman"/>
                <a:cs typeface="Times New Roman"/>
              </a:rPr>
            </a:br>
            <a:endParaRPr lang="en-US" dirty="0"/>
          </a:p>
        </p:txBody>
      </p:sp>
      <p:pic>
        <p:nvPicPr>
          <p:cNvPr id="3" name="Picture 2" descr="C:\Users\TopOne\Desktop\LabBuildingHighlyAvaiScaApp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15720"/>
            <a:ext cx="7772400" cy="5085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944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  <a:ea typeface="Cambria" pitchFamily="18" charset="0"/>
                <a:cs typeface="Arial"/>
              </a:rPr>
              <a:t>VPC</a:t>
            </a:r>
            <a:r>
              <a:rPr lang="en-US" kern="0" dirty="0">
                <a:solidFill>
                  <a:srgbClr val="365F91"/>
                </a:solidFill>
                <a:latin typeface="Cambria"/>
                <a:ea typeface="Times New Roman"/>
                <a:cs typeface="Times New Roman"/>
              </a:rPr>
              <a:t/>
            </a:r>
            <a:br>
              <a:rPr lang="en-US" kern="0" dirty="0">
                <a:solidFill>
                  <a:srgbClr val="365F91"/>
                </a:solidFill>
                <a:latin typeface="Cambria"/>
                <a:ea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1800" b="1" dirty="0" smtClean="0"/>
              <a:t>Region</a:t>
            </a:r>
            <a:endParaRPr lang="en-US" sz="1800" b="1" dirty="0"/>
          </a:p>
          <a:p>
            <a:r>
              <a:rPr lang="en-US" sz="1800" dirty="0"/>
              <a:t>US East (N. Virginia) </a:t>
            </a:r>
            <a:r>
              <a:rPr lang="en-US" sz="1800" dirty="0" smtClean="0"/>
              <a:t>us-east-1</a:t>
            </a:r>
          </a:p>
          <a:p>
            <a:endParaRPr lang="en-US" sz="1800" dirty="0" smtClean="0"/>
          </a:p>
          <a:p>
            <a:r>
              <a:rPr lang="en-US" sz="1800" b="1" dirty="0"/>
              <a:t>VPC</a:t>
            </a:r>
          </a:p>
          <a:p>
            <a:r>
              <a:rPr lang="en-US" sz="1800" dirty="0"/>
              <a:t>Name tag – optional:  </a:t>
            </a:r>
            <a:r>
              <a:rPr lang="en-US" sz="1800" b="1" dirty="0"/>
              <a:t>Web Lab VPC</a:t>
            </a:r>
            <a:endParaRPr lang="en-US" sz="1800" dirty="0"/>
          </a:p>
          <a:p>
            <a:r>
              <a:rPr lang="en-US" sz="1800" dirty="0"/>
              <a:t>IPv4 CIDR:  </a:t>
            </a:r>
            <a:r>
              <a:rPr lang="en-US" sz="1800" b="1" dirty="0"/>
              <a:t>10.0.0.0 /16</a:t>
            </a:r>
            <a:endParaRPr lang="en-US" sz="1800" dirty="0"/>
          </a:p>
          <a:p>
            <a:r>
              <a:rPr lang="en-US" sz="1800" b="1" i="1" dirty="0"/>
              <a:t>	</a:t>
            </a:r>
            <a:endParaRPr lang="en-US" sz="1800" dirty="0"/>
          </a:p>
        </p:txBody>
      </p:sp>
      <p:pic>
        <p:nvPicPr>
          <p:cNvPr id="6" name="Picture 5" descr="C:\Users\TopOne\Desktop\LabBuildingHighlyAvaiScaApp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15720"/>
            <a:ext cx="5334000" cy="417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789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  <a:ea typeface="Cambria" pitchFamily="18" charset="0"/>
                <a:cs typeface="Arial"/>
              </a:rPr>
              <a:t>VPC</a:t>
            </a:r>
            <a:r>
              <a:rPr lang="en-US" kern="0" dirty="0">
                <a:solidFill>
                  <a:srgbClr val="365F91"/>
                </a:solidFill>
                <a:latin typeface="Cambria"/>
                <a:ea typeface="Times New Roman"/>
                <a:cs typeface="Times New Roman"/>
              </a:rPr>
              <a:t/>
            </a:r>
            <a:br>
              <a:rPr lang="en-US" kern="0" dirty="0">
                <a:solidFill>
                  <a:srgbClr val="365F91"/>
                </a:solidFill>
                <a:latin typeface="Cambria"/>
                <a:ea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590800" cy="4691063"/>
          </a:xfrm>
        </p:spPr>
        <p:txBody>
          <a:bodyPr>
            <a:noAutofit/>
          </a:bodyPr>
          <a:lstStyle/>
          <a:p>
            <a:r>
              <a:rPr lang="en-US" sz="1800" b="1" dirty="0"/>
              <a:t>Public </a:t>
            </a:r>
            <a:r>
              <a:rPr lang="en-US" sz="1800" b="1" dirty="0" smtClean="0"/>
              <a:t>Subnet1</a:t>
            </a:r>
          </a:p>
          <a:p>
            <a:r>
              <a:rPr lang="en-US" sz="1800" dirty="0" smtClean="0"/>
              <a:t>10.0.0.0/24</a:t>
            </a:r>
          </a:p>
          <a:p>
            <a:endParaRPr lang="en-US" sz="1800" b="1" dirty="0" smtClean="0"/>
          </a:p>
          <a:p>
            <a:r>
              <a:rPr lang="en-US" sz="1800" b="1" dirty="0"/>
              <a:t>Public </a:t>
            </a:r>
            <a:r>
              <a:rPr lang="en-US" sz="1800" b="1" dirty="0" smtClean="0"/>
              <a:t>Subnet2</a:t>
            </a:r>
          </a:p>
          <a:p>
            <a:r>
              <a:rPr lang="en-US" sz="1800" dirty="0" smtClean="0"/>
              <a:t>10.0.1.0/24</a:t>
            </a:r>
          </a:p>
          <a:p>
            <a:endParaRPr lang="en-US" sz="1800" b="1" dirty="0" smtClean="0"/>
          </a:p>
          <a:p>
            <a:r>
              <a:rPr lang="en-US" sz="1800" b="1" dirty="0"/>
              <a:t>Private </a:t>
            </a:r>
            <a:r>
              <a:rPr lang="en-US" sz="1800" b="1" dirty="0" smtClean="0"/>
              <a:t>Subnet1</a:t>
            </a:r>
          </a:p>
          <a:p>
            <a:r>
              <a:rPr lang="en-US" sz="1800" dirty="0" smtClean="0"/>
              <a:t>10.0.2.0/24</a:t>
            </a:r>
          </a:p>
          <a:p>
            <a:endParaRPr lang="en-US" sz="1800" b="1" dirty="0" smtClean="0"/>
          </a:p>
          <a:p>
            <a:r>
              <a:rPr lang="en-US" sz="1800" b="1" dirty="0"/>
              <a:t>Private </a:t>
            </a:r>
            <a:r>
              <a:rPr lang="en-US" sz="1800" b="1" dirty="0" smtClean="0"/>
              <a:t>Subnet2</a:t>
            </a:r>
          </a:p>
          <a:p>
            <a:r>
              <a:rPr lang="en-US" sz="1800" dirty="0"/>
              <a:t>10.0.3.0/24</a:t>
            </a:r>
            <a:r>
              <a:rPr lang="en-US" sz="1800" b="1" i="1" dirty="0"/>
              <a:t>	</a:t>
            </a:r>
            <a:endParaRPr lang="en-US" sz="1800" dirty="0"/>
          </a:p>
        </p:txBody>
      </p:sp>
      <p:pic>
        <p:nvPicPr>
          <p:cNvPr id="6" name="Picture 5" descr="C:\Users\TopOne\Desktop\LabBuildingHighlyAvaiScaApp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15720"/>
            <a:ext cx="5334000" cy="417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13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  <a:ea typeface="Cambria" pitchFamily="18" charset="0"/>
                <a:cs typeface="Arial"/>
              </a:rPr>
              <a:t>VPC</a:t>
            </a:r>
            <a:r>
              <a:rPr lang="en-US" kern="0" dirty="0">
                <a:solidFill>
                  <a:srgbClr val="365F91"/>
                </a:solidFill>
                <a:latin typeface="Cambria"/>
                <a:ea typeface="Times New Roman"/>
                <a:cs typeface="Times New Roman"/>
              </a:rPr>
              <a:t/>
            </a:r>
            <a:br>
              <a:rPr lang="en-US" kern="0" dirty="0">
                <a:solidFill>
                  <a:srgbClr val="365F91"/>
                </a:solidFill>
                <a:latin typeface="Cambria"/>
                <a:ea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590800" cy="4691063"/>
          </a:xfrm>
        </p:spPr>
        <p:txBody>
          <a:bodyPr>
            <a:noAutofit/>
          </a:bodyPr>
          <a:lstStyle/>
          <a:p>
            <a:r>
              <a:rPr lang="en-US" sz="1800" dirty="0">
                <a:ea typeface="Calibri"/>
                <a:cs typeface="Arial"/>
              </a:rPr>
              <a:t>Internet </a:t>
            </a:r>
            <a:r>
              <a:rPr lang="en-US" sz="1800" dirty="0" smtClean="0">
                <a:ea typeface="Calibri"/>
                <a:cs typeface="Arial"/>
              </a:rPr>
              <a:t>Gateway</a:t>
            </a:r>
          </a:p>
          <a:p>
            <a:r>
              <a:rPr lang="en-US" sz="1800" b="1" dirty="0"/>
              <a:t>Web Lab </a:t>
            </a:r>
            <a:r>
              <a:rPr lang="en-US" sz="1800" b="1" dirty="0" smtClean="0"/>
              <a:t>IGW</a:t>
            </a:r>
          </a:p>
          <a:p>
            <a:endParaRPr lang="en-US" sz="1800" b="1" i="1" dirty="0"/>
          </a:p>
          <a:p>
            <a:r>
              <a:rPr lang="en-US" sz="1800" dirty="0" smtClean="0">
                <a:ea typeface="Calibri"/>
                <a:cs typeface="Arial"/>
              </a:rPr>
              <a:t>NAT Gateway </a:t>
            </a:r>
            <a:r>
              <a:rPr lang="en-US" sz="1800" dirty="0" smtClean="0"/>
              <a:t>Name </a:t>
            </a:r>
            <a:r>
              <a:rPr lang="en-US" sz="1800" b="1" dirty="0" err="1" smtClean="0"/>
              <a:t>groupNATgateway</a:t>
            </a:r>
            <a:endParaRPr lang="en-US" sz="1800" dirty="0"/>
          </a:p>
          <a:p>
            <a:r>
              <a:rPr lang="en-US" sz="1600" dirty="0" smtClean="0"/>
              <a:t>Public Subnet1</a:t>
            </a:r>
            <a:endParaRPr lang="en-US" sz="1600" dirty="0"/>
          </a:p>
          <a:p>
            <a:endParaRPr lang="en-US" sz="1800" dirty="0"/>
          </a:p>
        </p:txBody>
      </p:sp>
      <p:pic>
        <p:nvPicPr>
          <p:cNvPr id="6" name="Picture 5" descr="C:\Users\TopOne\Desktop\LabBuildingHighlyAvaiScaApp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15720"/>
            <a:ext cx="5334000" cy="417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5432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  <a:ea typeface="Cambria" pitchFamily="18" charset="0"/>
                <a:cs typeface="Arial"/>
              </a:rPr>
              <a:t>VPC</a:t>
            </a:r>
            <a:r>
              <a:rPr lang="en-US" kern="0" dirty="0">
                <a:solidFill>
                  <a:srgbClr val="365F91"/>
                </a:solidFill>
                <a:latin typeface="Cambria"/>
                <a:ea typeface="Times New Roman"/>
                <a:cs typeface="Times New Roman"/>
              </a:rPr>
              <a:t/>
            </a:r>
            <a:br>
              <a:rPr lang="en-US" kern="0" dirty="0">
                <a:solidFill>
                  <a:srgbClr val="365F91"/>
                </a:solidFill>
                <a:latin typeface="Cambria"/>
                <a:ea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590800" cy="4691063"/>
          </a:xfrm>
        </p:spPr>
        <p:txBody>
          <a:bodyPr>
            <a:noAutofit/>
          </a:bodyPr>
          <a:lstStyle/>
          <a:p>
            <a:r>
              <a:rPr lang="en-US" sz="1800" b="1" dirty="0"/>
              <a:t>Private Route </a:t>
            </a:r>
            <a:r>
              <a:rPr lang="en-US" sz="1800" b="1" dirty="0" smtClean="0"/>
              <a:t>Table</a:t>
            </a:r>
          </a:p>
          <a:p>
            <a:r>
              <a:rPr lang="en-US" sz="1800" dirty="0"/>
              <a:t>Routes </a:t>
            </a:r>
            <a:r>
              <a:rPr lang="en-US" sz="1800" dirty="0" smtClean="0"/>
              <a:t>locally </a:t>
            </a:r>
            <a:r>
              <a:rPr lang="en-US" sz="1800" dirty="0"/>
              <a:t>within the VPC, and into NAT </a:t>
            </a:r>
            <a:r>
              <a:rPr lang="en-US" sz="1800" dirty="0" smtClean="0"/>
              <a:t>gateway</a:t>
            </a:r>
          </a:p>
          <a:p>
            <a:r>
              <a:rPr lang="en-US" sz="1600" dirty="0"/>
              <a:t>Private Subnet1, Private Subnet2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b="1" dirty="0">
                <a:ea typeface="Calibri"/>
                <a:cs typeface="Arial"/>
              </a:rPr>
              <a:t>Public Route Table </a:t>
            </a:r>
            <a:endParaRPr lang="en-US" sz="1800" b="1" dirty="0" smtClean="0">
              <a:ea typeface="Calibri"/>
              <a:cs typeface="Arial"/>
            </a:endParaRPr>
          </a:p>
          <a:p>
            <a:r>
              <a:rPr lang="en-US" sz="1800" dirty="0" smtClean="0"/>
              <a:t>Web </a:t>
            </a:r>
            <a:r>
              <a:rPr lang="en-US" sz="1800" dirty="0"/>
              <a:t>Lab Public RT</a:t>
            </a:r>
          </a:p>
          <a:p>
            <a:r>
              <a:rPr lang="en-US" sz="1800" dirty="0" smtClean="0"/>
              <a:t>Routes to </a:t>
            </a:r>
            <a:r>
              <a:rPr lang="en-US" sz="1800" b="1" dirty="0" smtClean="0"/>
              <a:t>Web </a:t>
            </a:r>
            <a:r>
              <a:rPr lang="en-US" sz="1800" b="1" dirty="0"/>
              <a:t>Lab IGW</a:t>
            </a:r>
            <a:endParaRPr lang="en-US" sz="1800" dirty="0"/>
          </a:p>
          <a:p>
            <a:r>
              <a:rPr lang="en-US" sz="1600" dirty="0" smtClean="0"/>
              <a:t>Public </a:t>
            </a:r>
            <a:r>
              <a:rPr lang="en-US" sz="1600" dirty="0"/>
              <a:t>Subnet1, Public Subnet2</a:t>
            </a:r>
          </a:p>
          <a:p>
            <a:endParaRPr lang="en-US" sz="1800" dirty="0"/>
          </a:p>
        </p:txBody>
      </p:sp>
      <p:pic>
        <p:nvPicPr>
          <p:cNvPr id="6" name="Picture 5" descr="C:\Users\TopOne\Desktop\LabBuildingHighlyAvaiScaApp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15720"/>
            <a:ext cx="5334000" cy="417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1266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  <a:ea typeface="Cambria" pitchFamily="18" charset="0"/>
                <a:cs typeface="Arial"/>
              </a:rPr>
              <a:t>EC2</a:t>
            </a:r>
            <a:r>
              <a:rPr lang="en-US" kern="0" dirty="0">
                <a:solidFill>
                  <a:srgbClr val="365F91"/>
                </a:solidFill>
                <a:latin typeface="Cambria"/>
                <a:ea typeface="Times New Roman"/>
                <a:cs typeface="Times New Roman"/>
              </a:rPr>
              <a:t/>
            </a:r>
            <a:br>
              <a:rPr lang="en-US" kern="0" dirty="0">
                <a:solidFill>
                  <a:srgbClr val="365F91"/>
                </a:solidFill>
                <a:latin typeface="Cambria"/>
                <a:ea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590800" cy="4691063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Phase2Inst</a:t>
            </a:r>
          </a:p>
          <a:p>
            <a:r>
              <a:rPr lang="en-US" sz="1800" dirty="0"/>
              <a:t>Public </a:t>
            </a:r>
            <a:r>
              <a:rPr lang="en-US" sz="1800" dirty="0" smtClean="0"/>
              <a:t>Subnet1</a:t>
            </a:r>
          </a:p>
          <a:p>
            <a:r>
              <a:rPr lang="en-US" sz="1800" dirty="0"/>
              <a:t>Web APP </a:t>
            </a:r>
            <a:r>
              <a:rPr lang="en-US" sz="1800" dirty="0" smtClean="0"/>
              <a:t>SG</a:t>
            </a:r>
          </a:p>
          <a:p>
            <a:r>
              <a:rPr lang="en-US" sz="1800" dirty="0" smtClean="0"/>
              <a:t>UserdataScript-phase-2.sh</a:t>
            </a:r>
          </a:p>
          <a:p>
            <a:endParaRPr lang="en-US" sz="1800" b="1" dirty="0" smtClean="0"/>
          </a:p>
          <a:p>
            <a:r>
              <a:rPr lang="en-US" sz="1800" b="1" dirty="0"/>
              <a:t> </a:t>
            </a:r>
            <a:r>
              <a:rPr lang="en-US" sz="1800" b="1" dirty="0" smtClean="0"/>
              <a:t>Phase3Inst</a:t>
            </a:r>
          </a:p>
          <a:p>
            <a:r>
              <a:rPr lang="en-US" sz="1800" dirty="0"/>
              <a:t>Public </a:t>
            </a:r>
            <a:r>
              <a:rPr lang="en-US" sz="1800" dirty="0" smtClean="0"/>
              <a:t>Subnet1</a:t>
            </a:r>
          </a:p>
          <a:p>
            <a:r>
              <a:rPr lang="en-US" sz="1800" dirty="0"/>
              <a:t>Web APP </a:t>
            </a:r>
            <a:r>
              <a:rPr lang="en-US" sz="1800" dirty="0" smtClean="0"/>
              <a:t>SG</a:t>
            </a:r>
          </a:p>
          <a:p>
            <a:r>
              <a:rPr lang="en-US" sz="1800" dirty="0"/>
              <a:t>UserdataScript-phase-3.sh </a:t>
            </a:r>
          </a:p>
        </p:txBody>
      </p:sp>
      <p:pic>
        <p:nvPicPr>
          <p:cNvPr id="6" name="Picture 5" descr="C:\Users\TopOne\Desktop\LabBuildingHighlyAvaiScaApp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15720"/>
            <a:ext cx="5334000" cy="417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311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  <a:ea typeface="Cambria" pitchFamily="18" charset="0"/>
                <a:cs typeface="Arial"/>
              </a:rPr>
              <a:t>VPC</a:t>
            </a:r>
            <a:r>
              <a:rPr lang="en-US" kern="0" dirty="0">
                <a:solidFill>
                  <a:srgbClr val="365F91"/>
                </a:solidFill>
                <a:latin typeface="Cambria"/>
                <a:ea typeface="Times New Roman"/>
                <a:cs typeface="Times New Roman"/>
              </a:rPr>
              <a:t/>
            </a:r>
            <a:br>
              <a:rPr lang="en-US" kern="0" dirty="0">
                <a:solidFill>
                  <a:srgbClr val="365F91"/>
                </a:solidFill>
                <a:latin typeface="Cambria"/>
                <a:ea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590800" cy="4691063"/>
          </a:xfrm>
        </p:spPr>
        <p:txBody>
          <a:bodyPr>
            <a:noAutofit/>
          </a:bodyPr>
          <a:lstStyle/>
          <a:p>
            <a:r>
              <a:rPr lang="en-US" sz="1800" b="1" dirty="0"/>
              <a:t>Web APP </a:t>
            </a:r>
            <a:r>
              <a:rPr lang="en-US" sz="1800" b="1" dirty="0" smtClean="0"/>
              <a:t>SG</a:t>
            </a:r>
          </a:p>
          <a:p>
            <a:r>
              <a:rPr lang="en-US" sz="1800" dirty="0"/>
              <a:t>Allows HTTP and SSH traffic to web </a:t>
            </a:r>
            <a:r>
              <a:rPr lang="en-US" sz="1800" dirty="0" smtClean="0"/>
              <a:t>servers</a:t>
            </a:r>
          </a:p>
          <a:p>
            <a:endParaRPr lang="en-US" sz="1800" b="1" dirty="0"/>
          </a:p>
          <a:p>
            <a:r>
              <a:rPr lang="en-US" sz="1800" b="1" dirty="0"/>
              <a:t>DB </a:t>
            </a:r>
            <a:r>
              <a:rPr lang="en-US" sz="1800" b="1" dirty="0" smtClean="0"/>
              <a:t>SG</a:t>
            </a:r>
          </a:p>
          <a:p>
            <a:r>
              <a:rPr lang="en-US" sz="1800" dirty="0"/>
              <a:t>Permits access to DB from web APP </a:t>
            </a:r>
            <a:r>
              <a:rPr lang="en-US" sz="1800" dirty="0" smtClean="0"/>
              <a:t>SG and </a:t>
            </a:r>
            <a:r>
              <a:rPr lang="en-US" sz="1800" dirty="0" err="1" smtClean="0"/>
              <a:t>AuSC</a:t>
            </a:r>
            <a:r>
              <a:rPr lang="en-US" sz="1800" dirty="0" smtClean="0"/>
              <a:t> SG</a:t>
            </a:r>
          </a:p>
          <a:p>
            <a:endParaRPr lang="en-US" sz="1800" dirty="0"/>
          </a:p>
          <a:p>
            <a:r>
              <a:rPr lang="en-US" sz="1800" b="1" dirty="0" err="1" smtClean="0"/>
              <a:t>LoadBalancer</a:t>
            </a:r>
            <a:r>
              <a:rPr lang="en-US" sz="1800" b="1" dirty="0" smtClean="0"/>
              <a:t> SG </a:t>
            </a:r>
          </a:p>
          <a:p>
            <a:r>
              <a:rPr lang="en-US" sz="1800" dirty="0" smtClean="0"/>
              <a:t>Accepts HTTP traffic</a:t>
            </a:r>
          </a:p>
          <a:p>
            <a:endParaRPr lang="en-US" sz="1800" dirty="0"/>
          </a:p>
          <a:p>
            <a:r>
              <a:rPr lang="en-US" sz="1800" b="1" dirty="0" err="1" smtClean="0"/>
              <a:t>AuSC</a:t>
            </a:r>
            <a:r>
              <a:rPr lang="en-US" sz="1800" b="1" dirty="0" smtClean="0"/>
              <a:t> SG </a:t>
            </a:r>
          </a:p>
          <a:p>
            <a:r>
              <a:rPr lang="en-US" sz="1800" dirty="0" smtClean="0"/>
              <a:t>Accepts traffic from </a:t>
            </a:r>
            <a:r>
              <a:rPr lang="en-US" sz="1800" dirty="0" err="1" smtClean="0"/>
              <a:t>LoadBalancer</a:t>
            </a:r>
            <a:r>
              <a:rPr lang="en-US" sz="1800" dirty="0" smtClean="0"/>
              <a:t> SG 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 descr="C:\Users\TopOne\Desktop\LabBuildingHighlyAvaiScaApp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15720"/>
            <a:ext cx="5334000" cy="417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162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Phase2Inst and Phase3Inst created and tested</a:t>
            </a:r>
            <a:endParaRPr lang="en-US" dirty="0"/>
          </a:p>
        </p:txBody>
      </p:sp>
      <p:pic>
        <p:nvPicPr>
          <p:cNvPr id="5" name="Picture 4" descr="E:\DigitalGarage\DEPI\Technical\Building a Highly Available Scalable Web Application\scrennshot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273" y="1066800"/>
            <a:ext cx="5943600" cy="3342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0423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270</Words>
  <Application>Microsoft Office PowerPoint</Application>
  <PresentationFormat>On-screen Show (4:3)</PresentationFormat>
  <Paragraphs>99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Building a Highly Available Scalable Web Application</vt:lpstr>
      <vt:lpstr>Architectural Diagram </vt:lpstr>
      <vt:lpstr>VPC </vt:lpstr>
      <vt:lpstr>VPC </vt:lpstr>
      <vt:lpstr>VPC </vt:lpstr>
      <vt:lpstr>VPC </vt:lpstr>
      <vt:lpstr>EC2 </vt:lpstr>
      <vt:lpstr>VPC </vt:lpstr>
      <vt:lpstr>Phase2Inst and Phase3Inst created and tested</vt:lpstr>
      <vt:lpstr>Phase2Inst and Phase3Inst created and tested</vt:lpstr>
      <vt:lpstr>RDS </vt:lpstr>
      <vt:lpstr>Auto Scaling </vt:lpstr>
      <vt:lpstr>web-lab-db successfully accessed through LB </vt:lpstr>
      <vt:lpstr>Loading test successfully performed</vt:lpstr>
      <vt:lpstr>AWS Project: Securing Cloud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Project: Securing Cloud Resources</dc:title>
  <dc:creator>TopOne</dc:creator>
  <cp:lastModifiedBy>TopOne</cp:lastModifiedBy>
  <cp:revision>14</cp:revision>
  <dcterms:created xsi:type="dcterms:W3CDTF">2024-10-23T12:31:02Z</dcterms:created>
  <dcterms:modified xsi:type="dcterms:W3CDTF">2024-10-23T14:57:30Z</dcterms:modified>
</cp:coreProperties>
</file>