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-east-1.console.aws.amazon.com/s3/buckets/data-bucket-0f5b6967c3fbd9bcb?region=us-east-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Cambria"/>
                <a:ea typeface="Times New Roman"/>
                <a:cs typeface="Times New Roman"/>
              </a:rPr>
              <a:t>AWS Project: Securing Cloud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30304"/>
              </p:ext>
            </p:extLst>
          </p:nvPr>
        </p:nvGraphicFramePr>
        <p:xfrm>
          <a:off x="533400" y="3505200"/>
          <a:ext cx="8229600" cy="2145920"/>
        </p:xfrm>
        <a:graphic>
          <a:graphicData uri="http://schemas.openxmlformats.org/drawingml/2006/table">
            <a:tbl>
              <a:tblPr firstRow="1" firstCol="1" bandRow="1"/>
              <a:tblGrid>
                <a:gridCol w="82296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Project Report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Mohammed Ibrahim </a:t>
                      </a:r>
                      <a:r>
                        <a:rPr lang="en-US" sz="1400" b="1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Hamissa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AWS Cloud Solutions Admin and Architect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ALX1-ISS4-M1e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October, 2024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4600" cy="11620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</a:p>
        </p:txBody>
      </p:sp>
      <p:pic>
        <p:nvPicPr>
          <p:cNvPr id="4" name="Picture 3" descr="E:\DigitalGarage\DEPI\Technical\Securing and Monitoring Resources with AWS\ScreenShot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7997"/>
            <a:ext cx="7772400" cy="4261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5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4600" cy="11620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</a:p>
        </p:txBody>
      </p:sp>
      <p:pic>
        <p:nvPicPr>
          <p:cNvPr id="5" name="Picture 4" descr="E:\DigitalGarage\DEPI\Technical\Securing and Monitoring Resources with AWS\ScreenShot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7997"/>
            <a:ext cx="7772400" cy="441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19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/>
          <a:lstStyle/>
          <a:p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Created an EC2 instance named </a:t>
            </a:r>
            <a:r>
              <a:rPr lang="en-US" sz="1600" dirty="0" err="1" smtClean="0">
                <a:effectLst/>
                <a:latin typeface="Times New Roman"/>
                <a:ea typeface="Times New Roman"/>
                <a:cs typeface="Arial"/>
              </a:rPr>
              <a:t>EncryptedInstance</a:t>
            </a: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 with encrypted root volume.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Generated a data key using AWS KMS.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Encrypted and decrypted the </a:t>
            </a:r>
            <a:r>
              <a:rPr lang="en-US" sz="1600" dirty="0" smtClean="0">
                <a:effectLst/>
                <a:latin typeface="Courier New"/>
                <a:ea typeface="Times New Roman"/>
                <a:cs typeface="Arial"/>
              </a:rPr>
              <a:t>data_unencrypted.txt</a:t>
            </a: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 file using the data key.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latin typeface="Times New Roman"/>
                <a:ea typeface="Calibri"/>
                <a:cs typeface="Arial"/>
              </a:rPr>
              <a:t>	</a:t>
            </a:r>
            <a:r>
              <a:rPr lang="en-US" sz="1800" b="1" dirty="0" smtClean="0">
                <a:latin typeface="Times New Roman"/>
                <a:ea typeface="Calibri"/>
                <a:cs typeface="Arial"/>
              </a:rPr>
              <a:t>(figure)</a:t>
            </a:r>
            <a:endParaRPr lang="en-US" sz="1800" b="1" dirty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7" name="Picture 6" descr="E:\DigitalGarage\DEPI\Technical\Securing and Monitoring Resources with AWS\ScreenShot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5562600" cy="3342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0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/>
          <a:lstStyle/>
          <a:p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Secrets Manager secret and encrypted it with the KMS key.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Retrieved the secret using the AWS CLI.</a:t>
            </a:r>
            <a:endParaRPr lang="en-US" sz="1800" dirty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latin typeface="Times New Roman"/>
                <a:ea typeface="Calibri"/>
                <a:cs typeface="Arial"/>
              </a:rPr>
              <a:t>	</a:t>
            </a:r>
            <a:r>
              <a:rPr lang="en-US" sz="1800" b="1" dirty="0" smtClean="0">
                <a:latin typeface="Times New Roman"/>
                <a:ea typeface="Calibri"/>
                <a:cs typeface="Arial"/>
              </a:rPr>
              <a:t>(figure)</a:t>
            </a:r>
            <a:endParaRPr lang="en-US" sz="1800" b="1" dirty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5" name="Picture 4" descr="E:\DigitalGarage\DEPI\Technical\Securing and Monitoring Resources with AWS\ScreenShot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7997"/>
            <a:ext cx="5486400" cy="3342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6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7937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4: Monitoring and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CloudTrail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trail to record S3 API calls.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an Athena table to query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CloudTrail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log data.</a:t>
            </a:r>
            <a:endParaRPr lang="en-US" sz="1800" dirty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600" dirty="0" smtClean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latin typeface="Times New Roman"/>
                <a:ea typeface="Calibri"/>
                <a:cs typeface="Arial"/>
              </a:rPr>
              <a:t>	</a:t>
            </a:r>
            <a:r>
              <a:rPr lang="en-US" sz="2000" b="1" dirty="0" smtClean="0">
                <a:latin typeface="Times New Roman"/>
                <a:ea typeface="Calibri"/>
                <a:cs typeface="Arial"/>
              </a:rPr>
              <a:t>(figures)</a:t>
            </a:r>
            <a:endParaRPr lang="en-US" sz="2000" b="1" dirty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6" name="Picture 5" descr="E:\DigitalGarage\DEPI\Technical\Securing and Monitoring Resources with AWS\ScreenShot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5257800" cy="259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DigitalGarage\DEPI\Technical\Securing and Monitoring Resources with AWS\ScreenShot1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4038600"/>
            <a:ext cx="5285510" cy="2542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89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7937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4: Monitoring and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CloudWatch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Logs to monitor secure logs from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EncryptedInstance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Collected and analyzed SSH access attempts.</a:t>
            </a:r>
            <a:endParaRPr lang="en-US" sz="1800" dirty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600" dirty="0" smtClean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latin typeface="Times New Roman"/>
                <a:ea typeface="Calibri"/>
                <a:cs typeface="Arial"/>
              </a:rPr>
              <a:t>	</a:t>
            </a:r>
            <a:r>
              <a:rPr lang="en-US" sz="2000" b="1" dirty="0" smtClean="0">
                <a:latin typeface="Times New Roman"/>
                <a:ea typeface="Calibri"/>
                <a:cs typeface="Arial"/>
              </a:rPr>
              <a:t>(figures)</a:t>
            </a:r>
            <a:endParaRPr lang="en-US" sz="2000" b="1" dirty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8" name="Picture 7" descr="E:\DigitalGarage\DEPI\Technical\Securing and Monitoring Resources with AWS\ScreenShot1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1143000"/>
            <a:ext cx="5285510" cy="293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:\DigitalGarage\DEPI\Technical\Securing and Monitoring Resources with AWS\ScreenShot1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4073236"/>
            <a:ext cx="5285510" cy="2469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26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7937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4: Monitoring and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533400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Created a </a:t>
            </a:r>
            <a:r>
              <a:rPr lang="en-US" sz="1900" dirty="0" err="1" smtClean="0">
                <a:effectLst/>
                <a:latin typeface="Times New Roman"/>
                <a:ea typeface="Times New Roman"/>
                <a:cs typeface="Arial"/>
              </a:rPr>
              <a:t>CloudWatch</a:t>
            </a: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 metric filter to detect invalid user access attempts.</a:t>
            </a:r>
            <a:endParaRPr lang="en-US" sz="19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Created a </a:t>
            </a:r>
            <a:r>
              <a:rPr lang="en-US" sz="1900" dirty="0" err="1" smtClean="0">
                <a:effectLst/>
                <a:latin typeface="Times New Roman"/>
                <a:ea typeface="Times New Roman"/>
                <a:cs typeface="Arial"/>
              </a:rPr>
              <a:t>CloudWatch</a:t>
            </a: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 alarm to send notifications when the alarm threshold is met. </a:t>
            </a:r>
            <a:r>
              <a:rPr lang="en-US" sz="2200" b="1" dirty="0" smtClean="0">
                <a:effectLst/>
                <a:latin typeface="Times New Roman"/>
                <a:ea typeface="Times New Roman"/>
                <a:cs typeface="Arial"/>
              </a:rPr>
              <a:t>(figures)</a:t>
            </a:r>
            <a:endParaRPr lang="en-US" sz="2200" b="1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Configured AWS </a:t>
            </a:r>
            <a:r>
              <a:rPr lang="en-US" sz="1900" dirty="0" err="1" smtClean="0">
                <a:effectLst/>
                <a:latin typeface="Times New Roman"/>
                <a:ea typeface="Times New Roman"/>
                <a:cs typeface="Arial"/>
              </a:rPr>
              <a:t>Config</a:t>
            </a: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 to assess security settings for S3 buckets.</a:t>
            </a:r>
            <a:endParaRPr lang="en-US" sz="19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900" dirty="0" smtClean="0">
                <a:effectLst/>
                <a:latin typeface="Times New Roman"/>
                <a:ea typeface="Times New Roman"/>
                <a:cs typeface="Arial"/>
              </a:rPr>
              <a:t>Created a remediation action to enable object logging on noncompliant buckets.</a:t>
            </a:r>
            <a:endParaRPr lang="en-US" sz="1900" dirty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600" dirty="0" smtClean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6" name="Picture 5" descr="E:\DigitalGarage\DEPI\Technical\Securing and Monitoring Resources with AWS\ScreenShot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1295401"/>
            <a:ext cx="5250874" cy="259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DigitalGarage\DEPI\Technical\Securing and Monitoring Resources with AWS\ScreenShot15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3733800"/>
            <a:ext cx="5250874" cy="265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mbria"/>
                <a:ea typeface="Times New Roman"/>
                <a:cs typeface="Times New Roman"/>
              </a:rPr>
              <a:t>AWS Project: Securing Cloud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76400"/>
            <a:ext cx="784859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828800"/>
            <a:ext cx="52578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FF"/>
                </a:solidFill>
                <a:latin typeface="Brush Script MT" pitchFamily="66" charset="0"/>
              </a:rPr>
              <a:t>Thanks </a:t>
            </a:r>
            <a:r>
              <a:rPr lang="en-US" sz="9600" dirty="0" err="1" smtClean="0">
                <a:solidFill>
                  <a:srgbClr val="FF00FF"/>
                </a:solidFill>
                <a:latin typeface="Brush Script MT" pitchFamily="66" charset="0"/>
              </a:rPr>
              <a:t>Alot</a:t>
            </a:r>
            <a:endParaRPr lang="en-US" sz="9600" dirty="0">
              <a:solidFill>
                <a:srgbClr val="FF00FF"/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1: Securing Data in Amazon S3</a:t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new S3 bucket named </a:t>
            </a:r>
            <a:r>
              <a:rPr lang="en-US" sz="1200" dirty="0" smtClean="0">
                <a:effectLst/>
                <a:latin typeface="Courier New"/>
                <a:ea typeface="Times New Roman"/>
                <a:cs typeface="Arial"/>
              </a:rPr>
              <a:t>data-bucket-</a:t>
            </a:r>
            <a:r>
              <a:rPr lang="en-US" sz="1200" dirty="0" smtClean="0">
                <a:effectLst/>
                <a:latin typeface="Courier New"/>
                <a:ea typeface="Calibri"/>
                <a:cs typeface="Arial"/>
                <a:hlinkClick r:id="rId2"/>
              </a:rPr>
              <a:t>0f5b6967c3fbd9bcb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Applied a bucket policy to restrict access to authorized users.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Enabled versioning on the </a:t>
            </a:r>
            <a:r>
              <a:rPr lang="en-US" sz="1200" dirty="0" smtClean="0">
                <a:effectLst/>
                <a:latin typeface="Courier New"/>
                <a:ea typeface="Times New Roman"/>
                <a:cs typeface="Arial"/>
              </a:rPr>
              <a:t>data-bucket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to track object changes.</a:t>
            </a:r>
            <a:r>
              <a:rPr lang="en-US" sz="2000" b="1" dirty="0" smtClean="0">
                <a:effectLst/>
                <a:latin typeface="Times New Roman"/>
                <a:ea typeface="Times New Roman"/>
                <a:cs typeface="Arial"/>
              </a:rPr>
              <a:t> (figure)</a:t>
            </a:r>
            <a:endParaRPr lang="en-US" sz="1800" b="1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Enabled object-level logging to record detailed access information.</a:t>
            </a:r>
            <a:endParaRPr lang="en-US" sz="1600" dirty="0">
              <a:ea typeface="Calibri"/>
              <a:cs typeface="Arial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050" y="1762628"/>
            <a:ext cx="5111750" cy="28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9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105400" cy="1162050"/>
          </a:xfrm>
        </p:spPr>
        <p:txBody>
          <a:bodyPr/>
          <a:lstStyle/>
          <a:p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1: Securing Data in Amazon S3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1"/>
            <a:ext cx="7924800" cy="27432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S3 Inventory to monitor object changes and generate reports.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Verified that versioning and object-level logging are working as expected.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Tested access to different versions of the </a:t>
            </a:r>
            <a:r>
              <a:rPr lang="en-US" sz="1800" dirty="0" smtClean="0">
                <a:effectLst/>
                <a:latin typeface="Courier New"/>
                <a:ea typeface="Times New Roman"/>
                <a:cs typeface="Arial"/>
              </a:rPr>
              <a:t>customers.csv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file.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an Athena table to query access logs.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Retrieved log data for specific actions, such as uploading and downloading the </a:t>
            </a:r>
            <a:r>
              <a:rPr lang="en-US" sz="1800" dirty="0" smtClean="0">
                <a:effectLst/>
                <a:latin typeface="Courier New"/>
                <a:ea typeface="Times New Roman"/>
                <a:cs typeface="Arial"/>
              </a:rPr>
              <a:t>customers.csv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file.</a:t>
            </a:r>
            <a:endParaRPr lang="en-US" sz="1800" dirty="0">
              <a:ea typeface="Calibri"/>
              <a:cs typeface="Arial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56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2: Securing VPCs</a:t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Analyzed the existing </a:t>
            </a:r>
            <a:r>
              <a:rPr lang="en-US" sz="1600" dirty="0" err="1" smtClean="0">
                <a:effectLst/>
                <a:latin typeface="Times New Roman"/>
                <a:ea typeface="Times New Roman"/>
                <a:cs typeface="Arial"/>
              </a:rPr>
              <a:t>LabVPC</a:t>
            </a: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 resources, including subnets, route table, and internet gateway.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Created a VPC flow log for </a:t>
            </a:r>
            <a:r>
              <a:rPr lang="en-US" sz="1600" dirty="0" err="1" smtClean="0">
                <a:effectLst/>
                <a:latin typeface="Times New Roman"/>
                <a:ea typeface="Times New Roman"/>
                <a:cs typeface="Arial"/>
              </a:rPr>
              <a:t>LabVPC</a:t>
            </a: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 to capture network traffic information.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Tested access to the </a:t>
            </a:r>
            <a:r>
              <a:rPr lang="en-US" sz="1600" dirty="0" err="1" smtClean="0">
                <a:effectLst/>
                <a:latin typeface="Times New Roman"/>
                <a:ea typeface="Times New Roman"/>
                <a:cs typeface="Arial"/>
              </a:rPr>
              <a:t>WebServer</a:t>
            </a: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 instance from the internet. </a:t>
            </a:r>
            <a:r>
              <a:rPr lang="en-US" sz="1800" b="1" dirty="0" smtClean="0">
                <a:effectLst/>
                <a:latin typeface="Times New Roman"/>
                <a:ea typeface="Times New Roman"/>
                <a:cs typeface="Arial"/>
              </a:rPr>
              <a:t>(figure)</a:t>
            </a:r>
            <a:endParaRPr lang="en-US" sz="1800" b="1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dirty="0" smtClean="0">
                <a:effectLst/>
                <a:latin typeface="Times New Roman"/>
                <a:ea typeface="Times New Roman"/>
                <a:cs typeface="Arial"/>
              </a:rPr>
              <a:t>Reviewed VPC flow logs to analyze network traffic patterns.</a:t>
            </a:r>
            <a:endParaRPr lang="en-US" sz="1600" dirty="0">
              <a:ea typeface="Calibri"/>
              <a:cs typeface="Arial"/>
            </a:endParaRPr>
          </a:p>
          <a:p>
            <a:endParaRPr lang="en-US" sz="1600" dirty="0"/>
          </a:p>
        </p:txBody>
      </p:sp>
      <p:pic>
        <p:nvPicPr>
          <p:cNvPr id="5" name="Content Placeholder 4" descr="E:\DigitalGarage\DEPI\Technical\Securing and Monitoring Resources with AWS\ScreenShot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762628"/>
            <a:ext cx="5111750" cy="2873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6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2: Securing VPCs</a:t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Modified the route table to allow internet traffic to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WebServerSubnet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the security group to allow inbound traffic on ports 80 and 22.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000" b="1" dirty="0" smtClean="0">
                <a:latin typeface="Times New Roman"/>
                <a:ea typeface="Calibri"/>
                <a:cs typeface="Arial"/>
              </a:rPr>
              <a:t>	(figures)</a:t>
            </a:r>
            <a:endParaRPr lang="en-US" sz="2000" b="1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network ACL for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WebServerSubnet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to provide an additional layer of security.</a:t>
            </a:r>
            <a:endParaRPr lang="en-US" sz="1800" dirty="0">
              <a:ea typeface="Calibri"/>
              <a:cs typeface="Arial"/>
            </a:endParaRPr>
          </a:p>
          <a:p>
            <a:endParaRPr lang="en-US" sz="1800" dirty="0"/>
          </a:p>
        </p:txBody>
      </p:sp>
      <p:pic>
        <p:nvPicPr>
          <p:cNvPr id="5" name="Content Placeholder 4" descr="E:\DigitalGarage\DEPI\Technical\Securing and Monitoring Resources with AWS\ScreenShot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9600"/>
            <a:ext cx="5105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DigitalGarage\DEPI\Technical\Securing and Monitoring Resources with AWS\ScreenShot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1"/>
            <a:ext cx="5181600" cy="274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84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105400" cy="1162050"/>
          </a:xfrm>
        </p:spPr>
        <p:txBody>
          <a:bodyPr/>
          <a:lstStyle/>
          <a:p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2: Securing </a:t>
            </a:r>
            <a:r>
              <a:rPr lang="en-US" kern="0" dirty="0" smtClean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VPCs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7924800" cy="373380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stateful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rule group with rules to allow specific traffic and deny others.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Tested access to the WebServer2 instance after applying the firewall policy.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network firewall named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NetworkFirewall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for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NetworkFirewallVPC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route tables for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FirewallSubnet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and WebServer2Subnet.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routes to direct traffic to the internet gateway through the firewall.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logging for the network firewall to monitor network traffic requests.</a:t>
            </a:r>
            <a:endParaRPr lang="en-US" sz="18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Analyzed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NetworkFirewallVPC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resources, including subnets, internet gateway, and network ACL.</a:t>
            </a:r>
            <a:endParaRPr lang="en-US" sz="1800" dirty="0">
              <a:ea typeface="Calibri"/>
              <a:cs typeface="Arial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9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4600" cy="11620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7924800" cy="373380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Created a customer managed key named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MyKMSKey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Configured automatic key rotation for the key.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Modified the key policy to allow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sofia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user to use the key.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Analyzed the IAM policy for the </a:t>
            </a:r>
            <a:r>
              <a:rPr lang="en-US" sz="1800" dirty="0" err="1" smtClean="0">
                <a:effectLst/>
                <a:latin typeface="Times New Roman"/>
                <a:ea typeface="Times New Roman"/>
                <a:cs typeface="Arial"/>
              </a:rPr>
              <a:t>sofia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user to verify permissions.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Updated the data-bucket encryption settings to use SSE-KMS.</a:t>
            </a:r>
            <a:endParaRPr lang="en-US" sz="1800" dirty="0" smtClean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Uploaded the </a:t>
            </a:r>
            <a:r>
              <a:rPr lang="en-US" sz="1800" dirty="0" smtClean="0">
                <a:effectLst/>
                <a:latin typeface="Courier New"/>
                <a:ea typeface="Times New Roman"/>
                <a:cs typeface="Arial"/>
              </a:rPr>
              <a:t>loan-data.csv</a:t>
            </a:r>
            <a:r>
              <a:rPr lang="en-US" sz="1800" dirty="0" smtClean="0">
                <a:effectLst/>
                <a:latin typeface="Times New Roman"/>
                <a:ea typeface="Times New Roman"/>
                <a:cs typeface="Arial"/>
              </a:rPr>
              <a:t> file to the data-bucket.</a:t>
            </a:r>
            <a:endParaRPr lang="en-US" sz="1800" dirty="0">
              <a:ea typeface="Calibri"/>
              <a:cs typeface="Arial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1600" dirty="0" smtClean="0">
                <a:ea typeface="Calibri"/>
                <a:cs typeface="Arial"/>
              </a:rPr>
              <a:t>	</a:t>
            </a:r>
            <a:r>
              <a:rPr lang="en-US" sz="1800" b="1" dirty="0" smtClean="0">
                <a:latin typeface="Courier New" pitchFamily="49" charset="0"/>
                <a:ea typeface="Calibri"/>
                <a:cs typeface="Courier New" pitchFamily="49" charset="0"/>
              </a:rPr>
              <a:t>(following figures)</a:t>
            </a:r>
            <a:endParaRPr lang="en-US" sz="1800" b="1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4600" cy="11620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</a:p>
        </p:txBody>
      </p:sp>
      <p:pic>
        <p:nvPicPr>
          <p:cNvPr id="5" name="Picture 4" descr="E:\DigitalGarage\DEPI\Technical\Securing and Monitoring Resources with AWS\ScreenShot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7997"/>
            <a:ext cx="7696200" cy="433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4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24600" cy="116205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>Phase 3: Securing AWS Resources Using AWS KMS</a:t>
            </a:r>
          </a:p>
        </p:txBody>
      </p:sp>
      <p:pic>
        <p:nvPicPr>
          <p:cNvPr id="6" name="Picture 5" descr="E:\DigitalGarage\DEPI\Technical\Securing and Monitoring Resources with AWS\ScreenShot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7997"/>
            <a:ext cx="7848600" cy="4490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52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599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AWS Project: Securing Cloud Resources</vt:lpstr>
      <vt:lpstr>Phase 1: Securing Data in Amazon S3 </vt:lpstr>
      <vt:lpstr>Phase 1: Securing Data in Amazon S3</vt:lpstr>
      <vt:lpstr>Phase 2: Securing VPCs </vt:lpstr>
      <vt:lpstr>Phase 2: Securing VPCs </vt:lpstr>
      <vt:lpstr>Phase 2: Securing VPCs</vt:lpstr>
      <vt:lpstr>Phase 3: Securing AWS Resources Using AWS KMS</vt:lpstr>
      <vt:lpstr>Phase 3: Securing AWS Resources Using AWS KMS</vt:lpstr>
      <vt:lpstr>Phase 3: Securing AWS Resources Using AWS KMS</vt:lpstr>
      <vt:lpstr>Phase 3: Securing AWS Resources Using AWS KMS</vt:lpstr>
      <vt:lpstr>Phase 3: Securing AWS Resources Using AWS KMS</vt:lpstr>
      <vt:lpstr>Phase 3: Securing AWS Resources Using AWS KMS</vt:lpstr>
      <vt:lpstr>Phase 3: Securing AWS Resources Using AWS KMS</vt:lpstr>
      <vt:lpstr>Phase 4: Monitoring and Logging</vt:lpstr>
      <vt:lpstr>Phase 4: Monitoring and Logging</vt:lpstr>
      <vt:lpstr>Phase 4: Monitoring and Logging</vt:lpstr>
      <vt:lpstr>AWS Project: Securing Cloud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Project: Securing Cloud Resources</dc:title>
  <dc:creator>TopOne</dc:creator>
  <cp:lastModifiedBy>TopOne</cp:lastModifiedBy>
  <cp:revision>6</cp:revision>
  <dcterms:created xsi:type="dcterms:W3CDTF">2024-10-23T12:31:02Z</dcterms:created>
  <dcterms:modified xsi:type="dcterms:W3CDTF">2024-10-23T13:28:37Z</dcterms:modified>
</cp:coreProperties>
</file>