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91" r:id="rId7"/>
    <p:sldId id="261" r:id="rId8"/>
    <p:sldId id="285" r:id="rId9"/>
    <p:sldId id="273" r:id="rId10"/>
    <p:sldId id="274" r:id="rId11"/>
    <p:sldId id="275" r:id="rId12"/>
    <p:sldId id="267" r:id="rId13"/>
    <p:sldId id="262" r:id="rId14"/>
    <p:sldId id="286" r:id="rId15"/>
    <p:sldId id="263" r:id="rId16"/>
    <p:sldId id="288" r:id="rId17"/>
    <p:sldId id="289" r:id="rId18"/>
    <p:sldId id="290" r:id="rId19"/>
    <p:sldId id="268" r:id="rId20"/>
    <p:sldId id="276" r:id="rId21"/>
    <p:sldId id="277" r:id="rId22"/>
    <p:sldId id="278" r:id="rId23"/>
    <p:sldId id="279" r:id="rId24"/>
    <p:sldId id="280" r:id="rId25"/>
    <p:sldId id="281" r:id="rId26"/>
    <p:sldId id="269" r:id="rId27"/>
    <p:sldId id="264" r:id="rId28"/>
    <p:sldId id="272" r:id="rId29"/>
    <p:sldId id="265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0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3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926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2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6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85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8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9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1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7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3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4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31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233977"/>
          </a:xfrm>
        </p:spPr>
        <p:txBody>
          <a:bodyPr/>
          <a:lstStyle/>
          <a:p>
            <a:r>
              <a:rPr lang="en-US" dirty="0" smtClean="0"/>
              <a:t>Health insurance cost prediction using machine learning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4023" y="4563374"/>
            <a:ext cx="744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Muzakkir Qadri Mohammed(110059185)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Statistical </a:t>
            </a:r>
            <a:r>
              <a:rPr lang="en-US" dirty="0" smtClean="0"/>
              <a:t>Learning(COMP 8590)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9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after Standardization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6" y="1694711"/>
            <a:ext cx="7108166" cy="4769319"/>
          </a:xfrm>
        </p:spPr>
      </p:pic>
    </p:spTree>
    <p:extLst>
      <p:ext uri="{BB962C8B-B14F-4D97-AF65-F5344CB8AC3E}">
        <p14:creationId xmlns:p14="http://schemas.microsoft.com/office/powerpoint/2010/main" val="17452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between predictors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60" y="2249488"/>
            <a:ext cx="6266106" cy="3541712"/>
          </a:xfrm>
        </p:spPr>
      </p:pic>
    </p:spTree>
    <p:extLst>
      <p:ext uri="{BB962C8B-B14F-4D97-AF65-F5344CB8AC3E}">
        <p14:creationId xmlns:p14="http://schemas.microsoft.com/office/powerpoint/2010/main" val="180748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Proposed </a:t>
            </a:r>
            <a:r>
              <a:rPr lang="en-US" b="1" dirty="0" smtClean="0"/>
              <a:t>Techniques:</a:t>
            </a:r>
          </a:p>
          <a:p>
            <a:pPr marL="0" indent="0">
              <a:buNone/>
            </a:pPr>
            <a:r>
              <a:rPr lang="en-US" dirty="0" smtClean="0"/>
              <a:t>The following 6 supervised Learning Techniques have been Adopted:</a:t>
            </a:r>
          </a:p>
          <a:p>
            <a:r>
              <a:rPr lang="en-GB" dirty="0"/>
              <a:t>Multiple Linear </a:t>
            </a:r>
            <a:r>
              <a:rPr lang="en-GB" dirty="0" smtClean="0"/>
              <a:t>Regression</a:t>
            </a:r>
          </a:p>
          <a:p>
            <a:r>
              <a:rPr lang="en-GB" dirty="0" smtClean="0"/>
              <a:t>Support </a:t>
            </a:r>
            <a:r>
              <a:rPr lang="en-GB" dirty="0"/>
              <a:t>Vector </a:t>
            </a:r>
            <a:r>
              <a:rPr lang="en-GB" dirty="0" err="1" smtClean="0"/>
              <a:t>Regressor</a:t>
            </a:r>
            <a:endParaRPr lang="en-GB" dirty="0" smtClean="0"/>
          </a:p>
          <a:p>
            <a:r>
              <a:rPr lang="en-GB" dirty="0" smtClean="0"/>
              <a:t>Decision Tree </a:t>
            </a:r>
            <a:r>
              <a:rPr lang="en-GB" dirty="0" err="1" smtClean="0"/>
              <a:t>Regressor</a:t>
            </a:r>
            <a:endParaRPr lang="en-GB" dirty="0" smtClean="0"/>
          </a:p>
          <a:p>
            <a:r>
              <a:rPr lang="en-GB" dirty="0" smtClean="0"/>
              <a:t>Random </a:t>
            </a:r>
            <a:r>
              <a:rPr lang="en-GB" dirty="0"/>
              <a:t>Forest </a:t>
            </a:r>
            <a:r>
              <a:rPr lang="en-GB" dirty="0" err="1" smtClean="0"/>
              <a:t>Regressor</a:t>
            </a:r>
            <a:endParaRPr lang="en-GB" dirty="0"/>
          </a:p>
          <a:p>
            <a:r>
              <a:rPr lang="en-GB" dirty="0" smtClean="0"/>
              <a:t>Gradient Boosting </a:t>
            </a:r>
            <a:r>
              <a:rPr lang="en-GB" dirty="0" err="1" smtClean="0"/>
              <a:t>Regressor</a:t>
            </a:r>
            <a:endParaRPr lang="en-GB" dirty="0" smtClean="0"/>
          </a:p>
          <a:p>
            <a:r>
              <a:rPr lang="en-GB" dirty="0"/>
              <a:t>Random Forest </a:t>
            </a:r>
            <a:r>
              <a:rPr lang="en-GB" dirty="0" err="1" smtClean="0"/>
              <a:t>Regressor</a:t>
            </a:r>
            <a:r>
              <a:rPr lang="en-GB" dirty="0" smtClean="0"/>
              <a:t> using PCA</a:t>
            </a:r>
            <a:endParaRPr lang="en-GB" dirty="0"/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Conditions and assumptions</a:t>
            </a:r>
            <a:endParaRPr lang="en-US" b="1" dirty="0"/>
          </a:p>
          <a:p>
            <a:r>
              <a:rPr lang="en-US" dirty="0" smtClean="0"/>
              <a:t>Assumption that the Predictors provided in the Dataset are the only Major Factors that affect the Insurance Estimation.</a:t>
            </a:r>
          </a:p>
          <a:p>
            <a:r>
              <a:rPr lang="en-US" dirty="0" smtClean="0"/>
              <a:t>There might be other real time factors that affect the Health thereby affecting Insurance estimations as well.</a:t>
            </a:r>
          </a:p>
        </p:txBody>
      </p:sp>
    </p:spTree>
    <p:extLst>
      <p:ext uri="{BB962C8B-B14F-4D97-AF65-F5344CB8AC3E}">
        <p14:creationId xmlns:p14="http://schemas.microsoft.com/office/powerpoint/2010/main" val="20476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libraries used for model implementation are :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cikit</a:t>
            </a:r>
            <a:r>
              <a:rPr lang="en-US" dirty="0" smtClean="0"/>
              <a:t>-learn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The libraries used for Visualization are: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eaborn</a:t>
            </a:r>
            <a:endParaRPr lang="en-US" dirty="0" smtClean="0"/>
          </a:p>
          <a:p>
            <a:r>
              <a:rPr lang="en-US" dirty="0" err="1"/>
              <a:t>matplotlib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Evaluation metrics: </a:t>
                </a:r>
                <a:r>
                  <a:rPr lang="en-US" dirty="0" smtClean="0"/>
                  <a:t>The following metrics have been used to evaluate the performance of various models:</a:t>
                </a:r>
              </a:p>
              <a:p>
                <a:r>
                  <a:rPr lang="en-US" b="1" dirty="0" smtClean="0"/>
                  <a:t>R- Squared Score:  </a:t>
                </a:r>
                <a:r>
                  <a:rPr lang="en-US" dirty="0" smtClean="0"/>
                  <a:t>Measure of variance </a:t>
                </a:r>
                <a:r>
                  <a:rPr lang="en-US" dirty="0"/>
                  <a:t> </a:t>
                </a:r>
                <a:r>
                  <a:rPr lang="en-US" dirty="0" smtClean="0"/>
                  <a:t>for a dependent variable that is explained by  the predictor. The higher the value the better the model fits the data.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= 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𝑹𝑺𝑺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𝑻𝑺𝑺</m:t>
                        </m:r>
                      </m:den>
                    </m:f>
                  </m:oMath>
                </a14:m>
                <a:r>
                  <a:rPr lang="en-US" b="1" dirty="0"/>
                  <a:t>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𝑆𝑞𝑢𝑎𝑟𝑒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𝑆𝑞𝑢𝑎𝑟𝑒𝑠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6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24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b="1" dirty="0"/>
                  <a:t>Mean Squared Error: </a:t>
                </a:r>
                <a:r>
                  <a:rPr lang="en-US" dirty="0"/>
                  <a:t>Square of Difference between predicted value and actual value. The lower the value the better the model performs.</a:t>
                </a:r>
              </a:p>
              <a:p>
                <a:pPr lvl="1"/>
                <a:r>
                  <a:rPr lang="en-US" b="1" dirty="0" smtClean="0"/>
                  <a:t>MSE 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b="1" dirty="0"/>
                  <a:t> = </a:t>
                </a:r>
                <a:r>
                  <a:rPr lang="en-US" dirty="0"/>
                  <a:t>Total</a:t>
                </a:r>
                <a:r>
                  <a:rPr lang="en-US" b="1" dirty="0"/>
                  <a:t> </a:t>
                </a:r>
                <a:r>
                  <a:rPr lang="en-US" dirty="0"/>
                  <a:t>Number of Data Points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b="1" dirty="0"/>
                  <a:t>= </a:t>
                </a:r>
                <a:r>
                  <a:rPr lang="en-US" dirty="0"/>
                  <a:t>Observed Values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bSup>
                  </m:oMath>
                </a14:m>
                <a:r>
                  <a:rPr lang="en-US" b="1" dirty="0"/>
                  <a:t> = </a:t>
                </a:r>
                <a:r>
                  <a:rPr lang="en-US" dirty="0"/>
                  <a:t>Predicted Values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14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b="1" dirty="0"/>
                  <a:t>Root Mean Squared Error : </a:t>
                </a:r>
                <a:r>
                  <a:rPr lang="en-US" dirty="0"/>
                  <a:t>It is the Square root of Mean Square Error. The lower the value the better the model performs.</a:t>
                </a:r>
              </a:p>
              <a:p>
                <a:pPr lvl="1"/>
                <a:r>
                  <a:rPr lang="en-US" b="1" dirty="0" smtClean="0"/>
                  <a:t>RMSE 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RMSE=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3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b="1" dirty="0" smtClean="0"/>
                  <a:t>Mean </a:t>
                </a:r>
                <a:r>
                  <a:rPr lang="en-US" b="1" dirty="0"/>
                  <a:t>Absolute Error: </a:t>
                </a:r>
                <a:r>
                  <a:rPr lang="en-US" dirty="0"/>
                  <a:t>It is the arithmetic average of the absolute errors. The lower the value the better the model performs.</a:t>
                </a:r>
              </a:p>
              <a:p>
                <a:pPr lvl="1"/>
                <a:r>
                  <a:rPr lang="en-US" b="1" dirty="0" smtClean="0"/>
                  <a:t>MAE 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Prediction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= True Values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n= </a:t>
                </a:r>
                <a:r>
                  <a:rPr lang="en-US" dirty="0">
                    <a:ea typeface="Cambria Math" panose="02040503050406030204" pitchFamily="18" charset="0"/>
                  </a:rPr>
                  <a:t>Total number of Data Points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63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Data Gathering/Acquisition: Importing Data From CSV file into a Data Frame</a:t>
            </a:r>
          </a:p>
          <a:p>
            <a:pPr lvl="1"/>
            <a:r>
              <a:rPr lang="en-US" dirty="0"/>
              <a:t>Data Preprocessing:</a:t>
            </a:r>
          </a:p>
          <a:p>
            <a:pPr lvl="2"/>
            <a:r>
              <a:rPr lang="en-US" dirty="0"/>
              <a:t>Data Transformation: transforming the regions into 4 separate features.</a:t>
            </a:r>
          </a:p>
          <a:p>
            <a:pPr lvl="2"/>
            <a:r>
              <a:rPr lang="en-US" dirty="0"/>
              <a:t>Standard Scaler : </a:t>
            </a:r>
            <a:r>
              <a:rPr lang="en-GB" dirty="0"/>
              <a:t>Standardize features by removing the mean and scaling to unit variance</a:t>
            </a:r>
            <a:r>
              <a:rPr lang="en-GB" dirty="0" smtClean="0"/>
              <a:t>.</a:t>
            </a:r>
            <a:endParaRPr lang="en-US" dirty="0" smtClean="0"/>
          </a:p>
          <a:p>
            <a:pPr lvl="1"/>
            <a:r>
              <a:rPr lang="en-GB" dirty="0" smtClean="0"/>
              <a:t>Data </a:t>
            </a:r>
            <a:r>
              <a:rPr lang="en-GB" dirty="0"/>
              <a:t>Splitting</a:t>
            </a:r>
            <a:r>
              <a:rPr lang="en-GB" dirty="0" smtClean="0"/>
              <a:t>: Splitting </a:t>
            </a:r>
            <a:r>
              <a:rPr lang="en-GB" dirty="0"/>
              <a:t>the Data into test and train sets using 25:75 </a:t>
            </a:r>
            <a:r>
              <a:rPr lang="en-GB" dirty="0" smtClean="0"/>
              <a:t>ratio</a:t>
            </a:r>
          </a:p>
          <a:p>
            <a:pPr lvl="1"/>
            <a:r>
              <a:rPr lang="en-GB" dirty="0" smtClean="0"/>
              <a:t>Model Creation: Creating the 6 proposed models</a:t>
            </a:r>
          </a:p>
          <a:p>
            <a:pPr lvl="1"/>
            <a:r>
              <a:rPr lang="en-GB" dirty="0" smtClean="0"/>
              <a:t>Model </a:t>
            </a:r>
            <a:r>
              <a:rPr lang="en-GB" dirty="0"/>
              <a:t>Training</a:t>
            </a:r>
            <a:r>
              <a:rPr lang="en-GB" dirty="0" smtClean="0"/>
              <a:t>: Training the Models by fitting the data to them.</a:t>
            </a:r>
            <a:endParaRPr lang="en-GB" dirty="0"/>
          </a:p>
          <a:p>
            <a:pPr lvl="1"/>
            <a:r>
              <a:rPr lang="en-US" dirty="0" smtClean="0"/>
              <a:t>Performance Evaluation: Evaluating performance of using evaluation metrics.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5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Health</a:t>
            </a:r>
            <a:r>
              <a:rPr lang="en-GB" dirty="0"/>
              <a:t> insurance</a:t>
            </a:r>
            <a:r>
              <a:rPr lang="en-GB" b="1" u="sng" dirty="0"/>
              <a:t> </a:t>
            </a:r>
            <a:r>
              <a:rPr lang="en-GB" dirty="0"/>
              <a:t>is a type of insurance coverage that pays for medical and surgical expenses incurred by the insured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Implementing Machine Learning for Health Insurance estimation can make the Insurance companies have more robust and well made policies.</a:t>
            </a:r>
          </a:p>
          <a:p>
            <a:r>
              <a:rPr lang="en-GB" dirty="0" smtClean="0"/>
              <a:t>This Project discusses the various approaches of Supervised Machine Learning in forecasting the Health Insurance costs.</a:t>
            </a:r>
          </a:p>
          <a:p>
            <a:r>
              <a:rPr lang="en-GB" dirty="0" smtClean="0"/>
              <a:t>The best Technique observed during experimentation was Gradient Boosting </a:t>
            </a:r>
            <a:r>
              <a:rPr lang="en-GB" dirty="0" err="1" smtClean="0"/>
              <a:t>Regressor</a:t>
            </a:r>
            <a:r>
              <a:rPr lang="en-GB" dirty="0" smtClean="0"/>
              <a:t> with R- </a:t>
            </a:r>
            <a:r>
              <a:rPr lang="en-GB" dirty="0" err="1" smtClean="0"/>
              <a:t>sqared</a:t>
            </a:r>
            <a:r>
              <a:rPr lang="en-GB" dirty="0" smtClean="0"/>
              <a:t> value of 90%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Gradiant</a:t>
            </a:r>
            <a:r>
              <a:rPr lang="en-US" dirty="0" smtClean="0"/>
              <a:t> boosting Regression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943" y="2337210"/>
            <a:ext cx="5004940" cy="3366267"/>
          </a:xfrm>
        </p:spPr>
      </p:pic>
    </p:spTree>
    <p:extLst>
      <p:ext uri="{BB962C8B-B14F-4D97-AF65-F5344CB8AC3E}">
        <p14:creationId xmlns:p14="http://schemas.microsoft.com/office/powerpoint/2010/main" val="211453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 err="1" smtClean="0"/>
              <a:t>Regressor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06" y="1863682"/>
            <a:ext cx="6495689" cy="4368928"/>
          </a:xfrm>
        </p:spPr>
      </p:pic>
    </p:spTree>
    <p:extLst>
      <p:ext uri="{BB962C8B-B14F-4D97-AF65-F5344CB8AC3E}">
        <p14:creationId xmlns:p14="http://schemas.microsoft.com/office/powerpoint/2010/main" val="127365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</a:t>
            </a:r>
            <a:r>
              <a:rPr lang="en-GB" dirty="0" err="1"/>
              <a:t>Regressor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0" y="1603898"/>
            <a:ext cx="6763110" cy="4548792"/>
          </a:xfrm>
        </p:spPr>
      </p:pic>
    </p:spTree>
    <p:extLst>
      <p:ext uri="{BB962C8B-B14F-4D97-AF65-F5344CB8AC3E}">
        <p14:creationId xmlns:p14="http://schemas.microsoft.com/office/powerpoint/2010/main" val="2955923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</a:t>
            </a:r>
            <a:r>
              <a:rPr lang="en-GB" dirty="0" err="1"/>
              <a:t>Regressor</a:t>
            </a:r>
            <a:r>
              <a:rPr lang="en-GB" dirty="0"/>
              <a:t> using PCA</a:t>
            </a:r>
            <a:br>
              <a:rPr lang="en-GB" dirty="0"/>
            </a:b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89" y="1719939"/>
            <a:ext cx="6495690" cy="4368929"/>
          </a:xfrm>
        </p:spPr>
      </p:pic>
    </p:spTree>
    <p:extLst>
      <p:ext uri="{BB962C8B-B14F-4D97-AF65-F5344CB8AC3E}">
        <p14:creationId xmlns:p14="http://schemas.microsoft.com/office/powerpoint/2010/main" val="2822696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</a:t>
            </a:r>
            <a:r>
              <a:rPr lang="en-GB" dirty="0" err="1"/>
              <a:t>Regressor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98" y="1440610"/>
            <a:ext cx="7206313" cy="4960189"/>
          </a:xfrm>
        </p:spPr>
      </p:pic>
    </p:spTree>
    <p:extLst>
      <p:ext uri="{BB962C8B-B14F-4D97-AF65-F5344CB8AC3E}">
        <p14:creationId xmlns:p14="http://schemas.microsoft.com/office/powerpoint/2010/main" val="91432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44397"/>
            <a:ext cx="9905998" cy="1478570"/>
          </a:xfrm>
        </p:spPr>
        <p:txBody>
          <a:bodyPr/>
          <a:lstStyle/>
          <a:p>
            <a:r>
              <a:rPr lang="en-GB" dirty="0"/>
              <a:t>Linear Multiple Regression</a:t>
            </a:r>
            <a:br>
              <a:rPr lang="en-GB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32" y="1436694"/>
            <a:ext cx="7072780" cy="4757073"/>
          </a:xfrm>
        </p:spPr>
      </p:pic>
    </p:spTree>
    <p:extLst>
      <p:ext uri="{BB962C8B-B14F-4D97-AF65-F5344CB8AC3E}">
        <p14:creationId xmlns:p14="http://schemas.microsoft.com/office/powerpoint/2010/main" val="1067973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Results: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27669"/>
              </p:ext>
            </p:extLst>
          </p:nvPr>
        </p:nvGraphicFramePr>
        <p:xfrm>
          <a:off x="1909640" y="2914609"/>
          <a:ext cx="8128000" cy="311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8239"/>
                <a:gridCol w="1190446"/>
                <a:gridCol w="1311215"/>
                <a:gridCol w="1312500"/>
                <a:gridCol w="1625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R-Square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Gradient Boosting </a:t>
                      </a:r>
                      <a:r>
                        <a:rPr lang="en-GB" dirty="0" err="1" smtClean="0"/>
                        <a:t>Regressor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0.103473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0.321672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0.903685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Support Vector </a:t>
                      </a:r>
                      <a:r>
                        <a:rPr lang="en-GB" dirty="0" err="1" smtClean="0"/>
                        <a:t>Regressor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0.121008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0.347863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0.199852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0.887362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Random Forest </a:t>
                      </a:r>
                      <a:r>
                        <a:rPr lang="en-GB" dirty="0" err="1" smtClean="0"/>
                        <a:t>Regressor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0.122114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0.349448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0.236742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0.886333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Random Forest </a:t>
                      </a:r>
                      <a:r>
                        <a:rPr lang="en-GB" dirty="0" err="1" smtClean="0"/>
                        <a:t>Regressor</a:t>
                      </a:r>
                      <a:r>
                        <a:rPr lang="en-GB" dirty="0" smtClean="0"/>
                        <a:t> using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0.164342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0.405391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0.281823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0.847027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Decision Tree </a:t>
                      </a:r>
                      <a:r>
                        <a:rPr lang="en-GB" dirty="0" err="1" smtClean="0"/>
                        <a:t>Regressor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0.198318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0.289724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0.815401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Linear Multiple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0.219292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0.468286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0.331479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0.795878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072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Summary: </a:t>
            </a:r>
          </a:p>
          <a:p>
            <a:r>
              <a:rPr lang="en-US" dirty="0" smtClean="0"/>
              <a:t>Hence by performing various supervised techniques, we have obtained various Machine Learning Models with varying levels of Performance.</a:t>
            </a:r>
          </a:p>
          <a:p>
            <a:r>
              <a:rPr lang="en-US" dirty="0" smtClean="0"/>
              <a:t>The Highest Performance can be observed by the Gradient Boosting </a:t>
            </a:r>
            <a:r>
              <a:rPr lang="en-US" dirty="0" err="1" smtClean="0"/>
              <a:t>Regressor</a:t>
            </a:r>
            <a:r>
              <a:rPr lang="en-US" dirty="0" smtClean="0"/>
              <a:t>, followed by Support Vector </a:t>
            </a:r>
            <a:r>
              <a:rPr lang="en-US" dirty="0" err="1" smtClean="0"/>
              <a:t>Regressor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Performance difference between Support Vector </a:t>
            </a:r>
            <a:r>
              <a:rPr lang="en-US" dirty="0" err="1" smtClean="0"/>
              <a:t>Regressor</a:t>
            </a:r>
            <a:r>
              <a:rPr lang="en-US" dirty="0" smtClean="0"/>
              <a:t> and Random Forest </a:t>
            </a:r>
            <a:r>
              <a:rPr lang="en-US" dirty="0" err="1" smtClean="0"/>
              <a:t>Regressor</a:t>
            </a:r>
            <a:r>
              <a:rPr lang="en-US" dirty="0" smtClean="0"/>
              <a:t> is negligible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65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/>
              <a:t>Future Research</a:t>
            </a:r>
            <a:r>
              <a:rPr lang="en-US" sz="2800" b="1" dirty="0" smtClean="0"/>
              <a:t>:</a:t>
            </a:r>
          </a:p>
          <a:p>
            <a:r>
              <a:rPr lang="en-US" dirty="0" smtClean="0"/>
              <a:t>The Employment of more advanced supervised learning methods such as Deep Learning .</a:t>
            </a:r>
          </a:p>
          <a:p>
            <a:r>
              <a:rPr lang="en-US" dirty="0" smtClean="0"/>
              <a:t>Addition of More Features that affect the insurance estimation to perform better predictions.</a:t>
            </a:r>
            <a:endParaRPr lang="en-US" dirty="0"/>
          </a:p>
          <a:p>
            <a:pPr marL="0" indent="0">
              <a:buNone/>
            </a:pPr>
            <a:r>
              <a:rPr lang="en-US" sz="2800" b="1" dirty="0"/>
              <a:t>Open Problems</a:t>
            </a:r>
            <a:r>
              <a:rPr lang="en-US" sz="2800" b="1" dirty="0" smtClean="0"/>
              <a:t>: </a:t>
            </a:r>
          </a:p>
          <a:p>
            <a:r>
              <a:rPr lang="en-US" dirty="0" smtClean="0"/>
              <a:t>The main problem is that only one data set is being used .</a:t>
            </a:r>
          </a:p>
          <a:p>
            <a:r>
              <a:rPr lang="en-US" dirty="0" smtClean="0"/>
              <a:t>More Experiments on various other datasets can provide us more solid evidence on the comparative performance of different algorithms.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Kaggle</a:t>
            </a:r>
            <a:r>
              <a:rPr lang="en-GB" dirty="0"/>
              <a:t> Medical Cost Personal Datasets. </a:t>
            </a:r>
            <a:r>
              <a:rPr lang="en-GB" dirty="0" err="1"/>
              <a:t>Kaggle</a:t>
            </a:r>
            <a:r>
              <a:rPr lang="en-GB" dirty="0"/>
              <a:t> Inc.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https://www.kaggle.com/mirichoi0218/insurance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/>
              <a:t>Mohamed </a:t>
            </a:r>
            <a:r>
              <a:rPr lang="en-US" dirty="0" err="1"/>
              <a:t>Hanafy</a:t>
            </a:r>
            <a:r>
              <a:rPr lang="en-US" dirty="0"/>
              <a:t> and Omar M. A. Mahmoud</a:t>
            </a:r>
            <a:r>
              <a:rPr lang="en-GB" dirty="0"/>
              <a:t>(January 2021) Predict Health Insurance Cost by using Machine Learning and DNN Regression Models</a:t>
            </a:r>
            <a:r>
              <a:rPr lang="en-US" dirty="0"/>
              <a:t> (IJITEE) </a:t>
            </a:r>
            <a:endParaRPr lang="en-GB" dirty="0"/>
          </a:p>
          <a:p>
            <a:r>
              <a:rPr lang="en-US" dirty="0"/>
              <a:t>Nidhi Bhardwaj and </a:t>
            </a:r>
            <a:r>
              <a:rPr lang="en-US" dirty="0" err="1"/>
              <a:t>Rishabh</a:t>
            </a:r>
            <a:r>
              <a:rPr lang="en-US" dirty="0"/>
              <a:t> </a:t>
            </a:r>
            <a:r>
              <a:rPr lang="en-US" dirty="0" err="1"/>
              <a:t>Anand</a:t>
            </a:r>
            <a:r>
              <a:rPr lang="en-US" dirty="0"/>
              <a:t> (June 2020) Health Insurance Amount Prediction (IJERT)</a:t>
            </a:r>
          </a:p>
          <a:p>
            <a:r>
              <a:rPr lang="en-GB" dirty="0"/>
              <a:t> </a:t>
            </a:r>
            <a:r>
              <a:rPr lang="en-US" dirty="0" err="1"/>
              <a:t>Belisario</a:t>
            </a:r>
            <a:r>
              <a:rPr lang="en-US" dirty="0"/>
              <a:t> Panay, Nelson </a:t>
            </a:r>
            <a:r>
              <a:rPr lang="en-US" dirty="0" err="1"/>
              <a:t>Baloian</a:t>
            </a:r>
            <a:r>
              <a:rPr lang="en-US" dirty="0"/>
              <a:t> Jose A. </a:t>
            </a:r>
            <a:r>
              <a:rPr lang="en-US" dirty="0" err="1"/>
              <a:t>Pino</a:t>
            </a:r>
            <a:r>
              <a:rPr lang="en-US" dirty="0"/>
              <a:t>, Sergio </a:t>
            </a:r>
            <a:r>
              <a:rPr lang="en-US" dirty="0" err="1"/>
              <a:t>Panafiel</a:t>
            </a:r>
            <a:r>
              <a:rPr lang="en-US" dirty="0"/>
              <a:t>, Horacio </a:t>
            </a:r>
            <a:r>
              <a:rPr lang="en-US" dirty="0" err="1"/>
              <a:t>Sanson</a:t>
            </a:r>
            <a:r>
              <a:rPr lang="en-US" dirty="0"/>
              <a:t> and Nicola </a:t>
            </a:r>
            <a:r>
              <a:rPr lang="en-US" dirty="0" err="1"/>
              <a:t>Bersano</a:t>
            </a:r>
            <a:r>
              <a:rPr lang="en-US" dirty="0"/>
              <a:t> (November 2019) </a:t>
            </a:r>
            <a:r>
              <a:rPr lang="en-GB" dirty="0"/>
              <a:t>Predicting Health Care Costs using Evidence Regression (MDPI)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live on a planet where health can never be guaranteed due to various unavoidable factors/ risks which may include any physical injuries, accidents ,diseases etc.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World of Finance has come up with various products and policies to safeguard human disaster while reducing the costs incurred.</a:t>
            </a:r>
          </a:p>
          <a:p>
            <a:r>
              <a:rPr lang="en-US" dirty="0" smtClean="0"/>
              <a:t>These Health Insurance companies are responsible for quantifying the insurance cost estimates as per the policy.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97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25751" y="2490449"/>
            <a:ext cx="9905998" cy="215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Thank You</a:t>
            </a:r>
          </a:p>
          <a:p>
            <a:pPr algn="ctr"/>
            <a:endParaRPr lang="en-US" sz="5400" dirty="0" smtClean="0"/>
          </a:p>
          <a:p>
            <a:pPr algn="ctr"/>
            <a:r>
              <a:rPr lang="en-US" sz="5400" dirty="0"/>
              <a:t>ANY </a:t>
            </a:r>
            <a:r>
              <a:rPr lang="en-US" sz="5400" dirty="0" smtClean="0"/>
              <a:t>QUESTIONS ?</a:t>
            </a:r>
            <a:endParaRPr lang="en-US" sz="5400" dirty="0"/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669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Problem Definition: </a:t>
            </a:r>
            <a:r>
              <a:rPr lang="en-US" dirty="0" smtClean="0"/>
              <a:t>The Quantification of insurance estimates is a tedious task as it requires highly experienced personnel who must consider each and every factor during their computation. </a:t>
            </a:r>
          </a:p>
          <a:p>
            <a:r>
              <a:rPr lang="en-US" b="1" dirty="0" smtClean="0"/>
              <a:t>Motivations: </a:t>
            </a:r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any factor is omitted when the amounts are </a:t>
            </a:r>
            <a:r>
              <a:rPr lang="en-GB" dirty="0" smtClean="0"/>
              <a:t>calculated, </a:t>
            </a:r>
            <a:r>
              <a:rPr lang="en-GB" dirty="0"/>
              <a:t>the policy changes overall and can lead to fraud or even loss of </a:t>
            </a:r>
            <a:r>
              <a:rPr lang="en-GB" dirty="0" err="1" smtClean="0"/>
              <a:t>life.It</a:t>
            </a:r>
            <a:r>
              <a:rPr lang="en-GB" dirty="0" smtClean="0"/>
              <a:t> </a:t>
            </a:r>
            <a:r>
              <a:rPr lang="en-GB" dirty="0"/>
              <a:t>is therefore critical that these tasks are performed with high accuracy but humans are always bound to make </a:t>
            </a:r>
            <a:r>
              <a:rPr lang="en-GB" dirty="0" smtClean="0"/>
              <a:t>errors.</a:t>
            </a:r>
            <a:endParaRPr lang="en-US" dirty="0"/>
          </a:p>
          <a:p>
            <a:r>
              <a:rPr lang="en-US" b="1" dirty="0" smtClean="0"/>
              <a:t>Justifications: </a:t>
            </a:r>
            <a:r>
              <a:rPr lang="en-US" dirty="0" smtClean="0"/>
              <a:t>Machine Learning is beneficial as it can automate the process of insurance estimations, thereby reducing human resources and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4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Several papers have discussed the issue of claim prediction.</a:t>
            </a:r>
          </a:p>
          <a:p>
            <a:r>
              <a:rPr lang="en-GB" b="1" dirty="0"/>
              <a:t>Predict Health Insurance Cost by using Machine Learning and DNN Regression Models</a:t>
            </a:r>
            <a:r>
              <a:rPr lang="en-GB" dirty="0"/>
              <a:t> by Mohamed </a:t>
            </a:r>
            <a:r>
              <a:rPr lang="en-GB" dirty="0" err="1"/>
              <a:t>Hanafy</a:t>
            </a:r>
            <a:r>
              <a:rPr lang="en-GB" dirty="0"/>
              <a:t> and </a:t>
            </a:r>
            <a:r>
              <a:rPr lang="en-US" dirty="0"/>
              <a:t>Omar M. A. Mahmoud.</a:t>
            </a:r>
          </a:p>
          <a:p>
            <a:pPr lvl="1"/>
            <a:r>
              <a:rPr lang="en-US" dirty="0"/>
              <a:t>This paper discusses about the prediction using 8 techniques i.e., </a:t>
            </a:r>
            <a:r>
              <a:rPr lang="en-GB" dirty="0"/>
              <a:t>Multiple Linear Regression, Generalized Additive Model, Support Vector Machine, Random Forest </a:t>
            </a:r>
            <a:r>
              <a:rPr lang="en-GB" dirty="0" err="1"/>
              <a:t>Regressor</a:t>
            </a:r>
            <a:r>
              <a:rPr lang="en-GB" dirty="0"/>
              <a:t>, CART, </a:t>
            </a:r>
            <a:r>
              <a:rPr lang="en-GB" dirty="0" err="1"/>
              <a:t>XGBoost</a:t>
            </a:r>
            <a:r>
              <a:rPr lang="en-GB" dirty="0"/>
              <a:t>, k-Nearest </a:t>
            </a:r>
            <a:r>
              <a:rPr lang="en-GB" dirty="0" err="1"/>
              <a:t>Neighbors</a:t>
            </a:r>
            <a:r>
              <a:rPr lang="en-GB" dirty="0"/>
              <a:t>, Stochastic Gradient Boosting, and Deep Neural Network.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2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Health Insurance Amount Prediction </a:t>
            </a:r>
            <a:r>
              <a:rPr lang="en-US" dirty="0"/>
              <a:t>by</a:t>
            </a:r>
            <a:r>
              <a:rPr lang="en-US" b="1" dirty="0"/>
              <a:t> </a:t>
            </a:r>
            <a:r>
              <a:rPr lang="en-US" dirty="0"/>
              <a:t>Nidhi Bhardwaj , </a:t>
            </a:r>
            <a:r>
              <a:rPr lang="en-US" dirty="0" err="1"/>
              <a:t>Rishabh</a:t>
            </a:r>
            <a:r>
              <a:rPr lang="en-US" dirty="0"/>
              <a:t> </a:t>
            </a:r>
            <a:r>
              <a:rPr lang="en-US" dirty="0" err="1"/>
              <a:t>Anand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paper discusses about prediction using 3 techniques that are Multiple Linear Regression ,Decision tree regression and Gradient Boosting Regression.</a:t>
            </a:r>
          </a:p>
          <a:p>
            <a:r>
              <a:rPr lang="en-GB" b="1" dirty="0"/>
              <a:t>Predicting Health Care Costs using Evidence Regression </a:t>
            </a:r>
            <a:r>
              <a:rPr lang="en-GB" dirty="0"/>
              <a:t>by </a:t>
            </a:r>
            <a:r>
              <a:rPr lang="en-US" dirty="0" err="1"/>
              <a:t>Belisario</a:t>
            </a:r>
            <a:r>
              <a:rPr lang="en-US" dirty="0"/>
              <a:t> Panay, Nelson </a:t>
            </a:r>
            <a:r>
              <a:rPr lang="en-US" dirty="0" err="1"/>
              <a:t>Baloian</a:t>
            </a:r>
            <a:r>
              <a:rPr lang="en-US" dirty="0"/>
              <a:t> Jose A. </a:t>
            </a:r>
            <a:r>
              <a:rPr lang="en-US" dirty="0" err="1"/>
              <a:t>Pino</a:t>
            </a:r>
            <a:r>
              <a:rPr lang="en-US" dirty="0"/>
              <a:t>, Sergio </a:t>
            </a:r>
            <a:r>
              <a:rPr lang="en-US" dirty="0" err="1"/>
              <a:t>Panafiel</a:t>
            </a:r>
            <a:r>
              <a:rPr lang="en-US" dirty="0"/>
              <a:t>, Horacio </a:t>
            </a:r>
            <a:r>
              <a:rPr lang="en-US" dirty="0" err="1"/>
              <a:t>Sanson</a:t>
            </a:r>
            <a:r>
              <a:rPr lang="en-US" dirty="0"/>
              <a:t> and Nicola </a:t>
            </a:r>
            <a:r>
              <a:rPr lang="en-US" dirty="0" err="1"/>
              <a:t>Bersano</a:t>
            </a:r>
            <a:r>
              <a:rPr lang="en-US" dirty="0"/>
              <a:t> .</a:t>
            </a:r>
          </a:p>
          <a:p>
            <a:pPr lvl="1"/>
            <a:r>
              <a:rPr lang="en-US" dirty="0"/>
              <a:t>This paper discusses about predicting health care costs using evidence regression based on </a:t>
            </a:r>
            <a:r>
              <a:rPr lang="en-US" dirty="0" err="1"/>
              <a:t>Dampster</a:t>
            </a:r>
            <a:r>
              <a:rPr lang="en-US" dirty="0"/>
              <a:t>-Shafer Theory.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6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Material and Data: </a:t>
            </a:r>
          </a:p>
          <a:p>
            <a:r>
              <a:rPr lang="en-US" dirty="0" smtClean="0"/>
              <a:t>The data being used has been obtained from Kaggle.com and it has 1338 Data Items/points.</a:t>
            </a:r>
          </a:p>
          <a:p>
            <a:r>
              <a:rPr lang="en-US" dirty="0" smtClean="0"/>
              <a:t>It has the following predictors: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BMI(Body Mass Index)</a:t>
            </a:r>
          </a:p>
          <a:p>
            <a:pPr lvl="1"/>
            <a:r>
              <a:rPr lang="en-US" dirty="0"/>
              <a:t>The Number of </a:t>
            </a:r>
            <a:r>
              <a:rPr lang="en-US" dirty="0" smtClean="0"/>
              <a:t>Kids</a:t>
            </a:r>
          </a:p>
          <a:p>
            <a:pPr lvl="1"/>
            <a:r>
              <a:rPr lang="en-US" dirty="0" smtClean="0"/>
              <a:t>Gender- Male or Female</a:t>
            </a:r>
          </a:p>
          <a:p>
            <a:pPr lvl="1"/>
            <a:r>
              <a:rPr lang="en-US" dirty="0" smtClean="0"/>
              <a:t>Smoker- Yes or No</a:t>
            </a:r>
          </a:p>
          <a:p>
            <a:pPr lvl="1"/>
            <a:r>
              <a:rPr lang="en-US" dirty="0" smtClean="0"/>
              <a:t>Region- Southeast, Southwest, </a:t>
            </a:r>
            <a:r>
              <a:rPr lang="en-US" dirty="0" err="1" smtClean="0"/>
              <a:t>Northest</a:t>
            </a:r>
            <a:r>
              <a:rPr lang="en-US" dirty="0" smtClean="0"/>
              <a:t>, Northwest</a:t>
            </a:r>
          </a:p>
          <a:p>
            <a:pPr lvl="1"/>
            <a:r>
              <a:rPr lang="en-US" dirty="0" smtClean="0"/>
              <a:t>Charges</a:t>
            </a:r>
          </a:p>
        </p:txBody>
      </p:sp>
    </p:spTree>
    <p:extLst>
      <p:ext uri="{BB962C8B-B14F-4D97-AF65-F5344CB8AC3E}">
        <p14:creationId xmlns:p14="http://schemas.microsoft.com/office/powerpoint/2010/main" val="38519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82" y="2424815"/>
            <a:ext cx="6634524" cy="2397349"/>
          </a:xfrm>
        </p:spPr>
      </p:pic>
    </p:spTree>
    <p:extLst>
      <p:ext uri="{BB962C8B-B14F-4D97-AF65-F5344CB8AC3E}">
        <p14:creationId xmlns:p14="http://schemas.microsoft.com/office/powerpoint/2010/main" val="391493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DATA:BEFORE standardization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75" y="1779666"/>
            <a:ext cx="6857999" cy="4616473"/>
          </a:xfrm>
        </p:spPr>
      </p:pic>
    </p:spTree>
    <p:extLst>
      <p:ext uri="{BB962C8B-B14F-4D97-AF65-F5344CB8AC3E}">
        <p14:creationId xmlns:p14="http://schemas.microsoft.com/office/powerpoint/2010/main" val="38001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401</TotalTime>
  <Words>1028</Words>
  <Application>Microsoft Office PowerPoint</Application>
  <PresentationFormat>Widescreen</PresentationFormat>
  <Paragraphs>159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Trebuchet MS</vt:lpstr>
      <vt:lpstr>Tw Cen MT</vt:lpstr>
      <vt:lpstr>Circuit</vt:lpstr>
      <vt:lpstr>Health insurance cost prediction using machine learning</vt:lpstr>
      <vt:lpstr>Abstract:</vt:lpstr>
      <vt:lpstr>Introduction:</vt:lpstr>
      <vt:lpstr>Problem Statement:</vt:lpstr>
      <vt:lpstr>Literature Survey:</vt:lpstr>
      <vt:lpstr>Literature Survey:</vt:lpstr>
      <vt:lpstr>Methodology</vt:lpstr>
      <vt:lpstr>Data</vt:lpstr>
      <vt:lpstr>DATA:BEFORE standardization</vt:lpstr>
      <vt:lpstr>Data: after Standardization</vt:lpstr>
      <vt:lpstr>Correlations between predictors</vt:lpstr>
      <vt:lpstr>Methodology</vt:lpstr>
      <vt:lpstr>Methodology</vt:lpstr>
      <vt:lpstr>Libraries:</vt:lpstr>
      <vt:lpstr>Computational Experiments</vt:lpstr>
      <vt:lpstr>Evaluation metrics</vt:lpstr>
      <vt:lpstr>Evaluation metrics</vt:lpstr>
      <vt:lpstr>Evaluation metrics</vt:lpstr>
      <vt:lpstr>Implementation details:</vt:lpstr>
      <vt:lpstr>Gradiant boosting Regression</vt:lpstr>
      <vt:lpstr>Support Vector Regressor</vt:lpstr>
      <vt:lpstr>Random Forest Regressor </vt:lpstr>
      <vt:lpstr>Random Forest Regressor using PCA </vt:lpstr>
      <vt:lpstr>Decision Tree Regressor </vt:lpstr>
      <vt:lpstr>Linear Multiple Regression </vt:lpstr>
      <vt:lpstr>Computational Experiments</vt:lpstr>
      <vt:lpstr>Conclusion:</vt:lpstr>
      <vt:lpstr>Conclusion: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cost prediction using machine learning</dc:title>
  <dc:creator>Muzakkir Qadri</dc:creator>
  <cp:lastModifiedBy>Muzakkir Qadri</cp:lastModifiedBy>
  <cp:revision>66</cp:revision>
  <dcterms:created xsi:type="dcterms:W3CDTF">2021-06-21T13:28:02Z</dcterms:created>
  <dcterms:modified xsi:type="dcterms:W3CDTF">2021-06-25T14:38:47Z</dcterms:modified>
</cp:coreProperties>
</file>