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3" r:id="rId6"/>
    <p:sldId id="271" r:id="rId7"/>
    <p:sldId id="273" r:id="rId8"/>
    <p:sldId id="274" r:id="rId9"/>
    <p:sldId id="260" r:id="rId10"/>
    <p:sldId id="265" r:id="rId11"/>
    <p:sldId id="264" r:id="rId12"/>
    <p:sldId id="261" r:id="rId13"/>
    <p:sldId id="267" r:id="rId14"/>
    <p:sldId id="268" r:id="rId15"/>
    <p:sldId id="269" r:id="rId16"/>
    <p:sldId id="270" r:id="rId17"/>
    <p:sldId id="272"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4299284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MOHAMMAD ASHRAFUZZAMAN SIDDIQ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 MOHAMMAD ASHRAFUZZAMAN SIDDIQI</a:t>
            </a:r>
          </a:p>
        </p:txBody>
      </p:sp>
      <p:sp>
        <p:nvSpPr>
          <p:cNvPr id="172" name="Dynamic Scheduling Without Real Time Requirement."/>
          <p:cNvSpPr txBox="1">
            <a:spLocks noGrp="1"/>
          </p:cNvSpPr>
          <p:nvPr>
            <p:ph type="ctrTitle"/>
          </p:nvPr>
        </p:nvSpPr>
        <p:spPr>
          <a:prstGeom prst="rect">
            <a:avLst/>
          </a:prstGeom>
        </p:spPr>
        <p:txBody>
          <a:bodyPr/>
          <a:lstStyle>
            <a:lvl1pPr defTabSz="2365188">
              <a:defRPr sz="11252" spc="-225"/>
            </a:lvl1pPr>
          </a:lstStyle>
          <a:p>
            <a:r>
              <a:t>Dynamic Scheduling Without Real Time Requirement.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ound Robin (RR)"/>
          <p:cNvSpPr txBox="1">
            <a:spLocks noGrp="1"/>
          </p:cNvSpPr>
          <p:nvPr>
            <p:ph type="title"/>
          </p:nvPr>
        </p:nvSpPr>
        <p:spPr>
          <a:prstGeom prst="rect">
            <a:avLst/>
          </a:prstGeom>
        </p:spPr>
        <p:txBody>
          <a:bodyPr/>
          <a:lstStyle/>
          <a:p>
            <a:r>
              <a:rPr dirty="0"/>
              <a:t>Round Robin (RR)</a:t>
            </a:r>
            <a:r>
              <a:rPr lang="de-DE" dirty="0"/>
              <a:t> Python Implementation</a:t>
            </a:r>
            <a:endParaRPr dirty="0"/>
          </a:p>
        </p:txBody>
      </p:sp>
      <p:sp>
        <p:nvSpPr>
          <p:cNvPr id="184" name="Round Robin scheduling is a preemptive approach (processes can be terminated in the event of a higher priority) in which each process in the system is assigned a fixed amount of quantum time, often between 10-100 milliseconds.…"/>
          <p:cNvSpPr txBox="1">
            <a:spLocks noGrp="1"/>
          </p:cNvSpPr>
          <p:nvPr>
            <p:ph type="body" idx="1"/>
          </p:nvPr>
        </p:nvSpPr>
        <p:spPr>
          <a:xfrm>
            <a:off x="1206500" y="4248504"/>
            <a:ext cx="9624060" cy="8256012"/>
          </a:xfrm>
          <a:prstGeom prst="rect">
            <a:avLst/>
          </a:prstGeom>
        </p:spPr>
        <p:txBody>
          <a:bodyPr>
            <a:normAutofit/>
          </a:bodyPr>
          <a:lstStyle/>
          <a:p>
            <a:pPr marL="546100" indent="-546100">
              <a:defRPr sz="4300"/>
            </a:pPr>
            <a:r>
              <a:rPr lang="de-DE" sz="2800" dirty="0" err="1"/>
              <a:t>Initialization</a:t>
            </a:r>
            <a:r>
              <a:rPr lang="de-DE" sz="2800" dirty="0"/>
              <a:t> </a:t>
            </a:r>
            <a:r>
              <a:rPr lang="de-DE" sz="2800" dirty="0" err="1"/>
              <a:t>of</a:t>
            </a:r>
            <a:r>
              <a:rPr lang="de-DE" sz="2800" dirty="0"/>
              <a:t> </a:t>
            </a:r>
            <a:r>
              <a:rPr lang="de-DE" sz="2800" dirty="0" err="1"/>
              <a:t>process</a:t>
            </a:r>
            <a:r>
              <a:rPr lang="de-DE" sz="2800" dirty="0"/>
              <a:t> and </a:t>
            </a:r>
            <a:r>
              <a:rPr lang="de-DE" sz="2800" dirty="0" err="1"/>
              <a:t>queue</a:t>
            </a:r>
            <a:r>
              <a:rPr sz="2800" dirty="0"/>
              <a:t>.</a:t>
            </a:r>
            <a:endParaRPr lang="de-DE" sz="2800" dirty="0"/>
          </a:p>
          <a:p>
            <a:pPr marL="546100" indent="-546100">
              <a:defRPr sz="4300"/>
            </a:pPr>
            <a:r>
              <a:rPr lang="en-GB" sz="2800" dirty="0"/>
              <a:t>Process sorted by arrival time, </a:t>
            </a:r>
          </a:p>
          <a:p>
            <a:pPr marL="546100" indent="-546100">
              <a:defRPr sz="4300"/>
            </a:pPr>
            <a:r>
              <a:rPr lang="en-GB" sz="2800" dirty="0"/>
              <a:t>New Processes are dynamically added to the queue</a:t>
            </a:r>
          </a:p>
          <a:p>
            <a:pPr marL="546100" indent="-546100">
              <a:defRPr sz="4300"/>
            </a:pPr>
            <a:r>
              <a:rPr lang="en-GB" sz="2800" dirty="0"/>
              <a:t>Each process receives the same quantum.</a:t>
            </a:r>
          </a:p>
        </p:txBody>
      </p:sp>
      <p:pic>
        <p:nvPicPr>
          <p:cNvPr id="3" name="Picture 2">
            <a:extLst>
              <a:ext uri="{FF2B5EF4-FFF2-40B4-BE49-F238E27FC236}">
                <a16:creationId xmlns="" xmlns:a16="http://schemas.microsoft.com/office/drawing/2014/main" id="{14F6D6BB-F82C-2301-386D-E1B0D0AF8ED0}"/>
              </a:ext>
            </a:extLst>
          </p:cNvPr>
          <p:cNvPicPr>
            <a:picLocks noChangeAspect="1"/>
          </p:cNvPicPr>
          <p:nvPr/>
        </p:nvPicPr>
        <p:blipFill>
          <a:blip r:embed="rId2"/>
          <a:stretch>
            <a:fillRect/>
          </a:stretch>
        </p:blipFill>
        <p:spPr>
          <a:xfrm>
            <a:off x="11733919" y="2834818"/>
            <a:ext cx="12162401" cy="4277182"/>
          </a:xfrm>
          <a:prstGeom prst="rect">
            <a:avLst/>
          </a:prstGeom>
        </p:spPr>
      </p:pic>
      <p:sp>
        <p:nvSpPr>
          <p:cNvPr id="4" name="TextBox 3">
            <a:extLst>
              <a:ext uri="{FF2B5EF4-FFF2-40B4-BE49-F238E27FC236}">
                <a16:creationId xmlns="" xmlns:a16="http://schemas.microsoft.com/office/drawing/2014/main" id="{157C4876-C55A-7046-2C53-CD7985CE0696}"/>
              </a:ext>
            </a:extLst>
          </p:cNvPr>
          <p:cNvSpPr txBox="1"/>
          <p:nvPr/>
        </p:nvSpPr>
        <p:spPr>
          <a:xfrm>
            <a:off x="15626080" y="6872017"/>
            <a:ext cx="4673600"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de-DE" sz="2000" dirty="0" err="1"/>
              <a:t>Processes</a:t>
            </a:r>
            <a:r>
              <a:rPr lang="de-DE" sz="2000" dirty="0"/>
              <a:t> and </a:t>
            </a:r>
            <a:r>
              <a:rPr lang="de-DE" sz="2000" dirty="0" err="1"/>
              <a:t>quantum</a:t>
            </a:r>
            <a:r>
              <a:rPr lang="de-DE" sz="2000" dirty="0"/>
              <a:t> time </a:t>
            </a:r>
            <a:r>
              <a:rPr lang="de-DE" sz="2000" dirty="0" err="1"/>
              <a:t>definition</a:t>
            </a:r>
            <a:r>
              <a:rPr lang="de-DE" sz="2000" dirty="0"/>
              <a:t>.</a:t>
            </a:r>
            <a:endParaRPr kumimoji="0" lang="en-GB" sz="2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6" name="TextBox 5">
            <a:extLst>
              <a:ext uri="{FF2B5EF4-FFF2-40B4-BE49-F238E27FC236}">
                <a16:creationId xmlns="" xmlns:a16="http://schemas.microsoft.com/office/drawing/2014/main" id="{1872A327-B245-CF7E-106D-ADED4773BC9D}"/>
              </a:ext>
            </a:extLst>
          </p:cNvPr>
          <p:cNvSpPr txBox="1"/>
          <p:nvPr/>
        </p:nvSpPr>
        <p:spPr>
          <a:xfrm>
            <a:off x="15478319" y="12158164"/>
            <a:ext cx="4673600"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de-DE" sz="2000" b="0" i="0" u="none" strike="noStrike" cap="none" spc="0" normalizeH="0" baseline="0" dirty="0">
                <a:ln>
                  <a:noFill/>
                </a:ln>
                <a:solidFill>
                  <a:srgbClr val="000000"/>
                </a:solidFill>
                <a:effectLst/>
                <a:uFillTx/>
                <a:latin typeface="+mn-lt"/>
                <a:ea typeface="+mn-ea"/>
                <a:cs typeface="+mn-cs"/>
                <a:sym typeface="Helvetica Neue"/>
              </a:rPr>
              <a:t>Dynamically </a:t>
            </a:r>
            <a:r>
              <a:rPr kumimoji="0" lang="de-DE" sz="2000" b="0" i="0" u="none" strike="noStrike" cap="none" spc="0" normalizeH="0" baseline="0" dirty="0" err="1">
                <a:ln>
                  <a:noFill/>
                </a:ln>
                <a:solidFill>
                  <a:srgbClr val="000000"/>
                </a:solidFill>
                <a:effectLst/>
                <a:uFillTx/>
                <a:latin typeface="+mn-lt"/>
                <a:ea typeface="+mn-ea"/>
                <a:cs typeface="+mn-cs"/>
                <a:sym typeface="Helvetica Neue"/>
              </a:rPr>
              <a:t>Adding</a:t>
            </a:r>
            <a:r>
              <a:rPr kumimoji="0" lang="de-DE" sz="2000" b="0" i="0" u="none" strike="noStrike" cap="none" spc="0" normalizeH="0" baseline="0" dirty="0">
                <a:ln>
                  <a:noFill/>
                </a:ln>
                <a:solidFill>
                  <a:srgbClr val="000000"/>
                </a:solidFill>
                <a:effectLst/>
                <a:uFillTx/>
                <a:latin typeface="+mn-lt"/>
                <a:ea typeface="+mn-ea"/>
                <a:cs typeface="+mn-cs"/>
                <a:sym typeface="Helvetica Neue"/>
              </a:rPr>
              <a:t> </a:t>
            </a:r>
            <a:r>
              <a:rPr kumimoji="0" lang="de-DE" sz="2000" b="0" i="0" u="none" strike="noStrike" cap="none" spc="0" normalizeH="0" baseline="0" dirty="0" err="1">
                <a:ln>
                  <a:noFill/>
                </a:ln>
                <a:solidFill>
                  <a:srgbClr val="000000"/>
                </a:solidFill>
                <a:effectLst/>
                <a:uFillTx/>
                <a:latin typeface="+mn-lt"/>
                <a:ea typeface="+mn-ea"/>
                <a:cs typeface="+mn-cs"/>
                <a:sym typeface="Helvetica Neue"/>
              </a:rPr>
              <a:t>to</a:t>
            </a:r>
            <a:r>
              <a:rPr kumimoji="0" lang="de-DE" sz="2000" b="0" i="0" u="none" strike="noStrike" cap="none" spc="0" normalizeH="0" baseline="0" dirty="0">
                <a:ln>
                  <a:noFill/>
                </a:ln>
                <a:solidFill>
                  <a:srgbClr val="000000"/>
                </a:solidFill>
                <a:effectLst/>
                <a:uFillTx/>
                <a:latin typeface="+mn-lt"/>
                <a:ea typeface="+mn-ea"/>
                <a:cs typeface="+mn-cs"/>
                <a:sym typeface="Helvetica Neue"/>
              </a:rPr>
              <a:t> </a:t>
            </a:r>
            <a:r>
              <a:rPr kumimoji="0" lang="de-DE" sz="2000" b="0" i="0" u="none" strike="noStrike" cap="none" spc="0" normalizeH="0" baseline="0" dirty="0" err="1">
                <a:ln>
                  <a:noFill/>
                </a:ln>
                <a:solidFill>
                  <a:srgbClr val="000000"/>
                </a:solidFill>
                <a:effectLst/>
                <a:uFillTx/>
                <a:latin typeface="+mn-lt"/>
                <a:ea typeface="+mn-ea"/>
                <a:cs typeface="+mn-cs"/>
                <a:sym typeface="Helvetica Neue"/>
              </a:rPr>
              <a:t>the</a:t>
            </a:r>
            <a:r>
              <a:rPr kumimoji="0" lang="de-DE" sz="2000" b="0" i="0" u="none" strike="noStrike" cap="none" spc="0" normalizeH="0" baseline="0" dirty="0">
                <a:ln>
                  <a:noFill/>
                </a:ln>
                <a:solidFill>
                  <a:srgbClr val="000000"/>
                </a:solidFill>
                <a:effectLst/>
                <a:uFillTx/>
                <a:latin typeface="+mn-lt"/>
                <a:ea typeface="+mn-ea"/>
                <a:cs typeface="+mn-cs"/>
                <a:sym typeface="Helvetica Neue"/>
              </a:rPr>
              <a:t> Queue</a:t>
            </a:r>
            <a:endParaRPr kumimoji="0" lang="en-GB" sz="20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8" name="Picture 7">
            <a:extLst>
              <a:ext uri="{FF2B5EF4-FFF2-40B4-BE49-F238E27FC236}">
                <a16:creationId xmlns="" xmlns:a16="http://schemas.microsoft.com/office/drawing/2014/main" id="{DF67D7EF-A58B-7CE6-BFA6-7C12A0A40171}"/>
              </a:ext>
            </a:extLst>
          </p:cNvPr>
          <p:cNvPicPr>
            <a:picLocks noChangeAspect="1"/>
          </p:cNvPicPr>
          <p:nvPr/>
        </p:nvPicPr>
        <p:blipFill>
          <a:blip r:embed="rId3"/>
          <a:stretch>
            <a:fillRect/>
          </a:stretch>
        </p:blipFill>
        <p:spPr>
          <a:xfrm>
            <a:off x="11733919" y="8696259"/>
            <a:ext cx="11907520" cy="3122799"/>
          </a:xfrm>
          <a:prstGeom prst="rect">
            <a:avLst/>
          </a:prstGeom>
        </p:spPr>
      </p:pic>
    </p:spTree>
    <p:extLst>
      <p:ext uri="{BB962C8B-B14F-4D97-AF65-F5344CB8AC3E}">
        <p14:creationId xmlns:p14="http://schemas.microsoft.com/office/powerpoint/2010/main" val="22274237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ound Robin (RR)"/>
          <p:cNvSpPr txBox="1">
            <a:spLocks noGrp="1"/>
          </p:cNvSpPr>
          <p:nvPr>
            <p:ph type="title"/>
          </p:nvPr>
        </p:nvSpPr>
        <p:spPr>
          <a:prstGeom prst="rect">
            <a:avLst/>
          </a:prstGeom>
        </p:spPr>
        <p:txBody>
          <a:bodyPr/>
          <a:lstStyle/>
          <a:p>
            <a:r>
              <a:rPr dirty="0"/>
              <a:t>Round Robin (RR)</a:t>
            </a:r>
            <a:r>
              <a:rPr lang="de-DE" dirty="0"/>
              <a:t> Python Implementation</a:t>
            </a:r>
            <a:endParaRPr dirty="0"/>
          </a:p>
        </p:txBody>
      </p:sp>
      <p:sp>
        <p:nvSpPr>
          <p:cNvPr id="184" name="Round Robin scheduling is a preemptive approach (processes can be terminated in the event of a higher priority) in which each process in the system is assigned a fixed amount of quantum time, often between 10-100 milliseconds.…"/>
          <p:cNvSpPr txBox="1">
            <a:spLocks noGrp="1"/>
          </p:cNvSpPr>
          <p:nvPr>
            <p:ph type="body" idx="1"/>
          </p:nvPr>
        </p:nvSpPr>
        <p:spPr>
          <a:xfrm>
            <a:off x="1206500" y="4248504"/>
            <a:ext cx="9624060" cy="8256012"/>
          </a:xfrm>
          <a:prstGeom prst="rect">
            <a:avLst/>
          </a:prstGeom>
        </p:spPr>
        <p:txBody>
          <a:bodyPr>
            <a:normAutofit/>
          </a:bodyPr>
          <a:lstStyle/>
          <a:p>
            <a:pPr marL="546100" indent="-546100">
              <a:defRPr sz="4300"/>
            </a:pPr>
            <a:r>
              <a:rPr lang="en-GB" sz="2800" dirty="0"/>
              <a:t>Completed Processes </a:t>
            </a:r>
          </a:p>
          <a:p>
            <a:pPr marL="546100" indent="-546100">
              <a:defRPr sz="4300"/>
            </a:pPr>
            <a:r>
              <a:rPr lang="en-GB" sz="2800" dirty="0"/>
              <a:t>If the burst time of a process is greater than the quantum, it's partially processed, and the remaining burst time is updated. </a:t>
            </a:r>
          </a:p>
          <a:p>
            <a:pPr marL="546100" indent="-546100">
              <a:defRPr sz="4300"/>
            </a:pPr>
            <a:r>
              <a:rPr lang="en-GB" sz="2800" dirty="0"/>
              <a:t>Partially completed processes are added to the back of the queue.</a:t>
            </a:r>
          </a:p>
          <a:p>
            <a:pPr marL="546100" indent="-546100">
              <a:defRPr sz="4300"/>
            </a:pPr>
            <a:r>
              <a:rPr lang="en-GB" sz="2800" dirty="0"/>
              <a:t>If the burst time of a process is less than or equal to the quantum, the process is completed, and its completion time is recorded.</a:t>
            </a:r>
          </a:p>
        </p:txBody>
      </p:sp>
      <p:sp>
        <p:nvSpPr>
          <p:cNvPr id="4" name="TextBox 3">
            <a:extLst>
              <a:ext uri="{FF2B5EF4-FFF2-40B4-BE49-F238E27FC236}">
                <a16:creationId xmlns="" xmlns:a16="http://schemas.microsoft.com/office/drawing/2014/main" id="{157C4876-C55A-7046-2C53-CD7985CE0696}"/>
              </a:ext>
            </a:extLst>
          </p:cNvPr>
          <p:cNvSpPr txBox="1"/>
          <p:nvPr/>
        </p:nvSpPr>
        <p:spPr>
          <a:xfrm>
            <a:off x="17556480" y="11171946"/>
            <a:ext cx="4673600"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de-DE" sz="2000" dirty="0"/>
              <a:t>Processing </a:t>
            </a:r>
            <a:r>
              <a:rPr lang="de-DE" sz="2000" dirty="0" err="1"/>
              <a:t>of</a:t>
            </a:r>
            <a:r>
              <a:rPr lang="de-DE" sz="2000" dirty="0"/>
              <a:t> Tasks.</a:t>
            </a:r>
            <a:endParaRPr kumimoji="0" lang="en-GB" sz="20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6" name="Picture 5">
            <a:extLst>
              <a:ext uri="{FF2B5EF4-FFF2-40B4-BE49-F238E27FC236}">
                <a16:creationId xmlns="" xmlns:a16="http://schemas.microsoft.com/office/drawing/2014/main" id="{48816860-A6C1-1348-EB74-556809795674}"/>
              </a:ext>
            </a:extLst>
          </p:cNvPr>
          <p:cNvPicPr>
            <a:picLocks noChangeAspect="1"/>
          </p:cNvPicPr>
          <p:nvPr/>
        </p:nvPicPr>
        <p:blipFill>
          <a:blip r:embed="rId2"/>
          <a:stretch>
            <a:fillRect/>
          </a:stretch>
        </p:blipFill>
        <p:spPr>
          <a:xfrm>
            <a:off x="12192000" y="3851362"/>
            <a:ext cx="12192000" cy="7162077"/>
          </a:xfrm>
          <a:prstGeom prst="rect">
            <a:avLst/>
          </a:prstGeom>
        </p:spPr>
      </p:pic>
    </p:spTree>
    <p:extLst>
      <p:ext uri="{BB962C8B-B14F-4D97-AF65-F5344CB8AC3E}">
        <p14:creationId xmlns:p14="http://schemas.microsoft.com/office/powerpoint/2010/main" val="1004302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ound Robin (RR)-Python Implementation"/>
          <p:cNvSpPr txBox="1">
            <a:spLocks noGrp="1"/>
          </p:cNvSpPr>
          <p:nvPr>
            <p:ph type="title"/>
          </p:nvPr>
        </p:nvSpPr>
        <p:spPr>
          <a:prstGeom prst="rect">
            <a:avLst/>
          </a:prstGeom>
        </p:spPr>
        <p:txBody>
          <a:bodyPr>
            <a:normAutofit/>
          </a:bodyPr>
          <a:lstStyle/>
          <a:p>
            <a:r>
              <a:rPr dirty="0"/>
              <a:t>Round Robin (RR)-Python</a:t>
            </a:r>
            <a:r>
              <a:rPr lang="de-DE" dirty="0"/>
              <a:t> </a:t>
            </a:r>
            <a:r>
              <a:rPr lang="de-DE" dirty="0" err="1"/>
              <a:t>Results</a:t>
            </a:r>
            <a:endParaRPr dirty="0"/>
          </a:p>
        </p:txBody>
      </p:sp>
      <p:pic>
        <p:nvPicPr>
          <p:cNvPr id="3" name="Picture 2">
            <a:extLst>
              <a:ext uri="{FF2B5EF4-FFF2-40B4-BE49-F238E27FC236}">
                <a16:creationId xmlns="" xmlns:a16="http://schemas.microsoft.com/office/drawing/2014/main" id="{3F8102B6-5F53-5C98-C845-3AD77D489C39}"/>
              </a:ext>
            </a:extLst>
          </p:cNvPr>
          <p:cNvPicPr>
            <a:picLocks noChangeAspect="1"/>
          </p:cNvPicPr>
          <p:nvPr/>
        </p:nvPicPr>
        <p:blipFill>
          <a:blip r:embed="rId2"/>
          <a:stretch>
            <a:fillRect/>
          </a:stretch>
        </p:blipFill>
        <p:spPr>
          <a:xfrm>
            <a:off x="13362991" y="4248504"/>
            <a:ext cx="10330129" cy="8239360"/>
          </a:xfrm>
          <a:prstGeom prst="rect">
            <a:avLst/>
          </a:prstGeom>
        </p:spPr>
      </p:pic>
      <p:sp>
        <p:nvSpPr>
          <p:cNvPr id="4" name="Round Robin scheduling is a preemptive approach (processes can be terminated in the event of a higher priority) in which each process in the system is assigned a fixed amount of quantum time, often between 10-100 milliseconds.…">
            <a:extLst>
              <a:ext uri="{FF2B5EF4-FFF2-40B4-BE49-F238E27FC236}">
                <a16:creationId xmlns="" xmlns:a16="http://schemas.microsoft.com/office/drawing/2014/main" id="{4C256853-D0BF-F086-75C8-331DC532BD18}"/>
              </a:ext>
            </a:extLst>
          </p:cNvPr>
          <p:cNvSpPr txBox="1">
            <a:spLocks/>
          </p:cNvSpPr>
          <p:nvPr/>
        </p:nvSpPr>
        <p:spPr>
          <a:xfrm>
            <a:off x="1206500" y="4248504"/>
            <a:ext cx="1157478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546100" indent="-546100" hangingPunct="1">
              <a:defRPr sz="4300"/>
            </a:pPr>
            <a:r>
              <a:rPr lang="en-GB" sz="2800" b="1" dirty="0"/>
              <a:t>The results Shows Round robin ensures that each process receives a fair share of CPU time without being starved.</a:t>
            </a:r>
          </a:p>
          <a:p>
            <a:pPr marL="546100" indent="-546100" hangingPunct="1">
              <a:defRPr sz="4300"/>
            </a:pPr>
            <a:r>
              <a:rPr lang="en-GB" sz="2800" b="1" dirty="0"/>
              <a:t>The consistent intervals in the results validate that the Round Robin scheduling evenly distributes CPU resources, which helps maintain system responsiveness and performance.</a:t>
            </a:r>
          </a:p>
          <a:p>
            <a:pPr marL="546100" indent="-546100" hangingPunct="1">
              <a:defRPr sz="4300"/>
            </a:pPr>
            <a:endParaRPr lang="en-GB" sz="28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pPr algn="ctr"/>
            <a:r>
              <a:rPr lang="en-GB" sz="6000" dirty="0"/>
              <a:t>Applications</a:t>
            </a:r>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206500" y="2729994"/>
            <a:ext cx="15130780" cy="8256012"/>
          </a:xfrm>
          <a:prstGeom prst="rect">
            <a:avLst/>
          </a:prstGeom>
        </p:spPr>
        <p:txBody>
          <a:bodyPr>
            <a:normAutofit/>
          </a:bodyPr>
          <a:lstStyle/>
          <a:p>
            <a:pPr marL="0" indent="0" defTabSz="1779987">
              <a:spcBef>
                <a:spcPts val="3200"/>
              </a:spcBef>
              <a:buSzTx/>
              <a:buNone/>
              <a:defRPr sz="3504"/>
            </a:pPr>
            <a:r>
              <a:rPr lang="en-GB" sz="4000" b="1" i="1" u="sng" dirty="0">
                <a:highlight>
                  <a:srgbClr val="FFFFFF"/>
                </a:highlight>
                <a:latin typeface="Arial" panose="020B0604020202020204" pitchFamily="34" charset="0"/>
              </a:rPr>
              <a:t>Cloud Computing</a:t>
            </a:r>
            <a:endParaRPr lang="en-GB" sz="4000" b="1" i="1" u="sng" dirty="0">
              <a:effectLst/>
              <a:highlight>
                <a:srgbClr val="FFFFFF"/>
              </a:highlight>
              <a:latin typeface="Arial" panose="020B0604020202020204" pitchFamily="34" charset="0"/>
            </a:endParaRPr>
          </a:p>
          <a:p>
            <a:pPr defTabSz="1779987">
              <a:spcBef>
                <a:spcPts val="3200"/>
              </a:spcBef>
              <a:buSzTx/>
              <a:defRPr sz="3504"/>
            </a:pPr>
            <a:r>
              <a:rPr lang="en-GB" sz="3200" dirty="0">
                <a:effectLst/>
                <a:highlight>
                  <a:srgbClr val="FFFFFF"/>
                </a:highlight>
                <a:latin typeface="Arial" panose="020B0604020202020204" pitchFamily="34" charset="0"/>
              </a:rPr>
              <a:t>Effective resource management and load balancing.</a:t>
            </a:r>
          </a:p>
          <a:p>
            <a:pPr defTabSz="1779987">
              <a:spcBef>
                <a:spcPts val="3200"/>
              </a:spcBef>
              <a:buSzTx/>
              <a:defRPr sz="3504"/>
            </a:pPr>
            <a:r>
              <a:rPr lang="en-GB" sz="3200" dirty="0">
                <a:effectLst/>
                <a:highlight>
                  <a:srgbClr val="FFFFFF"/>
                </a:highlight>
                <a:latin typeface="Arial" panose="020B0604020202020204" pitchFamily="34" charset="0"/>
              </a:rPr>
              <a:t>Dynamic task allocation to virtual machines.</a:t>
            </a:r>
          </a:p>
          <a:p>
            <a:pPr defTabSz="1779987">
              <a:spcBef>
                <a:spcPts val="3200"/>
              </a:spcBef>
              <a:buSzTx/>
              <a:defRPr sz="3504"/>
            </a:pPr>
            <a:r>
              <a:rPr lang="en-GB" sz="3200" dirty="0">
                <a:effectLst/>
                <a:highlight>
                  <a:srgbClr val="FFFFFF"/>
                </a:highlight>
                <a:latin typeface="Arial" panose="020B0604020202020204" pitchFamily="34" charset="0"/>
              </a:rPr>
              <a:t>Improved system performance and cost reduction.</a:t>
            </a:r>
          </a:p>
        </p:txBody>
      </p:sp>
      <p:pic>
        <p:nvPicPr>
          <p:cNvPr id="2" name="Picture 1">
            <a:extLst>
              <a:ext uri="{FF2B5EF4-FFF2-40B4-BE49-F238E27FC236}">
                <a16:creationId xmlns="" xmlns:a16="http://schemas.microsoft.com/office/drawing/2014/main" id="{AC94C9C7-8E81-FF92-74EB-031B3EBE8DF1}"/>
              </a:ext>
            </a:extLst>
          </p:cNvPr>
          <p:cNvPicPr>
            <a:picLocks noChangeAspect="1"/>
          </p:cNvPicPr>
          <p:nvPr/>
        </p:nvPicPr>
        <p:blipFill>
          <a:blip r:embed="rId2"/>
          <a:stretch>
            <a:fillRect/>
          </a:stretch>
        </p:blipFill>
        <p:spPr>
          <a:xfrm>
            <a:off x="13008491" y="4350187"/>
            <a:ext cx="10169009" cy="7504826"/>
          </a:xfrm>
          <a:prstGeom prst="rect">
            <a:avLst/>
          </a:prstGeom>
        </p:spPr>
      </p:pic>
    </p:spTree>
    <p:extLst>
      <p:ext uri="{BB962C8B-B14F-4D97-AF65-F5344CB8AC3E}">
        <p14:creationId xmlns:p14="http://schemas.microsoft.com/office/powerpoint/2010/main" val="38766250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r>
              <a:rPr lang="de-DE" sz="6000" dirty="0"/>
              <a:t>Manufacturing Systems </a:t>
            </a:r>
            <a:endParaRPr sz="6000" dirty="0"/>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206500" y="2729994"/>
            <a:ext cx="11209020" cy="8256012"/>
          </a:xfrm>
          <a:prstGeom prst="rect">
            <a:avLst/>
          </a:prstGeom>
        </p:spPr>
        <p:txBody>
          <a:bodyPr>
            <a:normAutofit/>
          </a:bodyPr>
          <a:lstStyle/>
          <a:p>
            <a:pPr defTabSz="1779987">
              <a:spcBef>
                <a:spcPts val="3200"/>
              </a:spcBef>
              <a:buSzTx/>
              <a:defRPr sz="3504"/>
            </a:pPr>
            <a:r>
              <a:rPr lang="en-GB" sz="3200" dirty="0">
                <a:effectLst/>
                <a:highlight>
                  <a:srgbClr val="FFFFFF"/>
                </a:highlight>
                <a:latin typeface="Arial" panose="020B0604020202020204" pitchFamily="34" charset="0"/>
              </a:rPr>
              <a:t>Algorithms adjust task schedules based on current shop floor conditions</a:t>
            </a:r>
          </a:p>
          <a:p>
            <a:pPr defTabSz="1779987">
              <a:spcBef>
                <a:spcPts val="3200"/>
              </a:spcBef>
              <a:buSzTx/>
              <a:defRPr sz="3504"/>
            </a:pPr>
            <a:r>
              <a:rPr lang="en-GB" sz="3200" dirty="0">
                <a:effectLst/>
                <a:highlight>
                  <a:srgbClr val="FFFFFF"/>
                </a:highlight>
                <a:latin typeface="Arial" panose="020B0604020202020204" pitchFamily="34" charset="0"/>
              </a:rPr>
              <a:t>Enhances manufacturing efficiency by minimizing downtime.</a:t>
            </a:r>
          </a:p>
          <a:p>
            <a:pPr defTabSz="1779987">
              <a:spcBef>
                <a:spcPts val="3200"/>
              </a:spcBef>
              <a:buSzTx/>
              <a:defRPr sz="3504"/>
            </a:pPr>
            <a:endParaRPr lang="en-GB" sz="3200" dirty="0">
              <a:effectLst/>
              <a:highlight>
                <a:srgbClr val="FFFFFF"/>
              </a:highlight>
              <a:latin typeface="Arial" panose="020B0604020202020204" pitchFamily="34" charset="0"/>
            </a:endParaRPr>
          </a:p>
        </p:txBody>
      </p:sp>
      <p:pic>
        <p:nvPicPr>
          <p:cNvPr id="5" name="Picture 4" descr="A robotic arm welding a piece of metal&#10;&#10;Description automatically generated">
            <a:extLst>
              <a:ext uri="{FF2B5EF4-FFF2-40B4-BE49-F238E27FC236}">
                <a16:creationId xmlns="" xmlns:a16="http://schemas.microsoft.com/office/drawing/2014/main" id="{EFE81886-35F9-2B65-48F0-F0D829176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9920" y="2973834"/>
            <a:ext cx="9847580" cy="9025890"/>
          </a:xfrm>
          <a:prstGeom prst="rect">
            <a:avLst/>
          </a:prstGeom>
        </p:spPr>
      </p:pic>
    </p:spTree>
    <p:extLst>
      <p:ext uri="{BB962C8B-B14F-4D97-AF65-F5344CB8AC3E}">
        <p14:creationId xmlns:p14="http://schemas.microsoft.com/office/powerpoint/2010/main" val="39565159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r>
              <a:rPr lang="de-DE" sz="6000" dirty="0"/>
              <a:t>Energy </a:t>
            </a:r>
            <a:r>
              <a:rPr lang="de-DE" sz="6000" dirty="0" err="1"/>
              <a:t>Harvesting</a:t>
            </a:r>
            <a:r>
              <a:rPr lang="de-DE" sz="6000" dirty="0"/>
              <a:t> Systems</a:t>
            </a:r>
            <a:endParaRPr sz="6000" dirty="0"/>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206500" y="2729994"/>
            <a:ext cx="15130780" cy="8256012"/>
          </a:xfrm>
          <a:prstGeom prst="rect">
            <a:avLst/>
          </a:prstGeom>
        </p:spPr>
        <p:txBody>
          <a:bodyPr>
            <a:normAutofit/>
          </a:bodyPr>
          <a:lstStyle/>
          <a:p>
            <a:pPr defTabSz="1779987">
              <a:spcBef>
                <a:spcPts val="3200"/>
              </a:spcBef>
              <a:buSzTx/>
              <a:defRPr sz="3504"/>
            </a:pPr>
            <a:r>
              <a:rPr lang="en-GB" sz="3600" dirty="0">
                <a:effectLst/>
                <a:highlight>
                  <a:srgbClr val="FFFFFF"/>
                </a:highlight>
                <a:latin typeface="Arial" panose="020B0604020202020204" pitchFamily="34" charset="0"/>
              </a:rPr>
              <a:t>Activates energy harvesting modules as needed.</a:t>
            </a:r>
          </a:p>
          <a:p>
            <a:pPr defTabSz="1779987">
              <a:spcBef>
                <a:spcPts val="3200"/>
              </a:spcBef>
              <a:buSzTx/>
              <a:defRPr sz="3504"/>
            </a:pPr>
            <a:r>
              <a:rPr lang="en-GB" sz="3600" dirty="0">
                <a:effectLst/>
                <a:highlight>
                  <a:srgbClr val="FFFFFF"/>
                </a:highlight>
                <a:latin typeface="Arial" panose="020B0604020202020204" pitchFamily="34" charset="0"/>
              </a:rPr>
              <a:t>Balances energy harvesting and consumption for efficiency.</a:t>
            </a:r>
          </a:p>
        </p:txBody>
      </p:sp>
      <p:pic>
        <p:nvPicPr>
          <p:cNvPr id="3" name="Picture 2" descr="A diagram of a power and storage management&#10;&#10;Description automatically generated">
            <a:extLst>
              <a:ext uri="{FF2B5EF4-FFF2-40B4-BE49-F238E27FC236}">
                <a16:creationId xmlns="" xmlns:a16="http://schemas.microsoft.com/office/drawing/2014/main" id="{4EEF672E-B79E-9414-6782-3CEF7B663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146" y="4593388"/>
            <a:ext cx="12836094" cy="6392618"/>
          </a:xfrm>
          <a:prstGeom prst="rect">
            <a:avLst/>
          </a:prstGeom>
        </p:spPr>
      </p:pic>
    </p:spTree>
    <p:extLst>
      <p:ext uri="{BB962C8B-B14F-4D97-AF65-F5344CB8AC3E}">
        <p14:creationId xmlns:p14="http://schemas.microsoft.com/office/powerpoint/2010/main" val="41301958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network&#10;&#10;Description automatically generated">
            <a:extLst>
              <a:ext uri="{FF2B5EF4-FFF2-40B4-BE49-F238E27FC236}">
                <a16:creationId xmlns="" xmlns:a16="http://schemas.microsoft.com/office/drawing/2014/main" id="{1042B837-7252-17BB-C696-9CC17B49C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160" y="2946400"/>
            <a:ext cx="13578840" cy="9172575"/>
          </a:xfrm>
          <a:prstGeom prst="rect">
            <a:avLst/>
          </a:prstGeom>
        </p:spPr>
      </p:pic>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r>
              <a:rPr lang="de-DE" sz="6000"/>
              <a:t>Grid Computing </a:t>
            </a:r>
            <a:endParaRPr lang="de-DE" sz="6000" dirty="0"/>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206500" y="2729994"/>
            <a:ext cx="15130780" cy="8256012"/>
          </a:xfrm>
          <a:prstGeom prst="rect">
            <a:avLst/>
          </a:prstGeom>
        </p:spPr>
        <p:txBody>
          <a:bodyPr>
            <a:normAutofit/>
          </a:bodyPr>
          <a:lstStyle/>
          <a:p>
            <a:pPr defTabSz="1779987">
              <a:spcBef>
                <a:spcPts val="3200"/>
              </a:spcBef>
              <a:buSzTx/>
              <a:defRPr sz="3504"/>
            </a:pPr>
            <a:r>
              <a:rPr lang="en-GB" sz="3200" dirty="0">
                <a:effectLst/>
                <a:highlight>
                  <a:srgbClr val="FFFFFF"/>
                </a:highlight>
                <a:latin typeface="Arial" panose="020B0604020202020204" pitchFamily="34" charset="0"/>
              </a:rPr>
              <a:t>Prioritizes tasks based on their criticality and resource requirements</a:t>
            </a:r>
          </a:p>
          <a:p>
            <a:pPr defTabSz="1779987">
              <a:spcBef>
                <a:spcPts val="3200"/>
              </a:spcBef>
              <a:buSzTx/>
              <a:defRPr sz="3504"/>
            </a:pPr>
            <a:r>
              <a:rPr lang="en-GB" sz="3200" dirty="0">
                <a:effectLst/>
                <a:highlight>
                  <a:srgbClr val="FFFFFF"/>
                </a:highlight>
                <a:latin typeface="Arial" panose="020B0604020202020204" pitchFamily="34" charset="0"/>
              </a:rPr>
              <a:t>Ensures efficient execution and resource utilization.</a:t>
            </a:r>
          </a:p>
          <a:p>
            <a:pPr defTabSz="1779987">
              <a:spcBef>
                <a:spcPts val="3200"/>
              </a:spcBef>
              <a:buSzTx/>
              <a:defRPr sz="3504"/>
            </a:pPr>
            <a:r>
              <a:rPr lang="en-GB" sz="3200" dirty="0">
                <a:effectLst/>
                <a:highlight>
                  <a:srgbClr val="FFFFFF"/>
                </a:highlight>
                <a:latin typeface="Arial" panose="020B0604020202020204" pitchFamily="34" charset="0"/>
              </a:rPr>
              <a:t>Optimizes complex scientific computations.</a:t>
            </a:r>
          </a:p>
        </p:txBody>
      </p:sp>
    </p:spTree>
    <p:extLst>
      <p:ext uri="{BB962C8B-B14F-4D97-AF65-F5344CB8AC3E}">
        <p14:creationId xmlns:p14="http://schemas.microsoft.com/office/powerpoint/2010/main" val="413272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EA167-4D6C-E817-3377-91D03CD11BB0}"/>
              </a:ext>
            </a:extLst>
          </p:cNvPr>
          <p:cNvSpPr>
            <a:spLocks noGrp="1"/>
          </p:cNvSpPr>
          <p:nvPr>
            <p:ph type="title"/>
          </p:nvPr>
        </p:nvSpPr>
        <p:spPr/>
        <p:txBody>
          <a:bodyPr/>
          <a:lstStyle/>
          <a:p>
            <a:r>
              <a:rPr lang="de-DE" dirty="0" err="1"/>
              <a:t>Conclusion</a:t>
            </a:r>
            <a:endParaRPr lang="en-GB" dirty="0"/>
          </a:p>
        </p:txBody>
      </p:sp>
      <p:sp>
        <p:nvSpPr>
          <p:cNvPr id="4" name="Text Placeholder 3">
            <a:extLst>
              <a:ext uri="{FF2B5EF4-FFF2-40B4-BE49-F238E27FC236}">
                <a16:creationId xmlns="" xmlns:a16="http://schemas.microsoft.com/office/drawing/2014/main" id="{5B392213-3EEB-9015-0035-9EF4ED9C8C57}"/>
              </a:ext>
            </a:extLst>
          </p:cNvPr>
          <p:cNvSpPr>
            <a:spLocks noGrp="1"/>
          </p:cNvSpPr>
          <p:nvPr>
            <p:ph type="body" idx="1"/>
          </p:nvPr>
        </p:nvSpPr>
        <p:spPr/>
        <p:txBody>
          <a:bodyPr/>
          <a:lstStyle/>
          <a:p>
            <a:r>
              <a:rPr lang="en-GB" dirty="0"/>
              <a:t>This paper examines dynamic scheduling algorithms, specifically Round Robin (RR) and Shortest Remaining Time First (SRTF), in non-real-time systems. These algorithms significantly improve resource management and efficiency across various applications such as cloud computing, manufacturing, energy harvesting, IoT, and grid computing. By dynamically adapting to workloads and conditions, RR and SRTF ensure optimal performance and cost-effectiveness, demonstrating their critical importance in modern technological environments.</a:t>
            </a:r>
          </a:p>
        </p:txBody>
      </p:sp>
    </p:spTree>
    <p:extLst>
      <p:ext uri="{BB962C8B-B14F-4D97-AF65-F5344CB8AC3E}">
        <p14:creationId xmlns:p14="http://schemas.microsoft.com/office/powerpoint/2010/main" val="42185179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What is Scheduling?"/>
          <p:cNvSpPr txBox="1">
            <a:spLocks noGrp="1"/>
          </p:cNvSpPr>
          <p:nvPr>
            <p:ph type="title"/>
          </p:nvPr>
        </p:nvSpPr>
        <p:spPr>
          <a:prstGeom prst="rect">
            <a:avLst/>
          </a:prstGeom>
        </p:spPr>
        <p:txBody>
          <a:bodyPr/>
          <a:lstStyle/>
          <a:p>
            <a:r>
              <a:t>What is Scheduling?</a:t>
            </a:r>
          </a:p>
        </p:txBody>
      </p:sp>
      <p:sp>
        <p:nvSpPr>
          <p:cNvPr id="175" name="Allocation of resources to tasks over time…"/>
          <p:cNvSpPr txBox="1">
            <a:spLocks noGrp="1"/>
          </p:cNvSpPr>
          <p:nvPr>
            <p:ph type="body" idx="1"/>
          </p:nvPr>
        </p:nvSpPr>
        <p:spPr>
          <a:prstGeom prst="rect">
            <a:avLst/>
          </a:prstGeom>
        </p:spPr>
        <p:txBody>
          <a:bodyPr/>
          <a:lstStyle/>
          <a:p>
            <a:r>
              <a:rPr dirty="0"/>
              <a:t>Allocation of resources to tasks over time</a:t>
            </a:r>
          </a:p>
          <a:p>
            <a:r>
              <a:rPr dirty="0"/>
              <a:t>Goals: Optimize throughput and latency, and ensure fair resource usage</a:t>
            </a:r>
            <a:r>
              <a:rPr dirty="0" smtClean="0"/>
              <a:t>.</a:t>
            </a:r>
            <a:endParaRPr lang="en-GB" dirty="0" smtClean="0"/>
          </a:p>
          <a:p>
            <a:endParaRPr lang="en-GB" dirty="0"/>
          </a:p>
          <a:p>
            <a:pPr marL="0" indent="0">
              <a:buNone/>
            </a:pPr>
            <a:r>
              <a:rPr lang="en-GB" b="1" dirty="0" smtClean="0"/>
              <a:t>  </a:t>
            </a:r>
            <a:r>
              <a:rPr lang="en-GB" b="1" u="sng" dirty="0" smtClean="0"/>
              <a:t>Type of scheduling</a:t>
            </a:r>
            <a:endParaRPr b="1" u="sng" dirty="0"/>
          </a:p>
          <a:p>
            <a:r>
              <a:rPr dirty="0"/>
              <a:t>Dynamic Scheduling</a:t>
            </a:r>
          </a:p>
          <a:p>
            <a:r>
              <a:rPr dirty="0"/>
              <a:t>Static Scheduling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tatic Scheduling"/>
          <p:cNvSpPr txBox="1">
            <a:spLocks noGrp="1"/>
          </p:cNvSpPr>
          <p:nvPr>
            <p:ph type="title"/>
          </p:nvPr>
        </p:nvSpPr>
        <p:spPr>
          <a:xfrm>
            <a:off x="1206500" y="1018540"/>
            <a:ext cx="21971000" cy="1433163"/>
          </a:xfrm>
          <a:prstGeom prst="rect">
            <a:avLst/>
          </a:prstGeom>
        </p:spPr>
        <p:txBody>
          <a:bodyPr/>
          <a:lstStyle/>
          <a:p>
            <a:r>
              <a:t>Static Scheduling</a:t>
            </a:r>
          </a:p>
        </p:txBody>
      </p:sp>
      <p:sp>
        <p:nvSpPr>
          <p:cNvPr id="178" name="Pre-determined resource allocation…"/>
          <p:cNvSpPr txBox="1">
            <a:spLocks noGrp="1"/>
          </p:cNvSpPr>
          <p:nvPr>
            <p:ph type="body" idx="1"/>
          </p:nvPr>
        </p:nvSpPr>
        <p:spPr>
          <a:prstGeom prst="rect">
            <a:avLst/>
          </a:prstGeom>
        </p:spPr>
        <p:txBody>
          <a:bodyPr/>
          <a:lstStyle/>
          <a:p>
            <a:r>
              <a:rPr dirty="0"/>
              <a:t>Pre-determined resource allocation</a:t>
            </a:r>
          </a:p>
          <a:p>
            <a:r>
              <a:rPr dirty="0"/>
              <a:t>Schedule created at compile time</a:t>
            </a:r>
          </a:p>
          <a:p>
            <a:pPr marL="0" indent="0">
              <a:buSzTx/>
              <a:buNone/>
            </a:pPr>
            <a:r>
              <a:rPr lang="de-DE" sz="5400" b="1" dirty="0"/>
              <a:t>U</a:t>
            </a:r>
            <a:r>
              <a:rPr sz="5400" b="1" dirty="0"/>
              <a:t>sed in:</a:t>
            </a:r>
          </a:p>
          <a:p>
            <a:r>
              <a:rPr dirty="0"/>
              <a:t> Embedded Systems</a:t>
            </a:r>
          </a:p>
          <a:p>
            <a:r>
              <a:rPr dirty="0"/>
              <a:t>Batch Processing Systems</a:t>
            </a:r>
          </a:p>
          <a:p>
            <a:r>
              <a:rPr dirty="0"/>
              <a:t>Inflexibility to dynamic changes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prstGeom prst="rect">
            <a:avLst/>
          </a:prstGeom>
        </p:spPr>
        <p:txBody>
          <a:bodyPr/>
          <a:lstStyle/>
          <a:p>
            <a:r>
              <a:t>Dynamic Scheduling</a:t>
            </a:r>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prstGeom prst="rect">
            <a:avLst/>
          </a:prstGeom>
        </p:spPr>
        <p:txBody>
          <a:bodyPr/>
          <a:lstStyle/>
          <a:p>
            <a:pPr marL="0" indent="0" defTabSz="1779987">
              <a:spcBef>
                <a:spcPts val="3200"/>
              </a:spcBef>
              <a:buSzTx/>
              <a:buNone/>
              <a:defRPr sz="3504"/>
            </a:pPr>
            <a:r>
              <a:rPr dirty="0"/>
              <a:t>Dynamic scheduling refers to a process in which tasks and resources are assigned in real-time, either after compilation or during the execution of the system. </a:t>
            </a:r>
          </a:p>
          <a:p>
            <a:pPr marL="445008" indent="-445008" defTabSz="1779987">
              <a:spcBef>
                <a:spcPts val="3200"/>
              </a:spcBef>
              <a:defRPr sz="3504"/>
            </a:pPr>
            <a:r>
              <a:rPr dirty="0"/>
              <a:t>Adaptability and real-time decision-making</a:t>
            </a:r>
          </a:p>
          <a:p>
            <a:pPr marL="445008" indent="-445008" defTabSz="1779987">
              <a:spcBef>
                <a:spcPts val="3200"/>
              </a:spcBef>
              <a:defRPr sz="3504"/>
            </a:pPr>
            <a:r>
              <a:rPr dirty="0"/>
              <a:t>Greater flexibility and performance</a:t>
            </a:r>
          </a:p>
          <a:p>
            <a:pPr marL="445008" indent="-445008" defTabSz="1779987">
              <a:spcBef>
                <a:spcPts val="3200"/>
              </a:spcBef>
              <a:defRPr sz="3504"/>
            </a:pPr>
            <a:r>
              <a:rPr dirty="0"/>
              <a:t> Hardware-based approach </a:t>
            </a:r>
          </a:p>
          <a:p>
            <a:pPr marL="0" indent="0" defTabSz="1779987">
              <a:spcBef>
                <a:spcPts val="3200"/>
              </a:spcBef>
              <a:buSzTx/>
              <a:buNone/>
              <a:defRPr sz="3504" b="1" u="sng"/>
            </a:pPr>
            <a:r>
              <a:rPr dirty="0"/>
              <a:t>Key Algorithms</a:t>
            </a:r>
          </a:p>
          <a:p>
            <a:pPr marL="445008" indent="-445008" defTabSz="1779987">
              <a:spcBef>
                <a:spcPts val="3200"/>
              </a:spcBef>
              <a:defRPr sz="3504"/>
            </a:pPr>
            <a:r>
              <a:rPr dirty="0"/>
              <a:t>Round Robin (RR)</a:t>
            </a:r>
          </a:p>
          <a:p>
            <a:pPr marL="445008" indent="-445008" defTabSz="1779987">
              <a:spcBef>
                <a:spcPts val="3200"/>
              </a:spcBef>
              <a:defRPr sz="3504"/>
            </a:pPr>
            <a:r>
              <a:rPr dirty="0"/>
              <a:t>Shortest Remaining Time First (SRTF)</a:t>
            </a:r>
          </a:p>
          <a:p>
            <a:pPr marL="445008" indent="-445008" defTabSz="1779987">
              <a:spcBef>
                <a:spcPts val="3200"/>
              </a:spcBef>
              <a:defRPr sz="3504"/>
            </a:pPr>
            <a:r>
              <a:rPr dirty="0"/>
              <a:t>Multilevel Feedback Queue (MLFQ)</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r>
              <a:rPr sz="6000" dirty="0"/>
              <a:t>Dynamic Scheduling</a:t>
            </a:r>
            <a:r>
              <a:rPr lang="de-DE" sz="6000" dirty="0"/>
              <a:t> </a:t>
            </a:r>
            <a:r>
              <a:rPr lang="de-DE" sz="6000" dirty="0" err="1"/>
              <a:t>Without</a:t>
            </a:r>
            <a:r>
              <a:rPr lang="de-DE" sz="6000" dirty="0"/>
              <a:t> Real time </a:t>
            </a:r>
            <a:r>
              <a:rPr lang="de-DE" sz="6000" dirty="0" err="1"/>
              <a:t>Requirements</a:t>
            </a:r>
            <a:endParaRPr sz="6000" dirty="0"/>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 y="2729994"/>
            <a:ext cx="23177500" cy="10986006"/>
          </a:xfrm>
          <a:prstGeom prst="rect">
            <a:avLst/>
          </a:prstGeom>
        </p:spPr>
        <p:txBody>
          <a:bodyPr>
            <a:normAutofit/>
          </a:bodyPr>
          <a:lstStyle/>
          <a:p>
            <a:pPr marL="0" indent="0" defTabSz="1779987">
              <a:spcBef>
                <a:spcPts val="3200"/>
              </a:spcBef>
              <a:buSzTx/>
              <a:buNone/>
              <a:defRPr sz="3504"/>
            </a:pPr>
            <a:r>
              <a:rPr lang="en-GB" b="1" i="1" dirty="0">
                <a:effectLst/>
                <a:highlight>
                  <a:srgbClr val="FFFFFF"/>
                </a:highlight>
                <a:latin typeface="Arial" panose="020B0604020202020204" pitchFamily="34" charset="0"/>
              </a:rPr>
              <a:t>Dynamic scheduling without a real-time requirement can play an important role in enhancing the overall performance of a computing environment.</a:t>
            </a:r>
          </a:p>
          <a:p>
            <a:pPr marL="0" indent="0" defTabSz="1779987">
              <a:spcBef>
                <a:spcPts val="3200"/>
              </a:spcBef>
              <a:buSzTx/>
              <a:buNone/>
              <a:defRPr sz="3504"/>
            </a:pPr>
            <a:r>
              <a:rPr lang="en-GB" dirty="0">
                <a:highlight>
                  <a:srgbClr val="FFFFFF"/>
                </a:highlight>
                <a:latin typeface="Arial" panose="020B0604020202020204" pitchFamily="34" charset="0"/>
              </a:rPr>
              <a:t>When deadlines are of no importance Dynamic scheduling helps to:</a:t>
            </a:r>
          </a:p>
          <a:p>
            <a:pPr marL="0" indent="0" defTabSz="1779987">
              <a:spcBef>
                <a:spcPts val="3200"/>
              </a:spcBef>
              <a:buSzTx/>
              <a:buNone/>
              <a:defRPr sz="3504"/>
            </a:pPr>
            <a:endParaRPr lang="en-GB" dirty="0">
              <a:highlight>
                <a:srgbClr val="FFFFFF"/>
              </a:highlight>
              <a:latin typeface="Arial" panose="020B0604020202020204" pitchFamily="34" charset="0"/>
            </a:endParaRPr>
          </a:p>
          <a:p>
            <a:pPr defTabSz="1779987">
              <a:spcBef>
                <a:spcPts val="3200"/>
              </a:spcBef>
              <a:buSzTx/>
              <a:defRPr sz="3504"/>
            </a:pPr>
            <a:r>
              <a:rPr lang="en-GB" b="1" i="0" dirty="0">
                <a:effectLst/>
                <a:highlight>
                  <a:srgbClr val="FFFFFF"/>
                </a:highlight>
                <a:latin typeface="Arial" panose="020B0604020202020204" pitchFamily="34" charset="0"/>
              </a:rPr>
              <a:t>Maximized </a:t>
            </a:r>
            <a:r>
              <a:rPr lang="en-GB" b="1" i="0" dirty="0" smtClean="0">
                <a:effectLst/>
                <a:highlight>
                  <a:srgbClr val="FFFFFF"/>
                </a:highlight>
                <a:latin typeface="Arial" panose="020B0604020202020204" pitchFamily="34" charset="0"/>
              </a:rPr>
              <a:t>through</a:t>
            </a:r>
            <a:r>
              <a:rPr lang="en-GB" b="1" dirty="0" smtClean="0">
                <a:highlight>
                  <a:srgbClr val="FFFFFF"/>
                </a:highlight>
                <a:latin typeface="Arial" panose="020B0604020202020204" pitchFamily="34" charset="0"/>
              </a:rPr>
              <a:t>puts:             Balancing the workload distribution</a:t>
            </a:r>
          </a:p>
          <a:p>
            <a:pPr marL="0" indent="0" defTabSz="1779987">
              <a:spcBef>
                <a:spcPts val="3200"/>
              </a:spcBef>
              <a:buSzTx/>
              <a:buNone/>
              <a:defRPr sz="3504"/>
            </a:pPr>
            <a:r>
              <a:rPr lang="en-GB" sz="3200" b="1" dirty="0" smtClean="0">
                <a:highlight>
                  <a:srgbClr val="FFFFFF"/>
                </a:highlight>
                <a:latin typeface="Arial" panose="020B0604020202020204" pitchFamily="34" charset="0"/>
              </a:rPr>
              <a:t>                                                                 INCREASES TASK COMPLETION RATE</a:t>
            </a:r>
            <a:endParaRPr lang="en-GB" sz="3200" b="1" dirty="0">
              <a:highlight>
                <a:srgbClr val="FFFFFF"/>
              </a:highlight>
              <a:latin typeface="Arial" panose="020B0604020202020204" pitchFamily="34" charset="0"/>
            </a:endParaRPr>
          </a:p>
          <a:p>
            <a:pPr defTabSz="1779987">
              <a:spcBef>
                <a:spcPts val="3200"/>
              </a:spcBef>
              <a:buSzTx/>
              <a:defRPr sz="3504"/>
            </a:pPr>
            <a:r>
              <a:rPr lang="en-GB" b="1" i="0" dirty="0">
                <a:effectLst/>
                <a:highlight>
                  <a:srgbClr val="FFFFFF"/>
                </a:highlight>
                <a:latin typeface="Arial" panose="020B0604020202020204" pitchFamily="34" charset="0"/>
              </a:rPr>
              <a:t>Optimize</a:t>
            </a:r>
            <a:r>
              <a:rPr lang="en-GB" b="1" dirty="0">
                <a:highlight>
                  <a:srgbClr val="FFFFFF"/>
                </a:highlight>
                <a:latin typeface="Arial" panose="020B0604020202020204" pitchFamily="34" charset="0"/>
              </a:rPr>
              <a:t> Resource </a:t>
            </a:r>
            <a:r>
              <a:rPr lang="en-GB" b="1" dirty="0" smtClean="0">
                <a:highlight>
                  <a:srgbClr val="FFFFFF"/>
                </a:highlight>
                <a:latin typeface="Arial" panose="020B0604020202020204" pitchFamily="34" charset="0"/>
              </a:rPr>
              <a:t>Utilization:  </a:t>
            </a:r>
            <a:r>
              <a:rPr lang="en-US" b="1" dirty="0">
                <a:highlight>
                  <a:srgbClr val="FFFFFF"/>
                </a:highlight>
                <a:latin typeface="Arial" panose="020B0604020202020204" pitchFamily="34" charset="0"/>
              </a:rPr>
              <a:t>Optimizes use of CPU, memory, and I/O devices</a:t>
            </a:r>
            <a:r>
              <a:rPr lang="en-US" b="1" dirty="0" smtClean="0">
                <a:highlight>
                  <a:srgbClr val="FFFFFF"/>
                </a:highlight>
                <a:latin typeface="Arial" panose="020B0604020202020204" pitchFamily="34" charset="0"/>
              </a:rPr>
              <a:t>.</a:t>
            </a:r>
          </a:p>
          <a:p>
            <a:pPr marL="0" indent="0" defTabSz="1779987">
              <a:spcBef>
                <a:spcPts val="3200"/>
              </a:spcBef>
              <a:buSzTx/>
              <a:buNone/>
              <a:defRPr sz="3504"/>
            </a:pPr>
            <a:r>
              <a:rPr lang="en-US" b="1" dirty="0" smtClean="0">
                <a:highlight>
                  <a:srgbClr val="FFFFFF"/>
                </a:highlight>
                <a:latin typeface="Arial" panose="020B0604020202020204" pitchFamily="34" charset="0"/>
              </a:rPr>
              <a:t>                                                           Minimizes </a:t>
            </a:r>
            <a:r>
              <a:rPr lang="en-US" b="1" dirty="0">
                <a:highlight>
                  <a:srgbClr val="FFFFFF"/>
                </a:highlight>
                <a:latin typeface="Arial" panose="020B0604020202020204" pitchFamily="34" charset="0"/>
              </a:rPr>
              <a:t>idle times.</a:t>
            </a:r>
            <a:endParaRPr lang="en-GB" b="1" dirty="0">
              <a:highlight>
                <a:srgbClr val="FFFFFF"/>
              </a:highlight>
              <a:latin typeface="Arial" panose="020B0604020202020204" pitchFamily="34" charset="0"/>
            </a:endParaRPr>
          </a:p>
          <a:p>
            <a:pPr defTabSz="1779987">
              <a:spcBef>
                <a:spcPts val="3200"/>
              </a:spcBef>
              <a:buSzTx/>
              <a:defRPr sz="3504"/>
            </a:pPr>
            <a:r>
              <a:rPr lang="en-GB" b="1" i="0" dirty="0">
                <a:effectLst/>
                <a:highlight>
                  <a:srgbClr val="FFFFFF"/>
                </a:highlight>
                <a:latin typeface="Arial" panose="020B0604020202020204" pitchFamily="34" charset="0"/>
              </a:rPr>
              <a:t>Improve </a:t>
            </a:r>
            <a:r>
              <a:rPr lang="en-GB" b="1" dirty="0">
                <a:highlight>
                  <a:srgbClr val="FFFFFF"/>
                </a:highlight>
                <a:latin typeface="Arial" panose="020B0604020202020204" pitchFamily="34" charset="0"/>
              </a:rPr>
              <a:t>Responsiveness:          </a:t>
            </a:r>
            <a:r>
              <a:rPr lang="en-GB" b="1" dirty="0" smtClean="0">
                <a:highlight>
                  <a:srgbClr val="FFFFFF"/>
                </a:highlight>
                <a:latin typeface="Arial" panose="020B0604020202020204" pitchFamily="34" charset="0"/>
              </a:rPr>
              <a:t>Prioritizes </a:t>
            </a:r>
            <a:r>
              <a:rPr lang="en-GB" b="1" dirty="0">
                <a:highlight>
                  <a:srgbClr val="FFFFFF"/>
                </a:highlight>
                <a:latin typeface="Arial" panose="020B0604020202020204" pitchFamily="34" charset="0"/>
              </a:rPr>
              <a:t>tasks requiring quick responses</a:t>
            </a:r>
            <a:r>
              <a:rPr lang="en-GB" b="1" dirty="0" smtClean="0">
                <a:highlight>
                  <a:srgbClr val="FFFFFF"/>
                </a:highlight>
                <a:latin typeface="Arial" panose="020B0604020202020204" pitchFamily="34" charset="0"/>
              </a:rPr>
              <a:t>.</a:t>
            </a:r>
          </a:p>
          <a:p>
            <a:pPr marL="0" indent="0" defTabSz="1779987">
              <a:spcBef>
                <a:spcPts val="3200"/>
              </a:spcBef>
              <a:buSzTx/>
              <a:buNone/>
              <a:defRPr sz="3504"/>
            </a:pPr>
            <a:r>
              <a:rPr lang="en-GB" b="1" dirty="0" smtClean="0">
                <a:highlight>
                  <a:srgbClr val="FFFFFF"/>
                </a:highlight>
                <a:latin typeface="Arial" panose="020B0604020202020204" pitchFamily="34" charset="0"/>
              </a:rPr>
              <a:t>                                                            Enhances </a:t>
            </a:r>
            <a:r>
              <a:rPr lang="en-GB" b="1" dirty="0">
                <a:highlight>
                  <a:srgbClr val="FFFFFF"/>
                </a:highlight>
                <a:latin typeface="Arial" panose="020B0604020202020204" pitchFamily="34" charset="0"/>
              </a:rPr>
              <a:t>user experience.</a:t>
            </a:r>
            <a:endParaRPr lang="en-GB" b="1" i="0" dirty="0">
              <a:effectLst/>
              <a:highlight>
                <a:srgbClr val="FFFFFF"/>
              </a:highlight>
              <a:latin typeface="Arial" panose="020B0604020202020204" pitchFamily="34" charset="0"/>
            </a:endParaRPr>
          </a:p>
          <a:p>
            <a:pPr marL="0" indent="0" defTabSz="1779987">
              <a:spcBef>
                <a:spcPts val="3200"/>
              </a:spcBef>
              <a:buSzTx/>
              <a:buNone/>
              <a:defRPr sz="3504" b="1" u="sng"/>
            </a:pPr>
            <a:endParaRPr dirty="0"/>
          </a:p>
        </p:txBody>
      </p:sp>
    </p:spTree>
    <p:extLst>
      <p:ext uri="{BB962C8B-B14F-4D97-AF65-F5344CB8AC3E}">
        <p14:creationId xmlns:p14="http://schemas.microsoft.com/office/powerpoint/2010/main" val="15312989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ynamic Scheduling"/>
          <p:cNvSpPr txBox="1">
            <a:spLocks noGrp="1"/>
          </p:cNvSpPr>
          <p:nvPr>
            <p:ph type="title"/>
          </p:nvPr>
        </p:nvSpPr>
        <p:spPr>
          <a:xfrm>
            <a:off x="1206500" y="1079500"/>
            <a:ext cx="21971000" cy="1433163"/>
          </a:xfrm>
          <a:prstGeom prst="rect">
            <a:avLst/>
          </a:prstGeom>
        </p:spPr>
        <p:txBody>
          <a:bodyPr>
            <a:noAutofit/>
          </a:bodyPr>
          <a:lstStyle/>
          <a:p>
            <a:r>
              <a:rPr sz="6000" dirty="0"/>
              <a:t>Dynamic Scheduling</a:t>
            </a:r>
            <a:r>
              <a:rPr lang="de-DE" sz="6000" dirty="0"/>
              <a:t> Scheduling </a:t>
            </a:r>
            <a:r>
              <a:rPr lang="de-DE" sz="6000" dirty="0" err="1"/>
              <a:t>Algorithms</a:t>
            </a:r>
            <a:endParaRPr sz="6000" dirty="0"/>
          </a:p>
        </p:txBody>
      </p:sp>
      <p:sp>
        <p:nvSpPr>
          <p:cNvPr id="181" name="Dynamic scheduling refers to a process in which tasks and resources are assigned in real-time, either after compilation or during the execution of the system.…"/>
          <p:cNvSpPr txBox="1">
            <a:spLocks noGrp="1"/>
          </p:cNvSpPr>
          <p:nvPr>
            <p:ph type="body" idx="1"/>
          </p:nvPr>
        </p:nvSpPr>
        <p:spPr>
          <a:xfrm>
            <a:off x="1206500" y="2729994"/>
            <a:ext cx="21971000" cy="8256012"/>
          </a:xfrm>
          <a:prstGeom prst="rect">
            <a:avLst/>
          </a:prstGeom>
        </p:spPr>
        <p:txBody>
          <a:bodyPr>
            <a:normAutofit/>
          </a:bodyPr>
          <a:lstStyle/>
          <a:p>
            <a:pPr marL="0" indent="0" defTabSz="1779987">
              <a:spcBef>
                <a:spcPts val="3200"/>
              </a:spcBef>
              <a:buSzTx/>
              <a:buNone/>
              <a:defRPr sz="3504"/>
            </a:pPr>
            <a:endParaRPr lang="en-GB" dirty="0" smtClean="0">
              <a:highlight>
                <a:srgbClr val="FFFFFF"/>
              </a:highlight>
              <a:latin typeface="Arial" panose="020B0604020202020204" pitchFamily="34" charset="0"/>
            </a:endParaRPr>
          </a:p>
          <a:p>
            <a:pPr marL="0" indent="0" defTabSz="1779987">
              <a:spcBef>
                <a:spcPts val="3200"/>
              </a:spcBef>
              <a:buSzTx/>
              <a:buNone/>
              <a:defRPr sz="3504"/>
            </a:pPr>
            <a:r>
              <a:rPr lang="en-GB" dirty="0" smtClean="0">
                <a:highlight>
                  <a:srgbClr val="FFFFFF"/>
                </a:highlight>
                <a:latin typeface="Arial" panose="020B0604020202020204" pitchFamily="34" charset="0"/>
              </a:rPr>
              <a:t>     </a:t>
            </a:r>
            <a:r>
              <a:rPr lang="en-GB" b="1" dirty="0" smtClean="0">
                <a:highlight>
                  <a:srgbClr val="FFFFFF"/>
                </a:highlight>
                <a:latin typeface="Arial" panose="020B0604020202020204" pitchFamily="34" charset="0"/>
              </a:rPr>
              <a:t>Round </a:t>
            </a:r>
            <a:r>
              <a:rPr lang="en-GB" b="1" dirty="0">
                <a:highlight>
                  <a:srgbClr val="FFFFFF"/>
                </a:highlight>
                <a:latin typeface="Arial" panose="020B0604020202020204" pitchFamily="34" charset="0"/>
              </a:rPr>
              <a:t>Robin (RR</a:t>
            </a:r>
            <a:r>
              <a:rPr lang="en-GB" b="1" dirty="0" smtClean="0">
                <a:highlight>
                  <a:srgbClr val="FFFFFF"/>
                </a:highlight>
                <a:latin typeface="Arial" panose="020B0604020202020204" pitchFamily="34" charset="0"/>
              </a:rPr>
              <a:t>):                                   </a:t>
            </a:r>
            <a:r>
              <a:rPr lang="en-US" b="1" dirty="0" smtClean="0">
                <a:highlight>
                  <a:srgbClr val="FFFFFF"/>
                </a:highlight>
                <a:latin typeface="Arial" panose="020B0604020202020204" pitchFamily="34" charset="0"/>
              </a:rPr>
              <a:t>Preemptive</a:t>
            </a:r>
            <a:r>
              <a:rPr lang="en-US" b="1" dirty="0">
                <a:highlight>
                  <a:srgbClr val="FFFFFF"/>
                </a:highlight>
                <a:latin typeface="Arial" panose="020B0604020202020204" pitchFamily="34" charset="0"/>
              </a:rPr>
              <a:t>, fixed time quantum for each process</a:t>
            </a:r>
            <a:r>
              <a:rPr lang="en-US" dirty="0" smtClean="0">
                <a:highlight>
                  <a:srgbClr val="FFFFFF"/>
                </a:highlight>
                <a:latin typeface="Arial" panose="020B0604020202020204" pitchFamily="34" charset="0"/>
              </a:rPr>
              <a:t>.</a:t>
            </a:r>
          </a:p>
          <a:p>
            <a:pPr marL="0" indent="0" defTabSz="1779987">
              <a:spcBef>
                <a:spcPts val="3200"/>
              </a:spcBef>
              <a:buSzTx/>
              <a:buNone/>
              <a:defRPr sz="3504"/>
            </a:pPr>
            <a:endParaRPr lang="en-GB" dirty="0">
              <a:highlight>
                <a:srgbClr val="FFFFFF"/>
              </a:highlight>
              <a:latin typeface="Arial" panose="020B0604020202020204" pitchFamily="34" charset="0"/>
            </a:endParaRPr>
          </a:p>
          <a:p>
            <a:pPr defTabSz="1779987">
              <a:spcBef>
                <a:spcPts val="3200"/>
              </a:spcBef>
              <a:buSzTx/>
              <a:defRPr sz="3504"/>
            </a:pPr>
            <a:r>
              <a:rPr lang="en-GB" b="1" i="0" dirty="0">
                <a:effectLst/>
                <a:highlight>
                  <a:srgbClr val="FFFFFF"/>
                </a:highlight>
                <a:latin typeface="Arial" panose="020B0604020202020204" pitchFamily="34" charset="0"/>
              </a:rPr>
              <a:t>Shortest Remaining Time First (SRTF</a:t>
            </a:r>
            <a:r>
              <a:rPr lang="en-GB" b="1" i="0" dirty="0" smtClean="0">
                <a:effectLst/>
                <a:highlight>
                  <a:srgbClr val="FFFFFF"/>
                </a:highlight>
                <a:latin typeface="Arial" panose="020B0604020202020204" pitchFamily="34" charset="0"/>
              </a:rPr>
              <a:t>):  </a:t>
            </a:r>
            <a:r>
              <a:rPr lang="en-GB" dirty="0" smtClean="0"/>
              <a:t>SRTF </a:t>
            </a:r>
            <a:r>
              <a:rPr lang="en-GB" b="1" dirty="0" smtClean="0"/>
              <a:t>IS</a:t>
            </a:r>
            <a:r>
              <a:rPr lang="en-GB" b="1" dirty="0" smtClean="0"/>
              <a:t> </a:t>
            </a:r>
            <a:r>
              <a:rPr lang="en-GB" b="1" dirty="0"/>
              <a:t>a </a:t>
            </a:r>
            <a:r>
              <a:rPr lang="en-GB" b="1" dirty="0" smtClean="0"/>
              <a:t>PREEMTIVE SCHEDULING ALGORITHM</a:t>
            </a:r>
          </a:p>
          <a:p>
            <a:pPr marL="0" indent="0" defTabSz="1779987">
              <a:spcBef>
                <a:spcPts val="3200"/>
              </a:spcBef>
              <a:buSzTx/>
              <a:buNone/>
              <a:defRPr sz="3504"/>
            </a:pPr>
            <a:r>
              <a:rPr lang="en-GB" dirty="0" smtClean="0"/>
              <a:t>                                                                        SJF </a:t>
            </a:r>
            <a:r>
              <a:rPr lang="en-GB" b="1" dirty="0" smtClean="0"/>
              <a:t>IS NONPREEMTIVE SCHEDULING ALGORITHMS</a:t>
            </a:r>
            <a:endParaRPr lang="en-GB" b="1" dirty="0" smtClean="0"/>
          </a:p>
          <a:p>
            <a:pPr marL="0" indent="0" defTabSz="1779987">
              <a:spcBef>
                <a:spcPts val="3200"/>
              </a:spcBef>
              <a:buSzTx/>
              <a:buNone/>
              <a:defRPr sz="3504"/>
            </a:pPr>
            <a:r>
              <a:rPr lang="en-GB" b="1" dirty="0" smtClean="0"/>
              <a:t> </a:t>
            </a:r>
            <a:endParaRPr lang="en-GB" b="1" i="0" dirty="0">
              <a:effectLst/>
              <a:highlight>
                <a:srgbClr val="FFFFFF"/>
              </a:highlight>
              <a:latin typeface="Arial" panose="020B0604020202020204" pitchFamily="34" charset="0"/>
            </a:endParaRPr>
          </a:p>
          <a:p>
            <a:pPr defTabSz="1779987">
              <a:spcBef>
                <a:spcPts val="3200"/>
              </a:spcBef>
              <a:buSzTx/>
              <a:defRPr sz="3504"/>
            </a:pPr>
            <a:r>
              <a:rPr lang="en-GB" b="1" dirty="0"/>
              <a:t>Multilevel Feedback Queue (MLFQ): </a:t>
            </a:r>
            <a:r>
              <a:rPr lang="en-GB" dirty="0"/>
              <a:t>MLFQ is a scheduling algorithm that uses multiple queues with different priority levels. Processes can move between queues based on their </a:t>
            </a:r>
            <a:r>
              <a:rPr lang="en-GB" dirty="0" err="1"/>
              <a:t>behavior</a:t>
            </a:r>
            <a:r>
              <a:rPr lang="en-GB" dirty="0"/>
              <a:t> and CPU burst characteristics. </a:t>
            </a:r>
          </a:p>
        </p:txBody>
      </p:sp>
    </p:spTree>
    <p:extLst>
      <p:ext uri="{BB962C8B-B14F-4D97-AF65-F5344CB8AC3E}">
        <p14:creationId xmlns:p14="http://schemas.microsoft.com/office/powerpoint/2010/main" val="9036297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95944"/>
            <a:ext cx="22850929" cy="1045027"/>
          </a:xfrm>
        </p:spPr>
        <p:txBody>
          <a:bodyPr>
            <a:normAutofit/>
          </a:bodyPr>
          <a:lstStyle/>
          <a:p>
            <a:r>
              <a:rPr lang="en-GB" sz="5400" u="sng" dirty="0" smtClean="0"/>
              <a:t>SJN non </a:t>
            </a:r>
            <a:r>
              <a:rPr lang="en-GB" sz="5400" u="sng" dirty="0" err="1" smtClean="0"/>
              <a:t>preemtive</a:t>
            </a:r>
            <a:endParaRPr lang="de-DE" sz="5400" u="sng" dirty="0"/>
          </a:p>
        </p:txBody>
      </p:sp>
      <p:graphicFrame>
        <p:nvGraphicFramePr>
          <p:cNvPr id="8" name="Table 7"/>
          <p:cNvGraphicFramePr>
            <a:graphicFrameLocks noGrp="1"/>
          </p:cNvGraphicFramePr>
          <p:nvPr>
            <p:extLst>
              <p:ext uri="{D42A27DB-BD31-4B8C-83A1-F6EECF244321}">
                <p14:modId xmlns:p14="http://schemas.microsoft.com/office/powerpoint/2010/main" val="3901546866"/>
              </p:ext>
            </p:extLst>
          </p:nvPr>
        </p:nvGraphicFramePr>
        <p:xfrm>
          <a:off x="789208" y="7380713"/>
          <a:ext cx="17286512" cy="2029823"/>
        </p:xfrm>
        <a:graphic>
          <a:graphicData uri="http://schemas.openxmlformats.org/drawingml/2006/table">
            <a:tbl>
              <a:tblPr firstRow="1" bandRow="1">
                <a:tableStyleId>{5940675A-B579-460E-94D1-54222C63F5DA}</a:tableStyleId>
              </a:tblPr>
              <a:tblGrid>
                <a:gridCol w="6640283"/>
                <a:gridCol w="1023257"/>
                <a:gridCol w="4833258"/>
                <a:gridCol w="4789714"/>
              </a:tblGrid>
              <a:tr h="1664063">
                <a:tc>
                  <a:txBody>
                    <a:bodyPr/>
                    <a:lstStyle/>
                    <a:p>
                      <a:r>
                        <a:rPr lang="en-GB" sz="3200" dirty="0" smtClean="0"/>
                        <a:t>p1</a:t>
                      </a:r>
                      <a:endParaRPr lang="de-DE" sz="3200" dirty="0"/>
                    </a:p>
                  </a:txBody>
                  <a:tcPr/>
                </a:tc>
                <a:tc>
                  <a:txBody>
                    <a:bodyPr/>
                    <a:lstStyle/>
                    <a:p>
                      <a:r>
                        <a:rPr lang="en-GB" sz="3200" dirty="0" smtClean="0"/>
                        <a:t>p3</a:t>
                      </a:r>
                      <a:endParaRPr lang="de-DE" sz="3200" dirty="0"/>
                    </a:p>
                  </a:txBody>
                  <a:tcPr/>
                </a:tc>
                <a:tc>
                  <a:txBody>
                    <a:bodyPr/>
                    <a:lstStyle/>
                    <a:p>
                      <a:r>
                        <a:rPr lang="en-GB" sz="3200" dirty="0" smtClean="0"/>
                        <a:t>p2</a:t>
                      </a:r>
                      <a:endParaRPr lang="de-DE" sz="3200" dirty="0"/>
                    </a:p>
                  </a:txBody>
                  <a:tcPr/>
                </a:tc>
                <a:tc>
                  <a:txBody>
                    <a:bodyPr/>
                    <a:lstStyle/>
                    <a:p>
                      <a:r>
                        <a:rPr lang="en-GB" sz="3200" dirty="0" smtClean="0"/>
                        <a:t>p4</a:t>
                      </a:r>
                      <a:endParaRPr lang="de-DE" sz="3200" dirty="0"/>
                    </a:p>
                  </a:txBody>
                  <a:tcPr/>
                </a:tc>
              </a:tr>
              <a:tr h="0">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
        <p:nvSpPr>
          <p:cNvPr id="15" name="TextBox 14"/>
          <p:cNvSpPr txBox="1"/>
          <p:nvPr/>
        </p:nvSpPr>
        <p:spPr>
          <a:xfrm>
            <a:off x="642250" y="8948691"/>
            <a:ext cx="17482457"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GB" sz="2000" dirty="0" smtClean="0"/>
              <a:t>0                                                                                             7              8                                                                  12                                                             16</a:t>
            </a:r>
            <a:endParaRPr kumimoji="0" lang="de-DE" sz="2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6" name="TextBox 15"/>
          <p:cNvSpPr txBox="1"/>
          <p:nvPr/>
        </p:nvSpPr>
        <p:spPr>
          <a:xfrm flipH="1">
            <a:off x="740224" y="874249"/>
            <a:ext cx="17384483"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GB" sz="4800" b="0" i="0" u="none" strike="noStrike" cap="none" spc="0" normalizeH="0" baseline="0" dirty="0" smtClean="0">
                <a:ln>
                  <a:noFill/>
                </a:ln>
                <a:solidFill>
                  <a:srgbClr val="000000"/>
                </a:solidFill>
                <a:effectLst/>
                <a:uFillTx/>
                <a:latin typeface="+mn-lt"/>
                <a:ea typeface="+mn-ea"/>
                <a:cs typeface="+mn-cs"/>
                <a:sym typeface="Helvetica Neue"/>
              </a:rPr>
              <a:t>Process                       </a:t>
            </a:r>
            <a:r>
              <a:rPr kumimoji="0" lang="en-GB" sz="4800" b="0" i="0" u="none" strike="noStrike" cap="none" spc="0" normalizeH="0" baseline="0" dirty="0" err="1" smtClean="0">
                <a:ln>
                  <a:noFill/>
                </a:ln>
                <a:solidFill>
                  <a:srgbClr val="000000"/>
                </a:solidFill>
                <a:effectLst/>
                <a:uFillTx/>
                <a:latin typeface="+mn-lt"/>
                <a:ea typeface="+mn-ea"/>
                <a:cs typeface="+mn-cs"/>
                <a:sym typeface="Helvetica Neue"/>
              </a:rPr>
              <a:t>Arrivaltime</a:t>
            </a:r>
            <a:r>
              <a:rPr kumimoji="0" lang="en-GB" sz="4800" b="0" i="0" u="none" strike="noStrike" cap="none" spc="0" normalizeH="0" dirty="0" smtClean="0">
                <a:ln>
                  <a:noFill/>
                </a:ln>
                <a:solidFill>
                  <a:srgbClr val="000000"/>
                </a:solidFill>
                <a:effectLst/>
                <a:uFillTx/>
                <a:latin typeface="+mn-lt"/>
                <a:ea typeface="+mn-ea"/>
                <a:cs typeface="+mn-cs"/>
                <a:sym typeface="Helvetica Neue"/>
              </a:rPr>
              <a:t>                   </a:t>
            </a:r>
            <a:r>
              <a:rPr kumimoji="0" lang="en-GB" sz="4800" b="0" i="0" u="none" strike="noStrike" cap="none" spc="0" normalizeH="0" dirty="0" err="1" smtClean="0">
                <a:ln>
                  <a:noFill/>
                </a:ln>
                <a:solidFill>
                  <a:srgbClr val="000000"/>
                </a:solidFill>
                <a:effectLst/>
                <a:uFillTx/>
                <a:latin typeface="+mn-lt"/>
                <a:ea typeface="+mn-ea"/>
                <a:cs typeface="+mn-cs"/>
                <a:sym typeface="Helvetica Neue"/>
              </a:rPr>
              <a:t>CPUtime</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7" name="TextBox 16"/>
          <p:cNvSpPr txBox="1"/>
          <p:nvPr/>
        </p:nvSpPr>
        <p:spPr>
          <a:xfrm>
            <a:off x="740224" y="1546484"/>
            <a:ext cx="15131143"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GB" sz="4800" b="0" i="0" u="none" strike="noStrike" cap="none" spc="0" normalizeH="0" baseline="0" dirty="0" smtClean="0">
                <a:ln>
                  <a:noFill/>
                </a:ln>
                <a:solidFill>
                  <a:srgbClr val="000000"/>
                </a:solidFill>
                <a:effectLst/>
                <a:uFillTx/>
                <a:latin typeface="+mn-lt"/>
                <a:ea typeface="+mn-ea"/>
                <a:cs typeface="+mn-cs"/>
                <a:sym typeface="Helvetica Neue"/>
              </a:rPr>
              <a:t>P1                                       0                                7</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8" name="TextBox 17"/>
          <p:cNvSpPr txBox="1"/>
          <p:nvPr/>
        </p:nvSpPr>
        <p:spPr>
          <a:xfrm>
            <a:off x="740224" y="3056710"/>
            <a:ext cx="14673947"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GB" dirty="0" smtClean="0"/>
              <a:t>P2                                       2                                4</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0" name="TextBox 19"/>
          <p:cNvSpPr txBox="1"/>
          <p:nvPr/>
        </p:nvSpPr>
        <p:spPr>
          <a:xfrm>
            <a:off x="740224" y="4318303"/>
            <a:ext cx="14673947"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GB" sz="4800" b="0" i="0" u="none" strike="noStrike" cap="none" spc="0" normalizeH="0" baseline="0" dirty="0" smtClean="0">
                <a:ln>
                  <a:noFill/>
                </a:ln>
                <a:solidFill>
                  <a:srgbClr val="000000"/>
                </a:solidFill>
                <a:effectLst/>
                <a:uFillTx/>
                <a:latin typeface="+mn-lt"/>
                <a:ea typeface="+mn-ea"/>
                <a:cs typeface="+mn-cs"/>
                <a:sym typeface="Helvetica Neue"/>
              </a:rPr>
              <a:t>P3                                       4                                1</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1" name="TextBox 20"/>
          <p:cNvSpPr txBox="1"/>
          <p:nvPr/>
        </p:nvSpPr>
        <p:spPr>
          <a:xfrm>
            <a:off x="740224" y="5579896"/>
            <a:ext cx="14673947"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GB" sz="4800" b="0" i="0" u="none" strike="noStrike" cap="none" spc="0" normalizeH="0" baseline="0" dirty="0" smtClean="0">
                <a:ln>
                  <a:noFill/>
                </a:ln>
                <a:solidFill>
                  <a:srgbClr val="000000"/>
                </a:solidFill>
                <a:effectLst/>
                <a:uFillTx/>
                <a:latin typeface="+mn-lt"/>
                <a:ea typeface="+mn-ea"/>
                <a:cs typeface="+mn-cs"/>
                <a:sym typeface="Helvetica Neue"/>
              </a:rPr>
              <a:t>P4                                       5                                4</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2" name="TextBox 21"/>
          <p:cNvSpPr txBox="1"/>
          <p:nvPr/>
        </p:nvSpPr>
        <p:spPr>
          <a:xfrm>
            <a:off x="740223" y="10043640"/>
            <a:ext cx="17384483" cy="2009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The average waiting time is calculated as:</a:t>
            </a:r>
            <a:r>
              <a:rPr lang="en-US" dirty="0"/>
              <a:t/>
            </a:r>
            <a:br>
              <a:rPr lang="en-US" dirty="0"/>
            </a:br>
            <a:r>
              <a:rPr lang="en-US" dirty="0"/>
              <a:t>Average waiting time = (0 + 6 + 3 + 7</a:t>
            </a:r>
            <a:r>
              <a:rPr lang="en-US" dirty="0" smtClean="0"/>
              <a:t>)/4 </a:t>
            </a:r>
            <a:r>
              <a:rPr lang="en-US" dirty="0"/>
              <a:t>= 4</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4182969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u="sng" dirty="0" smtClean="0"/>
              <a:t>PREEMTIVE SCHEDULING ALGORITHM</a:t>
            </a:r>
            <a:endParaRPr lang="de-DE" sz="4000" u="sng" dirty="0"/>
          </a:p>
        </p:txBody>
      </p:sp>
      <p:graphicFrame>
        <p:nvGraphicFramePr>
          <p:cNvPr id="5" name="Table 4"/>
          <p:cNvGraphicFramePr>
            <a:graphicFrameLocks noGrp="1"/>
          </p:cNvGraphicFramePr>
          <p:nvPr>
            <p:extLst>
              <p:ext uri="{D42A27DB-BD31-4B8C-83A1-F6EECF244321}">
                <p14:modId xmlns:p14="http://schemas.microsoft.com/office/powerpoint/2010/main" val="3698224641"/>
              </p:ext>
            </p:extLst>
          </p:nvPr>
        </p:nvGraphicFramePr>
        <p:xfrm>
          <a:off x="1206500" y="2873830"/>
          <a:ext cx="20624801" cy="2268098"/>
        </p:xfrm>
        <a:graphic>
          <a:graphicData uri="http://schemas.openxmlformats.org/drawingml/2006/table">
            <a:tbl>
              <a:tblPr firstRow="1" bandRow="1">
                <a:tableStyleId>{5940675A-B579-460E-94D1-54222C63F5DA}</a:tableStyleId>
              </a:tblPr>
              <a:tblGrid>
                <a:gridCol w="2837544"/>
                <a:gridCol w="2873828"/>
                <a:gridCol w="1502229"/>
                <a:gridCol w="3069771"/>
                <a:gridCol w="5159829"/>
                <a:gridCol w="5181600"/>
              </a:tblGrid>
              <a:tr h="1897258">
                <a:tc>
                  <a:txBody>
                    <a:bodyPr/>
                    <a:lstStyle/>
                    <a:p>
                      <a:r>
                        <a:rPr lang="en-GB" sz="3200" dirty="0" smtClean="0"/>
                        <a:t>P1</a:t>
                      </a:r>
                      <a:endParaRPr lang="de-DE" sz="3200" dirty="0"/>
                    </a:p>
                  </a:txBody>
                  <a:tcPr/>
                </a:tc>
                <a:tc>
                  <a:txBody>
                    <a:bodyPr/>
                    <a:lstStyle/>
                    <a:p>
                      <a:r>
                        <a:rPr lang="en-GB" sz="3200" dirty="0" smtClean="0"/>
                        <a:t>P2</a:t>
                      </a:r>
                      <a:endParaRPr lang="de-DE" sz="3200" dirty="0"/>
                    </a:p>
                  </a:txBody>
                  <a:tcPr/>
                </a:tc>
                <a:tc>
                  <a:txBody>
                    <a:bodyPr/>
                    <a:lstStyle/>
                    <a:p>
                      <a:r>
                        <a:rPr lang="en-GB" sz="3200" dirty="0" smtClean="0"/>
                        <a:t>P3</a:t>
                      </a:r>
                      <a:endParaRPr lang="de-DE" sz="3200" dirty="0"/>
                    </a:p>
                  </a:txBody>
                  <a:tcPr/>
                </a:tc>
                <a:tc>
                  <a:txBody>
                    <a:bodyPr/>
                    <a:lstStyle/>
                    <a:p>
                      <a:r>
                        <a:rPr lang="en-GB" sz="3200" dirty="0" smtClean="0"/>
                        <a:t>P2</a:t>
                      </a:r>
                      <a:endParaRPr lang="de-DE" sz="3200" dirty="0"/>
                    </a:p>
                  </a:txBody>
                  <a:tcPr/>
                </a:tc>
                <a:tc>
                  <a:txBody>
                    <a:bodyPr/>
                    <a:lstStyle/>
                    <a:p>
                      <a:r>
                        <a:rPr lang="en-GB" sz="3200" dirty="0" smtClean="0"/>
                        <a:t>P4</a:t>
                      </a:r>
                      <a:endParaRPr lang="de-DE" sz="3200" dirty="0"/>
                    </a:p>
                  </a:txBody>
                  <a:tcPr/>
                </a:tc>
                <a:tc>
                  <a:txBody>
                    <a:bodyPr/>
                    <a:lstStyle/>
                    <a:p>
                      <a:r>
                        <a:rPr lang="en-GB" sz="3200" dirty="0" smtClean="0"/>
                        <a:t>P1</a:t>
                      </a:r>
                      <a:endParaRPr lang="de-DE" sz="3200" dirty="0"/>
                    </a:p>
                  </a:txBody>
                  <a:tcPr/>
                </a:tc>
              </a:tr>
              <a:tr h="370840">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dirty="0"/>
                    </a:p>
                  </a:txBody>
                  <a:tcPr/>
                </a:tc>
              </a:tr>
            </a:tbl>
          </a:graphicData>
        </a:graphic>
      </p:graphicFrame>
      <p:sp>
        <p:nvSpPr>
          <p:cNvPr id="6" name="TextBox 5"/>
          <p:cNvSpPr txBox="1"/>
          <p:nvPr/>
        </p:nvSpPr>
        <p:spPr>
          <a:xfrm>
            <a:off x="1206500" y="4637949"/>
            <a:ext cx="20661086" cy="956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GB" sz="2000" dirty="0" smtClean="0"/>
              <a:t>0                                     2                                       4                    5                                          7                                                                       11                                                                   16</a:t>
            </a:r>
            <a:endParaRPr kumimoji="0" lang="de-DE" sz="2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7" name="Rectangle 6"/>
          <p:cNvSpPr/>
          <p:nvPr/>
        </p:nvSpPr>
        <p:spPr>
          <a:xfrm>
            <a:off x="1206500" y="6297979"/>
            <a:ext cx="12192000" cy="1421928"/>
          </a:xfrm>
          <a:prstGeom prst="rect">
            <a:avLst/>
          </a:prstGeom>
        </p:spPr>
        <p:txBody>
          <a:bodyPr>
            <a:spAutoFit/>
          </a:bodyPr>
          <a:lstStyle/>
          <a:p>
            <a:r>
              <a:rPr lang="en-US" b="1" dirty="0">
                <a:latin typeface="Arial" panose="020B0604020202020204" pitchFamily="34" charset="0"/>
              </a:rPr>
              <a:t>Average waiting time</a:t>
            </a:r>
            <a:r>
              <a:rPr lang="en-US" dirty="0">
                <a:latin typeface="Arial" panose="020B0604020202020204" pitchFamily="34" charset="0"/>
              </a:rPr>
              <a:t> = (9 + 1 + 0 + 2</a:t>
            </a:r>
            <a:r>
              <a:rPr lang="en-US" dirty="0" smtClean="0">
                <a:latin typeface="Arial" panose="020B0604020202020204" pitchFamily="34" charset="0"/>
              </a:rPr>
              <a:t>)/4 =3</a:t>
            </a:r>
            <a:endParaRPr lang="de-DE" dirty="0"/>
          </a:p>
        </p:txBody>
      </p:sp>
      <p:sp>
        <p:nvSpPr>
          <p:cNvPr id="8" name="TextBox 7"/>
          <p:cNvSpPr txBox="1"/>
          <p:nvPr/>
        </p:nvSpPr>
        <p:spPr>
          <a:xfrm>
            <a:off x="1371600" y="8060253"/>
            <a:ext cx="20495986" cy="23416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000" b="1" dirty="0"/>
              <a:t>The SRTF algorithm further reduces the average waiting time compared to the non-preemptive SJF algorithm by dynamically selecting the process with the shortest remaining time.</a:t>
            </a:r>
            <a:endParaRPr kumimoji="0" lang="de-DE" sz="4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42577312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ound Robin (RR)"/>
          <p:cNvSpPr txBox="1">
            <a:spLocks noGrp="1"/>
          </p:cNvSpPr>
          <p:nvPr>
            <p:ph type="title"/>
          </p:nvPr>
        </p:nvSpPr>
        <p:spPr>
          <a:prstGeom prst="rect">
            <a:avLst/>
          </a:prstGeom>
        </p:spPr>
        <p:txBody>
          <a:bodyPr/>
          <a:lstStyle/>
          <a:p>
            <a:r>
              <a:t>Round Robin (RR)</a:t>
            </a:r>
          </a:p>
        </p:txBody>
      </p:sp>
      <p:sp>
        <p:nvSpPr>
          <p:cNvPr id="184" name="Round Robin scheduling is a preemptive approach (processes can be terminated in the event of a higher priority) in which each process in the system is assigned a fixed amount of quantum time, often between 10-100 milliseconds.…"/>
          <p:cNvSpPr txBox="1">
            <a:spLocks noGrp="1"/>
          </p:cNvSpPr>
          <p:nvPr>
            <p:ph type="body" idx="1"/>
          </p:nvPr>
        </p:nvSpPr>
        <p:spPr>
          <a:prstGeom prst="rect">
            <a:avLst/>
          </a:prstGeom>
        </p:spPr>
        <p:txBody>
          <a:bodyPr/>
          <a:lstStyle/>
          <a:p>
            <a:pPr marL="0" indent="0">
              <a:buSzTx/>
              <a:buNone/>
              <a:defRPr sz="4300"/>
            </a:pPr>
            <a:r>
              <a:rPr dirty="0"/>
              <a:t>Round Robin scheduling is a preemptive approach in which each process in the system is assigned a fixed amount of quantum time, often between 10-100 milliseconds. </a:t>
            </a:r>
          </a:p>
          <a:p>
            <a:pPr marL="546100" indent="-546100">
              <a:defRPr sz="4300"/>
            </a:pPr>
            <a:r>
              <a:rPr dirty="0"/>
              <a:t>Cycles through processes, allocating CPU time.</a:t>
            </a:r>
          </a:p>
          <a:p>
            <a:pPr marL="546100" indent="-546100">
              <a:defRPr sz="4300"/>
            </a:pPr>
            <a:r>
              <a:rPr dirty="0"/>
              <a:t>Fairness and simplicity</a:t>
            </a:r>
          </a:p>
        </p:txBody>
      </p:sp>
      <p:pic>
        <p:nvPicPr>
          <p:cNvPr id="185" name="Screenshot 2024-05-31 at 10.08.26.png" descr="Screenshot 2024-05-31 at 10.08.26.png"/>
          <p:cNvPicPr>
            <a:picLocks noChangeAspect="1"/>
          </p:cNvPicPr>
          <p:nvPr/>
        </p:nvPicPr>
        <p:blipFill>
          <a:blip r:embed="rId2"/>
          <a:stretch>
            <a:fillRect/>
          </a:stretch>
        </p:blipFill>
        <p:spPr>
          <a:xfrm>
            <a:off x="14859103" y="5560728"/>
            <a:ext cx="8267701" cy="68453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Office PowerPoint</Application>
  <PresentationFormat>Custom</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Helvetica Neue</vt:lpstr>
      <vt:lpstr>Helvetica Neue Medium</vt:lpstr>
      <vt:lpstr>21_BasicWhite</vt:lpstr>
      <vt:lpstr>Dynamic Scheduling Without Real Time Requirement.</vt:lpstr>
      <vt:lpstr>What is Scheduling?</vt:lpstr>
      <vt:lpstr>Static Scheduling</vt:lpstr>
      <vt:lpstr>Dynamic Scheduling</vt:lpstr>
      <vt:lpstr>Dynamic Scheduling Without Real time Requirements</vt:lpstr>
      <vt:lpstr>Dynamic Scheduling Scheduling Algorithms</vt:lpstr>
      <vt:lpstr>SJN non preemtive</vt:lpstr>
      <vt:lpstr>PREEMTIVE SCHEDULING ALGORITHM</vt:lpstr>
      <vt:lpstr>Round Robin (RR)</vt:lpstr>
      <vt:lpstr>Round Robin (RR) Python Implementation</vt:lpstr>
      <vt:lpstr>Round Robin (RR) Python Implementation</vt:lpstr>
      <vt:lpstr>Round Robin (RR)-Python Results</vt:lpstr>
      <vt:lpstr>Applications</vt:lpstr>
      <vt:lpstr>Manufacturing Systems </vt:lpstr>
      <vt:lpstr>Energy Harvesting Systems</vt:lpstr>
      <vt:lpstr>Grid Computing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Scheduling Without Real Time Requirement.</dc:title>
  <dc:creator>Doluwamu Taiwo Kuye</dc:creator>
  <cp:lastModifiedBy>12</cp:lastModifiedBy>
  <cp:revision>18</cp:revision>
  <dcterms:modified xsi:type="dcterms:W3CDTF">2024-07-28T14:31:28Z</dcterms:modified>
</cp:coreProperties>
</file>