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60" r:id="rId5"/>
    <p:sldId id="257" r:id="rId6"/>
    <p:sldId id="262" r:id="rId7"/>
    <p:sldId id="263" r:id="rId8"/>
    <p:sldId id="275" r:id="rId9"/>
    <p:sldId id="276" r:id="rId10"/>
    <p:sldId id="285" r:id="rId11"/>
    <p:sldId id="266" r:id="rId12"/>
    <p:sldId id="265" r:id="rId13"/>
    <p:sldId id="269" r:id="rId14"/>
    <p:sldId id="270" r:id="rId15"/>
    <p:sldId id="271" r:id="rId16"/>
    <p:sldId id="264" r:id="rId17"/>
    <p:sldId id="282" r:id="rId18"/>
    <p:sldId id="283" r:id="rId19"/>
    <p:sldId id="284" r:id="rId20"/>
    <p:sldId id="272" r:id="rId21"/>
    <p:sldId id="277" r:id="rId22"/>
    <p:sldId id="278" r:id="rId23"/>
    <p:sldId id="274" r:id="rId24"/>
    <p:sldId id="279" r:id="rId25"/>
    <p:sldId id="280" r:id="rId26"/>
    <p:sldId id="258" r:id="rId27"/>
    <p:sldId id="261"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597B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9625"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5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BB10CB-E419-431D-9EDC-2C533EB515C9}" type="datetimeFigureOut">
              <a:rPr lang="en-PH" smtClean="0"/>
              <a:pPr/>
              <a:t>18/06/2022</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9AD928-A3D1-4DF7-AF59-D608CA3EA5FC}" type="slidenum">
              <a:rPr lang="en-PH" smtClean="0"/>
              <a:pPr/>
              <a:t>‹#›</a:t>
            </a:fld>
            <a:endParaRPr lang="en-PH"/>
          </a:p>
        </p:txBody>
      </p:sp>
    </p:spTree>
    <p:extLst>
      <p:ext uri="{BB962C8B-B14F-4D97-AF65-F5344CB8AC3E}">
        <p14:creationId xmlns="" xmlns:p14="http://schemas.microsoft.com/office/powerpoint/2010/main" val="3137664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1FEF0-746C-49C8-B9B0-A16945A00ED0}" type="datetimeFigureOut">
              <a:rPr lang="en-US" smtClean="0"/>
              <a:pPr/>
              <a:t>6/18/2022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C1121-9F2B-46E2-AFD1-5C112004D318}" type="slidenum">
              <a:rPr lang="en-US" smtClean="0"/>
              <a:pPr/>
              <a:t>‹#›</a:t>
            </a:fld>
            <a:endParaRPr lang="en-US"/>
          </a:p>
        </p:txBody>
      </p:sp>
    </p:spTree>
    <p:extLst>
      <p:ext uri="{BB962C8B-B14F-4D97-AF65-F5344CB8AC3E}">
        <p14:creationId xmlns="" xmlns:p14="http://schemas.microsoft.com/office/powerpoint/2010/main" val="12642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95799" y="3937001"/>
            <a:ext cx="4419601" cy="812799"/>
          </a:xfrm>
        </p:spPr>
        <p:txBody>
          <a:bodyPr>
            <a:noAutofit/>
          </a:bodyPr>
          <a:lstStyle>
            <a:lvl1pPr>
              <a:defRPr sz="3600">
                <a:effectLst/>
              </a:defRPr>
            </a:lvl1pPr>
          </a:lstStyle>
          <a:p>
            <a:r>
              <a:rPr lang="en-US" dirty="0"/>
              <a:t>EDIT TITLE</a:t>
            </a:r>
            <a:endParaRPr lang="en-PH" dirty="0"/>
          </a:p>
        </p:txBody>
      </p:sp>
      <p:sp>
        <p:nvSpPr>
          <p:cNvPr id="3" name="Subtitle 2"/>
          <p:cNvSpPr>
            <a:spLocks noGrp="1"/>
          </p:cNvSpPr>
          <p:nvPr>
            <p:ph type="subTitle" idx="1"/>
          </p:nvPr>
        </p:nvSpPr>
        <p:spPr>
          <a:xfrm>
            <a:off x="4495800" y="4749800"/>
            <a:ext cx="4419600" cy="787400"/>
          </a:xfrm>
        </p:spPr>
        <p:txBody>
          <a:bodyPr>
            <a:noAutofit/>
          </a:bodyPr>
          <a:lstStyle>
            <a:lvl1pPr marL="0" indent="0" algn="ctr">
              <a:buNone/>
              <a:defRPr sz="180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PH" dirty="0"/>
          </a:p>
        </p:txBody>
      </p:sp>
      <p:sp>
        <p:nvSpPr>
          <p:cNvPr id="4" name="Date Placeholder 3"/>
          <p:cNvSpPr>
            <a:spLocks noGrp="1"/>
          </p:cNvSpPr>
          <p:nvPr>
            <p:ph type="dt" sz="half" idx="10"/>
          </p:nvPr>
        </p:nvSpPr>
        <p:spPr/>
        <p:txBody>
          <a:bodyPr/>
          <a:lstStyle/>
          <a:p>
            <a:fld id="{EE4BABE2-DD50-4C07-BAD5-1F628598E496}" type="datetime1">
              <a:rPr lang="en-PH" smtClean="0"/>
              <a:pPr/>
              <a:t>18/06/2022</a:t>
            </a:fld>
            <a:endParaRPr lang="en-PH"/>
          </a:p>
        </p:txBody>
      </p:sp>
      <p:sp>
        <p:nvSpPr>
          <p:cNvPr id="5" name="Footer Placeholder 4"/>
          <p:cNvSpPr>
            <a:spLocks noGrp="1"/>
          </p:cNvSpPr>
          <p:nvPr>
            <p:ph type="ftr" sz="quarter" idx="11"/>
          </p:nvPr>
        </p:nvSpPr>
        <p:spPr/>
        <p:txBody>
          <a:bodyPr/>
          <a:lstStyle>
            <a:lvl1pPr>
              <a:defRPr/>
            </a:lvl1pPr>
          </a:lstStyle>
          <a:p>
            <a:r>
              <a:rPr lang="en-PH" dirty="0"/>
              <a:t>Project name</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247361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693BD03D-48C9-4ACA-9F07-B4424BD4FE80}" type="datetime1">
              <a:rPr lang="en-PH" smtClean="0"/>
              <a:pPr/>
              <a:t>18/06/2022</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400150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9400"/>
            <a:ext cx="2057400" cy="5994400"/>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457200" y="279400"/>
            <a:ext cx="6019800" cy="5994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5B4893D5-4A9B-4773-8D62-8F2F7DE3EACE}" type="datetime1">
              <a:rPr lang="en-PH" smtClean="0"/>
              <a:pPr/>
              <a:t>18/06/2022</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295663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lvl1pPr>
              <a:defRPr/>
            </a:lvl1pPr>
          </a:lstStyle>
          <a:p>
            <a:r>
              <a:rPr lang="en-PH" dirty="0"/>
              <a:t>Project name</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179451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4406901"/>
            <a:ext cx="6665913" cy="1562099"/>
          </a:xfrm>
        </p:spPr>
        <p:txBody>
          <a:bodyPr anchor="t"/>
          <a:lstStyle>
            <a:lvl1pPr algn="r">
              <a:defRPr sz="2800" b="1" cap="all"/>
            </a:lvl1pPr>
          </a:lstStyle>
          <a:p>
            <a:r>
              <a:rPr lang="en-US" dirty="0"/>
              <a:t>Click to edit title style</a:t>
            </a:r>
            <a:endParaRPr lang="en-PH" dirty="0"/>
          </a:p>
        </p:txBody>
      </p:sp>
      <p:sp>
        <p:nvSpPr>
          <p:cNvPr id="3" name="Text Placeholder 2"/>
          <p:cNvSpPr>
            <a:spLocks noGrp="1"/>
          </p:cNvSpPr>
          <p:nvPr>
            <p:ph type="body" idx="1"/>
          </p:nvPr>
        </p:nvSpPr>
        <p:spPr>
          <a:xfrm>
            <a:off x="1828800" y="2906713"/>
            <a:ext cx="6665913" cy="1500187"/>
          </a:xfrm>
        </p:spPr>
        <p:txBody>
          <a:bodyPr anchor="b"/>
          <a:lstStyle>
            <a:lvl1pPr marL="0" indent="0" algn="r">
              <a:buNone/>
              <a:defRPr sz="20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32BB3A5-D626-40CE-8E63-2E6C835BB79D}" type="datetime1">
              <a:rPr lang="en-PH" smtClean="0"/>
              <a:pPr/>
              <a:t>18/06/2022</a:t>
            </a:fld>
            <a:endParaRPr lang="en-PH"/>
          </a:p>
        </p:txBody>
      </p:sp>
      <p:sp>
        <p:nvSpPr>
          <p:cNvPr id="5" name="Footer Placeholder 4"/>
          <p:cNvSpPr>
            <a:spLocks noGrp="1"/>
          </p:cNvSpPr>
          <p:nvPr>
            <p:ph type="ftr" sz="quarter" idx="11"/>
          </p:nvPr>
        </p:nvSpPr>
        <p:spPr/>
        <p:txBody>
          <a:bodyPr/>
          <a:lstStyle/>
          <a:p>
            <a:r>
              <a:rPr lang="en-PH"/>
              <a:t>Electronic Salary Management System</a:t>
            </a:r>
          </a:p>
        </p:txBody>
      </p:sp>
      <p:sp>
        <p:nvSpPr>
          <p:cNvPr id="6" name="Slide Number Placeholder 5"/>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427077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Content Placeholder 2"/>
          <p:cNvSpPr>
            <a:spLocks noGrp="1"/>
          </p:cNvSpPr>
          <p:nvPr>
            <p:ph sz="half" idx="1"/>
          </p:nvPr>
        </p:nvSpPr>
        <p:spPr>
          <a:xfrm>
            <a:off x="457200" y="1200150"/>
            <a:ext cx="4038600" cy="5073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4648200" y="1200150"/>
            <a:ext cx="4038600" cy="5073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272AA4C0-0837-4BE5-A929-267F34F70553}" type="datetime1">
              <a:rPr lang="en-PH" smtClean="0"/>
              <a:pPr/>
              <a:t>18/06/2022</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176967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584"/>
            <a:ext cx="8229600" cy="890016"/>
          </a:xfrm>
        </p:spPr>
        <p:txBody>
          <a:bodyPr/>
          <a:lstStyle>
            <a:lvl1pPr>
              <a:defRPr/>
            </a:lvl1pPr>
          </a:lstStyle>
          <a:p>
            <a:r>
              <a:rPr lang="en-US" dirty="0"/>
              <a:t>Click to edit title style</a:t>
            </a:r>
            <a:endParaRPr lang="en-PH" dirty="0"/>
          </a:p>
        </p:txBody>
      </p:sp>
      <p:sp>
        <p:nvSpPr>
          <p:cNvPr id="3" name="Text Placeholder 2"/>
          <p:cNvSpPr>
            <a:spLocks noGrp="1"/>
          </p:cNvSpPr>
          <p:nvPr>
            <p:ph type="body" idx="1"/>
          </p:nvPr>
        </p:nvSpPr>
        <p:spPr>
          <a:xfrm>
            <a:off x="457200" y="10620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03400"/>
            <a:ext cx="4040188" cy="447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4645027" y="10620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03400"/>
            <a:ext cx="4041775" cy="447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B158E587-5B7D-466B-A588-31429B3EFAB6}" type="datetime1">
              <a:rPr lang="en-PH" smtClean="0"/>
              <a:pPr/>
              <a:t>18/06/2022</a:t>
            </a:fld>
            <a:endParaRPr lang="en-PH"/>
          </a:p>
        </p:txBody>
      </p:sp>
      <p:sp>
        <p:nvSpPr>
          <p:cNvPr id="8" name="Footer Placeholder 7"/>
          <p:cNvSpPr>
            <a:spLocks noGrp="1"/>
          </p:cNvSpPr>
          <p:nvPr>
            <p:ph type="ftr" sz="quarter" idx="11"/>
          </p:nvPr>
        </p:nvSpPr>
        <p:spPr/>
        <p:txBody>
          <a:bodyPr/>
          <a:lstStyle/>
          <a:p>
            <a:r>
              <a:rPr lang="en-PH"/>
              <a:t>Electronic Salary Management System</a:t>
            </a:r>
          </a:p>
        </p:txBody>
      </p:sp>
      <p:sp>
        <p:nvSpPr>
          <p:cNvPr id="9" name="Slide Number Placeholder 8"/>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328563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style</a:t>
            </a:r>
            <a:endParaRPr lang="en-PH" dirty="0"/>
          </a:p>
        </p:txBody>
      </p:sp>
      <p:sp>
        <p:nvSpPr>
          <p:cNvPr id="3" name="Date Placeholder 2"/>
          <p:cNvSpPr>
            <a:spLocks noGrp="1"/>
          </p:cNvSpPr>
          <p:nvPr>
            <p:ph type="dt" sz="half" idx="10"/>
          </p:nvPr>
        </p:nvSpPr>
        <p:spPr/>
        <p:txBody>
          <a:bodyPr/>
          <a:lstStyle/>
          <a:p>
            <a:fld id="{31CBFEDD-1DCA-4289-BFE9-C1D8F4A3F3EF}" type="datetime1">
              <a:rPr lang="en-PH" smtClean="0"/>
              <a:pPr/>
              <a:t>18/06/2022</a:t>
            </a:fld>
            <a:endParaRPr lang="en-PH"/>
          </a:p>
        </p:txBody>
      </p:sp>
      <p:sp>
        <p:nvSpPr>
          <p:cNvPr id="4" name="Footer Placeholder 3"/>
          <p:cNvSpPr>
            <a:spLocks noGrp="1"/>
          </p:cNvSpPr>
          <p:nvPr>
            <p:ph type="ftr" sz="quarter" idx="11"/>
          </p:nvPr>
        </p:nvSpPr>
        <p:spPr/>
        <p:txBody>
          <a:bodyPr/>
          <a:lstStyle/>
          <a:p>
            <a:r>
              <a:rPr lang="en-PH"/>
              <a:t>Electronic Salary Management System</a:t>
            </a:r>
          </a:p>
        </p:txBody>
      </p:sp>
      <p:sp>
        <p:nvSpPr>
          <p:cNvPr id="5" name="Slide Number Placeholder 4"/>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299954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6DED3-217D-4434-AE52-29641AA7AA36}" type="datetime1">
              <a:rPr lang="en-PH" smtClean="0"/>
              <a:pPr/>
              <a:t>18/06/2022</a:t>
            </a:fld>
            <a:endParaRPr lang="en-PH"/>
          </a:p>
        </p:txBody>
      </p:sp>
      <p:sp>
        <p:nvSpPr>
          <p:cNvPr id="3" name="Footer Placeholder 2"/>
          <p:cNvSpPr>
            <a:spLocks noGrp="1"/>
          </p:cNvSpPr>
          <p:nvPr>
            <p:ph type="ftr" sz="quarter" idx="11"/>
          </p:nvPr>
        </p:nvSpPr>
        <p:spPr/>
        <p:txBody>
          <a:bodyPr/>
          <a:lstStyle/>
          <a:p>
            <a:r>
              <a:rPr lang="en-PH"/>
              <a:t>Electronic Salary Management System</a:t>
            </a:r>
          </a:p>
        </p:txBody>
      </p:sp>
      <p:sp>
        <p:nvSpPr>
          <p:cNvPr id="4" name="Slide Number Placeholder 3"/>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378019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990600"/>
            <a:ext cx="3008313" cy="1162051"/>
          </a:xfr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3575050" y="990601"/>
            <a:ext cx="5111750" cy="51355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457202" y="2209801"/>
            <a:ext cx="3008313" cy="39163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B14EE5-1604-449F-AA73-562FD462239B}" type="datetime1">
              <a:rPr lang="en-PH" smtClean="0"/>
              <a:pPr/>
              <a:t>18/06/2022</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31133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744" y="4597401"/>
            <a:ext cx="6894512" cy="566739"/>
          </a:xfr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1124744" y="787401"/>
            <a:ext cx="6894512"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124744" y="5164139"/>
            <a:ext cx="6894512"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0E793-460F-4651-B7D4-DF0FE6620241}" type="datetime1">
              <a:rPr lang="en-PH" smtClean="0"/>
              <a:pPr/>
              <a:t>18/06/2022</a:t>
            </a:fld>
            <a:endParaRPr lang="en-PH"/>
          </a:p>
        </p:txBody>
      </p:sp>
      <p:sp>
        <p:nvSpPr>
          <p:cNvPr id="6" name="Footer Placeholder 5"/>
          <p:cNvSpPr>
            <a:spLocks noGrp="1"/>
          </p:cNvSpPr>
          <p:nvPr>
            <p:ph type="ftr" sz="quarter" idx="11"/>
          </p:nvPr>
        </p:nvSpPr>
        <p:spPr/>
        <p:txBody>
          <a:bodyPr/>
          <a:lstStyle/>
          <a:p>
            <a:r>
              <a:rPr lang="en-PH"/>
              <a:t>Electronic Salary Management System</a:t>
            </a:r>
          </a:p>
        </p:txBody>
      </p:sp>
      <p:sp>
        <p:nvSpPr>
          <p:cNvPr id="7" name="Slide Number Placeholder 6"/>
          <p:cNvSpPr>
            <a:spLocks noGrp="1"/>
          </p:cNvSpPr>
          <p:nvPr>
            <p:ph type="sldNum" sz="quarter" idx="12"/>
          </p:nvPr>
        </p:nvSpPr>
        <p:spPr/>
        <p:txBody>
          <a:body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363291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1600"/>
            <a:ext cx="8229600" cy="889000"/>
          </a:xfrm>
          <a:prstGeom prst="rect">
            <a:avLst/>
          </a:prstGeom>
        </p:spPr>
        <p:txBody>
          <a:bodyPr vert="horz" lIns="91440" tIns="45720" rIns="91440" bIns="45720" rtlCol="0" anchor="ctr">
            <a:noAutofit/>
          </a:bodyPr>
          <a:lstStyle/>
          <a:p>
            <a:r>
              <a:rPr lang="en-US" dirty="0"/>
              <a:t>Click to edit title style</a:t>
            </a:r>
            <a:endParaRPr lang="en-PH" dirty="0"/>
          </a:p>
        </p:txBody>
      </p:sp>
      <p:sp>
        <p:nvSpPr>
          <p:cNvPr id="3" name="Text Placeholder 2"/>
          <p:cNvSpPr>
            <a:spLocks noGrp="1"/>
          </p:cNvSpPr>
          <p:nvPr>
            <p:ph type="body" idx="1"/>
          </p:nvPr>
        </p:nvSpPr>
        <p:spPr>
          <a:xfrm>
            <a:off x="457200" y="1193800"/>
            <a:ext cx="8229600" cy="5080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4" name="Date Placeholder 3"/>
          <p:cNvSpPr>
            <a:spLocks noGrp="1"/>
          </p:cNvSpPr>
          <p:nvPr>
            <p:ph type="dt" sz="half" idx="2"/>
          </p:nvPr>
        </p:nvSpPr>
        <p:spPr>
          <a:xfrm>
            <a:off x="457200" y="6477000"/>
            <a:ext cx="2133600" cy="365125"/>
          </a:xfrm>
          <a:prstGeom prst="rect">
            <a:avLst/>
          </a:prstGeom>
        </p:spPr>
        <p:txBody>
          <a:bodyPr vert="horz" lIns="91440" tIns="45720" rIns="91440" bIns="45720" rtlCol="0" anchor="ctr"/>
          <a:lstStyle>
            <a:lvl1pPr algn="l">
              <a:defRPr sz="1200">
                <a:solidFill>
                  <a:schemeClr val="bg1"/>
                </a:solidFill>
              </a:defRPr>
            </a:lvl1pPr>
          </a:lstStyle>
          <a:p>
            <a:fld id="{D29A20AE-E1D6-4443-A257-97C48E6105B0}" type="datetime1">
              <a:rPr lang="en-PH" smtClean="0"/>
              <a:pPr/>
              <a:t>18/06/2022</a:t>
            </a:fld>
            <a:endParaRPr lang="en-PH"/>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en-PH"/>
              <a:t>Electronic Salary Management System</a:t>
            </a:r>
          </a:p>
        </p:txBody>
      </p:sp>
      <p:sp>
        <p:nvSpPr>
          <p:cNvPr id="6" name="Slide Number Placeholder 5"/>
          <p:cNvSpPr>
            <a:spLocks noGrp="1"/>
          </p:cNvSpPr>
          <p:nvPr>
            <p:ph type="sldNum" sz="quarter" idx="4"/>
          </p:nvPr>
        </p:nvSpPr>
        <p:spPr>
          <a:xfrm>
            <a:off x="6553200" y="6477000"/>
            <a:ext cx="2133600" cy="365125"/>
          </a:xfrm>
          <a:prstGeom prst="rect">
            <a:avLst/>
          </a:prstGeom>
        </p:spPr>
        <p:txBody>
          <a:bodyPr vert="horz" lIns="91440" tIns="45720" rIns="91440" bIns="45720" rtlCol="0" anchor="ctr"/>
          <a:lstStyle>
            <a:lvl1pPr algn="r">
              <a:defRPr sz="1200">
                <a:solidFill>
                  <a:schemeClr val="bg1"/>
                </a:solidFill>
              </a:defRPr>
            </a:lvl1pPr>
          </a:lstStyle>
          <a:p>
            <a:fld id="{485AF905-87A3-47F5-A7DA-2607F4C9EBCC}" type="slidenum">
              <a:rPr lang="en-PH" smtClean="0"/>
              <a:pPr/>
              <a:t>‹#›</a:t>
            </a:fld>
            <a:endParaRPr lang="en-PH"/>
          </a:p>
        </p:txBody>
      </p:sp>
    </p:spTree>
    <p:extLst>
      <p:ext uri="{BB962C8B-B14F-4D97-AF65-F5344CB8AC3E}">
        <p14:creationId xmlns="" xmlns:p14="http://schemas.microsoft.com/office/powerpoint/2010/main" val="155184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lang="en-PH" sz="4000" b="1" kern="1200" dirty="0">
          <a:solidFill>
            <a:schemeClr val="bg1"/>
          </a:solidFill>
          <a:effectLst/>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ephi.org/users/gephi_srs_document.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1894" y="6248400"/>
            <a:ext cx="4309706" cy="369332"/>
          </a:xfrm>
          <a:prstGeom prst="rect">
            <a:avLst/>
          </a:prstGeom>
        </p:spPr>
        <p:txBody>
          <a:bodyPr wrap="none">
            <a:spAutoFit/>
          </a:bodyPr>
          <a:lstStyle/>
          <a:p>
            <a:pPr algn="ctr">
              <a:spcBef>
                <a:spcPct val="20000"/>
              </a:spcBef>
            </a:pPr>
            <a:r>
              <a:rPr lang="en-US" dirty="0">
                <a:solidFill>
                  <a:schemeClr val="bg1"/>
                </a:solidFill>
                <a:latin typeface="Times New Roman" panose="02020603050405020304" pitchFamily="18" charset="0"/>
                <a:cs typeface="Times New Roman" panose="02020603050405020304" pitchFamily="18" charset="0"/>
              </a:rPr>
              <a:t>Advisor Name	Dr. Ra’Fat AL-</a:t>
            </a:r>
            <a:r>
              <a:rPr lang="en-US" dirty="0" err="1">
                <a:solidFill>
                  <a:schemeClr val="bg1"/>
                </a:solidFill>
                <a:latin typeface="Times New Roman" panose="02020603050405020304" pitchFamily="18" charset="0"/>
                <a:cs typeface="Times New Roman" panose="02020603050405020304" pitchFamily="18" charset="0"/>
              </a:rPr>
              <a:t>Msie’DeeN</a:t>
            </a: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329262143"/>
              </p:ext>
            </p:extLst>
          </p:nvPr>
        </p:nvGraphicFramePr>
        <p:xfrm>
          <a:off x="4585855" y="3505200"/>
          <a:ext cx="4330488" cy="2232279"/>
        </p:xfrm>
        <a:graphic>
          <a:graphicData uri="http://schemas.openxmlformats.org/drawingml/2006/table">
            <a:tbl>
              <a:tblPr firstRow="1" firstCol="1" bandRow="1">
                <a:tableStyleId>{2D5ABB26-0587-4C30-8999-92F81FD0307C}</a:tableStyleId>
              </a:tblPr>
              <a:tblGrid>
                <a:gridCol w="2371458">
                  <a:extLst>
                    <a:ext uri="{9D8B030D-6E8A-4147-A177-3AD203B41FA5}">
                      <a16:colId xmlns="" xmlns:a16="http://schemas.microsoft.com/office/drawing/2014/main" val="20000"/>
                    </a:ext>
                  </a:extLst>
                </a:gridCol>
                <a:gridCol w="1959030">
                  <a:extLst>
                    <a:ext uri="{9D8B030D-6E8A-4147-A177-3AD203B41FA5}">
                      <a16:colId xmlns="" xmlns:a16="http://schemas.microsoft.com/office/drawing/2014/main" val="20001"/>
                    </a:ext>
                  </a:extLst>
                </a:gridCol>
              </a:tblGrid>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Student Name</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Student ID</a:t>
                      </a:r>
                    </a:p>
                  </a:txBody>
                  <a:tcPr marL="68580" marR="68580" marT="0" marB="0"/>
                </a:tc>
                <a:extLst>
                  <a:ext uri="{0D108BD9-81ED-4DB2-BD59-A6C34878D82A}">
                    <a16:rowId xmlns="" xmlns:a16="http://schemas.microsoft.com/office/drawing/2014/main" val="10000"/>
                  </a:ext>
                </a:extLst>
              </a:tr>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Mohammad Bader</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120172203055</a:t>
                      </a:r>
                    </a:p>
                  </a:txBody>
                  <a:tcPr marL="68580" marR="68580" marT="0" marB="0"/>
                </a:tc>
                <a:extLst>
                  <a:ext uri="{0D108BD9-81ED-4DB2-BD59-A6C34878D82A}">
                    <a16:rowId xmlns="" xmlns:a16="http://schemas.microsoft.com/office/drawing/2014/main" val="10001"/>
                  </a:ext>
                </a:extLst>
              </a:tr>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Ekram Qassm</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120182201027</a:t>
                      </a:r>
                    </a:p>
                  </a:txBody>
                  <a:tcPr marL="68580" marR="68580" marT="0" marB="0"/>
                </a:tc>
                <a:extLst>
                  <a:ext uri="{0D108BD9-81ED-4DB2-BD59-A6C34878D82A}">
                    <a16:rowId xmlns="" xmlns:a16="http://schemas.microsoft.com/office/drawing/2014/main" val="10002"/>
                  </a:ext>
                </a:extLst>
              </a:tr>
              <a:tr h="242443">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Raghad Abu Muqadam</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120182201087</a:t>
                      </a:r>
                    </a:p>
                  </a:txBody>
                  <a:tcPr marL="68580" marR="68580" marT="0" marB="0"/>
                </a:tc>
                <a:extLst>
                  <a:ext uri="{0D108BD9-81ED-4DB2-BD59-A6C34878D82A}">
                    <a16:rowId xmlns="" xmlns:a16="http://schemas.microsoft.com/office/drawing/2014/main" val="10003"/>
                  </a:ext>
                </a:extLst>
              </a:tr>
              <a:tr h="242443">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Tasneem Reyad</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120182203050</a:t>
                      </a:r>
                    </a:p>
                  </a:txBody>
                  <a:tcPr marL="68580" marR="68580" marT="0" marB="0"/>
                </a:tc>
                <a:extLst>
                  <a:ext uri="{0D108BD9-81ED-4DB2-BD59-A6C34878D82A}">
                    <a16:rowId xmlns="" xmlns:a16="http://schemas.microsoft.com/office/drawing/2014/main" val="10004"/>
                  </a:ext>
                </a:extLst>
              </a:tr>
              <a:tr h="339471">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 xmlns:a16="http://schemas.microsoft.com/office/drawing/2014/main" val="10005"/>
                  </a:ext>
                </a:extLst>
              </a:tr>
              <a:tr h="0">
                <a:tc>
                  <a:txBody>
                    <a:bodyPr/>
                    <a:lstStyle/>
                    <a:p>
                      <a:pPr marL="0" marR="0" algn="ctr" defTabSz="914400" rtl="0" eaLnBrk="1" latinLnBrk="0" hangingPunct="1">
                        <a:lnSpc>
                          <a:spcPct val="115000"/>
                        </a:lnSpc>
                        <a:spcBef>
                          <a:spcPct val="20000"/>
                        </a:spcBef>
                        <a:spcAft>
                          <a:spcPts val="0"/>
                        </a:spcAft>
                      </a:pPr>
                      <a:endParaRPr lang="en-US" sz="1800" kern="1200">
                        <a:solidFill>
                          <a:schemeClr val="bg1"/>
                        </a:solidFill>
                        <a:latin typeface="+mn-lt"/>
                        <a:ea typeface="+mn-ea"/>
                        <a:cs typeface="+mn-cs"/>
                      </a:endParaRPr>
                    </a:p>
                  </a:txBody>
                  <a:tcPr marL="68580" marR="68580" marT="0" marB="0"/>
                </a:tc>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 xmlns:a16="http://schemas.microsoft.com/office/drawing/2014/main" val="10006"/>
                  </a:ext>
                </a:extLst>
              </a:tr>
            </a:tbl>
          </a:graphicData>
        </a:graphic>
      </p:graphicFrame>
      <p:sp>
        <p:nvSpPr>
          <p:cNvPr id="10" name="Rectangle 9"/>
          <p:cNvSpPr/>
          <p:nvPr/>
        </p:nvSpPr>
        <p:spPr>
          <a:xfrm>
            <a:off x="5181600" y="213294"/>
            <a:ext cx="3962400" cy="2123658"/>
          </a:xfrm>
          <a:prstGeom prst="rect">
            <a:avLst/>
          </a:prstGeom>
          <a:noFill/>
        </p:spPr>
        <p:txBody>
          <a:bodyPr wrap="square" lIns="91440" tIns="45720" rIns="91440" bIns="4572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Research Project Management System</a:t>
            </a:r>
            <a:endParaRPr lang="en-US" sz="4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3152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Analysis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Use-Case Diagram</a:t>
            </a:r>
          </a:p>
          <a:p>
            <a:pPr marL="0" indent="0">
              <a:buNone/>
            </a:pPr>
            <a:r>
              <a:rPr lang="en-US" sz="2000" dirty="0">
                <a:latin typeface="Times New Roman" panose="02020603050405020304" pitchFamily="18" charset="0"/>
                <a:cs typeface="Times New Roman" panose="02020603050405020304" pitchFamily="18" charset="0"/>
              </a:rPr>
              <a:t>The figure below shows the Use-Case Diagram for the proposed project</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10</a:t>
            </a:fld>
            <a:endParaRPr lang="en-PH"/>
          </a:p>
        </p:txBody>
      </p:sp>
      <p:pic>
        <p:nvPicPr>
          <p:cNvPr id="9" name="Picture 8">
            <a:extLst>
              <a:ext uri="{FF2B5EF4-FFF2-40B4-BE49-F238E27FC236}">
                <a16:creationId xmlns="" xmlns:a16="http://schemas.microsoft.com/office/drawing/2014/main" id="{BAD28ED1-92D0-972A-DB74-3AD702D1B3D6}"/>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4010" y="2197100"/>
            <a:ext cx="5935980" cy="4076700"/>
          </a:xfrm>
          <a:prstGeom prst="rect">
            <a:avLst/>
          </a:prstGeom>
          <a:noFill/>
          <a:ln>
            <a:noFill/>
          </a:ln>
        </p:spPr>
      </p:pic>
    </p:spTree>
    <p:extLst>
      <p:ext uri="{BB962C8B-B14F-4D97-AF65-F5344CB8AC3E}">
        <p14:creationId xmlns="" xmlns:p14="http://schemas.microsoft.com/office/powerpoint/2010/main" val="253860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Analysis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Entity Relationship Diagram(ERD):</a:t>
            </a:r>
          </a:p>
          <a:p>
            <a:pPr marL="0" indent="0">
              <a:buNone/>
            </a:pPr>
            <a:r>
              <a:rPr lang="en-US" sz="2000" dirty="0">
                <a:latin typeface="Times New Roman" panose="02020603050405020304" pitchFamily="18" charset="0"/>
                <a:cs typeface="Times New Roman" panose="02020603050405020304" pitchFamily="18" charset="0"/>
              </a:rPr>
              <a:t>The figure below shows the Entity Relationship Diagram for the proposed project</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11</a:t>
            </a:fld>
            <a:endParaRPr lang="en-PH"/>
          </a:p>
        </p:txBody>
      </p:sp>
      <p:pic>
        <p:nvPicPr>
          <p:cNvPr id="8" name="Picture 7">
            <a:extLst>
              <a:ext uri="{FF2B5EF4-FFF2-40B4-BE49-F238E27FC236}">
                <a16:creationId xmlns="" xmlns:a16="http://schemas.microsoft.com/office/drawing/2014/main" id="{8F02E6F1-E006-C74D-8090-632293468300}"/>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2388828"/>
            <a:ext cx="7668567" cy="4053840"/>
          </a:xfrm>
          <a:prstGeom prst="rect">
            <a:avLst/>
          </a:prstGeom>
          <a:noFill/>
          <a:ln>
            <a:noFill/>
          </a:ln>
        </p:spPr>
      </p:pic>
    </p:spTree>
    <p:extLst>
      <p:ext uri="{BB962C8B-B14F-4D97-AF65-F5344CB8AC3E}">
        <p14:creationId xmlns="" xmlns:p14="http://schemas.microsoft.com/office/powerpoint/2010/main" val="187016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Design</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Relational Database Model:</a:t>
            </a:r>
          </a:p>
          <a:p>
            <a:pPr marL="0" indent="0">
              <a:buNone/>
            </a:pPr>
            <a:r>
              <a:rPr lang="en-US" sz="2000" dirty="0">
                <a:latin typeface="Times New Roman" panose="02020603050405020304" pitchFamily="18" charset="0"/>
                <a:cs typeface="Times New Roman" panose="02020603050405020304" pitchFamily="18" charset="0"/>
              </a:rPr>
              <a:t>In this section we will show the Relational Database Model for the proposed project</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12</a:t>
            </a:fld>
            <a:endParaRPr lang="en-PH"/>
          </a:p>
        </p:txBody>
      </p:sp>
      <p:pic>
        <p:nvPicPr>
          <p:cNvPr id="8" name="Picture 7">
            <a:extLst>
              <a:ext uri="{FF2B5EF4-FFF2-40B4-BE49-F238E27FC236}">
                <a16:creationId xmlns="" xmlns:a16="http://schemas.microsoft.com/office/drawing/2014/main" id="{258A07CC-88A5-360E-048B-29E6D8CD955D}"/>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2667000"/>
            <a:ext cx="7982415" cy="3484880"/>
          </a:xfrm>
          <a:prstGeom prst="rect">
            <a:avLst/>
          </a:prstGeom>
          <a:noFill/>
          <a:ln>
            <a:noFill/>
          </a:ln>
        </p:spPr>
      </p:pic>
    </p:spTree>
    <p:extLst>
      <p:ext uri="{BB962C8B-B14F-4D97-AF65-F5344CB8AC3E}">
        <p14:creationId xmlns="" xmlns:p14="http://schemas.microsoft.com/office/powerpoint/2010/main" val="3741942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89000"/>
          </a:xfrm>
        </p:spPr>
        <p:txBody>
          <a:bodyPr/>
          <a:lstStyle/>
          <a:p>
            <a:r>
              <a:rPr lang="en-US" dirty="0" smtClean="0"/>
              <a:t>Implementation</a:t>
            </a:r>
            <a:endParaRPr lang="en-US" dirty="0"/>
          </a:p>
        </p:txBody>
      </p:sp>
      <p:sp>
        <p:nvSpPr>
          <p:cNvPr id="3" name="Content Placeholder 2"/>
          <p:cNvSpPr>
            <a:spLocks noGrp="1"/>
          </p:cNvSpPr>
          <p:nvPr>
            <p:ph idx="1"/>
          </p:nvPr>
        </p:nvSpPr>
        <p:spPr>
          <a:xfrm>
            <a:off x="457200" y="1752600"/>
            <a:ext cx="8229600" cy="4521200"/>
          </a:xfrm>
        </p:spPr>
        <p:txBody>
          <a:bodyPr>
            <a:normAutofit/>
          </a:bodyPr>
          <a:lstStyle/>
          <a:p>
            <a:r>
              <a:rPr lang="en-US" sz="1800" dirty="0" smtClean="0"/>
              <a:t>This Implementation presents the main source code of the suggested software project</a:t>
            </a:r>
            <a:endParaRPr lang="en-US" sz="1800" dirty="0"/>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13</a:t>
            </a:fld>
            <a:endParaRPr lang="en-PH"/>
          </a:p>
        </p:txBody>
      </p:sp>
      <p:pic>
        <p:nvPicPr>
          <p:cNvPr id="7" name="Picture 6" descr="MicrosoftTeams-image (12).png"/>
          <p:cNvPicPr>
            <a:picLocks noChangeAspect="1"/>
          </p:cNvPicPr>
          <p:nvPr/>
        </p:nvPicPr>
        <p:blipFill>
          <a:blip r:embed="rId2"/>
          <a:stretch>
            <a:fillRect/>
          </a:stretch>
        </p:blipFill>
        <p:spPr>
          <a:xfrm>
            <a:off x="304800" y="2590800"/>
            <a:ext cx="4038600" cy="3276600"/>
          </a:xfrm>
          <a:prstGeom prst="rect">
            <a:avLst/>
          </a:prstGeom>
        </p:spPr>
      </p:pic>
      <p:pic>
        <p:nvPicPr>
          <p:cNvPr id="8" name="Picture 7" descr="MicrosoftTeams-image (13).png"/>
          <p:cNvPicPr>
            <a:picLocks noChangeAspect="1"/>
          </p:cNvPicPr>
          <p:nvPr/>
        </p:nvPicPr>
        <p:blipFill>
          <a:blip r:embed="rId3"/>
          <a:stretch>
            <a:fillRect/>
          </a:stretch>
        </p:blipFill>
        <p:spPr>
          <a:xfrm>
            <a:off x="4572000" y="2514600"/>
            <a:ext cx="4038600" cy="3352800"/>
          </a:xfrm>
          <a:prstGeom prst="rect">
            <a:avLst/>
          </a:prstGeom>
        </p:spPr>
      </p:pic>
    </p:spTree>
    <p:extLst>
      <p:ext uri="{BB962C8B-B14F-4D97-AF65-F5344CB8AC3E}">
        <p14:creationId xmlns="" xmlns:p14="http://schemas.microsoft.com/office/powerpoint/2010/main" val="3833640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89000"/>
          </a:xfrm>
        </p:spPr>
        <p:txBody>
          <a:bodyPr/>
          <a:lstStyle/>
          <a:p>
            <a:r>
              <a:rPr lang="en-US" dirty="0" smtClean="0"/>
              <a:t>Implementation</a:t>
            </a:r>
            <a:endParaRPr lang="en-US" dirty="0"/>
          </a:p>
        </p:txBody>
      </p:sp>
      <p:pic>
        <p:nvPicPr>
          <p:cNvPr id="7" name="Content Placeholder 6" descr="MicrosoftTeams-image (14).png"/>
          <p:cNvPicPr>
            <a:picLocks noGrp="1" noChangeAspect="1"/>
          </p:cNvPicPr>
          <p:nvPr>
            <p:ph idx="1"/>
          </p:nvPr>
        </p:nvPicPr>
        <p:blipFill>
          <a:blip r:embed="rId2"/>
          <a:stretch>
            <a:fillRect/>
          </a:stretch>
        </p:blipFill>
        <p:spPr>
          <a:xfrm>
            <a:off x="304800" y="1905000"/>
            <a:ext cx="4267200" cy="3886200"/>
          </a:xfrm>
        </p:spPr>
      </p:pic>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14</a:t>
            </a:fld>
            <a:endParaRPr lang="en-PH"/>
          </a:p>
        </p:txBody>
      </p:sp>
      <p:pic>
        <p:nvPicPr>
          <p:cNvPr id="8" name="Picture 7" descr="MicrosoftTeams-image (15).png"/>
          <p:cNvPicPr>
            <a:picLocks noChangeAspect="1"/>
          </p:cNvPicPr>
          <p:nvPr/>
        </p:nvPicPr>
        <p:blipFill>
          <a:blip r:embed="rId3"/>
          <a:stretch>
            <a:fillRect/>
          </a:stretch>
        </p:blipFill>
        <p:spPr>
          <a:xfrm>
            <a:off x="4953000" y="1828800"/>
            <a:ext cx="3962400" cy="3962400"/>
          </a:xfrm>
          <a:prstGeom prst="rect">
            <a:avLst/>
          </a:prstGeom>
        </p:spPr>
      </p:pic>
    </p:spTree>
    <p:extLst>
      <p:ext uri="{BB962C8B-B14F-4D97-AF65-F5344CB8AC3E}">
        <p14:creationId xmlns="" xmlns:p14="http://schemas.microsoft.com/office/powerpoint/2010/main" val="3833640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89000"/>
          </a:xfrm>
        </p:spPr>
        <p:txBody>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15</a:t>
            </a:fld>
            <a:endParaRPr lang="en-PH"/>
          </a:p>
        </p:txBody>
      </p:sp>
      <p:pic>
        <p:nvPicPr>
          <p:cNvPr id="10" name="Content Placeholder 9" descr="MicrosoftTeams-image (16).png"/>
          <p:cNvPicPr>
            <a:picLocks noGrp="1" noChangeAspect="1"/>
          </p:cNvPicPr>
          <p:nvPr>
            <p:ph idx="1"/>
          </p:nvPr>
        </p:nvPicPr>
        <p:blipFill>
          <a:blip r:embed="rId2"/>
          <a:stretch>
            <a:fillRect/>
          </a:stretch>
        </p:blipFill>
        <p:spPr>
          <a:xfrm>
            <a:off x="228600" y="1828800"/>
            <a:ext cx="4495800" cy="4267200"/>
          </a:xfrm>
        </p:spPr>
      </p:pic>
      <p:pic>
        <p:nvPicPr>
          <p:cNvPr id="11" name="Picture 10" descr="MicrosoftTeams-image (17).png"/>
          <p:cNvPicPr>
            <a:picLocks noChangeAspect="1"/>
          </p:cNvPicPr>
          <p:nvPr/>
        </p:nvPicPr>
        <p:blipFill>
          <a:blip r:embed="rId3"/>
          <a:stretch>
            <a:fillRect/>
          </a:stretch>
        </p:blipFill>
        <p:spPr>
          <a:xfrm>
            <a:off x="4943475" y="1828800"/>
            <a:ext cx="4048125" cy="4267200"/>
          </a:xfrm>
          <a:prstGeom prst="rect">
            <a:avLst/>
          </a:prstGeom>
        </p:spPr>
      </p:pic>
    </p:spTree>
    <p:extLst>
      <p:ext uri="{BB962C8B-B14F-4D97-AF65-F5344CB8AC3E}">
        <p14:creationId xmlns="" xmlns:p14="http://schemas.microsoft.com/office/powerpoint/2010/main" val="3833640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889000"/>
          </a:xfrm>
        </p:spPr>
        <p:txBody>
          <a:bodyPr/>
          <a:lstStyle/>
          <a:p>
            <a:r>
              <a:rPr lang="en-US" dirty="0" smtClean="0"/>
              <a:t>Implementation</a:t>
            </a:r>
            <a:endParaRPr lang="en-US" dirty="0"/>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16</a:t>
            </a:fld>
            <a:endParaRPr lang="en-PH"/>
          </a:p>
        </p:txBody>
      </p:sp>
      <p:pic>
        <p:nvPicPr>
          <p:cNvPr id="9" name="Content Placeholder 8" descr="MicrosoftTeams-image (18).png"/>
          <p:cNvPicPr>
            <a:picLocks noGrp="1" noChangeAspect="1"/>
          </p:cNvPicPr>
          <p:nvPr>
            <p:ph idx="1"/>
          </p:nvPr>
        </p:nvPicPr>
        <p:blipFill>
          <a:blip r:embed="rId2"/>
          <a:stretch>
            <a:fillRect/>
          </a:stretch>
        </p:blipFill>
        <p:spPr>
          <a:xfrm>
            <a:off x="152400" y="1676400"/>
            <a:ext cx="4191000" cy="4191000"/>
          </a:xfrm>
        </p:spPr>
      </p:pic>
      <p:pic>
        <p:nvPicPr>
          <p:cNvPr id="7" name="Picture 6" descr="MicrosoftTeams-image (19).png"/>
          <p:cNvPicPr>
            <a:picLocks noChangeAspect="1"/>
          </p:cNvPicPr>
          <p:nvPr/>
        </p:nvPicPr>
        <p:blipFill>
          <a:blip r:embed="rId3"/>
          <a:stretch>
            <a:fillRect/>
          </a:stretch>
        </p:blipFill>
        <p:spPr>
          <a:xfrm>
            <a:off x="4572000" y="1676400"/>
            <a:ext cx="4156982" cy="4191000"/>
          </a:xfrm>
          <a:prstGeom prst="rect">
            <a:avLst/>
          </a:prstGeom>
        </p:spPr>
      </p:pic>
    </p:spTree>
    <p:extLst>
      <p:ext uri="{BB962C8B-B14F-4D97-AF65-F5344CB8AC3E}">
        <p14:creationId xmlns="" xmlns:p14="http://schemas.microsoft.com/office/powerpoint/2010/main" val="3833640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08000"/>
          </a:xfrm>
        </p:spPr>
        <p:txBody>
          <a:bodyPr/>
          <a:lstStyle/>
          <a:p>
            <a:r>
              <a:rPr lang="en-US" dirty="0">
                <a:latin typeface="Times New Roman" panose="02020603050405020304" pitchFamily="18" charset="0"/>
                <a:cs typeface="Times New Roman" panose="02020603050405020304" pitchFamily="18" charset="0"/>
              </a:rPr>
              <a:t>Project Design</a:t>
            </a:r>
          </a:p>
        </p:txBody>
      </p:sp>
      <p:sp>
        <p:nvSpPr>
          <p:cNvPr id="3" name="Content Placeholder 2"/>
          <p:cNvSpPr>
            <a:spLocks noGrp="1"/>
          </p:cNvSpPr>
          <p:nvPr>
            <p:ph idx="1"/>
          </p:nvPr>
        </p:nvSpPr>
        <p:spPr>
          <a:xfrm>
            <a:off x="457200" y="609600"/>
            <a:ext cx="8229600" cy="5664200"/>
          </a:xfrm>
        </p:spPr>
        <p:txBody>
          <a:bodyPr>
            <a:normAutofit/>
          </a:bodyPr>
          <a:lstStyle/>
          <a:p>
            <a:r>
              <a:rPr lang="en-US" sz="2000" dirty="0">
                <a:latin typeface="Times New Roman" panose="02020603050405020304" pitchFamily="18" charset="0"/>
                <a:cs typeface="Times New Roman" panose="02020603050405020304" pitchFamily="18" charset="0"/>
              </a:rPr>
              <a:t>Screen user’s manual</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17</a:t>
            </a:fld>
            <a:endParaRPr lang="en-PH"/>
          </a:p>
        </p:txBody>
      </p:sp>
      <p:pic>
        <p:nvPicPr>
          <p:cNvPr id="8" name="Picture 7" descr="2.jpeg"/>
          <p:cNvPicPr>
            <a:picLocks noChangeAspect="1"/>
          </p:cNvPicPr>
          <p:nvPr/>
        </p:nvPicPr>
        <p:blipFill>
          <a:blip r:embed="rId2"/>
          <a:stretch>
            <a:fillRect/>
          </a:stretch>
        </p:blipFill>
        <p:spPr>
          <a:xfrm>
            <a:off x="381000" y="990600"/>
            <a:ext cx="3886200" cy="5562600"/>
          </a:xfrm>
          <a:prstGeom prst="rect">
            <a:avLst/>
          </a:prstGeom>
        </p:spPr>
      </p:pic>
      <p:pic>
        <p:nvPicPr>
          <p:cNvPr id="11" name="Picture 10">
            <a:extLst>
              <a:ext uri="{FF2B5EF4-FFF2-40B4-BE49-F238E27FC236}">
                <a16:creationId xmlns="" xmlns:a16="http://schemas.microsoft.com/office/drawing/2014/main" id="{56C6583C-5981-E4D4-B4C3-474DC499A70F}"/>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3400" y="1134598"/>
            <a:ext cx="4495800" cy="5342402"/>
          </a:xfrm>
          <a:prstGeom prst="rect">
            <a:avLst/>
          </a:prstGeom>
          <a:noFill/>
          <a:ln>
            <a:noFill/>
          </a:ln>
        </p:spPr>
      </p:pic>
    </p:spTree>
    <p:extLst>
      <p:ext uri="{BB962C8B-B14F-4D97-AF65-F5344CB8AC3E}">
        <p14:creationId xmlns="" xmlns:p14="http://schemas.microsoft.com/office/powerpoint/2010/main" val="1865333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08000"/>
          </a:xfrm>
        </p:spPr>
        <p:txBody>
          <a:bodyPr/>
          <a:lstStyle/>
          <a:p>
            <a:r>
              <a:rPr lang="en-US" dirty="0">
                <a:latin typeface="Times New Roman" panose="02020603050405020304" pitchFamily="18" charset="0"/>
                <a:cs typeface="Times New Roman" panose="02020603050405020304" pitchFamily="18" charset="0"/>
              </a:rPr>
              <a:t>Project Design</a:t>
            </a:r>
          </a:p>
        </p:txBody>
      </p:sp>
      <p:sp>
        <p:nvSpPr>
          <p:cNvPr id="3" name="Content Placeholder 2"/>
          <p:cNvSpPr>
            <a:spLocks noGrp="1"/>
          </p:cNvSpPr>
          <p:nvPr>
            <p:ph idx="1"/>
          </p:nvPr>
        </p:nvSpPr>
        <p:spPr>
          <a:xfrm>
            <a:off x="457200" y="609600"/>
            <a:ext cx="8229600" cy="5664200"/>
          </a:xfrm>
        </p:spPr>
        <p:txBody>
          <a:bodyPr>
            <a:normAutofit/>
          </a:bodyPr>
          <a:lstStyle/>
          <a:p>
            <a:r>
              <a:rPr lang="en-US" sz="2000" dirty="0">
                <a:latin typeface="Times New Roman" panose="02020603050405020304" pitchFamily="18" charset="0"/>
                <a:cs typeface="Times New Roman" panose="02020603050405020304" pitchFamily="18" charset="0"/>
              </a:rPr>
              <a:t>Screen user’s manual</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18</a:t>
            </a:fld>
            <a:endParaRPr lang="en-PH"/>
          </a:p>
        </p:txBody>
      </p:sp>
      <p:pic>
        <p:nvPicPr>
          <p:cNvPr id="9" name="image15.jpeg"/>
          <p:cNvPicPr/>
          <p:nvPr/>
        </p:nvPicPr>
        <p:blipFill>
          <a:blip r:embed="rId2" cstate="print"/>
          <a:stretch>
            <a:fillRect/>
          </a:stretch>
        </p:blipFill>
        <p:spPr>
          <a:xfrm>
            <a:off x="0" y="1143000"/>
            <a:ext cx="4343401" cy="4876800"/>
          </a:xfrm>
          <a:prstGeom prst="rect">
            <a:avLst/>
          </a:prstGeom>
        </p:spPr>
      </p:pic>
      <p:pic>
        <p:nvPicPr>
          <p:cNvPr id="10" name="Picture 9" descr="MicrosoftTeams-image (5).png"/>
          <p:cNvPicPr/>
          <p:nvPr/>
        </p:nvPicPr>
        <p:blipFill>
          <a:blip r:embed="rId3"/>
          <a:stretch>
            <a:fillRect/>
          </a:stretch>
        </p:blipFill>
        <p:spPr>
          <a:xfrm>
            <a:off x="4419600" y="1066800"/>
            <a:ext cx="4572000" cy="4952999"/>
          </a:xfrm>
          <a:prstGeom prst="rect">
            <a:avLst/>
          </a:prstGeom>
        </p:spPr>
      </p:pic>
    </p:spTree>
    <p:extLst>
      <p:ext uri="{BB962C8B-B14F-4D97-AF65-F5344CB8AC3E}">
        <p14:creationId xmlns="" xmlns:p14="http://schemas.microsoft.com/office/powerpoint/2010/main" val="1865333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08000"/>
          </a:xfrm>
        </p:spPr>
        <p:txBody>
          <a:bodyPr/>
          <a:lstStyle/>
          <a:p>
            <a:r>
              <a:rPr lang="en-US" dirty="0">
                <a:latin typeface="Times New Roman" panose="02020603050405020304" pitchFamily="18" charset="0"/>
                <a:cs typeface="Times New Roman" panose="02020603050405020304" pitchFamily="18" charset="0"/>
              </a:rPr>
              <a:t>Project Design</a:t>
            </a:r>
          </a:p>
        </p:txBody>
      </p:sp>
      <p:sp>
        <p:nvSpPr>
          <p:cNvPr id="3" name="Content Placeholder 2"/>
          <p:cNvSpPr>
            <a:spLocks noGrp="1"/>
          </p:cNvSpPr>
          <p:nvPr>
            <p:ph idx="1"/>
          </p:nvPr>
        </p:nvSpPr>
        <p:spPr>
          <a:xfrm>
            <a:off x="457200" y="609600"/>
            <a:ext cx="8229600" cy="5664200"/>
          </a:xfrm>
        </p:spPr>
        <p:txBody>
          <a:bodyPr>
            <a:normAutofit/>
          </a:bodyPr>
          <a:lstStyle/>
          <a:p>
            <a:r>
              <a:rPr lang="en-US" sz="2000" dirty="0">
                <a:latin typeface="Times New Roman" panose="02020603050405020304" pitchFamily="18" charset="0"/>
                <a:cs typeface="Times New Roman" panose="02020603050405020304" pitchFamily="18" charset="0"/>
              </a:rPr>
              <a:t>Screen user’s manual</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19</a:t>
            </a:fld>
            <a:endParaRPr lang="en-PH"/>
          </a:p>
        </p:txBody>
      </p:sp>
      <p:pic>
        <p:nvPicPr>
          <p:cNvPr id="11" name="Picture 10" descr="MicrosoftTeams-image (9).png"/>
          <p:cNvPicPr/>
          <p:nvPr/>
        </p:nvPicPr>
        <p:blipFill>
          <a:blip r:embed="rId2"/>
          <a:stretch>
            <a:fillRect/>
          </a:stretch>
        </p:blipFill>
        <p:spPr>
          <a:xfrm>
            <a:off x="228600" y="1219200"/>
            <a:ext cx="4191000" cy="5105400"/>
          </a:xfrm>
          <a:prstGeom prst="rect">
            <a:avLst/>
          </a:prstGeom>
        </p:spPr>
      </p:pic>
      <p:pic>
        <p:nvPicPr>
          <p:cNvPr id="12" name="Picture 11" descr="MicrosoftTeams-image (8).png"/>
          <p:cNvPicPr/>
          <p:nvPr/>
        </p:nvPicPr>
        <p:blipFill>
          <a:blip r:embed="rId3"/>
          <a:stretch>
            <a:fillRect/>
          </a:stretch>
        </p:blipFill>
        <p:spPr>
          <a:xfrm>
            <a:off x="4800600" y="1295400"/>
            <a:ext cx="4038600" cy="5029201"/>
          </a:xfrm>
          <a:prstGeom prst="rect">
            <a:avLst/>
          </a:prstGeom>
        </p:spPr>
      </p:pic>
    </p:spTree>
    <p:extLst>
      <p:ext uri="{BB962C8B-B14F-4D97-AF65-F5344CB8AC3E}">
        <p14:creationId xmlns="" xmlns:p14="http://schemas.microsoft.com/office/powerpoint/2010/main" val="1865333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Outline</a:t>
            </a:r>
          </a:p>
        </p:txBody>
      </p:sp>
      <p:sp>
        <p:nvSpPr>
          <p:cNvPr id="3" name="Content Placeholder 2"/>
          <p:cNvSpPr>
            <a:spLocks noGrp="1"/>
          </p:cNvSpPr>
          <p:nvPr>
            <p:ph idx="1"/>
          </p:nvPr>
        </p:nvSpPr>
        <p:spPr>
          <a:xfrm>
            <a:off x="457200" y="1066800"/>
            <a:ext cx="8229600" cy="52070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Project context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a:t>
            </a:r>
            <a:r>
              <a:rPr lang="en-US" dirty="0" smtClean="0">
                <a:latin typeface="Times New Roman" panose="02020603050405020304" pitchFamily="18" charset="0"/>
                <a:cs typeface="Times New Roman" panose="02020603050405020304" pitchFamily="18" charset="0"/>
              </a:rPr>
              <a:t>.</a:t>
            </a:r>
          </a:p>
          <a:p>
            <a:pPr lvl="0"/>
            <a:r>
              <a:rPr lang="en-US" dirty="0" smtClean="0">
                <a:latin typeface="Times New Roman" panose="02020603050405020304" pitchFamily="18" charset="0"/>
                <a:cs typeface="Times New Roman" panose="02020603050405020304" pitchFamily="18" charset="0"/>
              </a:rPr>
              <a:t>Project Schedule</a:t>
            </a:r>
          </a:p>
          <a:p>
            <a:r>
              <a:rPr lang="en-US" dirty="0" smtClean="0">
                <a:latin typeface="Times New Roman" panose="02020603050405020304" pitchFamily="18" charset="0"/>
                <a:cs typeface="Times New Roman" panose="02020603050405020304" pitchFamily="18" charset="0"/>
              </a:rPr>
              <a:t>System Requirements</a:t>
            </a:r>
          </a:p>
          <a:p>
            <a:pPr lvl="0"/>
            <a:r>
              <a:rPr lang="en-US" dirty="0" smtClean="0">
                <a:latin typeface="Times New Roman" panose="02020603050405020304" pitchFamily="18" charset="0"/>
                <a:cs typeface="Times New Roman" panose="02020603050405020304" pitchFamily="18" charset="0"/>
              </a:rPr>
              <a:t>Project Analysis - Context Diagram and DFDs.</a:t>
            </a:r>
          </a:p>
          <a:p>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Analysis – Use-case Diagram.</a:t>
            </a:r>
          </a:p>
          <a:p>
            <a:pPr lvl="0"/>
            <a:r>
              <a:rPr lang="en-US" dirty="0">
                <a:latin typeface="Times New Roman" panose="02020603050405020304" pitchFamily="18" charset="0"/>
                <a:cs typeface="Times New Roman" panose="02020603050405020304" pitchFamily="18" charset="0"/>
              </a:rPr>
              <a:t>Project Analysis – Entity Relationship Diagram.</a:t>
            </a:r>
          </a:p>
          <a:p>
            <a:pPr lvl="0"/>
            <a:r>
              <a:rPr lang="en-US" dirty="0">
                <a:latin typeface="Times New Roman" panose="02020603050405020304" pitchFamily="18" charset="0"/>
                <a:cs typeface="Times New Roman" panose="02020603050405020304" pitchFamily="18" charset="0"/>
              </a:rPr>
              <a:t>Project Design - Relational Database Model</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Project Design – Screen user’s manual</a:t>
            </a:r>
            <a:r>
              <a:rPr lang="en-US" dirty="0" smtClean="0">
                <a:latin typeface="Times New Roman" panose="02020603050405020304" pitchFamily="18" charset="0"/>
                <a:cs typeface="Times New Roman" panose="02020603050405020304" pitchFamily="18" charset="0"/>
              </a:rPr>
              <a:t>.</a:t>
            </a:r>
          </a:p>
          <a:p>
            <a:pPr lvl="0"/>
            <a:r>
              <a:rPr lang="en-US" dirty="0" smtClean="0">
                <a:latin typeface="Times New Roman" panose="02020603050405020304" pitchFamily="18" charset="0"/>
                <a:cs typeface="Times New Roman" panose="02020603050405020304" pitchFamily="18" charset="0"/>
              </a:rPr>
              <a:t>Conclusion</a:t>
            </a:r>
            <a:r>
              <a:rPr lang="en-US" dirty="0" smtClean="0">
                <a:latin typeface="Times New Roman" panose="02020603050405020304" pitchFamily="18" charset="0"/>
                <a:cs typeface="Times New Roman" panose="02020603050405020304" pitchFamily="18" charset="0"/>
              </a:rPr>
              <a:t>.</a:t>
            </a:r>
          </a:p>
          <a:p>
            <a:r>
              <a:rPr lang="en-US" sz="3500" dirty="0" smtClean="0"/>
              <a:t>References</a:t>
            </a:r>
          </a:p>
          <a:p>
            <a:pPr lvl="0"/>
            <a:endParaRPr lang="en-US" dirty="0">
              <a:latin typeface="Times New Roman" panose="02020603050405020304" pitchFamily="18" charset="0"/>
              <a:cs typeface="Times New Roman" panose="02020603050405020304" pitchFamily="18" charset="0"/>
            </a:endParaRPr>
          </a:p>
          <a:p>
            <a:pPr lvl="0"/>
            <a:endParaRPr lang="en-US" dirty="0"/>
          </a:p>
          <a:p>
            <a:endParaRPr lang="en-PH" dirty="0"/>
          </a:p>
        </p:txBody>
      </p:sp>
      <p:sp>
        <p:nvSpPr>
          <p:cNvPr id="4" name="Date Placeholder 3"/>
          <p:cNvSpPr>
            <a:spLocks noGrp="1"/>
          </p:cNvSpPr>
          <p:nvPr>
            <p:ph type="dt" sz="half" idx="10"/>
          </p:nvPr>
        </p:nvSpPr>
        <p:spPr/>
        <p:txBody>
          <a:bodyPr/>
          <a:lstStyle/>
          <a:p>
            <a:fld id="{5F8111CC-F57E-4323-BF76-38399B1476E1}" type="datetime1">
              <a:rPr lang="en-PH" smtClean="0"/>
              <a:pPr/>
              <a:t>18/06/2022</a:t>
            </a:fld>
            <a:endParaRPr lang="en-PH" dirty="0"/>
          </a:p>
        </p:txBody>
      </p:sp>
      <p:sp>
        <p:nvSpPr>
          <p:cNvPr id="5" name="Footer Placeholder 4"/>
          <p:cNvSpPr>
            <a:spLocks noGrp="1"/>
          </p:cNvSpPr>
          <p:nvPr>
            <p:ph type="ftr" sz="quarter" idx="11"/>
          </p:nvPr>
        </p:nvSpPr>
        <p:spPr/>
        <p:txBody>
          <a:bodyPr/>
          <a:lstStyle/>
          <a:p>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2</a:t>
            </a:fld>
            <a:endParaRPr lang="en-PH"/>
          </a:p>
        </p:txBody>
      </p:sp>
    </p:spTree>
    <p:extLst>
      <p:ext uri="{BB962C8B-B14F-4D97-AF65-F5344CB8AC3E}">
        <p14:creationId xmlns="" xmlns:p14="http://schemas.microsoft.com/office/powerpoint/2010/main" val="250265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latin typeface="Times New Roman" panose="02020603050405020304" pitchFamily="18" charset="0"/>
                <a:cs typeface="Times New Roman" panose="02020603050405020304" pitchFamily="18" charset="0"/>
              </a:rPr>
              <a:t>Project Design</a:t>
            </a:r>
            <a:endParaRPr lang="en-US" dirty="0"/>
          </a:p>
        </p:txBody>
      </p:sp>
      <p:sp>
        <p:nvSpPr>
          <p:cNvPr id="3" name="Date Placeholder 2"/>
          <p:cNvSpPr>
            <a:spLocks noGrp="1"/>
          </p:cNvSpPr>
          <p:nvPr>
            <p:ph type="dt" sz="half" idx="10"/>
          </p:nvPr>
        </p:nvSpPr>
        <p:spPr/>
        <p:txBody>
          <a:bodyPr/>
          <a:lstStyle/>
          <a:p>
            <a:fld id="{31CBFEDD-1DCA-4289-BFE9-C1D8F4A3F3EF}" type="datetime1">
              <a:rPr lang="en-PH" smtClean="0"/>
              <a:pPr/>
              <a:t>18/06/2022</a:t>
            </a:fld>
            <a:endParaRPr lang="en-PH"/>
          </a:p>
        </p:txBody>
      </p:sp>
      <p:sp>
        <p:nvSpPr>
          <p:cNvPr id="4" name="Footer Placeholder 3"/>
          <p:cNvSpPr>
            <a:spLocks noGrp="1"/>
          </p:cNvSpPr>
          <p:nvPr>
            <p:ph type="ftr" sz="quarter" idx="11"/>
          </p:nvPr>
        </p:nvSpPr>
        <p:spPr/>
        <p:txBody>
          <a:bodyPr/>
          <a:lstStyle/>
          <a:p>
            <a:r>
              <a:rPr lang="en-PH"/>
              <a:t>Electronic Salary Management System</a:t>
            </a:r>
          </a:p>
        </p:txBody>
      </p:sp>
      <p:sp>
        <p:nvSpPr>
          <p:cNvPr id="5" name="Slide Number Placeholder 4"/>
          <p:cNvSpPr>
            <a:spLocks noGrp="1"/>
          </p:cNvSpPr>
          <p:nvPr>
            <p:ph type="sldNum" sz="quarter" idx="12"/>
          </p:nvPr>
        </p:nvSpPr>
        <p:spPr/>
        <p:txBody>
          <a:bodyPr/>
          <a:lstStyle/>
          <a:p>
            <a:fld id="{485AF905-87A3-47F5-A7DA-2607F4C9EBCC}" type="slidenum">
              <a:rPr lang="en-PH" smtClean="0"/>
              <a:pPr/>
              <a:t>20</a:t>
            </a:fld>
            <a:endParaRPr lang="en-PH"/>
          </a:p>
        </p:txBody>
      </p:sp>
      <p:pic>
        <p:nvPicPr>
          <p:cNvPr id="10" name="Picture 9" descr="MicrosoftTeams-image (6).png"/>
          <p:cNvPicPr/>
          <p:nvPr/>
        </p:nvPicPr>
        <p:blipFill>
          <a:blip r:embed="rId2"/>
          <a:stretch>
            <a:fillRect/>
          </a:stretch>
        </p:blipFill>
        <p:spPr>
          <a:xfrm>
            <a:off x="533400" y="1143000"/>
            <a:ext cx="7696200" cy="5029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800" dirty="0" smtClean="0"/>
              <a:t>We propose in this project a solution for existing problem by updating the system to reduce the chance of errors happened, limiting the usage of paper to save some money, reduce the time and effort from the customer so he/she does not have to apply for the research physically.</a:t>
            </a:r>
            <a:endParaRPr lang="en-US" sz="2800" dirty="0"/>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21</a:t>
            </a:fld>
            <a:endParaRPr lang="en-PH"/>
          </a:p>
        </p:txBody>
      </p:sp>
    </p:spTree>
    <p:extLst>
      <p:ext uri="{BB962C8B-B14F-4D97-AF65-F5344CB8AC3E}">
        <p14:creationId xmlns="" xmlns:p14="http://schemas.microsoft.com/office/powerpoint/2010/main" val="3833640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lvl="0"/>
            <a:r>
              <a:rPr lang="en-US" sz="2400" dirty="0" smtClean="0"/>
              <a:t>IEEE	Software Requirements Specification	Template.URL: </a:t>
            </a:r>
            <a:r>
              <a:rPr lang="en-US" sz="2400" dirty="0" smtClean="0">
                <a:hlinkClick r:id="rId2"/>
              </a:rPr>
              <a:t>https://gephi.org/users/gephi_srs_document.pdf</a:t>
            </a:r>
            <a:endParaRPr lang="en-US" sz="2400" dirty="0" smtClean="0"/>
          </a:p>
          <a:p>
            <a:pPr lvl="0"/>
            <a:r>
              <a:rPr lang="en-US" sz="2400" dirty="0" smtClean="0"/>
              <a:t>Joseph S. </a:t>
            </a:r>
            <a:r>
              <a:rPr lang="en-US" sz="2400" dirty="0" err="1" smtClean="0"/>
              <a:t>Valacich</a:t>
            </a:r>
            <a:r>
              <a:rPr lang="en-US" sz="2400" dirty="0" smtClean="0"/>
              <a:t>, and Joey F. George, " Modern Systems Analysis and Design", 8</a:t>
            </a:r>
            <a:r>
              <a:rPr lang="en-US" sz="2400" baseline="30000" dirty="0" smtClean="0"/>
              <a:t>th</a:t>
            </a:r>
            <a:endParaRPr lang="en-US" sz="2400" dirty="0" smtClean="0"/>
          </a:p>
          <a:p>
            <a:r>
              <a:rPr lang="en-US" sz="2400" dirty="0" smtClean="0"/>
              <a:t>Edition, 2015.</a:t>
            </a:r>
          </a:p>
          <a:p>
            <a:pPr lvl="0"/>
            <a:r>
              <a:rPr lang="en-US" sz="2400" dirty="0" smtClean="0"/>
              <a:t>Ian </a:t>
            </a:r>
            <a:r>
              <a:rPr lang="en-US" sz="2400" dirty="0" err="1" smtClean="0"/>
              <a:t>Sommerville</a:t>
            </a:r>
            <a:r>
              <a:rPr lang="en-US" sz="2400" dirty="0" smtClean="0"/>
              <a:t>, "Software engineering", 10</a:t>
            </a:r>
            <a:r>
              <a:rPr lang="en-US" sz="2400" baseline="30000" dirty="0" smtClean="0"/>
              <a:t>th</a:t>
            </a:r>
            <a:r>
              <a:rPr lang="en-US" sz="2400" dirty="0" smtClean="0"/>
              <a:t> edition, 2018.</a:t>
            </a:r>
          </a:p>
          <a:p>
            <a:pPr lvl="0"/>
            <a:r>
              <a:rPr lang="en-US" sz="2400" dirty="0" err="1" smtClean="0"/>
              <a:t>Avi</a:t>
            </a:r>
            <a:r>
              <a:rPr lang="en-US" sz="2400" dirty="0" smtClean="0"/>
              <a:t> </a:t>
            </a:r>
            <a:r>
              <a:rPr lang="en-US" sz="2400" dirty="0" err="1" smtClean="0"/>
              <a:t>Silberschatz</a:t>
            </a:r>
            <a:r>
              <a:rPr lang="en-US" sz="2400" dirty="0" smtClean="0"/>
              <a:t>, and Henry F. </a:t>
            </a:r>
            <a:r>
              <a:rPr lang="en-US" sz="2400" dirty="0" err="1" smtClean="0"/>
              <a:t>Korth</a:t>
            </a:r>
            <a:r>
              <a:rPr lang="en-US" sz="2400" dirty="0" smtClean="0"/>
              <a:t>, and S. </a:t>
            </a:r>
            <a:r>
              <a:rPr lang="en-US" sz="2400" dirty="0" err="1" smtClean="0"/>
              <a:t>Sudarshan</a:t>
            </a:r>
            <a:r>
              <a:rPr lang="en-US" sz="2400" dirty="0" smtClean="0"/>
              <a:t>, " Database System Concepts", 7</a:t>
            </a:r>
            <a:r>
              <a:rPr lang="en-US" sz="2400" baseline="30000" dirty="0" smtClean="0"/>
              <a:t>th</a:t>
            </a:r>
            <a:r>
              <a:rPr lang="en-US" sz="2400" dirty="0" smtClean="0"/>
              <a:t> Edition, 2019.</a:t>
            </a:r>
            <a:endParaRPr lang="en-US" sz="2400" dirty="0"/>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22</a:t>
            </a:fld>
            <a:endParaRPr lang="en-PH"/>
          </a:p>
        </p:txBody>
      </p:sp>
    </p:spTree>
    <p:extLst>
      <p:ext uri="{BB962C8B-B14F-4D97-AF65-F5344CB8AC3E}">
        <p14:creationId xmlns="" xmlns:p14="http://schemas.microsoft.com/office/powerpoint/2010/main" val="3833640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3522" y="2057400"/>
            <a:ext cx="4289829" cy="2585323"/>
          </a:xfrm>
          <a:prstGeom prst="rect">
            <a:avLst/>
          </a:prstGeom>
          <a:noFill/>
        </p:spPr>
        <p:txBody>
          <a:bodyPr wrap="non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Thank You </a:t>
            </a:r>
          </a:p>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For </a:t>
            </a:r>
          </a:p>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Your Attention</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24C32F2-AFB5-400F-B227-D1237C2F0222}" type="datetime1">
              <a:rPr lang="en-PH" smtClean="0"/>
              <a:pPr/>
              <a:t>18/06/2022</a:t>
            </a:fld>
            <a:endParaRPr lang="en-PH"/>
          </a:p>
        </p:txBody>
      </p:sp>
      <p:sp>
        <p:nvSpPr>
          <p:cNvPr id="4" name="Footer Placeholder 3"/>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485AF905-87A3-47F5-A7DA-2607F4C9EBCC}" type="slidenum">
              <a:rPr lang="en-PH" smtClean="0"/>
              <a:pPr/>
              <a:t>23</a:t>
            </a:fld>
            <a:endParaRPr lang="en-PH"/>
          </a:p>
        </p:txBody>
      </p:sp>
    </p:spTree>
    <p:extLst>
      <p:ext uri="{BB962C8B-B14F-4D97-AF65-F5344CB8AC3E}">
        <p14:creationId xmlns="" xmlns:p14="http://schemas.microsoft.com/office/powerpoint/2010/main" val="285480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1999" y="1295400"/>
            <a:ext cx="3014223" cy="923330"/>
          </a:xfrm>
          <a:prstGeom prst="rect">
            <a:avLst/>
          </a:prstGeom>
          <a:noFill/>
        </p:spPr>
        <p:txBody>
          <a:bodyPr wrap="none" lIns="91440" tIns="45720" rIns="91440" bIns="45720">
            <a:spAutoFit/>
          </a:bodyPr>
          <a:lstStyle/>
          <a:p>
            <a:pPr algn="ctr"/>
            <a:r>
              <a:rPr 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Questions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9" name="Rectangle 8"/>
          <p:cNvSpPr/>
          <p:nvPr/>
        </p:nvSpPr>
        <p:spPr>
          <a:xfrm>
            <a:off x="5392864" y="2590800"/>
            <a:ext cx="1372492" cy="3170099"/>
          </a:xfrm>
          <a:prstGeom prst="rect">
            <a:avLst/>
          </a:prstGeom>
          <a:noFill/>
        </p:spPr>
        <p:txBody>
          <a:bodyPr wrap="none" lIns="91440" tIns="45720" rIns="91440" bIns="45720">
            <a:spAutoFit/>
          </a:bodyPr>
          <a:lstStyle/>
          <a:p>
            <a:pPr algn="ctr"/>
            <a:r>
              <a:rPr lang="en-US" sz="2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rPr>
              <a:t>?</a:t>
            </a:r>
            <a:endParaRPr lang="en-US" sz="20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530934-5B29-4789-9E39-A8203EDDE25B}"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24</a:t>
            </a:fld>
            <a:endParaRPr lang="en-PH"/>
          </a:p>
        </p:txBody>
      </p:sp>
    </p:spTree>
    <p:extLst>
      <p:ext uri="{BB962C8B-B14F-4D97-AF65-F5344CB8AC3E}">
        <p14:creationId xmlns="" xmlns:p14="http://schemas.microsoft.com/office/powerpoint/2010/main" val="636847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1894" y="6248400"/>
            <a:ext cx="4309706" cy="369332"/>
          </a:xfrm>
          <a:prstGeom prst="rect">
            <a:avLst/>
          </a:prstGeom>
        </p:spPr>
        <p:txBody>
          <a:bodyPr wrap="none">
            <a:spAutoFit/>
          </a:bodyPr>
          <a:lstStyle/>
          <a:p>
            <a:pPr algn="ctr">
              <a:spcBef>
                <a:spcPct val="20000"/>
              </a:spcBef>
            </a:pPr>
            <a:r>
              <a:rPr lang="en-US" dirty="0">
                <a:solidFill>
                  <a:schemeClr val="bg1"/>
                </a:solidFill>
                <a:latin typeface="Times New Roman" panose="02020603050405020304" pitchFamily="18" charset="0"/>
                <a:cs typeface="Times New Roman" panose="02020603050405020304" pitchFamily="18" charset="0"/>
              </a:rPr>
              <a:t>Advisor Name	Dr. Ra’Fat AL-</a:t>
            </a:r>
            <a:r>
              <a:rPr lang="en-US" dirty="0" err="1">
                <a:solidFill>
                  <a:schemeClr val="bg1"/>
                </a:solidFill>
                <a:latin typeface="Times New Roman" panose="02020603050405020304" pitchFamily="18" charset="0"/>
                <a:cs typeface="Times New Roman" panose="02020603050405020304" pitchFamily="18" charset="0"/>
              </a:rPr>
              <a:t>Msie’DeeN</a:t>
            </a: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329262143"/>
              </p:ext>
            </p:extLst>
          </p:nvPr>
        </p:nvGraphicFramePr>
        <p:xfrm>
          <a:off x="4585855" y="3505200"/>
          <a:ext cx="4330488" cy="2232279"/>
        </p:xfrm>
        <a:graphic>
          <a:graphicData uri="http://schemas.openxmlformats.org/drawingml/2006/table">
            <a:tbl>
              <a:tblPr firstRow="1" firstCol="1" bandRow="1">
                <a:tableStyleId>{2D5ABB26-0587-4C30-8999-92F81FD0307C}</a:tableStyleId>
              </a:tblPr>
              <a:tblGrid>
                <a:gridCol w="2371458">
                  <a:extLst>
                    <a:ext uri="{9D8B030D-6E8A-4147-A177-3AD203B41FA5}">
                      <a16:colId xmlns="" xmlns:a16="http://schemas.microsoft.com/office/drawing/2014/main" val="20000"/>
                    </a:ext>
                  </a:extLst>
                </a:gridCol>
                <a:gridCol w="1959030">
                  <a:extLst>
                    <a:ext uri="{9D8B030D-6E8A-4147-A177-3AD203B41FA5}">
                      <a16:colId xmlns="" xmlns:a16="http://schemas.microsoft.com/office/drawing/2014/main" val="20001"/>
                    </a:ext>
                  </a:extLst>
                </a:gridCol>
              </a:tblGrid>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Student Name</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Student ID</a:t>
                      </a:r>
                    </a:p>
                  </a:txBody>
                  <a:tcPr marL="68580" marR="68580" marT="0" marB="0"/>
                </a:tc>
                <a:extLst>
                  <a:ext uri="{0D108BD9-81ED-4DB2-BD59-A6C34878D82A}">
                    <a16:rowId xmlns="" xmlns:a16="http://schemas.microsoft.com/office/drawing/2014/main" val="10000"/>
                  </a:ext>
                </a:extLst>
              </a:tr>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Mohammad Bader</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120172203055</a:t>
                      </a:r>
                    </a:p>
                  </a:txBody>
                  <a:tcPr marL="68580" marR="68580" marT="0" marB="0"/>
                </a:tc>
                <a:extLst>
                  <a:ext uri="{0D108BD9-81ED-4DB2-BD59-A6C34878D82A}">
                    <a16:rowId xmlns="" xmlns:a16="http://schemas.microsoft.com/office/drawing/2014/main" val="10001"/>
                  </a:ext>
                </a:extLst>
              </a:tr>
              <a:tr h="263652">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Ekram Qassm</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120182201027</a:t>
                      </a:r>
                    </a:p>
                  </a:txBody>
                  <a:tcPr marL="68580" marR="68580" marT="0" marB="0"/>
                </a:tc>
                <a:extLst>
                  <a:ext uri="{0D108BD9-81ED-4DB2-BD59-A6C34878D82A}">
                    <a16:rowId xmlns="" xmlns:a16="http://schemas.microsoft.com/office/drawing/2014/main" val="10002"/>
                  </a:ext>
                </a:extLst>
              </a:tr>
              <a:tr h="242443">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Raghad Abu Muqadam</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120182201087</a:t>
                      </a:r>
                    </a:p>
                  </a:txBody>
                  <a:tcPr marL="68580" marR="68580" marT="0" marB="0"/>
                </a:tc>
                <a:extLst>
                  <a:ext uri="{0D108BD9-81ED-4DB2-BD59-A6C34878D82A}">
                    <a16:rowId xmlns="" xmlns:a16="http://schemas.microsoft.com/office/drawing/2014/main" val="10003"/>
                  </a:ext>
                </a:extLst>
              </a:tr>
              <a:tr h="242443">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Tasneem Reyad</a:t>
                      </a:r>
                    </a:p>
                  </a:txBody>
                  <a:tcPr marL="68580" marR="68580" marT="0" marB="0"/>
                </a:tc>
                <a:tc>
                  <a:txBody>
                    <a:bodyPr/>
                    <a:lstStyle/>
                    <a:p>
                      <a:pPr marL="0" marR="0" algn="ctr" defTabSz="914400" rtl="0" eaLnBrk="1" latinLnBrk="0" hangingPunct="1">
                        <a:lnSpc>
                          <a:spcPct val="115000"/>
                        </a:lnSpc>
                        <a:spcBef>
                          <a:spcPct val="20000"/>
                        </a:spcBef>
                        <a:spcAft>
                          <a:spcPts val="0"/>
                        </a:spcAft>
                      </a:pPr>
                      <a:r>
                        <a:rPr lang="en-US" sz="1800" kern="1200" dirty="0">
                          <a:solidFill>
                            <a:schemeClr val="bg1"/>
                          </a:solidFill>
                          <a:latin typeface="Times New Roman" panose="02020603050405020304" pitchFamily="18" charset="0"/>
                          <a:ea typeface="+mn-ea"/>
                          <a:cs typeface="Times New Roman" panose="02020603050405020304" pitchFamily="18" charset="0"/>
                        </a:rPr>
                        <a:t>120182203050</a:t>
                      </a:r>
                    </a:p>
                  </a:txBody>
                  <a:tcPr marL="68580" marR="68580" marT="0" marB="0"/>
                </a:tc>
                <a:extLst>
                  <a:ext uri="{0D108BD9-81ED-4DB2-BD59-A6C34878D82A}">
                    <a16:rowId xmlns="" xmlns:a16="http://schemas.microsoft.com/office/drawing/2014/main" val="10004"/>
                  </a:ext>
                </a:extLst>
              </a:tr>
              <a:tr h="339471">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 xmlns:a16="http://schemas.microsoft.com/office/drawing/2014/main" val="10005"/>
                  </a:ext>
                </a:extLst>
              </a:tr>
              <a:tr h="0">
                <a:tc>
                  <a:txBody>
                    <a:bodyPr/>
                    <a:lstStyle/>
                    <a:p>
                      <a:pPr marL="0" marR="0" algn="ctr" defTabSz="914400" rtl="0" eaLnBrk="1" latinLnBrk="0" hangingPunct="1">
                        <a:lnSpc>
                          <a:spcPct val="115000"/>
                        </a:lnSpc>
                        <a:spcBef>
                          <a:spcPct val="20000"/>
                        </a:spcBef>
                        <a:spcAft>
                          <a:spcPts val="0"/>
                        </a:spcAft>
                      </a:pPr>
                      <a:endParaRPr lang="en-US" sz="1800" kern="1200">
                        <a:solidFill>
                          <a:schemeClr val="bg1"/>
                        </a:solidFill>
                        <a:latin typeface="+mn-lt"/>
                        <a:ea typeface="+mn-ea"/>
                        <a:cs typeface="+mn-cs"/>
                      </a:endParaRPr>
                    </a:p>
                  </a:txBody>
                  <a:tcPr marL="68580" marR="68580" marT="0" marB="0"/>
                </a:tc>
                <a:tc>
                  <a:txBody>
                    <a:bodyPr/>
                    <a:lstStyle/>
                    <a:p>
                      <a:pPr marL="0" marR="0" algn="ctr" defTabSz="914400" rtl="0" eaLnBrk="1" latinLnBrk="0" hangingPunct="1">
                        <a:lnSpc>
                          <a:spcPct val="115000"/>
                        </a:lnSpc>
                        <a:spcBef>
                          <a:spcPct val="20000"/>
                        </a:spcBef>
                        <a:spcAft>
                          <a:spcPts val="0"/>
                        </a:spcAft>
                      </a:pPr>
                      <a:endParaRPr lang="en-US" sz="1800" kern="1200" dirty="0">
                        <a:solidFill>
                          <a:schemeClr val="bg1"/>
                        </a:solidFill>
                        <a:latin typeface="+mn-lt"/>
                        <a:ea typeface="+mn-ea"/>
                        <a:cs typeface="+mn-cs"/>
                      </a:endParaRPr>
                    </a:p>
                  </a:txBody>
                  <a:tcPr marL="68580" marR="68580" marT="0" marB="0"/>
                </a:tc>
                <a:extLst>
                  <a:ext uri="{0D108BD9-81ED-4DB2-BD59-A6C34878D82A}">
                    <a16:rowId xmlns="" xmlns:a16="http://schemas.microsoft.com/office/drawing/2014/main" val="10006"/>
                  </a:ext>
                </a:extLst>
              </a:tr>
            </a:tbl>
          </a:graphicData>
        </a:graphic>
      </p:graphicFrame>
      <p:sp>
        <p:nvSpPr>
          <p:cNvPr id="10" name="Rectangle 9"/>
          <p:cNvSpPr/>
          <p:nvPr/>
        </p:nvSpPr>
        <p:spPr>
          <a:xfrm>
            <a:off x="5181600" y="213294"/>
            <a:ext cx="3962400" cy="2123658"/>
          </a:xfrm>
          <a:prstGeom prst="rect">
            <a:avLst/>
          </a:prstGeom>
          <a:noFill/>
        </p:spPr>
        <p:txBody>
          <a:bodyPr wrap="square" lIns="91440" tIns="45720" rIns="91440" bIns="45720">
            <a:spAutoFit/>
          </a:bodyPr>
          <a:lstStyle/>
          <a:p>
            <a:pPr algn="ctr"/>
            <a:r>
              <a:rPr lang="en-US" sz="4400" dirty="0">
                <a:solidFill>
                  <a:schemeClr val="bg1"/>
                </a:solidFill>
                <a:latin typeface="Times New Roman" panose="02020603050405020304" pitchFamily="18" charset="0"/>
                <a:cs typeface="Times New Roman" panose="02020603050405020304" pitchFamily="18" charset="0"/>
              </a:rPr>
              <a:t>Research Project Management System</a:t>
            </a:r>
            <a:endParaRPr lang="en-US" sz="4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3152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context</a:t>
            </a:r>
          </a:p>
        </p:txBody>
      </p:sp>
      <p:sp>
        <p:nvSpPr>
          <p:cNvPr id="3" name="Content Placeholder 2"/>
          <p:cNvSpPr>
            <a:spLocks noGrp="1"/>
          </p:cNvSpPr>
          <p:nvPr>
            <p:ph idx="1"/>
          </p:nvPr>
        </p:nvSpPr>
        <p:spPr/>
        <p:txBody>
          <a:bodyPr/>
          <a:lstStyle/>
          <a:p>
            <a:pPr marL="266700" marR="0" algn="l" rtl="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Research project management system is a desktop application for mutah university, </a:t>
            </a:r>
          </a:p>
          <a:p>
            <a:pPr marL="0" marR="0" algn="l" rtl="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manages the research in the Deanship of Scientific Research </a:t>
            </a:r>
          </a:p>
          <a:p>
            <a:pPr marL="0" marR="0" algn="l" rtl="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is basically updating the traditional way of applying for research into desktop-based application so that the users can know the details of their account, the status of their research, etc.</a:t>
            </a:r>
            <a:endParaRPr lang="en-US" dirty="0">
              <a:latin typeface="Times New Roman" panose="02020603050405020304" pitchFamily="18"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propose in this project a solution for existing problem by updating the system to reduce the chance of errors happened, limiting the usage of paper to save some money, reduce the time and effort from the customer so he/she does not have to apply for the research physically.</a:t>
            </a:r>
          </a:p>
          <a:p>
            <a:pPr marL="0" indent="0">
              <a:buNone/>
            </a:pPr>
            <a:endParaRPr lang="en-US" dirty="0"/>
          </a:p>
        </p:txBody>
      </p:sp>
      <p:sp>
        <p:nvSpPr>
          <p:cNvPr id="4" name="Date Placeholder 3"/>
          <p:cNvSpPr>
            <a:spLocks noGrp="1"/>
          </p:cNvSpPr>
          <p:nvPr>
            <p:ph type="dt" sz="half" idx="10"/>
          </p:nvPr>
        </p:nvSpPr>
        <p:spPr/>
        <p:txBody>
          <a:bodyPr/>
          <a:lstStyle/>
          <a:p>
            <a:fld id="{0CBBFA43-EAAE-4FA0-BB24-DD1E9A7C68C2}"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3</a:t>
            </a:fld>
            <a:endParaRPr lang="en-PH"/>
          </a:p>
        </p:txBody>
      </p:sp>
    </p:spTree>
    <p:extLst>
      <p:ext uri="{BB962C8B-B14F-4D97-AF65-F5344CB8AC3E}">
        <p14:creationId xmlns="" xmlns:p14="http://schemas.microsoft.com/office/powerpoint/2010/main" val="355077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pPr marL="400050" lvl="1" indent="0">
              <a:lnSpc>
                <a:spcPct val="150000"/>
              </a:lnSpc>
              <a:spcBef>
                <a:spcPts val="0"/>
              </a:spcBef>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Motivation and problem:</a:t>
            </a:r>
          </a:p>
          <a:p>
            <a:pPr marL="342900" marR="0" lvl="0" indent="-342900" algn="l" rtl="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Updating the traditional way of applying </a:t>
            </a:r>
          </a:p>
          <a:p>
            <a:pPr marL="342900" marR="0" lvl="0" indent="-342900" algn="l" rtl="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Reduce the time taken for applying for research because the user can apply from his computer at any time he wants</a:t>
            </a:r>
          </a:p>
          <a:p>
            <a:pPr marL="342900" marR="0" lvl="0" indent="-342900" algn="l" rtl="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Reduce the effort because the user doesn’t have to physically go and apply for his research</a:t>
            </a:r>
          </a:p>
          <a:p>
            <a:pPr marL="342900" marR="0" lvl="0" indent="-342900" algn="l" rtl="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Reduce the cost because no longer need to use papers </a:t>
            </a:r>
          </a:p>
          <a:p>
            <a:endParaRPr lang="en-US" dirty="0"/>
          </a:p>
        </p:txBody>
      </p:sp>
      <p:sp>
        <p:nvSpPr>
          <p:cNvPr id="4" name="Date Placeholder 3"/>
          <p:cNvSpPr>
            <a:spLocks noGrp="1"/>
          </p:cNvSpPr>
          <p:nvPr>
            <p:ph type="dt" sz="half" idx="10"/>
          </p:nvPr>
        </p:nvSpPr>
        <p:spPr/>
        <p:txBody>
          <a:bodyPr/>
          <a:lstStyle/>
          <a:p>
            <a:fld id="{F2870147-F296-42D1-B585-FEDACF0C7DDC}"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4</a:t>
            </a:fld>
            <a:endParaRPr lang="en-PH"/>
          </a:p>
        </p:txBody>
      </p:sp>
    </p:spTree>
    <p:extLst>
      <p:ext uri="{BB962C8B-B14F-4D97-AF65-F5344CB8AC3E}">
        <p14:creationId xmlns="" xmlns:p14="http://schemas.microsoft.com/office/powerpoint/2010/main" val="351187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latin typeface="Times New Roman" panose="02020603050405020304" pitchFamily="18" charset="0"/>
                <a:cs typeface="Times New Roman" panose="02020603050405020304" pitchFamily="18" charset="0"/>
              </a:rPr>
              <a:t>Project Schedule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2870147-F296-42D1-B585-FEDACF0C7DDC}"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5</a:t>
            </a:fld>
            <a:endParaRPr lang="en-PH"/>
          </a:p>
        </p:txBody>
      </p:sp>
      <p:sp>
        <p:nvSpPr>
          <p:cNvPr id="11" name="Content Placeholder 10"/>
          <p:cNvSpPr>
            <a:spLocks noGrp="1"/>
          </p:cNvSpPr>
          <p:nvPr>
            <p:ph idx="1"/>
          </p:nvPr>
        </p:nvSpPr>
        <p:spPr>
          <a:xfrm>
            <a:off x="228600" y="1066800"/>
            <a:ext cx="8458200" cy="5207000"/>
          </a:xfrm>
        </p:spPr>
        <p:txBody>
          <a:bodyPr>
            <a:normAutofit/>
          </a:bodyPr>
          <a:lstStyle/>
          <a:p>
            <a:r>
              <a:rPr lang="en-US" sz="2000" dirty="0" smtClean="0"/>
              <a:t>Table 1 shows the project schedule via 4 months.</a:t>
            </a:r>
            <a:endParaRPr lang="en-US" sz="2000" dirty="0"/>
          </a:p>
        </p:txBody>
      </p:sp>
      <p:pic>
        <p:nvPicPr>
          <p:cNvPr id="8" name="Picture 7" descr="MicrosoftTeams-image (11).png"/>
          <p:cNvPicPr>
            <a:picLocks noChangeAspect="1"/>
          </p:cNvPicPr>
          <p:nvPr/>
        </p:nvPicPr>
        <p:blipFill>
          <a:blip r:embed="rId2"/>
          <a:stretch>
            <a:fillRect/>
          </a:stretch>
        </p:blipFill>
        <p:spPr>
          <a:xfrm>
            <a:off x="781498" y="1600200"/>
            <a:ext cx="7581003" cy="4648200"/>
          </a:xfrm>
          <a:prstGeom prst="rect">
            <a:avLst/>
          </a:prstGeom>
        </p:spPr>
      </p:pic>
    </p:spTree>
    <p:extLst>
      <p:ext uri="{BB962C8B-B14F-4D97-AF65-F5344CB8AC3E}">
        <p14:creationId xmlns="" xmlns:p14="http://schemas.microsoft.com/office/powerpoint/2010/main" val="3511877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System Requirements</a:t>
            </a:r>
          </a:p>
        </p:txBody>
      </p:sp>
      <p:sp>
        <p:nvSpPr>
          <p:cNvPr id="4" name="Date Placeholder 3"/>
          <p:cNvSpPr>
            <a:spLocks noGrp="1"/>
          </p:cNvSpPr>
          <p:nvPr>
            <p:ph type="dt" sz="half" idx="10"/>
          </p:nvPr>
        </p:nvSpPr>
        <p:spPr/>
        <p:txBody>
          <a:bodyPr/>
          <a:lstStyle/>
          <a:p>
            <a:fld id="{F2870147-F296-42D1-B585-FEDACF0C7DDC}"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6</a:t>
            </a:fld>
            <a:endParaRPr lang="en-PH"/>
          </a:p>
        </p:txBody>
      </p:sp>
      <p:sp>
        <p:nvSpPr>
          <p:cNvPr id="11" name="Content Placeholder 10"/>
          <p:cNvSpPr>
            <a:spLocks noGrp="1"/>
          </p:cNvSpPr>
          <p:nvPr>
            <p:ph idx="1"/>
          </p:nvPr>
        </p:nvSpPr>
        <p:spPr>
          <a:xfrm>
            <a:off x="228600" y="609600"/>
            <a:ext cx="8458200" cy="5207000"/>
          </a:xfrm>
        </p:spPr>
        <p:txBody>
          <a:bodyPr>
            <a:normAutofit/>
          </a:bodyPr>
          <a:lstStyle/>
          <a:p>
            <a:pPr marL="342900" lvl="2" indent="-342900"/>
            <a:endParaRPr lang="ar-JO" b="1" dirty="0" smtClean="0"/>
          </a:p>
          <a:p>
            <a:pPr marL="342900" lvl="2" indent="-342900"/>
            <a:r>
              <a:rPr lang="en-US" b="1" dirty="0" smtClean="0"/>
              <a:t>Functional Requirements </a:t>
            </a:r>
            <a:endParaRPr lang="ar-JO" b="1" dirty="0" smtClean="0"/>
          </a:p>
          <a:p>
            <a:pPr>
              <a:buNone/>
            </a:pPr>
            <a:r>
              <a:rPr lang="ar-JO" sz="2000" dirty="0" smtClean="0"/>
              <a:t>-</a:t>
            </a:r>
            <a:r>
              <a:rPr lang="en-US" sz="2000" dirty="0" smtClean="0"/>
              <a:t>In this subsection we present the functional requirements and constraints of the proposed system.</a:t>
            </a:r>
          </a:p>
          <a:p>
            <a:pPr>
              <a:buNone/>
            </a:pPr>
            <a:r>
              <a:rPr lang="en-US" sz="2000" dirty="0" smtClean="0"/>
              <a:t> </a:t>
            </a:r>
            <a:r>
              <a:rPr lang="ar-JO" sz="2000" dirty="0" smtClean="0"/>
              <a:t>-</a:t>
            </a:r>
            <a:r>
              <a:rPr lang="en-US" sz="2000" dirty="0" smtClean="0"/>
              <a:t>Each requirement should be uniquely identified with a sequence number or a meaningful tag of some kind.</a:t>
            </a:r>
          </a:p>
          <a:p>
            <a:pPr marL="342900" lvl="2" indent="-342900">
              <a:buNone/>
            </a:pPr>
            <a:r>
              <a:rPr lang="en-US" sz="2000" dirty="0" err="1" smtClean="0"/>
              <a:t>a.Login</a:t>
            </a:r>
            <a:endParaRPr lang="en-US" sz="2000" dirty="0" smtClean="0"/>
          </a:p>
          <a:p>
            <a:pPr marL="342900" lvl="2" indent="-342900">
              <a:buNone/>
            </a:pPr>
            <a:r>
              <a:rPr lang="en-US" sz="2000" dirty="0" smtClean="0"/>
              <a:t>b.</a:t>
            </a:r>
            <a:r>
              <a:rPr lang="en-US" sz="2000" dirty="0" smtClean="0"/>
              <a:t> </a:t>
            </a:r>
            <a:r>
              <a:rPr lang="en-US" sz="2000" dirty="0" smtClean="0"/>
              <a:t>Apply for research</a:t>
            </a:r>
          </a:p>
          <a:p>
            <a:pPr marL="342900" lvl="2" indent="-342900">
              <a:buNone/>
            </a:pPr>
            <a:r>
              <a:rPr lang="en-US" sz="2000" dirty="0" smtClean="0"/>
              <a:t>c.</a:t>
            </a:r>
            <a:r>
              <a:rPr lang="en-US" sz="2000" dirty="0" smtClean="0"/>
              <a:t> </a:t>
            </a:r>
            <a:r>
              <a:rPr lang="en-US" sz="2000" dirty="0" smtClean="0"/>
              <a:t>View specific research</a:t>
            </a:r>
          </a:p>
          <a:p>
            <a:pPr marL="342900" lvl="2" indent="-342900">
              <a:buNone/>
            </a:pPr>
            <a:r>
              <a:rPr lang="en-US" sz="2000" dirty="0" smtClean="0"/>
              <a:t>d.</a:t>
            </a:r>
            <a:r>
              <a:rPr lang="en-US" sz="2000" dirty="0" smtClean="0"/>
              <a:t> View previous research</a:t>
            </a:r>
          </a:p>
          <a:p>
            <a:pPr marL="342900" lvl="2" indent="-342900">
              <a:buNone/>
            </a:pPr>
            <a:r>
              <a:rPr lang="en-US" sz="2000" dirty="0" smtClean="0"/>
              <a:t>e.</a:t>
            </a:r>
            <a:r>
              <a:rPr lang="en-US" sz="2000" dirty="0" smtClean="0"/>
              <a:t> View personal information</a:t>
            </a:r>
          </a:p>
          <a:p>
            <a:pPr marL="342900" lvl="2" indent="-342900">
              <a:buNone/>
            </a:pPr>
            <a:r>
              <a:rPr lang="en-US" sz="2000" dirty="0" smtClean="0"/>
              <a:t>f.</a:t>
            </a:r>
            <a:r>
              <a:rPr lang="en-US" sz="2000" dirty="0" smtClean="0"/>
              <a:t> Change personal password</a:t>
            </a:r>
          </a:p>
          <a:p>
            <a:pPr marL="342900" lvl="2" indent="-342900">
              <a:buNone/>
            </a:pPr>
            <a:r>
              <a:rPr lang="en-US" sz="2000" dirty="0" err="1" smtClean="0"/>
              <a:t>g.Accept</a:t>
            </a:r>
            <a:r>
              <a:rPr lang="en-US" sz="2000" dirty="0" smtClean="0"/>
              <a:t> </a:t>
            </a:r>
            <a:r>
              <a:rPr lang="en-US" sz="2000" dirty="0" smtClean="0"/>
              <a:t>or deny the applied research</a:t>
            </a:r>
          </a:p>
          <a:p>
            <a:pPr marL="342900" lvl="2" indent="-342900">
              <a:buNone/>
            </a:pPr>
            <a:endParaRPr lang="en-US" b="1" dirty="0" smtClean="0"/>
          </a:p>
          <a:p>
            <a:pPr>
              <a:buNone/>
            </a:pPr>
            <a:endParaRPr lang="en-US" sz="2000" dirty="0"/>
          </a:p>
        </p:txBody>
      </p:sp>
    </p:spTree>
    <p:extLst>
      <p:ext uri="{BB962C8B-B14F-4D97-AF65-F5344CB8AC3E}">
        <p14:creationId xmlns="" xmlns:p14="http://schemas.microsoft.com/office/powerpoint/2010/main" val="3511877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System Requirements</a:t>
            </a:r>
          </a:p>
        </p:txBody>
      </p:sp>
      <p:sp>
        <p:nvSpPr>
          <p:cNvPr id="4" name="Date Placeholder 3"/>
          <p:cNvSpPr>
            <a:spLocks noGrp="1"/>
          </p:cNvSpPr>
          <p:nvPr>
            <p:ph type="dt" sz="half" idx="10"/>
          </p:nvPr>
        </p:nvSpPr>
        <p:spPr/>
        <p:txBody>
          <a:bodyPr/>
          <a:lstStyle/>
          <a:p>
            <a:fld id="{F2870147-F296-42D1-B585-FEDACF0C7DDC}"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7</a:t>
            </a:fld>
            <a:endParaRPr lang="en-PH"/>
          </a:p>
        </p:txBody>
      </p:sp>
      <p:sp>
        <p:nvSpPr>
          <p:cNvPr id="11" name="Content Placeholder 10"/>
          <p:cNvSpPr>
            <a:spLocks noGrp="1"/>
          </p:cNvSpPr>
          <p:nvPr>
            <p:ph idx="1"/>
          </p:nvPr>
        </p:nvSpPr>
        <p:spPr>
          <a:xfrm>
            <a:off x="304800" y="685800"/>
            <a:ext cx="8458200" cy="5207000"/>
          </a:xfrm>
        </p:spPr>
        <p:txBody>
          <a:bodyPr>
            <a:normAutofit/>
          </a:bodyPr>
          <a:lstStyle/>
          <a:p>
            <a:pPr marL="342900" lvl="2" indent="-342900">
              <a:buNone/>
            </a:pPr>
            <a:endParaRPr lang="ar-JO" b="1" dirty="0" smtClean="0"/>
          </a:p>
          <a:p>
            <a:pPr marL="342900" lvl="2" indent="-342900"/>
            <a:r>
              <a:rPr lang="en-US" b="1" dirty="0" smtClean="0"/>
              <a:t>Non-Functional </a:t>
            </a:r>
            <a:r>
              <a:rPr lang="en-US" b="1" dirty="0" smtClean="0"/>
              <a:t>Requirements</a:t>
            </a:r>
          </a:p>
          <a:p>
            <a:pPr marL="342900" lvl="2" indent="-342900">
              <a:buNone/>
            </a:pPr>
            <a:endParaRPr lang="ar-JO" b="1" dirty="0" smtClean="0"/>
          </a:p>
          <a:p>
            <a:pPr>
              <a:buNone/>
            </a:pPr>
            <a:r>
              <a:rPr lang="ar-JO" sz="2400" dirty="0" smtClean="0"/>
              <a:t>-</a:t>
            </a:r>
            <a:r>
              <a:rPr lang="en-US" sz="2000" dirty="0" smtClean="0"/>
              <a:t>In this subsection we present the non-functional requirements of the proposed system</a:t>
            </a:r>
            <a:r>
              <a:rPr lang="en-US" sz="2000" dirty="0" smtClean="0"/>
              <a:t>.</a:t>
            </a:r>
          </a:p>
          <a:p>
            <a:pPr lvl="0">
              <a:buNone/>
            </a:pPr>
            <a:r>
              <a:rPr lang="en-US" sz="2000" dirty="0" smtClean="0"/>
              <a:t>a.</a:t>
            </a:r>
            <a:r>
              <a:rPr lang="en-US" sz="2000" dirty="0" smtClean="0"/>
              <a:t> Performance</a:t>
            </a:r>
          </a:p>
          <a:p>
            <a:pPr lvl="0">
              <a:buNone/>
            </a:pPr>
            <a:r>
              <a:rPr lang="en-US" sz="2000" dirty="0" smtClean="0"/>
              <a:t>b.</a:t>
            </a:r>
            <a:r>
              <a:rPr lang="en-US" sz="2000" dirty="0" smtClean="0"/>
              <a:t> Security</a:t>
            </a:r>
          </a:p>
          <a:p>
            <a:pPr lvl="0">
              <a:buNone/>
            </a:pPr>
            <a:r>
              <a:rPr lang="en-US" sz="2000" dirty="0" smtClean="0"/>
              <a:t>c.</a:t>
            </a:r>
            <a:r>
              <a:rPr lang="en-US" sz="2000" dirty="0" smtClean="0"/>
              <a:t> Usability</a:t>
            </a:r>
          </a:p>
          <a:p>
            <a:pPr lvl="0">
              <a:buNone/>
            </a:pPr>
            <a:r>
              <a:rPr lang="en-US" sz="2000" dirty="0" smtClean="0"/>
              <a:t>d.</a:t>
            </a:r>
            <a:r>
              <a:rPr lang="en-US" sz="2000" dirty="0" smtClean="0"/>
              <a:t> Support</a:t>
            </a:r>
          </a:p>
          <a:p>
            <a:pPr lvl="0">
              <a:buNone/>
            </a:pPr>
            <a:r>
              <a:rPr lang="en-US" sz="2000" dirty="0" smtClean="0"/>
              <a:t>e.</a:t>
            </a:r>
            <a:r>
              <a:rPr lang="en-US" sz="2000" dirty="0" smtClean="0"/>
              <a:t> Availability</a:t>
            </a:r>
          </a:p>
          <a:p>
            <a:pPr lvl="0">
              <a:buNone/>
            </a:pPr>
            <a:r>
              <a:rPr lang="en-US" sz="2000" dirty="0" smtClean="0"/>
              <a:t>f.</a:t>
            </a:r>
            <a:r>
              <a:rPr lang="en-US" sz="2000" dirty="0" smtClean="0"/>
              <a:t> </a:t>
            </a:r>
            <a:r>
              <a:rPr lang="en-US" sz="2000" dirty="0" smtClean="0"/>
              <a:t>Safety</a:t>
            </a:r>
          </a:p>
          <a:p>
            <a:pPr>
              <a:buNone/>
            </a:pPr>
            <a:r>
              <a:rPr lang="en-US" sz="2000" dirty="0" smtClean="0"/>
              <a:t>g.</a:t>
            </a:r>
            <a:r>
              <a:rPr lang="en-US" sz="2000" dirty="0" smtClean="0"/>
              <a:t> Reliability</a:t>
            </a:r>
          </a:p>
          <a:p>
            <a:pPr lvl="0">
              <a:buNone/>
            </a:pPr>
            <a:endParaRPr lang="en-US" sz="2400" b="1" dirty="0" smtClean="0"/>
          </a:p>
          <a:p>
            <a:pPr>
              <a:buNone/>
            </a:pPr>
            <a:endParaRPr lang="en-US" sz="2400" dirty="0" smtClean="0"/>
          </a:p>
          <a:p>
            <a:pPr marL="342900" lvl="2" indent="-342900">
              <a:buNone/>
            </a:pPr>
            <a:endParaRPr lang="en-US" b="1" dirty="0" smtClean="0"/>
          </a:p>
          <a:p>
            <a:pPr>
              <a:buNone/>
            </a:pPr>
            <a:endParaRPr lang="en-US" sz="2000" dirty="0"/>
          </a:p>
        </p:txBody>
      </p:sp>
    </p:spTree>
    <p:extLst>
      <p:ext uri="{BB962C8B-B14F-4D97-AF65-F5344CB8AC3E}">
        <p14:creationId xmlns="" xmlns:p14="http://schemas.microsoft.com/office/powerpoint/2010/main" val="3511877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Analysis</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Context Diagram</a:t>
            </a:r>
          </a:p>
          <a:p>
            <a:pPr marL="0" indent="0">
              <a:buNone/>
            </a:pPr>
            <a:r>
              <a:rPr lang="en-US" sz="2000" dirty="0">
                <a:latin typeface="Times New Roman" panose="02020603050405020304" pitchFamily="18" charset="0"/>
                <a:cs typeface="Times New Roman" panose="02020603050405020304" pitchFamily="18" charset="0"/>
              </a:rPr>
              <a:t> The figure below shows the context diagram for the proposed project</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8</a:t>
            </a:fld>
            <a:endParaRPr lang="en-PH"/>
          </a:p>
        </p:txBody>
      </p:sp>
      <p:pic>
        <p:nvPicPr>
          <p:cNvPr id="7" name="Picture 6" descr="Diagram&#10;&#10;Description automatically generated">
            <a:extLst>
              <a:ext uri="{FF2B5EF4-FFF2-40B4-BE49-F238E27FC236}">
                <a16:creationId xmlns="" xmlns:a16="http://schemas.microsoft.com/office/drawing/2014/main" id="{357879CA-0BFD-AE4E-C1F0-EBD553E7F0F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9600" y="2362200"/>
            <a:ext cx="7848600" cy="3793808"/>
          </a:xfrm>
          <a:prstGeom prst="rect">
            <a:avLst/>
          </a:prstGeom>
        </p:spPr>
      </p:pic>
    </p:spTree>
    <p:extLst>
      <p:ext uri="{BB962C8B-B14F-4D97-AF65-F5344CB8AC3E}">
        <p14:creationId xmlns="" xmlns:p14="http://schemas.microsoft.com/office/powerpoint/2010/main" val="1253966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Analysis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Data Flow Diagram(DFD):</a:t>
            </a:r>
          </a:p>
          <a:p>
            <a:pPr marL="0" indent="0">
              <a:buNone/>
            </a:pPr>
            <a:r>
              <a:rPr lang="en-US" sz="2000" dirty="0">
                <a:latin typeface="Times New Roman" panose="02020603050405020304" pitchFamily="18" charset="0"/>
                <a:cs typeface="Times New Roman" panose="02020603050405020304" pitchFamily="18" charset="0"/>
              </a:rPr>
              <a:t>In this section we will propose the data flow diagram for the proposed project</a:t>
            </a:r>
          </a:p>
        </p:txBody>
      </p:sp>
      <p:sp>
        <p:nvSpPr>
          <p:cNvPr id="4" name="Date Placeholder 3"/>
          <p:cNvSpPr>
            <a:spLocks noGrp="1"/>
          </p:cNvSpPr>
          <p:nvPr>
            <p:ph type="dt" sz="half" idx="10"/>
          </p:nvPr>
        </p:nvSpPr>
        <p:spPr/>
        <p:txBody>
          <a:bodyPr/>
          <a:lstStyle/>
          <a:p>
            <a:fld id="{C64ACF5C-E124-4188-B477-1C1B66CF8BB7}" type="datetime1">
              <a:rPr lang="en-PH" smtClean="0"/>
              <a:pPr/>
              <a:t>18/06/2022</a:t>
            </a:fld>
            <a:endParaRPr lang="en-PH"/>
          </a:p>
        </p:txBody>
      </p:sp>
      <p:sp>
        <p:nvSpPr>
          <p:cNvPr id="5" name="Footer Placeholder 4"/>
          <p:cNvSpPr>
            <a:spLocks noGrp="1"/>
          </p:cNvSpPr>
          <p:nvPr>
            <p:ph type="ftr" sz="quarter" idx="11"/>
          </p:nvPr>
        </p:nvSpPr>
        <p:spPr/>
        <p:txBody>
          <a:bodyPr/>
          <a:lstStyle/>
          <a:p>
            <a:pPr algn="ctr"/>
            <a:r>
              <a:rPr lang="en-US" sz="1200" dirty="0">
                <a:solidFill>
                  <a:schemeClr val="bg1"/>
                </a:solidFill>
                <a:latin typeface="Times New Roman" panose="02020603050405020304" pitchFamily="18" charset="0"/>
                <a:cs typeface="Times New Roman" panose="02020603050405020304" pitchFamily="18" charset="0"/>
              </a:rPr>
              <a:t>Research Project Management System</a:t>
            </a:r>
            <a:endParaRPr lang="en-US" sz="12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485AF905-87A3-47F5-A7DA-2607F4C9EBCC}" type="slidenum">
              <a:rPr lang="en-PH" smtClean="0"/>
              <a:pPr/>
              <a:t>9</a:t>
            </a:fld>
            <a:endParaRPr lang="en-PH"/>
          </a:p>
        </p:txBody>
      </p:sp>
      <p:pic>
        <p:nvPicPr>
          <p:cNvPr id="7" name="Picture 6" descr="Diagram&#10;&#10;Description automatically generated">
            <a:extLst>
              <a:ext uri="{FF2B5EF4-FFF2-40B4-BE49-F238E27FC236}">
                <a16:creationId xmlns="" xmlns:a16="http://schemas.microsoft.com/office/drawing/2014/main" id="{6FE7CCC7-B56C-4E4F-EAA6-E86899D4CCA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57200" y="2465387"/>
            <a:ext cx="8061868" cy="3808413"/>
          </a:xfrm>
          <a:prstGeom prst="rect">
            <a:avLst/>
          </a:prstGeom>
        </p:spPr>
      </p:pic>
    </p:spTree>
    <p:extLst>
      <p:ext uri="{BB962C8B-B14F-4D97-AF65-F5344CB8AC3E}">
        <p14:creationId xmlns="" xmlns:p14="http://schemas.microsoft.com/office/powerpoint/2010/main" val="1345746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1E8E06EC6444FAFC969E2A8D1A55E" ma:contentTypeVersion="12" ma:contentTypeDescription="Create a new document." ma:contentTypeScope="" ma:versionID="f166372df52ffa39cb6fe4ef9bd4007e">
  <xsd:schema xmlns:xsd="http://www.w3.org/2001/XMLSchema" xmlns:xs="http://www.w3.org/2001/XMLSchema" xmlns:p="http://schemas.microsoft.com/office/2006/metadata/properties" xmlns:ns2="3ae45523-5a85-45e7-8008-accd3c84eec0" xmlns:ns3="5b9ef952-99af-4d0a-b2f4-0e3827503894" targetNamespace="http://schemas.microsoft.com/office/2006/metadata/properties" ma:root="true" ma:fieldsID="68226ffe3f7289df300305458b1b73d8" ns2:_="" ns3:_="">
    <xsd:import namespace="3ae45523-5a85-45e7-8008-accd3c84eec0"/>
    <xsd:import namespace="5b9ef952-99af-4d0a-b2f4-0e38275038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e45523-5a85-45e7-8008-accd3c84ee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9ef952-99af-4d0a-b2f4-0e38275038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47a82cb-3d9c-4052-8e9c-49565650eb5f}" ma:internalName="TaxCatchAll" ma:showField="CatchAllData" ma:web="5b9ef952-99af-4d0a-b2f4-0e38275038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b9ef952-99af-4d0a-b2f4-0e3827503894" xsi:nil="true"/>
    <lcf76f155ced4ddcb4097134ff3c332f xmlns="3ae45523-5a85-45e7-8008-accd3c84eec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3D7AFA-A8D7-4181-BB3A-621AA1024D05}">
  <ds:schemaRefs>
    <ds:schemaRef ds:uri="http://schemas.microsoft.com/office/2006/metadata/contentType"/>
    <ds:schemaRef ds:uri="http://schemas.microsoft.com/office/2006/metadata/properties/metaAttributes"/>
    <ds:schemaRef ds:uri="http://www.w3.org/2000/xmlns/"/>
    <ds:schemaRef ds:uri="http://www.w3.org/2001/XMLSchema"/>
    <ds:schemaRef ds:uri="3ae45523-5a85-45e7-8008-accd3c84eec0"/>
    <ds:schemaRef ds:uri="5b9ef952-99af-4d0a-b2f4-0e382750389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AEC280-B00D-4562-ADCF-632361ECA537}">
  <ds:schemaRefs>
    <ds:schemaRef ds:uri="http://schemas.microsoft.com/office/2006/metadata/properties"/>
    <ds:schemaRef ds:uri="http://www.w3.org/2000/xmlns/"/>
    <ds:schemaRef ds:uri="5b9ef952-99af-4d0a-b2f4-0e3827503894"/>
    <ds:schemaRef ds:uri="http://www.w3.org/2001/XMLSchema-instance"/>
    <ds:schemaRef ds:uri="3ae45523-5a85-45e7-8008-accd3c84eec0"/>
    <ds:schemaRef ds:uri="http://schemas.microsoft.com/office/infopath/2007/PartnerControls"/>
  </ds:schemaRefs>
</ds:datastoreItem>
</file>

<file path=customXml/itemProps3.xml><?xml version="1.0" encoding="utf-8"?>
<ds:datastoreItem xmlns:ds="http://schemas.openxmlformats.org/officeDocument/2006/customXml" ds:itemID="{5D6033A2-C288-48ED-9DC4-545FD53AE8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574</TotalTime>
  <Words>660</Words>
  <Application>Microsoft Office PowerPoint</Application>
  <PresentationFormat>On-screen Show (4:3)</PresentationFormat>
  <Paragraphs>186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Outline</vt:lpstr>
      <vt:lpstr>Project context</vt:lpstr>
      <vt:lpstr>Problem statement</vt:lpstr>
      <vt:lpstr>Project Schedule</vt:lpstr>
      <vt:lpstr>System Requirements</vt:lpstr>
      <vt:lpstr>System Requirements</vt:lpstr>
      <vt:lpstr>Project Analysis</vt:lpstr>
      <vt:lpstr>Project Analysis</vt:lpstr>
      <vt:lpstr>Project Analysis</vt:lpstr>
      <vt:lpstr>Project Analysis</vt:lpstr>
      <vt:lpstr>Project Design</vt:lpstr>
      <vt:lpstr>Implementation</vt:lpstr>
      <vt:lpstr>Implementation</vt:lpstr>
      <vt:lpstr>Implementation</vt:lpstr>
      <vt:lpstr>Implementation</vt:lpstr>
      <vt:lpstr>Project Design</vt:lpstr>
      <vt:lpstr>Project Design</vt:lpstr>
      <vt:lpstr>Project Design</vt:lpstr>
      <vt:lpstr>Project Design</vt:lpstr>
      <vt:lpstr>Conclusion</vt:lpstr>
      <vt:lpstr>References</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chartiyjayne</dc:creator>
  <cp:lastModifiedBy>DELL</cp:lastModifiedBy>
  <cp:revision>79</cp:revision>
  <dcterms:created xsi:type="dcterms:W3CDTF">2012-11-22T11:43:17Z</dcterms:created>
  <dcterms:modified xsi:type="dcterms:W3CDTF">2022-06-18T20:28:53Z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0x01010081A1E8E06EC6444FAFC969E2A8D1A55E</vt:lpwstr>
  </property>
</Properties>
</file>