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3" r:id="rId2"/>
    <p:sldId id="279" r:id="rId3"/>
    <p:sldId id="280" r:id="rId4"/>
    <p:sldId id="281" r:id="rId5"/>
    <p:sldId id="282"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640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1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75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976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0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3672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previous few videos, we looked at the switch statement, and how we can use it in a similar way, to an "if"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talked about the traditional version, which you'll see in older applications.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also looked at the enhanced version, which I would recommend if you're using JDK 14 or greater, and if you also have the luxury of not having to have your source code be compatible with older versions of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I'll give you a chance to work on a challenge, using the traditional switch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the slide we saw in the last video, which describes the syntax of both.</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67563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53091"/>
            <a:ext cx="34781958"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Traditional Switch Statement vs. Enhanced Switch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graphicFrame>
        <p:nvGraphicFramePr>
          <p:cNvPr id="2" name="Table 1">
            <a:extLst>
              <a:ext uri="{FF2B5EF4-FFF2-40B4-BE49-F238E27FC236}">
                <a16:creationId xmlns:a16="http://schemas.microsoft.com/office/drawing/2014/main" id="{16A1CED0-B428-636E-E2C6-1C6CE6E0B347}"/>
              </a:ext>
            </a:extLst>
          </p:cNvPr>
          <p:cNvGraphicFramePr>
            <a:graphicFrameLocks noGrp="1"/>
          </p:cNvGraphicFramePr>
          <p:nvPr>
            <p:extLst>
              <p:ext uri="{D42A27DB-BD31-4B8C-83A1-F6EECF244321}">
                <p14:modId xmlns:p14="http://schemas.microsoft.com/office/powerpoint/2010/main" val="2330683149"/>
              </p:ext>
            </p:extLst>
          </p:nvPr>
        </p:nvGraphicFramePr>
        <p:xfrm>
          <a:off x="951786" y="3097763"/>
          <a:ext cx="34782670" cy="13876817"/>
        </p:xfrm>
        <a:graphic>
          <a:graphicData uri="http://schemas.openxmlformats.org/drawingml/2006/table">
            <a:tbl>
              <a:tblPr firstRow="1" bandRow="1">
                <a:tableStyleId>{5C22544A-7EE6-4342-B048-85BDC9FD1C3A}</a:tableStyleId>
              </a:tblPr>
              <a:tblGrid>
                <a:gridCol w="17373536">
                  <a:extLst>
                    <a:ext uri="{9D8B030D-6E8A-4147-A177-3AD203B41FA5}">
                      <a16:colId xmlns:a16="http://schemas.microsoft.com/office/drawing/2014/main" val="2844207666"/>
                    </a:ext>
                  </a:extLst>
                </a:gridCol>
                <a:gridCol w="17409134">
                  <a:extLst>
                    <a:ext uri="{9D8B030D-6E8A-4147-A177-3AD203B41FA5}">
                      <a16:colId xmlns:a16="http://schemas.microsoft.com/office/drawing/2014/main" val="1891655341"/>
                    </a:ext>
                  </a:extLst>
                </a:gridCol>
              </a:tblGrid>
              <a:tr h="1567543">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Traditional Switch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Switch Statement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33410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 name="Picture 2">
            <a:extLst>
              <a:ext uri="{FF2B5EF4-FFF2-40B4-BE49-F238E27FC236}">
                <a16:creationId xmlns:a16="http://schemas.microsoft.com/office/drawing/2014/main" id="{D9E6B61A-3741-702C-5371-2F027966C34F}"/>
              </a:ext>
            </a:extLst>
          </p:cNvPr>
          <p:cNvPicPr>
            <a:picLocks noChangeAspect="1"/>
          </p:cNvPicPr>
          <p:nvPr/>
        </p:nvPicPr>
        <p:blipFill>
          <a:blip r:embed="rId4"/>
          <a:stretch>
            <a:fillRect/>
          </a:stretch>
        </p:blipFill>
        <p:spPr>
          <a:xfrm>
            <a:off x="1287302" y="5127753"/>
            <a:ext cx="16753737" cy="8295044"/>
          </a:xfrm>
          <a:prstGeom prst="rect">
            <a:avLst/>
          </a:prstGeom>
        </p:spPr>
      </p:pic>
      <p:pic>
        <p:nvPicPr>
          <p:cNvPr id="4" name="Picture 3">
            <a:extLst>
              <a:ext uri="{FF2B5EF4-FFF2-40B4-BE49-F238E27FC236}">
                <a16:creationId xmlns:a16="http://schemas.microsoft.com/office/drawing/2014/main" id="{431D1375-355F-AC75-1D66-B144F94FD2BF}"/>
              </a:ext>
            </a:extLst>
          </p:cNvPr>
          <p:cNvPicPr>
            <a:picLocks noChangeAspect="1"/>
          </p:cNvPicPr>
          <p:nvPr/>
        </p:nvPicPr>
        <p:blipFill>
          <a:blip r:embed="rId5"/>
          <a:stretch>
            <a:fillRect/>
          </a:stretch>
        </p:blipFill>
        <p:spPr>
          <a:xfrm>
            <a:off x="18534963" y="5127753"/>
            <a:ext cx="16772219" cy="4966132"/>
          </a:xfrm>
          <a:prstGeom prst="rect">
            <a:avLst/>
          </a:prstGeom>
        </p:spPr>
      </p:pic>
    </p:spTree>
    <p:extLst>
      <p:ext uri="{BB962C8B-B14F-4D97-AF65-F5344CB8AC3E}">
        <p14:creationId xmlns:p14="http://schemas.microsoft.com/office/powerpoint/2010/main" val="36150589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499"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we'll be using the NATO alphabet to replace a character or letter, with NATO's standardized word for that letter.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radio transmissions, the word car, "C", "A", "R", would be read, "Charlie Able Roger", for clarity.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take a single character, and return the matching word from the NATO phonetic alphabet,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just do this for the letters A, through E.</a:t>
            </a:r>
          </a:p>
        </p:txBody>
      </p:sp>
      <p:graphicFrame>
        <p:nvGraphicFramePr>
          <p:cNvPr id="2" name="Table 1">
            <a:extLst>
              <a:ext uri="{FF2B5EF4-FFF2-40B4-BE49-F238E27FC236}">
                <a16:creationId xmlns:a16="http://schemas.microsoft.com/office/drawing/2014/main" id="{32FA759B-8A9E-D2A0-A8B1-B719C222C034}"/>
              </a:ext>
            </a:extLst>
          </p:cNvPr>
          <p:cNvGraphicFramePr>
            <a:graphicFrameLocks noGrp="1"/>
          </p:cNvGraphicFramePr>
          <p:nvPr>
            <p:extLst>
              <p:ext uri="{D42A27DB-BD31-4B8C-83A1-F6EECF244321}">
                <p14:modId xmlns:p14="http://schemas.microsoft.com/office/powerpoint/2010/main" val="1144903342"/>
              </p:ext>
            </p:extLst>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6468010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3" name="Rectangle 2">
            <a:extLst>
              <a:ext uri="{FF2B5EF4-FFF2-40B4-BE49-F238E27FC236}">
                <a16:creationId xmlns:a16="http://schemas.microsoft.com/office/drawing/2014/main" id="{5148675D-5ADE-F002-DA49-3CCEDCCBE469}"/>
              </a:ext>
            </a:extLst>
          </p:cNvPr>
          <p:cNvSpPr/>
          <p:nvPr/>
        </p:nvSpPr>
        <p:spPr>
          <a:xfrm>
            <a:off x="952501"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this:</a:t>
            </a:r>
          </a:p>
          <a:p>
            <a:pPr marL="22248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Create a new char variable.</a:t>
            </a:r>
          </a:p>
          <a:p>
            <a:pPr marL="22248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Use the traditional switch statement (with a colon in case labels) that tests the value in the variable from Step 1. </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cases for the characters,  A, B, C, D, and E.</a:t>
            </a:r>
          </a:p>
        </p:txBody>
      </p:sp>
      <p:graphicFrame>
        <p:nvGraphicFramePr>
          <p:cNvPr id="4" name="Table 3">
            <a:extLst>
              <a:ext uri="{FF2B5EF4-FFF2-40B4-BE49-F238E27FC236}">
                <a16:creationId xmlns:a16="http://schemas.microsoft.com/office/drawing/2014/main" id="{93B14F71-E145-4C3A-1E48-CE042A72BA7B}"/>
              </a:ext>
            </a:extLst>
          </p:cNvPr>
          <p:cNvGraphicFramePr>
            <a:graphicFrameLocks noGrp="1"/>
          </p:cNvGraphicFramePr>
          <p:nvPr>
            <p:extLst>
              <p:ext uri="{D42A27DB-BD31-4B8C-83A1-F6EECF244321}">
                <p14:modId xmlns:p14="http://schemas.microsoft.com/office/powerpoint/2010/main" val="2443672962"/>
              </p:ext>
            </p:extLst>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3251626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0575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Switch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Traditional Switch Challenge</a:t>
            </a:r>
          </a:p>
        </p:txBody>
      </p:sp>
      <p:sp>
        <p:nvSpPr>
          <p:cNvPr id="3" name="Rectangle 2">
            <a:extLst>
              <a:ext uri="{FF2B5EF4-FFF2-40B4-BE49-F238E27FC236}">
                <a16:creationId xmlns:a16="http://schemas.microsoft.com/office/drawing/2014/main" id="{5148675D-5ADE-F002-DA49-3CCEDCCBE469}"/>
              </a:ext>
            </a:extLst>
          </p:cNvPr>
          <p:cNvSpPr/>
          <p:nvPr/>
        </p:nvSpPr>
        <p:spPr>
          <a:xfrm>
            <a:off x="952501" y="277434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this:</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Display a message in each case block, with the letter and the NATO word, then break.</a:t>
            </a:r>
          </a:p>
          <a:p>
            <a:pPr marL="3664800" indent="-114300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default block, which displays the letter with a message saying not found.</a:t>
            </a:r>
          </a:p>
        </p:txBody>
      </p:sp>
      <p:graphicFrame>
        <p:nvGraphicFramePr>
          <p:cNvPr id="4" name="Table 3">
            <a:extLst>
              <a:ext uri="{FF2B5EF4-FFF2-40B4-BE49-F238E27FC236}">
                <a16:creationId xmlns:a16="http://schemas.microsoft.com/office/drawing/2014/main" id="{93B14F71-E145-4C3A-1E48-CE042A72BA7B}"/>
              </a:ext>
            </a:extLst>
          </p:cNvPr>
          <p:cNvGraphicFramePr>
            <a:graphicFrameLocks noGrp="1"/>
          </p:cNvGraphicFramePr>
          <p:nvPr>
            <p:extLst>
              <p:ext uri="{D42A27DB-BD31-4B8C-83A1-F6EECF244321}">
                <p14:modId xmlns:p14="http://schemas.microsoft.com/office/powerpoint/2010/main" val="1343387575"/>
              </p:ext>
            </p:extLst>
          </p:nvPr>
        </p:nvGraphicFramePr>
        <p:xfrm>
          <a:off x="8145656" y="11921137"/>
          <a:ext cx="20284688" cy="5849346"/>
        </p:xfrm>
        <a:graphic>
          <a:graphicData uri="http://schemas.openxmlformats.org/drawingml/2006/table">
            <a:tbl>
              <a:tblPr firstRow="1" bandRow="1">
                <a:tableStyleId>{5C22544A-7EE6-4342-B048-85BDC9FD1C3A}</a:tableStyleId>
              </a:tblPr>
              <a:tblGrid>
                <a:gridCol w="20284688">
                  <a:extLst>
                    <a:ext uri="{9D8B030D-6E8A-4147-A177-3AD203B41FA5}">
                      <a16:colId xmlns:a16="http://schemas.microsoft.com/office/drawing/2014/main" val="2844207666"/>
                    </a:ext>
                  </a:extLst>
                </a:gridCol>
              </a:tblGrid>
              <a:tr h="5849346">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NATO phonetic alphabet </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 Able, B = Baker, C = Charlie, D = Dog, E = Easy</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 = Fox, G = George, H = How, I = Item, J = Jig</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 King, L = Love, M = Mike, N = Nan, O = Oboe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 = Peter, Q = Queen, R = Roger, S = Sugar, T = Tare</a:t>
                      </a:r>
                    </a:p>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 = Uncle, V = Victor, W = William, X = X-ray, Y = Yoke, Z = Zebra</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225820095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665</Words>
  <Application>Microsoft Office PowerPoint</Application>
  <PresentationFormat>Custom</PresentationFormat>
  <Paragraphs>62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2024-05-16T02:22:10Z</dcterms:modified>
</cp:coreProperties>
</file>