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7" r:id="rId3"/>
  </p:sldIdLst>
  <p:sldSz cx="36576000" cy="20574000"/>
  <p:notesSz cx="6858000" cy="9144000"/>
  <p:embeddedFontLst>
    <p:embeddedFont>
      <p:font typeface="Helvetica Neue" pitchFamily="50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zxANQTx+mHGq8PJWyVPoRTHd/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5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ableStyles" Target="tableStyles.xml"/><Relationship Id="rId10" Type="http://schemas.openxmlformats.org/officeDocument/2006/relationships/font" Target="fonts/font6.fntdata"/><Relationship Id="rId19" Type="http://customschemas.google.com/relationships/presentationmetadata" Target="meta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93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0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>
            <a:spLocks noGrp="1"/>
          </p:cNvSpPr>
          <p:nvPr>
            <p:ph type="pic" idx="2"/>
          </p:nvPr>
        </p:nvSpPr>
        <p:spPr>
          <a:xfrm>
            <a:off x="0" y="2"/>
            <a:ext cx="36576000" cy="205740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>
            <a:spLocks noGrp="1"/>
          </p:cNvSpPr>
          <p:nvPr>
            <p:ph type="pic" idx="2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5"/>
          <p:cNvSpPr txBox="1"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body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>
            <a:spLocks noGrp="1"/>
          </p:cNvSpPr>
          <p:nvPr>
            <p:ph type="pic" idx="2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98"/>
              <a:buFont typeface="Helvetica Neue Light"/>
              <a:buNone/>
              <a:defRPr sz="1259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Helvetica Neue Light"/>
              <a:buNone/>
              <a:defRPr sz="660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>
            <a:spLocks noGrp="1"/>
          </p:cNvSpPr>
          <p:nvPr>
            <p:ph type="pic" idx="2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1pPr>
            <a:lvl2pPr marL="914400" lvl="1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2pPr>
            <a:lvl3pPr marL="1371600" lvl="2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3pPr>
            <a:lvl4pPr marL="1828800" lvl="3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4pPr>
            <a:lvl5pPr marL="2286000" lvl="4" indent="-550068" algn="l">
              <a:lnSpc>
                <a:spcPct val="100000"/>
              </a:lnSpc>
              <a:spcBef>
                <a:spcPts val="6750"/>
              </a:spcBef>
              <a:spcAft>
                <a:spcPts val="0"/>
              </a:spcAft>
              <a:buClr>
                <a:srgbClr val="000000"/>
              </a:buClr>
              <a:buSzPts val="5063"/>
              <a:buFont typeface="Helvetica Neue Light"/>
              <a:buChar char="•"/>
              <a:defRPr sz="6750"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>
            <a:spLocks noGrp="1"/>
          </p:cNvSpPr>
          <p:nvPr>
            <p:ph type="pic" idx="2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1"/>
          <p:cNvSpPr>
            <a:spLocks noGrp="1"/>
          </p:cNvSpPr>
          <p:nvPr>
            <p:ph type="pic" idx="3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1"/>
          <p:cNvSpPr>
            <a:spLocks noGrp="1"/>
          </p:cNvSpPr>
          <p:nvPr>
            <p:ph type="pic" idx="4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Helvetica Neue"/>
              <a:buNone/>
              <a:defRPr sz="57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Helvetica Neue Light"/>
              <a:buNone/>
              <a:defRPr sz="16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599979" algn="l" rtl="0">
              <a:lnSpc>
                <a:spcPct val="100000"/>
              </a:lnSpc>
              <a:spcBef>
                <a:spcPts val="8850"/>
              </a:spcBef>
              <a:spcAft>
                <a:spcPts val="0"/>
              </a:spcAft>
              <a:buClr>
                <a:srgbClr val="000000"/>
              </a:buClr>
              <a:buSzPts val="5849"/>
              <a:buFont typeface="Helvetica Neue Light"/>
              <a:buChar char="•"/>
              <a:defRPr sz="7798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 Light"/>
              <a:buNone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952498" y="459786"/>
            <a:ext cx="24194124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cxnSp>
        <p:nvCxnSpPr>
          <p:cNvPr id="56" name="Google Shape;56;p1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59" name="Google Shape;59;p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sp>
        <p:nvSpPr>
          <p:cNvPr id="60" name="Google Shape;60;p1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In the previous video, we talked about the </a:t>
            </a:r>
            <a:r>
              <a:rPr lang="en-US" sz="6400" b="1" dirty="0">
                <a:latin typeface="Open Sans"/>
                <a:ea typeface="Open Sans"/>
                <a:cs typeface="Open Sans"/>
                <a:sym typeface="Open Sans"/>
              </a:rPr>
              <a:t>for statement</a:t>
            </a:r>
            <a:r>
              <a:rPr lang="en-US" sz="6400" dirty="0">
                <a:latin typeface="Open Sans"/>
                <a:ea typeface="Open Sans"/>
                <a:cs typeface="Open Sans"/>
                <a:sym typeface="Open Sans"/>
              </a:rPr>
              <a:t>, and in this video, I want to give you another challenge to work out on your own first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challenge will use prime numbers, so if you need a refresher, let's quickly look at a web site, called math is </a:t>
            </a:r>
            <a:r>
              <a:rPr lang="en-US" sz="6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link to this page will be in the resources section of this video.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39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/>
          <p:nvPr/>
        </p:nvSpPr>
        <p:spPr>
          <a:xfrm>
            <a:off x="952498" y="459786"/>
            <a:ext cx="15340738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Open Sans"/>
              <a:buNone/>
            </a:pPr>
            <a:r>
              <a:rPr lang="en-US" sz="10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Loop Challenge</a:t>
            </a:r>
            <a:endParaRPr/>
          </a:p>
        </p:txBody>
      </p:sp>
      <p:cxnSp>
        <p:nvCxnSpPr>
          <p:cNvPr id="66" name="Google Shape;66;p2"/>
          <p:cNvCxnSpPr/>
          <p:nvPr/>
        </p:nvCxnSpPr>
        <p:spPr>
          <a:xfrm>
            <a:off x="952500" y="18210515"/>
            <a:ext cx="34782668" cy="2"/>
          </a:xfrm>
          <a:prstGeom prst="straightConnector1">
            <a:avLst/>
          </a:prstGeom>
          <a:noFill/>
          <a:ln w="762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0974" y="18489726"/>
            <a:ext cx="6321552" cy="13923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 rot="10800000" flipH="1">
            <a:off x="952499" y="2203340"/>
            <a:ext cx="34782670" cy="38132"/>
          </a:xfrm>
          <a:prstGeom prst="straightConnector1">
            <a:avLst/>
          </a:prstGeom>
          <a:noFill/>
          <a:ln w="152400" cap="flat" cmpd="sng">
            <a:solidFill>
              <a:srgbClr val="50A7F9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69" name="Google Shape;69;p2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76200" rIns="76200" bIns="762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pen Sans"/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COMPLETE JAVA MASTERCLASS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Open Sans"/>
              <a:buNone/>
            </a:pPr>
            <a:r>
              <a:rPr lang="en-US" sz="4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for Statement Challenge Exercise</a:t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prime number counter variable, that will keep count of how many prime numbers were found.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a for statement, using any range of numbers, where the maximum number is &lt;= 1000.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Open Sans"/>
              <a:buNone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each number in the range: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Check to see if it's a prime number using the </a:t>
            </a:r>
            <a:r>
              <a:rPr lang="en-US" sz="6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isPrime</a:t>
            </a: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method.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the number is prime, print it out and increment the prime number counter variable.</a:t>
            </a:r>
            <a:endParaRPr dirty="0"/>
          </a:p>
          <a:p>
            <a:pPr marL="857250" marR="0" lvl="0" indent="-857250" algn="l" rtl="0">
              <a:lnSpc>
                <a:spcPct val="90000"/>
              </a:lnSpc>
              <a:spcBef>
                <a:spcPts val="5022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Char char="•"/>
            </a:pPr>
            <a:r>
              <a:rPr lang="en-US" sz="6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Once the prime number counter equals three, exit the loop (Hint, use the break statement to exit).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 Neue</vt:lpstr>
      <vt:lpstr>Open Sans</vt:lpstr>
      <vt:lpstr>Helvetica Neue Light</vt:lpstr>
      <vt:lpstr>Arial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4</cp:revision>
  <dcterms:modified xsi:type="dcterms:W3CDTF">2024-05-17T07:26:30Z</dcterms:modified>
</cp:coreProperties>
</file>