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92" r:id="rId2"/>
    <p:sldId id="293" r:id="rId3"/>
    <p:sldId id="294" r:id="rId4"/>
    <p:sldId id="295" r:id="rId5"/>
    <p:sldId id="296" r:id="rId6"/>
    <p:sldId id="297" r:id="rId7"/>
    <p:sldId id="298" r:id="rId8"/>
    <p:sldId id="299" r:id="rId9"/>
    <p:sldId id="300" r:id="rId10"/>
    <p:sldId id="286" r:id="rId11"/>
    <p:sldId id="287" r:id="rId12"/>
    <p:sldId id="301" r:id="rId13"/>
    <p:sldId id="302" r:id="rId14"/>
    <p:sldId id="303" r:id="rId15"/>
    <p:sldId id="291" r:id="rId1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8871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1694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7977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8576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0523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9212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549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17734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229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490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784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31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357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25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528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35868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review the </a:t>
            </a:r>
            <a:r>
              <a:rPr lang="en-US" sz="6400" b="1" dirty="0">
                <a:latin typeface="Open Sans" panose="020B0606030504020204" pitchFamily="34" charset="0"/>
                <a:ea typeface="Open Sans" panose="020B0606030504020204" pitchFamily="34" charset="0"/>
                <a:cs typeface="Open Sans" panose="020B0606030504020204" pitchFamily="34" charset="0"/>
              </a:rPr>
              <a:t>main differences between method overriding and method overloading</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419182320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B519C6A8-CF93-E647-CCC8-9243BF7D85EB}"/>
              </a:ext>
            </a:extLst>
          </p:cNvPr>
          <p:cNvPicPr>
            <a:picLocks noChangeAspect="1"/>
          </p:cNvPicPr>
          <p:nvPr/>
        </p:nvPicPr>
        <p:blipFill>
          <a:blip r:embed="rId3"/>
          <a:stretch>
            <a:fillRect/>
          </a:stretch>
        </p:blipFill>
        <p:spPr>
          <a:xfrm>
            <a:off x="18669599" y="4701599"/>
            <a:ext cx="14125048" cy="8551810"/>
          </a:xfrm>
          <a:prstGeom prst="rect">
            <a:avLst/>
          </a:prstGeom>
        </p:spPr>
      </p:pic>
      <p:pic>
        <p:nvPicPr>
          <p:cNvPr id="15" name="Picture 14">
            <a:extLst>
              <a:ext uri="{FF2B5EF4-FFF2-40B4-BE49-F238E27FC236}">
                <a16:creationId xmlns:a16="http://schemas.microsoft.com/office/drawing/2014/main" id="{FDFE051E-ED71-DCCF-51A6-98F7F5359067}"/>
              </a:ext>
            </a:extLst>
          </p:cNvPr>
          <p:cNvPicPr>
            <a:picLocks noChangeAspect="1"/>
          </p:cNvPicPr>
          <p:nvPr/>
        </p:nvPicPr>
        <p:blipFill>
          <a:blip r:embed="rId4"/>
          <a:stretch>
            <a:fillRect/>
          </a:stretch>
        </p:blipFill>
        <p:spPr>
          <a:xfrm>
            <a:off x="1324800" y="4701600"/>
            <a:ext cx="15541523" cy="10021238"/>
          </a:xfrm>
          <a:prstGeom prst="rect">
            <a:avLst/>
          </a:prstGeom>
        </p:spPr>
      </p:pic>
      <p:sp>
        <p:nvSpPr>
          <p:cNvPr id="126" name="Shape 126"/>
          <p:cNvSpPr/>
          <p:nvPr/>
        </p:nvSpPr>
        <p:spPr>
          <a:xfrm>
            <a:off x="952498" y="459786"/>
            <a:ext cx="227273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5"/>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279A054C-8FEB-82F2-FD24-0E6616723627}"/>
              </a:ext>
            </a:extLst>
          </p:cNvPr>
          <p:cNvSpPr/>
          <p:nvPr/>
        </p:nvSpPr>
        <p:spPr>
          <a:xfrm>
            <a:off x="952497" y="2743229"/>
            <a:ext cx="16738344"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4362BBA9-631A-337B-EF98-CE9E576AFD4C}"/>
              </a:ext>
            </a:extLst>
          </p:cNvPr>
          <p:cNvSpPr/>
          <p:nvPr/>
        </p:nvSpPr>
        <p:spPr>
          <a:xfrm>
            <a:off x="18343833" y="2743229"/>
            <a:ext cx="17560363"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16C6677F-3E14-ABC6-1936-246CDFD205ED}"/>
              </a:ext>
            </a:extLst>
          </p:cNvPr>
          <p:cNvSpPr/>
          <p:nvPr/>
        </p:nvSpPr>
        <p:spPr>
          <a:xfrm>
            <a:off x="1436136" y="3228359"/>
            <a:ext cx="5725112" cy="10874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OVERRIDING</a:t>
            </a:r>
            <a:endParaRPr kumimoji="0" lang="en-PH"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2" name="Rectangle 11">
            <a:extLst>
              <a:ext uri="{FF2B5EF4-FFF2-40B4-BE49-F238E27FC236}">
                <a16:creationId xmlns:a16="http://schemas.microsoft.com/office/drawing/2014/main" id="{3545EDB2-C9D2-F4E3-546E-1E09B863ECC3}"/>
              </a:ext>
            </a:extLst>
          </p:cNvPr>
          <p:cNvSpPr/>
          <p:nvPr/>
        </p:nvSpPr>
        <p:spPr>
          <a:xfrm>
            <a:off x="18670165" y="3228359"/>
            <a:ext cx="6802405" cy="10874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OVERLOADING</a:t>
            </a:r>
            <a:endParaRPr kumimoji="0" lang="en-PH"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3" name="Rectangle 12">
            <a:extLst>
              <a:ext uri="{FF2B5EF4-FFF2-40B4-BE49-F238E27FC236}">
                <a16:creationId xmlns:a16="http://schemas.microsoft.com/office/drawing/2014/main" id="{B75F08E3-2B1E-DB49-9650-3F1D829CDB0C}"/>
              </a:ext>
            </a:extLst>
          </p:cNvPr>
          <p:cNvSpPr/>
          <p:nvPr/>
        </p:nvSpPr>
        <p:spPr>
          <a:xfrm>
            <a:off x="9516977" y="3581149"/>
            <a:ext cx="7688178" cy="207236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same name</a:t>
            </a:r>
          </a:p>
          <a:p>
            <a:pPr marL="0" marR="0" indent="0" algn="ctr" defTabSz="825500" rtl="0" fontAlgn="auto" latinLnBrk="0" hangingPunct="0">
              <a:lnSpc>
                <a:spcPct val="100000"/>
              </a:lnSpc>
              <a:spcBef>
                <a:spcPts val="0"/>
              </a:spcBef>
              <a:spcAft>
                <a:spcPts val="0"/>
              </a:spcAft>
              <a:buClrTx/>
              <a:buSzTx/>
              <a:buFontTx/>
              <a:buNone/>
              <a:tabLst/>
            </a:pPr>
            <a:r>
              <a:rPr kumimoji="0" lang="en-US"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same parameters</a:t>
            </a: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4" name="Rectangle 13">
            <a:extLst>
              <a:ext uri="{FF2B5EF4-FFF2-40B4-BE49-F238E27FC236}">
                <a16:creationId xmlns:a16="http://schemas.microsoft.com/office/drawing/2014/main" id="{C123AD86-7433-300C-B8DE-25AA81C96BAB}"/>
              </a:ext>
            </a:extLst>
          </p:cNvPr>
          <p:cNvSpPr/>
          <p:nvPr/>
        </p:nvSpPr>
        <p:spPr>
          <a:xfrm>
            <a:off x="26661527" y="3492197"/>
            <a:ext cx="8961976" cy="207236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6400" dirty="0">
                <a:solidFill>
                  <a:schemeClr val="tx1"/>
                </a:solidFill>
                <a:latin typeface="Open Sans" panose="020B0606030504020204" pitchFamily="34" charset="0"/>
                <a:ea typeface="Open Sans" panose="020B0606030504020204" pitchFamily="34" charset="0"/>
                <a:cs typeface="Open Sans" panose="020B0606030504020204" pitchFamily="34" charset="0"/>
              </a:rPr>
              <a:t>same name</a:t>
            </a:r>
          </a:p>
          <a:p>
            <a:pPr marL="0" marR="0" indent="0" algn="ctr" defTabSz="825500" rtl="0" fontAlgn="auto" latinLnBrk="0" hangingPunct="0">
              <a:lnSpc>
                <a:spcPct val="100000"/>
              </a:lnSpc>
              <a:spcBef>
                <a:spcPts val="0"/>
              </a:spcBef>
              <a:spcAft>
                <a:spcPts val="0"/>
              </a:spcAft>
              <a:buClrTx/>
              <a:buSzTx/>
              <a:buFontTx/>
              <a:buNone/>
              <a:tabLst/>
            </a:pPr>
            <a:r>
              <a:rPr kumimoji="0" lang="en-US" sz="6400" b="1"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different </a:t>
            </a:r>
            <a:r>
              <a:rPr kumimoji="0" lang="en-US"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rPr>
              <a:t>parameters</a:t>
            </a: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6" name="Rectangle 15">
            <a:extLst>
              <a:ext uri="{FF2B5EF4-FFF2-40B4-BE49-F238E27FC236}">
                <a16:creationId xmlns:a16="http://schemas.microsoft.com/office/drawing/2014/main" id="{2610BC53-B6F9-86A4-D3D2-C5FEEAD8060D}"/>
              </a:ext>
            </a:extLst>
          </p:cNvPr>
          <p:cNvSpPr/>
          <p:nvPr/>
        </p:nvSpPr>
        <p:spPr>
          <a:xfrm flipH="1">
            <a:off x="6699378" y="6046237"/>
            <a:ext cx="2369975" cy="858416"/>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7" name="Rectangle 16">
            <a:extLst>
              <a:ext uri="{FF2B5EF4-FFF2-40B4-BE49-F238E27FC236}">
                <a16:creationId xmlns:a16="http://schemas.microsoft.com/office/drawing/2014/main" id="{9D853178-5AD2-2649-2FCC-384C6622468C}"/>
              </a:ext>
            </a:extLst>
          </p:cNvPr>
          <p:cNvSpPr/>
          <p:nvPr/>
        </p:nvSpPr>
        <p:spPr>
          <a:xfrm flipH="1">
            <a:off x="6699376" y="11759681"/>
            <a:ext cx="2369978" cy="858416"/>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8" name="Rectangle 17">
            <a:extLst>
              <a:ext uri="{FF2B5EF4-FFF2-40B4-BE49-F238E27FC236}">
                <a16:creationId xmlns:a16="http://schemas.microsoft.com/office/drawing/2014/main" id="{6898939F-BD59-D624-C464-CB9D15496542}"/>
              </a:ext>
            </a:extLst>
          </p:cNvPr>
          <p:cNvSpPr/>
          <p:nvPr/>
        </p:nvSpPr>
        <p:spPr>
          <a:xfrm flipH="1">
            <a:off x="24063771" y="6027575"/>
            <a:ext cx="2341862" cy="8770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sp>
        <p:nvSpPr>
          <p:cNvPr id="19" name="Rectangle 18">
            <a:extLst>
              <a:ext uri="{FF2B5EF4-FFF2-40B4-BE49-F238E27FC236}">
                <a16:creationId xmlns:a16="http://schemas.microsoft.com/office/drawing/2014/main" id="{F932A237-84EC-D050-CDB0-85E2F71C5A82}"/>
              </a:ext>
            </a:extLst>
          </p:cNvPr>
          <p:cNvSpPr/>
          <p:nvPr/>
        </p:nvSpPr>
        <p:spPr>
          <a:xfrm flipH="1">
            <a:off x="24063770" y="8884810"/>
            <a:ext cx="5738205" cy="877077"/>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6400" i="0" u="none" strike="noStrike" cap="none" spc="0" normalizeH="0" baseline="0" dirty="0">
              <a:ln>
                <a:noFill/>
              </a:ln>
              <a:solidFill>
                <a:schemeClr val="tx1"/>
              </a:solidFill>
              <a:effectLst/>
              <a:uFillTx/>
              <a:latin typeface="Open Sans" panose="020B0606030504020204" pitchFamily="34" charset="0"/>
              <a:ea typeface="Open Sans" panose="020B0606030504020204" pitchFamily="34" charset="0"/>
              <a:cs typeface="Open Sans" panose="020B0606030504020204" pitchFamily="34" charset="0"/>
              <a:sym typeface="Helvetica Light"/>
            </a:endParaRPr>
          </a:p>
        </p:txBody>
      </p:sp>
      <p:cxnSp>
        <p:nvCxnSpPr>
          <p:cNvPr id="24" name="Connector: Elbow 23">
            <a:extLst>
              <a:ext uri="{FF2B5EF4-FFF2-40B4-BE49-F238E27FC236}">
                <a16:creationId xmlns:a16="http://schemas.microsoft.com/office/drawing/2014/main" id="{28424B8D-C82A-CE44-8DA4-49A3AA42B452}"/>
              </a:ext>
            </a:extLst>
          </p:cNvPr>
          <p:cNvCxnSpPr>
            <a:cxnSpLocks/>
            <a:endCxn id="13" idx="1"/>
          </p:cNvCxnSpPr>
          <p:nvPr/>
        </p:nvCxnSpPr>
        <p:spPr>
          <a:xfrm rot="5400000" flipH="1" flipV="1">
            <a:off x="8098124" y="4627384"/>
            <a:ext cx="1428907" cy="1408800"/>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6" name="Connector: Elbow 25">
            <a:extLst>
              <a:ext uri="{FF2B5EF4-FFF2-40B4-BE49-F238E27FC236}">
                <a16:creationId xmlns:a16="http://schemas.microsoft.com/office/drawing/2014/main" id="{2FE952D4-602E-706C-A340-C2ED0840B2C4}"/>
              </a:ext>
            </a:extLst>
          </p:cNvPr>
          <p:cNvCxnSpPr>
            <a:cxnSpLocks/>
            <a:stCxn id="17" idx="1"/>
          </p:cNvCxnSpPr>
          <p:nvPr/>
        </p:nvCxnSpPr>
        <p:spPr>
          <a:xfrm flipV="1">
            <a:off x="9069354" y="5653511"/>
            <a:ext cx="4815621" cy="6535378"/>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9" name="Connector: Elbow 28">
            <a:extLst>
              <a:ext uri="{FF2B5EF4-FFF2-40B4-BE49-F238E27FC236}">
                <a16:creationId xmlns:a16="http://schemas.microsoft.com/office/drawing/2014/main" id="{62D6B5BA-D23A-B40D-20E2-12CC4E7E3A3E}"/>
              </a:ext>
            </a:extLst>
          </p:cNvPr>
          <p:cNvCxnSpPr>
            <a:cxnSpLocks/>
            <a:stCxn id="18" idx="0"/>
            <a:endCxn id="14" idx="1"/>
          </p:cNvCxnSpPr>
          <p:nvPr/>
        </p:nvCxnSpPr>
        <p:spPr>
          <a:xfrm rot="5400000" flipH="1" flipV="1">
            <a:off x="25198516" y="4564565"/>
            <a:ext cx="1499197" cy="1426825"/>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2" name="Connector: Elbow 31">
            <a:extLst>
              <a:ext uri="{FF2B5EF4-FFF2-40B4-BE49-F238E27FC236}">
                <a16:creationId xmlns:a16="http://schemas.microsoft.com/office/drawing/2014/main" id="{0F0AECAF-F9C9-9A81-F386-D419E2807A82}"/>
              </a:ext>
            </a:extLst>
          </p:cNvPr>
          <p:cNvCxnSpPr>
            <a:cxnSpLocks/>
            <a:stCxn id="19" idx="1"/>
            <a:endCxn id="14" idx="2"/>
          </p:cNvCxnSpPr>
          <p:nvPr/>
        </p:nvCxnSpPr>
        <p:spPr>
          <a:xfrm flipV="1">
            <a:off x="29801975" y="5564559"/>
            <a:ext cx="1340540" cy="3758790"/>
          </a:xfrm>
          <a:prstGeom prst="bentConnector2">
            <a:avLst/>
          </a:prstGeom>
          <a:noFill/>
          <a:ln w="101600" cap="flat">
            <a:solidFill>
              <a:srgbClr val="FF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907393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7273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vs. Overloading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1">
            <a:extLst>
              <a:ext uri="{FF2B5EF4-FFF2-40B4-BE49-F238E27FC236}">
                <a16:creationId xmlns:a16="http://schemas.microsoft.com/office/drawing/2014/main" id="{A336C57E-827F-00B1-9573-9CCD5CE1986F}"/>
              </a:ext>
            </a:extLst>
          </p:cNvPr>
          <p:cNvGraphicFramePr>
            <a:graphicFrameLocks noGrp="1"/>
          </p:cNvGraphicFramePr>
          <p:nvPr>
            <p:extLst>
              <p:ext uri="{D42A27DB-BD31-4B8C-83A1-F6EECF244321}">
                <p14:modId xmlns:p14="http://schemas.microsoft.com/office/powerpoint/2010/main" val="1888658126"/>
              </p:ext>
            </p:extLst>
          </p:nvPr>
        </p:nvGraphicFramePr>
        <p:xfrm>
          <a:off x="3063039" y="3746092"/>
          <a:ext cx="30191264" cy="13081816"/>
        </p:xfrm>
        <a:graphic>
          <a:graphicData uri="http://schemas.openxmlformats.org/drawingml/2006/table">
            <a:tbl>
              <a:tblPr firstRow="1" bandRow="1">
                <a:tableStyleId>{5C22544A-7EE6-4342-B048-85BDC9FD1C3A}</a:tableStyleId>
              </a:tblPr>
              <a:tblGrid>
                <a:gridCol w="15057059">
                  <a:extLst>
                    <a:ext uri="{9D8B030D-6E8A-4147-A177-3AD203B41FA5}">
                      <a16:colId xmlns:a16="http://schemas.microsoft.com/office/drawing/2014/main" val="2844207666"/>
                    </a:ext>
                  </a:extLst>
                </a:gridCol>
                <a:gridCol w="15134205">
                  <a:extLst>
                    <a:ext uri="{9D8B030D-6E8A-4147-A177-3AD203B41FA5}">
                      <a16:colId xmlns:a16="http://schemas.microsoft.com/office/drawing/2014/main" val="1891655341"/>
                    </a:ext>
                  </a:extLst>
                </a:gridCol>
              </a:tblGrid>
              <a:tr h="1325242">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Overloading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algn="ct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 Overriding</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Provides functionality to reuse a method name with different parameters.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Used to override a behavior which the class has inherited from the parent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Usually in a single class but may also be used in a child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Always in two classes</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that have a child-parent or IS-A relationship.</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8609182"/>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different parameters.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same parameters and same name.</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5561421"/>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have different return types.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have</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the same return type or covariant return type(child class).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2925876"/>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have different access modifiers(private, protected, public).</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NOT</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have a lower modifier but may have a higher modifier.</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4741478"/>
                  </a:ext>
                </a:extLst>
              </a:tr>
              <a:tr h="195942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May throw different exceptions.</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r>
                        <a:rPr lang="en-US" sz="5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Must NOT</a:t>
                      </a:r>
                      <a:r>
                        <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throw a new or broader checked exception.</a:t>
                      </a: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0226594"/>
                  </a:ext>
                </a:extLst>
              </a:tr>
            </a:tbl>
          </a:graphicData>
        </a:graphic>
      </p:graphicFrame>
    </p:spTree>
    <p:extLst>
      <p:ext uri="{BB962C8B-B14F-4D97-AF65-F5344CB8AC3E}">
        <p14:creationId xmlns:p14="http://schemas.microsoft.com/office/powerpoint/2010/main" val="154685423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504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return type of an overridden method can be the same type as the parent method's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 can also be a subclass.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term, covariant return type, is more appropriate.</a:t>
            </a:r>
          </a:p>
        </p:txBody>
      </p:sp>
    </p:spTree>
    <p:extLst>
      <p:ext uri="{BB962C8B-B14F-4D97-AF65-F5344CB8AC3E}">
        <p14:creationId xmlns:p14="http://schemas.microsoft.com/office/powerpoint/2010/main" val="10534259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90953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briefly mentioned in a previous video that there's a clone method on the class Object that all classes inherit from.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simplified look at this declaration, for our purposes, is shown below.</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And if you overrode this method by using IntelliJ's code generation tools, it would generate this code in your class:</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60F8D38C-9062-9EB8-6272-214F62149212}"/>
              </a:ext>
            </a:extLst>
          </p:cNvPr>
          <p:cNvPicPr>
            <a:picLocks noChangeAspect="1"/>
          </p:cNvPicPr>
          <p:nvPr/>
        </p:nvPicPr>
        <p:blipFill>
          <a:blip r:embed="rId4"/>
          <a:stretch>
            <a:fillRect/>
          </a:stretch>
        </p:blipFill>
        <p:spPr>
          <a:xfrm>
            <a:off x="952497" y="8531386"/>
            <a:ext cx="25322507" cy="918088"/>
          </a:xfrm>
          <a:prstGeom prst="rect">
            <a:avLst/>
          </a:prstGeom>
        </p:spPr>
      </p:pic>
      <p:pic>
        <p:nvPicPr>
          <p:cNvPr id="5" name="Picture 4">
            <a:extLst>
              <a:ext uri="{FF2B5EF4-FFF2-40B4-BE49-F238E27FC236}">
                <a16:creationId xmlns:a16="http://schemas.microsoft.com/office/drawing/2014/main" id="{3416A0E1-93D5-33C6-18C7-B2D9ABC39E0E}"/>
              </a:ext>
            </a:extLst>
          </p:cNvPr>
          <p:cNvPicPr>
            <a:picLocks noChangeAspect="1"/>
          </p:cNvPicPr>
          <p:nvPr/>
        </p:nvPicPr>
        <p:blipFill>
          <a:blip r:embed="rId5"/>
          <a:stretch>
            <a:fillRect/>
          </a:stretch>
        </p:blipFill>
        <p:spPr>
          <a:xfrm>
            <a:off x="952497" y="12671146"/>
            <a:ext cx="26031634" cy="3573947"/>
          </a:xfrm>
          <a:prstGeom prst="rect">
            <a:avLst/>
          </a:prstGeom>
        </p:spPr>
      </p:pic>
    </p:spTree>
    <p:extLst>
      <p:ext uri="{BB962C8B-B14F-4D97-AF65-F5344CB8AC3E}">
        <p14:creationId xmlns:p14="http://schemas.microsoft.com/office/powerpoint/2010/main" val="100904489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90953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in general, when you're cloning an instance, you're going to want to return an Object that's the same type as the Object you are cloning.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Remember, I said all classes ultimately have Object as a base class, so every class can be said to be a covariant of Object.</a:t>
            </a:r>
          </a:p>
        </p:txBody>
      </p:sp>
    </p:spTree>
    <p:extLst>
      <p:ext uri="{BB962C8B-B14F-4D97-AF65-F5344CB8AC3E}">
        <p14:creationId xmlns:p14="http://schemas.microsoft.com/office/powerpoint/2010/main" val="77561796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50458"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Covariant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279A054C-8FEB-82F2-FD24-0E6616723627}"/>
              </a:ext>
            </a:extLst>
          </p:cNvPr>
          <p:cNvSpPr/>
          <p:nvPr/>
        </p:nvSpPr>
        <p:spPr>
          <a:xfrm>
            <a:off x="952497" y="2743229"/>
            <a:ext cx="16738344"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7" name="Rectangle 6">
            <a:extLst>
              <a:ext uri="{FF2B5EF4-FFF2-40B4-BE49-F238E27FC236}">
                <a16:creationId xmlns:a16="http://schemas.microsoft.com/office/drawing/2014/main" id="{4362BBA9-631A-337B-EF98-CE9E576AFD4C}"/>
              </a:ext>
            </a:extLst>
          </p:cNvPr>
          <p:cNvSpPr/>
          <p:nvPr/>
        </p:nvSpPr>
        <p:spPr>
          <a:xfrm>
            <a:off x="18343833" y="2743229"/>
            <a:ext cx="17560363" cy="14816979"/>
          </a:xfrm>
          <a:prstGeom prst="rect">
            <a:avLst/>
          </a:prstGeom>
          <a:noFill/>
          <a:ln w="76200"/>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PH" sz="3200" b="0" i="0" u="none" strike="noStrike" cap="none" spc="0" normalizeH="0" baseline="0">
              <a:ln>
                <a:noFill/>
              </a:ln>
              <a:solidFill>
                <a:srgbClr val="FFFFFF"/>
              </a:solidFill>
              <a:effectLst/>
              <a:uFillTx/>
              <a:latin typeface="+mn-lt"/>
              <a:ea typeface="+mn-ea"/>
              <a:cs typeface="+mn-cs"/>
              <a:sym typeface="Helvetica Light"/>
            </a:endParaRPr>
          </a:p>
        </p:txBody>
      </p:sp>
      <p:sp>
        <p:nvSpPr>
          <p:cNvPr id="11" name="Rectangle 10">
            <a:extLst>
              <a:ext uri="{FF2B5EF4-FFF2-40B4-BE49-F238E27FC236}">
                <a16:creationId xmlns:a16="http://schemas.microsoft.com/office/drawing/2014/main" id="{16C6677F-3E14-ABC6-1936-246CDFD205ED}"/>
              </a:ext>
            </a:extLst>
          </p:cNvPr>
          <p:cNvSpPr/>
          <p:nvPr/>
        </p:nvSpPr>
        <p:spPr>
          <a:xfrm>
            <a:off x="1436136" y="3525876"/>
            <a:ext cx="15498391" cy="1579920"/>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The clone method (generated by IntelliJ) override (from Object)</a:t>
            </a:r>
          </a:p>
        </p:txBody>
      </p:sp>
      <p:pic>
        <p:nvPicPr>
          <p:cNvPr id="4" name="Picture 3">
            <a:extLst>
              <a:ext uri="{FF2B5EF4-FFF2-40B4-BE49-F238E27FC236}">
                <a16:creationId xmlns:a16="http://schemas.microsoft.com/office/drawing/2014/main" id="{2F5AF0B7-865D-04A8-D271-715C217D2B74}"/>
              </a:ext>
            </a:extLst>
          </p:cNvPr>
          <p:cNvPicPr>
            <a:picLocks noChangeAspect="1"/>
          </p:cNvPicPr>
          <p:nvPr/>
        </p:nvPicPr>
        <p:blipFill>
          <a:blip r:embed="rId4"/>
          <a:stretch>
            <a:fillRect/>
          </a:stretch>
        </p:blipFill>
        <p:spPr>
          <a:xfrm>
            <a:off x="1436136" y="6155268"/>
            <a:ext cx="15849722" cy="2176047"/>
          </a:xfrm>
          <a:prstGeom prst="rect">
            <a:avLst/>
          </a:prstGeom>
        </p:spPr>
      </p:pic>
      <p:pic>
        <p:nvPicPr>
          <p:cNvPr id="20" name="Picture 19">
            <a:extLst>
              <a:ext uri="{FF2B5EF4-FFF2-40B4-BE49-F238E27FC236}">
                <a16:creationId xmlns:a16="http://schemas.microsoft.com/office/drawing/2014/main" id="{9A332251-112C-BC68-117F-D97CCA833784}"/>
              </a:ext>
            </a:extLst>
          </p:cNvPr>
          <p:cNvPicPr>
            <a:picLocks noChangeAspect="1"/>
          </p:cNvPicPr>
          <p:nvPr/>
        </p:nvPicPr>
        <p:blipFill>
          <a:blip r:embed="rId5"/>
          <a:stretch>
            <a:fillRect/>
          </a:stretch>
        </p:blipFill>
        <p:spPr>
          <a:xfrm>
            <a:off x="18854580" y="6155268"/>
            <a:ext cx="16285284" cy="10142260"/>
          </a:xfrm>
          <a:prstGeom prst="rect">
            <a:avLst/>
          </a:prstGeom>
        </p:spPr>
      </p:pic>
      <p:sp>
        <p:nvSpPr>
          <p:cNvPr id="21" name="Rectangle 20">
            <a:extLst>
              <a:ext uri="{FF2B5EF4-FFF2-40B4-BE49-F238E27FC236}">
                <a16:creationId xmlns:a16="http://schemas.microsoft.com/office/drawing/2014/main" id="{2E4D1065-4FCE-75E0-2B5B-0734D7345983}"/>
              </a:ext>
            </a:extLst>
          </p:cNvPr>
          <p:cNvSpPr/>
          <p:nvPr/>
        </p:nvSpPr>
        <p:spPr>
          <a:xfrm>
            <a:off x="18854580" y="3156544"/>
            <a:ext cx="15498391" cy="2318583"/>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The clone method overridden in a Person class.</a:t>
            </a:r>
          </a:p>
          <a:p>
            <a:pPr marL="0" marR="0" indent="0" algn="l" defTabSz="825500" rtl="0" fontAlgn="auto" latinLnBrk="0" hangingPunct="0">
              <a:lnSpc>
                <a:spcPct val="100000"/>
              </a:lnSpc>
              <a:spcBef>
                <a:spcPts val="0"/>
              </a:spcBef>
              <a:spcAft>
                <a:spcPts val="0"/>
              </a:spcAft>
              <a:buClrTx/>
              <a:buSzTx/>
              <a:buFontTx/>
              <a:buNone/>
              <a:tabLst/>
            </a:pPr>
            <a:endPar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marR="0" indent="0" algn="l" defTabSz="825500" rtl="0" fontAlgn="auto" latinLnBrk="0" hangingPunct="0">
              <a:lnSpc>
                <a:spcPct val="100000"/>
              </a:lnSpc>
              <a:spcBef>
                <a:spcPts val="0"/>
              </a:spcBef>
              <a:spcAft>
                <a:spcPts val="0"/>
              </a:spcAft>
              <a:buClrTx/>
              <a:buSzTx/>
              <a:buFontTx/>
              <a:buNone/>
              <a:tabLst/>
            </a:pPr>
            <a:r>
              <a:rPr lang="en-US" sz="4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This is a valid override of Object's clone method.</a:t>
            </a:r>
          </a:p>
        </p:txBody>
      </p:sp>
    </p:spTree>
    <p:extLst>
      <p:ext uri="{BB962C8B-B14F-4D97-AF65-F5344CB8AC3E}">
        <p14:creationId xmlns:p14="http://schemas.microsoft.com/office/powerpoint/2010/main" val="276060371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Method overloading</a:t>
            </a:r>
            <a:r>
              <a:rPr lang="en-US" sz="6400" dirty="0">
                <a:latin typeface="Open Sans" panose="020B0606030504020204" pitchFamily="34" charset="0"/>
                <a:ea typeface="Open Sans" panose="020B0606030504020204" pitchFamily="34" charset="0"/>
                <a:cs typeface="Open Sans" panose="020B0606030504020204" pitchFamily="34" charset="0"/>
              </a:rPr>
              <a:t> means providing two or more separate methods in a class with the </a:t>
            </a:r>
            <a:r>
              <a:rPr lang="en-US" sz="6400" b="1" dirty="0">
                <a:latin typeface="Open Sans" panose="020B0606030504020204" pitchFamily="34" charset="0"/>
                <a:ea typeface="Open Sans" panose="020B0606030504020204" pitchFamily="34" charset="0"/>
                <a:cs typeface="Open Sans" panose="020B0606030504020204" pitchFamily="34" charset="0"/>
              </a:rPr>
              <a:t>same name</a:t>
            </a:r>
            <a:r>
              <a:rPr lang="en-US" sz="6400" dirty="0">
                <a:latin typeface="Open Sans" panose="020B0606030504020204" pitchFamily="34" charset="0"/>
                <a:ea typeface="Open Sans" panose="020B0606030504020204" pitchFamily="34" charset="0"/>
                <a:cs typeface="Open Sans" panose="020B0606030504020204" pitchFamily="34" charset="0"/>
              </a:rPr>
              <a:t> but </a:t>
            </a:r>
            <a:r>
              <a:rPr lang="en-US" sz="6400" b="1" dirty="0">
                <a:latin typeface="Open Sans" panose="020B0606030504020204" pitchFamily="34" charset="0"/>
                <a:ea typeface="Open Sans" panose="020B0606030504020204" pitchFamily="34" charset="0"/>
                <a:cs typeface="Open Sans" panose="020B0606030504020204" pitchFamily="34" charset="0"/>
              </a:rPr>
              <a:t>different parameters</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return type may or may not be different, and that allows us to reuse the same method name.</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Overloading</a:t>
            </a:r>
            <a:r>
              <a:rPr lang="en-US" sz="6400" dirty="0">
                <a:latin typeface="Open Sans" panose="020B0606030504020204" pitchFamily="34" charset="0"/>
                <a:ea typeface="Open Sans" panose="020B0606030504020204" pitchFamily="34" charset="0"/>
                <a:cs typeface="Open Sans" panose="020B0606030504020204" pitchFamily="34" charset="0"/>
              </a:rPr>
              <a:t> is very handy, it </a:t>
            </a:r>
            <a:r>
              <a:rPr lang="en-US" sz="6400" b="1" dirty="0">
                <a:latin typeface="Open Sans" panose="020B0606030504020204" pitchFamily="34" charset="0"/>
                <a:ea typeface="Open Sans" panose="020B0606030504020204" pitchFamily="34" charset="0"/>
                <a:cs typeface="Open Sans" panose="020B0606030504020204" pitchFamily="34" charset="0"/>
              </a:rPr>
              <a:t>reduces duplicated code</a:t>
            </a:r>
            <a:r>
              <a:rPr lang="en-US" sz="6400" dirty="0">
                <a:latin typeface="Open Sans" panose="020B0606030504020204" pitchFamily="34" charset="0"/>
                <a:ea typeface="Open Sans" panose="020B0606030504020204" pitchFamily="34" charset="0"/>
                <a:cs typeface="Open Sans" panose="020B0606030504020204" pitchFamily="34" charset="0"/>
              </a:rPr>
              <a:t>, and we don't have to remember multiple method names.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overload static or instance methods.</a:t>
            </a:r>
          </a:p>
        </p:txBody>
      </p:sp>
    </p:spTree>
    <p:extLst>
      <p:ext uri="{BB962C8B-B14F-4D97-AF65-F5344CB8AC3E}">
        <p14:creationId xmlns:p14="http://schemas.microsoft.com/office/powerpoint/2010/main" val="245720829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the code calling an overloaded method, it looks like a single method can be called with different sets of arguments.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actuality, each call that's made with a different set of arguments is calling a separate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developers often refer to method overloading, as compile-time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the compiler is determining the right method to call, based on the method name and argument list.</a:t>
            </a:r>
          </a:p>
        </p:txBody>
      </p:sp>
    </p:spTree>
    <p:extLst>
      <p:ext uri="{BB962C8B-B14F-4D97-AF65-F5344CB8AC3E}">
        <p14:creationId xmlns:p14="http://schemas.microsoft.com/office/powerpoint/2010/main" val="111976993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45989"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a:t>
            </a:r>
            <a:endParaRPr lang="en-US" sz="10800" dirty="0">
              <a:latin typeface="Open Sans" panose="020B0606030504020204" pitchFamily="34" charset="0"/>
              <a:ea typeface="Open Sans" panose="020B0606030504020204" pitchFamily="34" charset="0"/>
              <a:cs typeface="Open Sans" panose="020B0606030504020204" pitchFamily="34" charset="0"/>
            </a:endParaRP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Usually </a:t>
            </a:r>
            <a:r>
              <a:rPr lang="en-US" sz="6400" b="1" dirty="0">
                <a:latin typeface="Open Sans" panose="020B0606030504020204" pitchFamily="34" charset="0"/>
                <a:ea typeface="Open Sans" panose="020B0606030504020204" pitchFamily="34" charset="0"/>
                <a:cs typeface="Open Sans" panose="020B0606030504020204" pitchFamily="34" charset="0"/>
              </a:rPr>
              <a:t>overloading</a:t>
            </a:r>
            <a:r>
              <a:rPr lang="en-US" sz="6400" dirty="0">
                <a:latin typeface="Open Sans" panose="020B0606030504020204" pitchFamily="34" charset="0"/>
                <a:ea typeface="Open Sans" panose="020B0606030504020204" pitchFamily="34" charset="0"/>
                <a:cs typeface="Open Sans" panose="020B0606030504020204" pitchFamily="34" charset="0"/>
              </a:rPr>
              <a:t> happens within a </a:t>
            </a:r>
            <a:r>
              <a:rPr lang="en-US" sz="6400" b="1" dirty="0">
                <a:latin typeface="Open Sans" panose="020B0606030504020204" pitchFamily="34" charset="0"/>
                <a:ea typeface="Open Sans" panose="020B0606030504020204" pitchFamily="34" charset="0"/>
                <a:cs typeface="Open Sans" panose="020B0606030504020204" pitchFamily="34" charset="0"/>
              </a:rPr>
              <a:t>single class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methods can also be overloaded by subclasses.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That's because a subclass inherits one version of the method from the parent class, and then the subclass can have another overloaded version of that method.</a:t>
            </a:r>
          </a:p>
        </p:txBody>
      </p:sp>
    </p:spTree>
    <p:extLst>
      <p:ext uri="{BB962C8B-B14F-4D97-AF65-F5344CB8AC3E}">
        <p14:creationId xmlns:p14="http://schemas.microsoft.com/office/powerpoint/2010/main" val="264476985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729960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Overloading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Methods will be considered overloaded if both methods follow the following rules: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must have the same method name.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must have different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methods follow the rules above:</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have different return types.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have different access modifiers.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They may or may not throw different checked or unchecked exceptions. </a:t>
            </a:r>
          </a:p>
        </p:txBody>
      </p:sp>
    </p:spTree>
    <p:extLst>
      <p:ext uri="{BB962C8B-B14F-4D97-AF65-F5344CB8AC3E}">
        <p14:creationId xmlns:p14="http://schemas.microsoft.com/office/powerpoint/2010/main" val="261072282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0403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Method overriding, means defining a method in a child class that already exists in the parent class, with the same signature (the </a:t>
            </a:r>
            <a:r>
              <a:rPr lang="en-US" sz="6400" b="1" dirty="0">
                <a:latin typeface="Open Sans" panose="020B0606030504020204" pitchFamily="34" charset="0"/>
                <a:ea typeface="Open Sans" panose="020B0606030504020204" pitchFamily="34" charset="0"/>
                <a:cs typeface="Open Sans" panose="020B0606030504020204" pitchFamily="34" charset="0"/>
              </a:rPr>
              <a:t>same name, same parameters</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extending the parent class, the child class gets all the methods defined in the parent class. Those methods are also known as derived methods.</a:t>
            </a:r>
          </a:p>
          <a:p>
            <a:pPr algn="l">
              <a:spcAft>
                <a:spcPts val="5022"/>
              </a:spcAft>
            </a:pPr>
            <a:r>
              <a:rPr lang="en-US" sz="6400" b="1" dirty="0">
                <a:latin typeface="Open Sans" panose="020B0606030504020204" pitchFamily="34" charset="0"/>
                <a:ea typeface="Open Sans" panose="020B0606030504020204" pitchFamily="34" charset="0"/>
                <a:cs typeface="Open Sans" panose="020B0606030504020204" pitchFamily="34" charset="0"/>
              </a:rPr>
              <a:t>Method overriding</a:t>
            </a:r>
            <a:r>
              <a:rPr lang="en-US" sz="6400" dirty="0">
                <a:latin typeface="Open Sans" panose="020B0606030504020204" pitchFamily="34" charset="0"/>
                <a:ea typeface="Open Sans" panose="020B0606030504020204" pitchFamily="34" charset="0"/>
                <a:cs typeface="Open Sans" panose="020B0606030504020204" pitchFamily="34" charset="0"/>
              </a:rPr>
              <a:t> is also known as </a:t>
            </a:r>
            <a:r>
              <a:rPr lang="en-US" sz="6400" b="1" dirty="0">
                <a:latin typeface="Open Sans" panose="020B0606030504020204" pitchFamily="34" charset="0"/>
                <a:ea typeface="Open Sans" panose="020B0606030504020204" pitchFamily="34" charset="0"/>
                <a:cs typeface="Open Sans" panose="020B0606030504020204" pitchFamily="34" charset="0"/>
              </a:rPr>
              <a:t>Runtime Polymorphism</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Dynamic Method</a:t>
            </a:r>
            <a:r>
              <a:rPr lang="en-US" sz="6400" dirty="0">
                <a:latin typeface="Open Sans" panose="020B0606030504020204" pitchFamily="34" charset="0"/>
                <a:ea typeface="Open Sans" panose="020B0606030504020204" pitchFamily="34" charset="0"/>
                <a:cs typeface="Open Sans" panose="020B0606030504020204" pitchFamily="34" charset="0"/>
              </a:rPr>
              <a:t> </a:t>
            </a:r>
            <a:r>
              <a:rPr lang="en-US" sz="6400" b="1" dirty="0">
                <a:latin typeface="Open Sans" panose="020B0606030504020204" pitchFamily="34" charset="0"/>
                <a:ea typeface="Open Sans" panose="020B0606030504020204" pitchFamily="34" charset="0"/>
                <a:cs typeface="Open Sans" panose="020B0606030504020204" pitchFamily="34" charset="0"/>
              </a:rPr>
              <a:t>Dispatch</a:t>
            </a:r>
            <a:r>
              <a:rPr lang="en-US" sz="6400" dirty="0">
                <a:latin typeface="Open Sans" panose="020B0606030504020204" pitchFamily="34" charset="0"/>
                <a:ea typeface="Open Sans" panose="020B0606030504020204" pitchFamily="34" charset="0"/>
                <a:cs typeface="Open Sans" panose="020B0606030504020204" pitchFamily="34" charset="0"/>
              </a:rPr>
              <a:t> because the method that is going to be called is decided at runtime by the Java virtual machine.</a:t>
            </a:r>
          </a:p>
        </p:txBody>
      </p:sp>
    </p:spTree>
    <p:extLst>
      <p:ext uri="{BB962C8B-B14F-4D97-AF65-F5344CB8AC3E}">
        <p14:creationId xmlns:p14="http://schemas.microsoft.com/office/powerpoint/2010/main" val="68505669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40403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we </a:t>
            </a:r>
            <a:r>
              <a:rPr lang="en-US" sz="6400" b="1" dirty="0">
                <a:latin typeface="Open Sans" panose="020B0606030504020204" pitchFamily="34" charset="0"/>
                <a:ea typeface="Open Sans" panose="020B0606030504020204" pitchFamily="34" charset="0"/>
                <a:cs typeface="Open Sans" panose="020B0606030504020204" pitchFamily="34" charset="0"/>
              </a:rPr>
              <a:t>override</a:t>
            </a:r>
            <a:r>
              <a:rPr lang="en-US" sz="6400" dirty="0">
                <a:latin typeface="Open Sans" panose="020B0606030504020204" pitchFamily="34" charset="0"/>
                <a:ea typeface="Open Sans" panose="020B0606030504020204" pitchFamily="34" charset="0"/>
                <a:cs typeface="Open Sans" panose="020B0606030504020204" pitchFamily="34" charset="0"/>
              </a:rPr>
              <a:t> a method, it's recommended to put </a:t>
            </a:r>
            <a:r>
              <a:rPr lang="en-US" sz="6400" b="1" dirty="0">
                <a:latin typeface="Open Sans" panose="020B0606030504020204" pitchFamily="34" charset="0"/>
                <a:ea typeface="Open Sans" panose="020B0606030504020204" pitchFamily="34" charset="0"/>
                <a:cs typeface="Open Sans" panose="020B0606030504020204" pitchFamily="34" charset="0"/>
              </a:rPr>
              <a:t>@Override</a:t>
            </a:r>
            <a:r>
              <a:rPr lang="en-US" sz="6400" dirty="0">
                <a:latin typeface="Open Sans" panose="020B0606030504020204" pitchFamily="34" charset="0"/>
                <a:ea typeface="Open Sans" panose="020B0606030504020204" pitchFamily="34" charset="0"/>
                <a:cs typeface="Open Sans" panose="020B0606030504020204" pitchFamily="34" charset="0"/>
              </a:rPr>
              <a:t> immediately above the method definition.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@Override statement is not required, but it's a way to get the compiler to flag an error if you don't actually properly override this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We'll get an error if we don't follow the overriding rules correctly.</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can't override static methods, </a:t>
            </a:r>
            <a:r>
              <a:rPr lang="en-US" sz="6400" b="1" dirty="0">
                <a:latin typeface="Open Sans" panose="020B0606030504020204" pitchFamily="34" charset="0"/>
                <a:ea typeface="Open Sans" panose="020B0606030504020204" pitchFamily="34" charset="0"/>
                <a:cs typeface="Open Sans" panose="020B0606030504020204" pitchFamily="34" charset="0"/>
              </a:rPr>
              <a:t>only instance methods</a:t>
            </a:r>
            <a:r>
              <a:rPr lang="en-US" sz="6400" dirty="0">
                <a:latin typeface="Open Sans" panose="020B0606030504020204" pitchFamily="34" charset="0"/>
                <a:ea typeface="Open Sans" panose="020B0606030504020204" pitchFamily="34" charset="0"/>
                <a:cs typeface="Open Sans" panose="020B0606030504020204" pitchFamily="34" charset="0"/>
              </a:rPr>
              <a:t> can be overridden.</a:t>
            </a:r>
          </a:p>
        </p:txBody>
      </p:sp>
    </p:spTree>
    <p:extLst>
      <p:ext uri="{BB962C8B-B14F-4D97-AF65-F5344CB8AC3E}">
        <p14:creationId xmlns:p14="http://schemas.microsoft.com/office/powerpoint/2010/main" val="83020158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5765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will be considered overridden if we follow these rules.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must have the same name and same arguments.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return type can be a subclass of the return type in the parent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have a lower access modifier. In other words, it can't have more restrictive access privileges.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For example, if the parent's method is protected, then using private in the child's overridden method is not allowed.  However, using public for the child's method would be allowed, in this example.</a:t>
            </a:r>
          </a:p>
        </p:txBody>
      </p:sp>
    </p:spTree>
    <p:extLst>
      <p:ext uri="{BB962C8B-B14F-4D97-AF65-F5344CB8AC3E}">
        <p14:creationId xmlns:p14="http://schemas.microsoft.com/office/powerpoint/2010/main" val="3399740092"/>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25765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nl-NL" sz="10800" dirty="0">
                <a:latin typeface="Open Sans" panose="020B0606030504020204" pitchFamily="34" charset="0"/>
                <a:ea typeface="Open Sans" panose="020B0606030504020204" pitchFamily="34" charset="0"/>
                <a:cs typeface="Open Sans" panose="020B0606030504020204" pitchFamily="34" charset="0"/>
              </a:rPr>
              <a:t>Method Overriding Rules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nl-NL" sz="4500" dirty="0">
                <a:latin typeface="Open Sans" panose="020B0606030504020204" pitchFamily="34" charset="0"/>
                <a:ea typeface="Open Sans" panose="020B0606030504020204" pitchFamily="34" charset="0"/>
                <a:cs typeface="Open Sans" panose="020B0606030504020204" pitchFamily="34" charset="0"/>
              </a:rPr>
              <a:t>Method Overloading vs Overriding Recap</a:t>
            </a:r>
            <a:endParaRPr lang="en-US" sz="4500" dirty="0">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There's also some important points about method overriding to keep in mind.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Only </a:t>
            </a:r>
            <a:r>
              <a:rPr lang="en-US" sz="6400" b="1" dirty="0">
                <a:latin typeface="Open Sans" panose="020B0606030504020204" pitchFamily="34" charset="0"/>
                <a:ea typeface="Open Sans" panose="020B0606030504020204" pitchFamily="34" charset="0"/>
                <a:cs typeface="Open Sans" panose="020B0606030504020204" pitchFamily="34" charset="0"/>
              </a:rPr>
              <a:t>inherited methods</a:t>
            </a:r>
            <a:r>
              <a:rPr lang="en-US" sz="6400" dirty="0">
                <a:latin typeface="Open Sans" panose="020B0606030504020204" pitchFamily="34" charset="0"/>
                <a:ea typeface="Open Sans" panose="020B0606030504020204" pitchFamily="34" charset="0"/>
                <a:cs typeface="Open Sans" panose="020B0606030504020204" pitchFamily="34" charset="0"/>
              </a:rPr>
              <a:t> can be overridden, in other words, methods can be overridden only in child classes.</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Constructors and private methods cannot be overridden.</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Methods that are final cannot be overridden.</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 subclass can use </a:t>
            </a:r>
            <a:r>
              <a:rPr lang="en-US" sz="6400" dirty="0" err="1">
                <a:latin typeface="Roboto Mono" panose="00000009000000000000" pitchFamily="49" charset="0"/>
                <a:ea typeface="Roboto Mono" panose="00000009000000000000" pitchFamily="49" charset="0"/>
                <a:cs typeface="Open Sans" panose="020B0606030504020204" pitchFamily="34" charset="0"/>
              </a:rPr>
              <a:t>super.methodName</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to call the superclass version of an overridden method.</a:t>
            </a:r>
          </a:p>
        </p:txBody>
      </p:sp>
    </p:spTree>
    <p:extLst>
      <p:ext uri="{BB962C8B-B14F-4D97-AF65-F5344CB8AC3E}">
        <p14:creationId xmlns:p14="http://schemas.microsoft.com/office/powerpoint/2010/main" val="254616765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697</TotalTime>
  <Words>1083</Words>
  <Application>Microsoft Office PowerPoint</Application>
  <PresentationFormat>Custom</PresentationFormat>
  <Paragraphs>114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176</cp:revision>
  <dcterms:modified xsi:type="dcterms:W3CDTF">2024-06-06T13:26:56Z</dcterms:modified>
</cp:coreProperties>
</file>