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9" r:id="rId5"/>
    <p:sldId id="266" r:id="rId6"/>
    <p:sldId id="269" r:id="rId7"/>
    <p:sldId id="267" r:id="rId8"/>
    <p:sldId id="265" r:id="rId9"/>
    <p:sldId id="268" r:id="rId10"/>
    <p:sldId id="270" r:id="rId11"/>
    <p:sldId id="271" r:id="rId12"/>
    <p:sldId id="272" r:id="rId13"/>
    <p:sldId id="273" r:id="rId14"/>
    <p:sldId id="27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7D7"/>
    <a:srgbClr val="AA0000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Objects="1">
      <p:cViewPr>
        <p:scale>
          <a:sx n="80" d="100"/>
          <a:sy n="80" d="100"/>
        </p:scale>
        <p:origin x="710" y="96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Kajian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peptida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antimikrobial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(PAM)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pertumbuhan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broiler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420956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2971800" y="2463978"/>
            <a:ext cx="2438400" cy="2222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498674" y="1524000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376C59E-35CD-490B-B209-FD267A6D40C0}"/>
              </a:ext>
            </a:extLst>
          </p:cNvPr>
          <p:cNvSpPr/>
          <p:nvPr/>
        </p:nvSpPr>
        <p:spPr>
          <a:xfrm>
            <a:off x="533400" y="2463978"/>
            <a:ext cx="1143000" cy="5078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37DDC7-ED0F-46BD-B7E3-84AD9D9E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7897"/>
              </p:ext>
            </p:extLst>
          </p:nvPr>
        </p:nvGraphicFramePr>
        <p:xfrm>
          <a:off x="533400" y="1371600"/>
          <a:ext cx="11125205" cy="40924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813281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382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4401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0058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994612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915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719720"/>
                    </a:ext>
                  </a:extLst>
                </a:gridCol>
                <a:gridCol w="750280">
                  <a:extLst>
                    <a:ext uri="{9D8B030D-6E8A-4147-A177-3AD203B41FA5}">
                      <a16:colId xmlns:a16="http://schemas.microsoft.com/office/drawing/2014/main" val="2067154959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val="2982018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349427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589348563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1543130912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106397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studi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pengarang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tahun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PAM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Level (mg/Kg as fed)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breed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r>
                        <a:rPr lang="en-US" sz="1200" b="1" u="none" strike="noStrike" dirty="0">
                          <a:effectLst/>
                        </a:rPr>
                        <a:t> starter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periode finisher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bb, Kg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pbbh</a:t>
                      </a:r>
                      <a:r>
                        <a:rPr lang="en-US" sz="1200" b="1" u="none" strike="noStrike" dirty="0">
                          <a:effectLst/>
                        </a:rPr>
                        <a:t>, g/</a:t>
                      </a:r>
                      <a:r>
                        <a:rPr lang="en-US" sz="1200" b="1" u="none" strike="noStrike" dirty="0" err="1">
                          <a:effectLst/>
                        </a:rPr>
                        <a:t>hari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starter kph, g/hari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fcr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11934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22-35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737.0000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53.0500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4955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747.9200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33.5200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53.4800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5862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PAM A3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90.0000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765.9800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34.3800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54.1000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1.5700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5737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803.9900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36.1900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55.9500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8315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821.0000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56.5200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41375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836.9600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37.7600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56.7100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7616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542.0000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41.3000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1.9300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4624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39.4000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1.8300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7760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29-42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21.9000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38.9000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1.7800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8394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34.7000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68431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6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420956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2971800" y="2463978"/>
            <a:ext cx="2438400" cy="2222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498674" y="1524000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376C59E-35CD-490B-B209-FD267A6D40C0}"/>
              </a:ext>
            </a:extLst>
          </p:cNvPr>
          <p:cNvSpPr/>
          <p:nvPr/>
        </p:nvSpPr>
        <p:spPr>
          <a:xfrm>
            <a:off x="533400" y="2463978"/>
            <a:ext cx="1143000" cy="5078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Biodata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88BF49-0DD9-4477-ADD2-8606C7C2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11111" r="20664" b="11111"/>
          <a:stretch/>
        </p:blipFill>
        <p:spPr>
          <a:xfrm>
            <a:off x="1564244" y="1995785"/>
            <a:ext cx="3083956" cy="2957218"/>
          </a:xfrm>
          <a:prstGeom prst="rect">
            <a:avLst/>
          </a:prstGeom>
        </p:spPr>
      </p:pic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0FDFF389-9D13-4943-ACD2-798446462E0F}"/>
              </a:ext>
            </a:extLst>
          </p:cNvPr>
          <p:cNvSpPr txBox="1">
            <a:spLocks/>
          </p:cNvSpPr>
          <p:nvPr/>
        </p:nvSpPr>
        <p:spPr>
          <a:xfrm>
            <a:off x="4648200" y="2819400"/>
            <a:ext cx="5966159" cy="175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AA0000"/>
                </a:solidFill>
              </a:rPr>
              <a:t>Mohammad Miftakhus Sholikin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mohammad.miftakhus.sholikin@gmail.com, mohammad.miftakhus.sholikin@brin.go.id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Pusat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Peternakan</a:t>
            </a:r>
            <a:r>
              <a:rPr lang="en-US" sz="2900" dirty="0">
                <a:solidFill>
                  <a:schemeClr val="tx1"/>
                </a:solidFill>
              </a:rPr>
              <a:t>, </a:t>
            </a:r>
            <a:r>
              <a:rPr lang="en-US" sz="2900" dirty="0" err="1">
                <a:solidFill>
                  <a:schemeClr val="tx1"/>
                </a:solidFill>
              </a:rPr>
              <a:t>Organisasi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Pertanian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Pangan</a:t>
            </a:r>
            <a:r>
              <a:rPr lang="en-US" sz="2900" dirty="0">
                <a:solidFill>
                  <a:schemeClr val="tx1"/>
                </a:solidFill>
              </a:rPr>
              <a:t>, Badan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Inovasi</a:t>
            </a:r>
            <a:r>
              <a:rPr lang="en-US" sz="2900" dirty="0">
                <a:solidFill>
                  <a:schemeClr val="tx1"/>
                </a:solidFill>
              </a:rPr>
              <a:t> Nasional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S1-3 </a:t>
            </a:r>
            <a:r>
              <a:rPr lang="en-US" sz="2600" dirty="0" err="1">
                <a:solidFill>
                  <a:schemeClr val="tx1"/>
                </a:solidFill>
              </a:rPr>
              <a:t>Institut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Pertanian</a:t>
            </a:r>
            <a:r>
              <a:rPr lang="en-US" sz="2600" dirty="0">
                <a:solidFill>
                  <a:schemeClr val="tx1"/>
                </a:solidFill>
              </a:rPr>
              <a:t> Bogor “</a:t>
            </a:r>
            <a:r>
              <a:rPr lang="en-US" sz="2600" dirty="0" err="1">
                <a:solidFill>
                  <a:schemeClr val="tx1"/>
                </a:solidFill>
              </a:rPr>
              <a:t>Ilmu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Nutrisi</a:t>
            </a:r>
            <a:r>
              <a:rPr lang="en-US" sz="2600" dirty="0">
                <a:solidFill>
                  <a:schemeClr val="tx1"/>
                </a:solidFill>
              </a:rPr>
              <a:t> dan </a:t>
            </a:r>
            <a:r>
              <a:rPr lang="en-US" sz="2600" dirty="0" err="1">
                <a:solidFill>
                  <a:schemeClr val="tx1"/>
                </a:solidFill>
              </a:rPr>
              <a:t>Pakan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438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20955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Langkah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6051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Hasil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dirangkum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diinterpretasi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7566" r="16897" b="7459"/>
          <a:stretch/>
        </p:blipFill>
        <p:spPr>
          <a:xfrm>
            <a:off x="5638800" y="1508057"/>
            <a:ext cx="5486400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penambahan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Subyek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Kg),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788"/>
            <a:ext cx="14828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3716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1619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4352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1619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1816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096C0-5564-41CB-8E15-616C65E7B373}"/>
              </a:ext>
            </a:extLst>
          </p:cNvPr>
          <p:cNvGrpSpPr/>
          <p:nvPr/>
        </p:nvGrpSpPr>
        <p:grpSpPr>
          <a:xfrm>
            <a:off x="8684000" y="1435200"/>
            <a:ext cx="3012699" cy="1281309"/>
            <a:chOff x="8332292" y="1113692"/>
            <a:chExt cx="3364408" cy="13624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CE6929-FA3C-42E1-B43C-06AA2D2F69AD}"/>
                </a:ext>
              </a:extLst>
            </p:cNvPr>
            <p:cNvGrpSpPr/>
            <p:nvPr/>
          </p:nvGrpSpPr>
          <p:grpSpPr>
            <a:xfrm>
              <a:off x="8332292" y="1538870"/>
              <a:ext cx="3364408" cy="937306"/>
              <a:chOff x="4645796" y="3048448"/>
              <a:chExt cx="3364408" cy="9373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B98C45-0552-4C7B-96F5-08B0674BAD76}"/>
                  </a:ext>
                </a:extLst>
              </p:cNvPr>
              <p:cNvGrpSpPr/>
              <p:nvPr/>
            </p:nvGrpSpPr>
            <p:grpSpPr>
              <a:xfrm>
                <a:off x="4645796" y="3048448"/>
                <a:ext cx="558179" cy="409838"/>
                <a:chOff x="2647828" y="2417770"/>
                <a:chExt cx="558179" cy="409838"/>
              </a:xfrm>
            </p:grpSpPr>
            <p:sp>
              <p:nvSpPr>
                <p:cNvPr id="26" name="Oval 25" descr="Small circle">
                  <a:extLst>
                    <a:ext uri="{FF2B5EF4-FFF2-40B4-BE49-F238E27FC236}">
                      <a16:creationId xmlns:a16="http://schemas.microsoft.com/office/drawing/2014/main" id="{CD012655-3CC3-4643-9C8D-85DC40A0D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20454" y="241777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 descr="Number 1">
                  <a:extLst>
                    <a:ext uri="{FF2B5EF4-FFF2-40B4-BE49-F238E27FC236}">
                      <a16:creationId xmlns:a16="http://schemas.microsoft.com/office/drawing/2014/main" id="{B9360687-2090-4277-AAA6-8CE8C3035E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47828" y="24341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B22A4-F3A6-48E8-9CE8-9CD5BE49061B}"/>
                  </a:ext>
                </a:extLst>
              </p:cNvPr>
              <p:cNvSpPr txBox="1"/>
              <p:nvPr/>
            </p:nvSpPr>
            <p:spPr>
              <a:xfrm>
                <a:off x="5114604" y="3102111"/>
                <a:ext cx="2895600" cy="88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Sumber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Basis data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scopus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google </a:t>
                </a:r>
                <a:r>
                  <a:rPr lang="en-US" sz="1600" b="1" dirty="0">
                    <a:sym typeface="Wingdings" panose="05000000000000000000" pitchFamily="2" charset="2"/>
                  </a:rPr>
                  <a:t>scholar</a:t>
                </a:r>
                <a:r>
                  <a:rPr lang="en-US" sz="1600" dirty="0">
                    <a:sym typeface="Wingdings" panose="05000000000000000000" pitchFamily="2" charset="2"/>
                  </a:rPr>
                  <a:t> dan </a:t>
                </a:r>
                <a:r>
                  <a:rPr lang="en-US" sz="1600" b="1" dirty="0">
                    <a:sym typeface="Wingdings" panose="05000000000000000000" pitchFamily="2" charset="2"/>
                  </a:rPr>
                  <a:t>science direct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1C0DF6-FFAC-4A8A-BF42-DD09C0D05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7" t="32727" r="20320" b="59172"/>
            <a:stretch/>
          </p:blipFill>
          <p:spPr>
            <a:xfrm>
              <a:off x="8609837" y="1113692"/>
              <a:ext cx="541573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(Choi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600200"/>
            <a:ext cx="6172782" cy="4600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47701" y="3816350"/>
            <a:ext cx="13335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647701" y="3435350"/>
            <a:ext cx="3467099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114800" y="5797550"/>
            <a:ext cx="18288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84691-E44B-4762-BE66-0AD8B739BE5C}"/>
              </a:ext>
            </a:extLst>
          </p:cNvPr>
          <p:cNvGrpSpPr/>
          <p:nvPr/>
        </p:nvGrpSpPr>
        <p:grpSpPr>
          <a:xfrm>
            <a:off x="7839657" y="1524000"/>
            <a:ext cx="3810000" cy="1345952"/>
            <a:chOff x="8534400" y="1339303"/>
            <a:chExt cx="3810000" cy="13459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4C0846-A77B-4596-A620-400BA47E5926}"/>
                </a:ext>
              </a:extLst>
            </p:cNvPr>
            <p:cNvGrpSpPr/>
            <p:nvPr/>
          </p:nvGrpSpPr>
          <p:grpSpPr>
            <a:xfrm>
              <a:off x="8534400" y="1822854"/>
              <a:ext cx="3810000" cy="862401"/>
              <a:chOff x="4626746" y="4267200"/>
              <a:chExt cx="3810000" cy="8624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A86E81-84AF-4742-AD2C-F3E6CBDD0503}"/>
                  </a:ext>
                </a:extLst>
              </p:cNvPr>
              <p:cNvGrpSpPr/>
              <p:nvPr/>
            </p:nvGrpSpPr>
            <p:grpSpPr>
              <a:xfrm>
                <a:off x="4626746" y="4267200"/>
                <a:ext cx="493917" cy="409838"/>
                <a:chOff x="2679151" y="3410840"/>
                <a:chExt cx="493917" cy="409838"/>
              </a:xfrm>
            </p:grpSpPr>
            <p:sp>
              <p:nvSpPr>
                <p:cNvPr id="20" name="Oval 19" descr="Small circle">
                  <a:extLst>
                    <a:ext uri="{FF2B5EF4-FFF2-40B4-BE49-F238E27FC236}">
                      <a16:creationId xmlns:a16="http://schemas.microsoft.com/office/drawing/2014/main" id="{B2649139-AEAA-4607-80F2-2E3D135A5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13764" y="341084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CF6A023D-E353-40FB-A546-8BEB7EAAA8F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79151" y="3417878"/>
                  <a:ext cx="49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ii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4B62-322C-4A8E-AAF5-C9471BB8FAB8}"/>
                  </a:ext>
                </a:extLst>
              </p:cNvPr>
              <p:cNvSpPr txBox="1"/>
              <p:nvPr/>
            </p:nvSpPr>
            <p:spPr>
              <a:xfrm>
                <a:off x="5120663" y="4298604"/>
                <a:ext cx="33160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satuan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level/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dosis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tertera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ternak</a:t>
                </a:r>
                <a:r>
                  <a:rPr lang="en-US" sz="1600" dirty="0">
                    <a:solidFill>
                      <a:schemeClr val="tx1"/>
                    </a:solidFill>
                  </a:rPr>
                  <a:t> 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ayam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pedaging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/broiler), dan parameter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performa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F98C52-CCAA-429D-96F7-AAFB1661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7" t="40004" r="15373" b="50999"/>
            <a:stretch/>
          </p:blipFill>
          <p:spPr>
            <a:xfrm>
              <a:off x="8766077" y="1339303"/>
              <a:ext cx="524479" cy="52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Tabulasi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1117381" y="2683371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600200" y="2768525"/>
            <a:ext cx="259080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Pengumpulan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KTI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A9D-3044-4DEF-8CCC-F45623FF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21035" r="31279" b="15419"/>
          <a:stretch/>
        </p:blipFill>
        <p:spPr>
          <a:xfrm>
            <a:off x="4267200" y="2209800"/>
            <a:ext cx="3125211" cy="31091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09C0E-B4A1-4F42-A885-644C9F296B6D}"/>
              </a:ext>
            </a:extLst>
          </p:cNvPr>
          <p:cNvGrpSpPr/>
          <p:nvPr/>
        </p:nvGrpSpPr>
        <p:grpSpPr>
          <a:xfrm>
            <a:off x="7670581" y="4390762"/>
            <a:ext cx="558179" cy="409838"/>
            <a:chOff x="2647828" y="2417770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FDA2B5C0-A05F-4321-B930-9AB5460DFDF9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A987227D-38B8-4D31-8BB4-C4E897B9BF3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89E81481-00EC-44FA-A8C8-269C03C22113}"/>
              </a:ext>
            </a:extLst>
          </p:cNvPr>
          <p:cNvSpPr txBox="1">
            <a:spLocks/>
          </p:cNvSpPr>
          <p:nvPr/>
        </p:nvSpPr>
        <p:spPr>
          <a:xfrm>
            <a:off x="8153400" y="4419600"/>
            <a:ext cx="27432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Analisis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menggunakan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linear mixed model </a:t>
            </a:r>
            <a:r>
              <a:rPr lang="en-US" sz="1600" dirty="0">
                <a:solidFill>
                  <a:schemeClr val="tx1"/>
                </a:solidFill>
              </a:rPr>
              <a:t>(St-Pierre 2001) pada </a:t>
            </a:r>
            <a:r>
              <a:rPr lang="en-US" sz="1600" dirty="0" err="1">
                <a:solidFill>
                  <a:schemeClr val="tx1"/>
                </a:solidFill>
              </a:rPr>
              <a:t>aplikasi</a:t>
            </a:r>
            <a:r>
              <a:rPr lang="en-US" sz="1600" dirty="0">
                <a:solidFill>
                  <a:schemeClr val="tx1"/>
                </a:solidFill>
              </a:rPr>
              <a:t> R</a:t>
            </a:r>
            <a:endParaRPr lang="en-US" sz="16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/>
              <p:nvPr/>
            </p:nvSpPr>
            <p:spPr>
              <a:xfrm>
                <a:off x="7743207" y="2683371"/>
                <a:ext cx="3472189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 b="0" i="0" smtClean="0"/>
                        <m:t>=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207" y="2683371"/>
                <a:ext cx="3472189" cy="399084"/>
              </a:xfrm>
              <a:prstGeom prst="rect">
                <a:avLst/>
              </a:prstGeom>
              <a:blipFill>
                <a:blip r:embed="rId3"/>
                <a:stretch>
                  <a:fillRect l="-1579" r="-105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/>
              <p:nvPr/>
            </p:nvSpPr>
            <p:spPr>
              <a:xfrm>
                <a:off x="7772400" y="3175337"/>
                <a:ext cx="3893811" cy="1052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variabel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dependen</a:t>
                </a:r>
                <a:r>
                  <a:rPr lang="en-US" sz="1000" dirty="0"/>
                  <a:t> (bb, Kg)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titik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potong</a:t>
                </a:r>
                <a:r>
                  <a:rPr lang="en-US" sz="1000" dirty="0"/>
                  <a:t> (intercept)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koefisien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regresi</a:t>
                </a:r>
                <a:r>
                  <a:rPr lang="en-US" sz="1000" dirty="0"/>
                  <a:t> linier (slope)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nilai</a:t>
                </a:r>
                <a:r>
                  <a:rPr lang="en-US" sz="1000" dirty="0"/>
                  <a:t> </a:t>
                </a:r>
                <a:r>
                  <a:rPr lang="en-US" sz="1000" dirty="0" err="1"/>
                  <a:t>variabel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prediktor</a:t>
                </a:r>
                <a:r>
                  <a:rPr lang="en-US" sz="1000" dirty="0"/>
                  <a:t> (level PAM)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efek </a:t>
                </a:r>
                <a:r>
                  <a:rPr lang="en-US" sz="1000" dirty="0" err="1"/>
                  <a:t>acak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studi</a:t>
                </a:r>
                <a:r>
                  <a:rPr lang="en-US" sz="1000" dirty="0"/>
                  <a:t> </a:t>
                </a:r>
                <a:r>
                  <a:rPr lang="en-US" sz="1000" dirty="0" err="1"/>
                  <a:t>ke-i</a:t>
                </a:r>
                <a:endParaRPr lang="en-US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 </a:t>
                </a:r>
                <a:r>
                  <a:rPr lang="en-US" sz="1000" dirty="0" err="1"/>
                  <a:t>kesalahan</a:t>
                </a:r>
                <a:r>
                  <a:rPr lang="en-US" sz="1000" dirty="0"/>
                  <a:t> yang </a:t>
                </a:r>
                <a:r>
                  <a:rPr lang="en-US" sz="1000" dirty="0" err="1"/>
                  <a:t>tidak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dapat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dijelaskan</a:t>
                </a:r>
                <a:endParaRPr lang="en-US" sz="1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175337"/>
                <a:ext cx="3893811" cy="1052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1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651</Words>
  <Application>Microsoft Office PowerPoint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Segoe UI</vt:lpstr>
      <vt:lpstr>Segoe UI Light</vt:lpstr>
      <vt:lpstr>Segoe UI Semibold</vt:lpstr>
      <vt:lpstr>Office Theme</vt:lpstr>
      <vt:lpstr>Kajian meta-analisis dari peptida antimikrobial (PAM) terhadap performa pertumbuhan broiler</vt:lpstr>
      <vt:lpstr>Biodata</vt:lpstr>
      <vt:lpstr>Pengertian meta-analisis</vt:lpstr>
      <vt:lpstr>Langkah meta-analisis</vt:lpstr>
      <vt:lpstr>1. Membuat topik meta-analisis (Yanza 2020)</vt:lpstr>
      <vt:lpstr>2. Pencarian dan seleksi sumber KTI</vt:lpstr>
      <vt:lpstr>2. Contoh: Pencarian sumber KTI</vt:lpstr>
      <vt:lpstr>2. Contoh: Seleksi KTI (Choi 2013)</vt:lpstr>
      <vt:lpstr>3. Tabulasi data dan analisis</vt:lpstr>
      <vt:lpstr>3. Contoh: Tabulasi data (choi 2013)</vt:lpstr>
      <vt:lpstr>3. Contoh: Tabulasi data (choi 2013)</vt:lpstr>
      <vt:lpstr>3. Contoh: Analisis (choi 2013)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mohammad sholikin</dc:creator>
  <cp:lastModifiedBy>mohammad sholikin</cp:lastModifiedBy>
  <cp:revision>128</cp:revision>
  <dcterms:created xsi:type="dcterms:W3CDTF">2022-05-16T06:34:19Z</dcterms:created>
  <dcterms:modified xsi:type="dcterms:W3CDTF">2022-05-16T21:48:15Z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