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9" r:id="rId5"/>
    <p:sldId id="269" r:id="rId6"/>
    <p:sldId id="267" r:id="rId7"/>
    <p:sldId id="265" r:id="rId8"/>
    <p:sldId id="288" r:id="rId9"/>
    <p:sldId id="268" r:id="rId10"/>
    <p:sldId id="291" r:id="rId11"/>
    <p:sldId id="289" r:id="rId12"/>
    <p:sldId id="270" r:id="rId13"/>
    <p:sldId id="271" r:id="rId14"/>
    <p:sldId id="285" r:id="rId15"/>
    <p:sldId id="292" r:id="rId16"/>
    <p:sldId id="272" r:id="rId17"/>
    <p:sldId id="273" r:id="rId18"/>
    <p:sldId id="275" r:id="rId19"/>
    <p:sldId id="290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000"/>
    <a:srgbClr val="F0A11F"/>
    <a:srgbClr val="70AD47"/>
    <a:srgbClr val="9B5AC8"/>
    <a:srgbClr val="D24726"/>
    <a:srgbClr val="F4D7D7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Objects="1">
      <p:cViewPr varScale="1">
        <p:scale>
          <a:sx n="82" d="100"/>
          <a:sy n="82" d="100"/>
        </p:scale>
        <p:origin x="643" y="62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6/2/2022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Strategi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pemilihan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topik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meta-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pencarian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seleksi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sumber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KTI,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penyusunan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2" r="12951"/>
          <a:stretch/>
        </p:blipFill>
        <p:spPr>
          <a:xfrm>
            <a:off x="6668218" y="953181"/>
            <a:ext cx="4609382" cy="50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 (Choi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3EF169-4723-458A-B502-BBA3910C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2097" r="30336" b="7711"/>
          <a:stretch/>
        </p:blipFill>
        <p:spPr>
          <a:xfrm>
            <a:off x="532818" y="1600200"/>
            <a:ext cx="6172782" cy="46003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C38C37-903B-4892-9A63-EB0F22D6F42A}"/>
              </a:ext>
            </a:extLst>
          </p:cNvPr>
          <p:cNvSpPr/>
          <p:nvPr/>
        </p:nvSpPr>
        <p:spPr>
          <a:xfrm>
            <a:off x="647701" y="3816350"/>
            <a:ext cx="13335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56C52-EFD3-4958-A586-E01BCAFEDF88}"/>
              </a:ext>
            </a:extLst>
          </p:cNvPr>
          <p:cNvSpPr/>
          <p:nvPr/>
        </p:nvSpPr>
        <p:spPr>
          <a:xfrm>
            <a:off x="647701" y="3435350"/>
            <a:ext cx="3467099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E2EDE-FBAD-45D5-A71E-4B7557150588}"/>
              </a:ext>
            </a:extLst>
          </p:cNvPr>
          <p:cNvSpPr/>
          <p:nvPr/>
        </p:nvSpPr>
        <p:spPr>
          <a:xfrm>
            <a:off x="4114800" y="5797550"/>
            <a:ext cx="18288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84691-E44B-4762-BE66-0AD8B739BE5C}"/>
              </a:ext>
            </a:extLst>
          </p:cNvPr>
          <p:cNvGrpSpPr/>
          <p:nvPr/>
        </p:nvGrpSpPr>
        <p:grpSpPr>
          <a:xfrm>
            <a:off x="7839657" y="1524000"/>
            <a:ext cx="3810000" cy="1345952"/>
            <a:chOff x="8534400" y="1339303"/>
            <a:chExt cx="3810000" cy="134595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4C0846-A77B-4596-A620-400BA47E5926}"/>
                </a:ext>
              </a:extLst>
            </p:cNvPr>
            <p:cNvGrpSpPr/>
            <p:nvPr/>
          </p:nvGrpSpPr>
          <p:grpSpPr>
            <a:xfrm>
              <a:off x="8534400" y="1822854"/>
              <a:ext cx="3810000" cy="862401"/>
              <a:chOff x="4626746" y="4267200"/>
              <a:chExt cx="3810000" cy="8624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8A86E81-84AF-4742-AD2C-F3E6CBDD0503}"/>
                  </a:ext>
                </a:extLst>
              </p:cNvPr>
              <p:cNvGrpSpPr/>
              <p:nvPr/>
            </p:nvGrpSpPr>
            <p:grpSpPr>
              <a:xfrm>
                <a:off x="4626746" y="4267200"/>
                <a:ext cx="493917" cy="409838"/>
                <a:chOff x="2679151" y="3410840"/>
                <a:chExt cx="493917" cy="409838"/>
              </a:xfrm>
            </p:grpSpPr>
            <p:sp>
              <p:nvSpPr>
                <p:cNvPr id="20" name="Oval 19" descr="Small circle">
                  <a:extLst>
                    <a:ext uri="{FF2B5EF4-FFF2-40B4-BE49-F238E27FC236}">
                      <a16:creationId xmlns:a16="http://schemas.microsoft.com/office/drawing/2014/main" id="{B2649139-AEAA-4607-80F2-2E3D135A5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13764" y="341084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CF6A023D-E353-40FB-A546-8BEB7EAAA8F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79151" y="3417878"/>
                  <a:ext cx="4939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ii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AC4B62-322C-4A8E-AAF5-C9471BB8FAB8}"/>
                  </a:ext>
                </a:extLst>
              </p:cNvPr>
              <p:cNvSpPr txBox="1"/>
              <p:nvPr/>
            </p:nvSpPr>
            <p:spPr>
              <a:xfrm>
                <a:off x="5120663" y="4298604"/>
                <a:ext cx="33160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Seleksi</a:t>
                </a:r>
                <a:r>
                  <a:rPr lang="en-US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satuan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level/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dosis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tertera</a:t>
                </a:r>
                <a:r>
                  <a:rPr lang="en-US" sz="1600" dirty="0"/>
                  <a:t>,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ternak</a:t>
                </a:r>
                <a:r>
                  <a:rPr lang="en-US" sz="1600" dirty="0">
                    <a:solidFill>
                      <a:schemeClr val="tx1"/>
                    </a:solidFill>
                  </a:rPr>
                  <a:t> 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ayam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pedaging</a:t>
                </a:r>
                <a:r>
                  <a:rPr lang="en-US" sz="1600" dirty="0">
                    <a:solidFill>
                      <a:schemeClr val="tx1"/>
                    </a:solidFill>
                  </a:rPr>
                  <a:t>/broiler), dan parameter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performa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F98C52-CCAA-429D-96F7-AAFB16619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67" t="40004" r="15373" b="50999"/>
            <a:stretch/>
          </p:blipFill>
          <p:spPr>
            <a:xfrm>
              <a:off x="8766077" y="1339303"/>
              <a:ext cx="524479" cy="52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20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Alur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8AC9C-6313-4237-94DC-16D045C8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00200"/>
            <a:ext cx="4940535" cy="46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5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Menelusuri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KTI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29FE7-BD2B-4C1B-816E-135875AFE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9" t="10803" r="13805" b="8943"/>
          <a:stretch/>
        </p:blipFill>
        <p:spPr>
          <a:xfrm>
            <a:off x="3048000" y="1371600"/>
            <a:ext cx="5638800" cy="480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9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Tabulasi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data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B74603-E0AF-482E-9F0B-3809F4C4C255}"/>
              </a:ext>
            </a:extLst>
          </p:cNvPr>
          <p:cNvGrpSpPr/>
          <p:nvPr/>
        </p:nvGrpSpPr>
        <p:grpSpPr>
          <a:xfrm>
            <a:off x="2864722" y="3385519"/>
            <a:ext cx="3073619" cy="725235"/>
            <a:chOff x="914400" y="2607171"/>
            <a:chExt cx="3073619" cy="7252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914400" y="2607171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51" name="Content Placeholder 7">
              <a:extLst>
                <a:ext uri="{FF2B5EF4-FFF2-40B4-BE49-F238E27FC236}">
                  <a16:creationId xmlns:a16="http://schemas.microsoft.com/office/drawing/2014/main" id="{A6D40621-9F60-B248-A84C-7DCBF898D4DB}"/>
                </a:ext>
              </a:extLst>
            </p:cNvPr>
            <p:cNvSpPr txBox="1">
              <a:spLocks/>
            </p:cNvSpPr>
            <p:nvPr/>
          </p:nvSpPr>
          <p:spPr>
            <a:xfrm>
              <a:off x="1397219" y="2692325"/>
              <a:ext cx="2590800" cy="6400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8" indent="-228598" algn="l" defTabSz="914391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793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2989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185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380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576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72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67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63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Pengumpulan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</a:rPr>
                <a:t> KTI </a:t>
              </a:r>
              <a:r>
                <a:rPr lang="en-US" sz="1600" dirty="0" err="1">
                  <a:solidFill>
                    <a:schemeClr val="tx1"/>
                  </a:solidFill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dalam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spreadsheet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682BA9D-3044-4DEF-8CCC-F45623FF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2" t="32312" r="28937" b="33827"/>
          <a:stretch/>
        </p:blipFill>
        <p:spPr>
          <a:xfrm>
            <a:off x="3544927" y="1524000"/>
            <a:ext cx="3862828" cy="19766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9429861-C7FA-4DF5-B31C-A5FD4D643D6D}"/>
              </a:ext>
            </a:extLst>
          </p:cNvPr>
          <p:cNvGrpSpPr/>
          <p:nvPr/>
        </p:nvGrpSpPr>
        <p:grpSpPr>
          <a:xfrm>
            <a:off x="5847898" y="3470673"/>
            <a:ext cx="4439680" cy="2507278"/>
            <a:chOff x="7289581" y="5283798"/>
            <a:chExt cx="4439680" cy="25072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109C0E-B4A1-4F42-A885-644C9F296B6D}"/>
                </a:ext>
              </a:extLst>
            </p:cNvPr>
            <p:cNvGrpSpPr/>
            <p:nvPr/>
          </p:nvGrpSpPr>
          <p:grpSpPr>
            <a:xfrm>
              <a:off x="7289581" y="5283798"/>
              <a:ext cx="558179" cy="409838"/>
              <a:chOff x="2647828" y="2417770"/>
              <a:chExt cx="558179" cy="409838"/>
            </a:xfrm>
          </p:grpSpPr>
          <p:sp>
            <p:nvSpPr>
              <p:cNvPr id="17" name="Oval 16" descr="Small circle">
                <a:extLst>
                  <a:ext uri="{FF2B5EF4-FFF2-40B4-BE49-F238E27FC236}">
                    <a16:creationId xmlns:a16="http://schemas.microsoft.com/office/drawing/2014/main" id="{FDA2B5C0-A05F-4321-B930-9AB5460DFDF9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 descr="Number 1">
                <a:extLst>
                  <a:ext uri="{FF2B5EF4-FFF2-40B4-BE49-F238E27FC236}">
                    <a16:creationId xmlns:a16="http://schemas.microsoft.com/office/drawing/2014/main" id="{A987227D-38B8-4D31-8BB4-C4E897B9BF3F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9" name="Content Placeholder 7">
              <a:extLst>
                <a:ext uri="{FF2B5EF4-FFF2-40B4-BE49-F238E27FC236}">
                  <a16:creationId xmlns:a16="http://schemas.microsoft.com/office/drawing/2014/main" id="{89E81481-00EC-44FA-A8C8-269C03C22113}"/>
                </a:ext>
              </a:extLst>
            </p:cNvPr>
            <p:cNvSpPr txBox="1">
              <a:spLocks/>
            </p:cNvSpPr>
            <p:nvPr/>
          </p:nvSpPr>
          <p:spPr>
            <a:xfrm>
              <a:off x="7772400" y="5312636"/>
              <a:ext cx="2819400" cy="11332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598" indent="-228598" algn="l" defTabSz="914391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793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2989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185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380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576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72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67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63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>
                  <a:solidFill>
                    <a:schemeClr val="tx1"/>
                  </a:solidFill>
                </a:rPr>
                <a:t>Model </a:t>
              </a:r>
              <a:r>
                <a:rPr lang="en-US" sz="1600" dirty="0" err="1">
                  <a:solidFill>
                    <a:schemeClr val="tx1"/>
                  </a:solidFill>
                </a:rPr>
                <a:t>statistik</a:t>
              </a:r>
              <a:r>
                <a:rPr lang="en-US" sz="1600" dirty="0">
                  <a:solidFill>
                    <a:schemeClr val="tx1"/>
                  </a:solidFill>
                </a:rPr>
                <a:t> meta-</a:t>
              </a:r>
              <a:r>
                <a:rPr lang="en-US" sz="1600" dirty="0" err="1">
                  <a:solidFill>
                    <a:schemeClr val="tx1"/>
                  </a:solidFill>
                </a:rPr>
                <a:t>analisis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mengacu</a:t>
              </a:r>
              <a:r>
                <a:rPr lang="en-US" sz="1600" dirty="0">
                  <a:solidFill>
                    <a:schemeClr val="tx1"/>
                  </a:solidFill>
                </a:rPr>
                <a:t> pada </a:t>
              </a:r>
              <a:r>
                <a:rPr lang="en-US" sz="1600" i="1" dirty="0">
                  <a:solidFill>
                    <a:schemeClr val="tx1"/>
                  </a:solidFill>
                </a:rPr>
                <a:t>linear mixed model </a:t>
              </a:r>
              <a:r>
                <a:rPr lang="en-US" sz="1600" dirty="0">
                  <a:solidFill>
                    <a:schemeClr val="tx1"/>
                  </a:solidFill>
                </a:rPr>
                <a:t>(St-Pierre 2001)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21DC3E-0751-4FAB-811D-AB16244934FB}"/>
                    </a:ext>
                  </a:extLst>
                </p:cNvPr>
                <p:cNvSpPr txBox="1"/>
                <p:nvPr/>
              </p:nvSpPr>
              <p:spPr>
                <a:xfrm>
                  <a:off x="7806257" y="6246321"/>
                  <a:ext cx="3472189" cy="3990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/>
                          <m:t>=</m:t>
                        </m:r>
                        <m:r>
                          <m:rPr>
                            <m:nor/>
                          </m:rPr>
                          <a:rPr lang="en-US" sz="2400"/>
                          <m:t>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/>
                          <m:t> +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/>
                          <m:t> +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/>
                          <m:t>+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21DC3E-0751-4FAB-811D-AB1624493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257" y="6246321"/>
                  <a:ext cx="3472189" cy="399084"/>
                </a:xfrm>
                <a:prstGeom prst="rect">
                  <a:avLst/>
                </a:prstGeom>
                <a:blipFill>
                  <a:blip r:embed="rId3"/>
                  <a:stretch>
                    <a:fillRect l="-1579" r="-1053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30464C-B0DC-4F6F-8103-28FC2950A82F}"/>
                    </a:ext>
                  </a:extLst>
                </p:cNvPr>
                <p:cNvSpPr txBox="1"/>
                <p:nvPr/>
              </p:nvSpPr>
              <p:spPr>
                <a:xfrm>
                  <a:off x="7835450" y="6738287"/>
                  <a:ext cx="3893811" cy="10527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/>
                    <a:t> </a:t>
                  </a:r>
                  <a:r>
                    <a:rPr lang="en-US" sz="1000" dirty="0" err="1"/>
                    <a:t>variabel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dependen</a:t>
                  </a:r>
                  <a:r>
                    <a:rPr lang="en-US" sz="1000" dirty="0"/>
                    <a:t> (</a:t>
                  </a:r>
                  <a:r>
                    <a:rPr lang="en-US" sz="1000" dirty="0" err="1"/>
                    <a:t>fcr</a:t>
                  </a:r>
                  <a:r>
                    <a:rPr lang="en-US" sz="1000" dirty="0"/>
                    <a:t>)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/>
                    <a:t> </a:t>
                  </a:r>
                  <a:r>
                    <a:rPr lang="en-US" sz="1000" dirty="0" err="1"/>
                    <a:t>titik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potong</a:t>
                  </a:r>
                  <a:r>
                    <a:rPr lang="en-US" sz="1000" dirty="0"/>
                    <a:t> (intercept)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/>
                    <a:t> </a:t>
                  </a:r>
                  <a:r>
                    <a:rPr lang="en-US" sz="1000" dirty="0" err="1"/>
                    <a:t>koefisien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regresi</a:t>
                  </a:r>
                  <a:r>
                    <a:rPr lang="en-US" sz="1000" dirty="0"/>
                    <a:t> linier (slope)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/>
                    <a:t> variabel </a:t>
                  </a:r>
                  <a:r>
                    <a:rPr lang="en-US" sz="1000" dirty="0" err="1"/>
                    <a:t>independen</a:t>
                  </a:r>
                  <a:r>
                    <a:rPr lang="en-US" sz="1000" dirty="0"/>
                    <a:t> (level PAM)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/>
                    <a:t> efek </a:t>
                  </a:r>
                  <a:r>
                    <a:rPr lang="en-US" sz="1000" dirty="0" err="1"/>
                    <a:t>acak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dari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perbedaan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studi</a:t>
                  </a:r>
                  <a:endParaRPr lang="en-US" sz="10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/>
                    <a:t>  </a:t>
                  </a:r>
                  <a:r>
                    <a:rPr lang="en-US" sz="1000" dirty="0" err="1"/>
                    <a:t>kesalahan</a:t>
                  </a:r>
                  <a:r>
                    <a:rPr lang="en-US" sz="1000" dirty="0"/>
                    <a:t> yang </a:t>
                  </a:r>
                  <a:r>
                    <a:rPr lang="en-US" sz="1000" dirty="0" err="1"/>
                    <a:t>tidak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dapat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dijelaskan</a:t>
                  </a:r>
                  <a:endParaRPr 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30464C-B0DC-4F6F-8103-28FC2950A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5450" y="6738287"/>
                  <a:ext cx="3893811" cy="10527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413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(Choi 2013)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FC9BC-CF96-441B-B7D4-1C2C56CD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8912"/>
            <a:ext cx="7940728" cy="40160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0504DD-0E6C-478B-AE1D-FD3B64F1BA6D}"/>
              </a:ext>
            </a:extLst>
          </p:cNvPr>
          <p:cNvSpPr/>
          <p:nvPr/>
        </p:nvSpPr>
        <p:spPr>
          <a:xfrm>
            <a:off x="546100" y="3103706"/>
            <a:ext cx="5029200" cy="146050"/>
          </a:xfrm>
          <a:prstGeom prst="rect">
            <a:avLst/>
          </a:prstGeom>
          <a:solidFill>
            <a:srgbClr val="D24726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511374" y="1801956"/>
            <a:ext cx="3248826" cy="616179"/>
            <a:chOff x="4626746" y="4267200"/>
            <a:chExt cx="3248826" cy="61617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Pengumpulan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</a:rPr>
                <a:t> KTI </a:t>
              </a:r>
              <a:r>
                <a:rPr lang="en-US" sz="1600" dirty="0" err="1">
                  <a:solidFill>
                    <a:schemeClr val="tx1"/>
                  </a:solidFill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dalam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spreadsheet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2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37DDC7-ED0F-46BD-B7E3-84AD9D9ED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4869"/>
              </p:ext>
            </p:extLst>
          </p:nvPr>
        </p:nvGraphicFramePr>
        <p:xfrm>
          <a:off x="533400" y="1687576"/>
          <a:ext cx="11125205" cy="40924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8132817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9382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4401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60058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994612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59158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1719720"/>
                    </a:ext>
                  </a:extLst>
                </a:gridCol>
                <a:gridCol w="750280">
                  <a:extLst>
                    <a:ext uri="{9D8B030D-6E8A-4147-A177-3AD203B41FA5}">
                      <a16:colId xmlns:a16="http://schemas.microsoft.com/office/drawing/2014/main" val="2067154959"/>
                    </a:ext>
                  </a:extLst>
                </a:gridCol>
                <a:gridCol w="773720">
                  <a:extLst>
                    <a:ext uri="{9D8B030D-6E8A-4147-A177-3AD203B41FA5}">
                      <a16:colId xmlns:a16="http://schemas.microsoft.com/office/drawing/2014/main" val="29820188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3494276"/>
                    </a:ext>
                  </a:extLst>
                </a:gridCol>
                <a:gridCol w="1031635">
                  <a:extLst>
                    <a:ext uri="{9D8B030D-6E8A-4147-A177-3AD203B41FA5}">
                      <a16:colId xmlns:a16="http://schemas.microsoft.com/office/drawing/2014/main" val="3589348563"/>
                    </a:ext>
                  </a:extLst>
                </a:gridCol>
                <a:gridCol w="1025765">
                  <a:extLst>
                    <a:ext uri="{9D8B030D-6E8A-4147-A177-3AD203B41FA5}">
                      <a16:colId xmlns:a16="http://schemas.microsoft.com/office/drawing/2014/main" val="1543130912"/>
                    </a:ext>
                  </a:extLst>
                </a:gridCol>
                <a:gridCol w="685805">
                  <a:extLst>
                    <a:ext uri="{9D8B030D-6E8A-4147-A177-3AD203B41FA5}">
                      <a16:colId xmlns:a16="http://schemas.microsoft.com/office/drawing/2014/main" val="106397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studi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pengarang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tahun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PAM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Level (mg/Kg as fed)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breed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r>
                        <a:rPr lang="en-US" sz="1200" b="1" u="none" strike="noStrike" dirty="0">
                          <a:effectLst/>
                        </a:rPr>
                        <a:t> starter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periode finisher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 </a:t>
                      </a:r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bb, Kg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pbbh</a:t>
                      </a:r>
                      <a:r>
                        <a:rPr lang="en-US" sz="1200" b="1" u="none" strike="noStrike" dirty="0">
                          <a:effectLst/>
                        </a:rPr>
                        <a:t>, g/</a:t>
                      </a:r>
                      <a:r>
                        <a:rPr lang="en-US" sz="1200" b="1" u="none" strike="noStrike" dirty="0" err="1">
                          <a:effectLst/>
                        </a:rPr>
                        <a:t>hari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starter kph, g/hari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fcr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11934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2013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22-35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737.0000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53.0500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49559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A3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747.9200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33.5200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53.4800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5862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PAM A3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90.0000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765.9800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34.3800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54.1000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1.5700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57373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803.9900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36.1900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55.9500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83156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821.0000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56.5200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413752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836.9600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37.7600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56.7100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76160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542.0000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41.3000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1.9300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46240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14-28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39.4000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1.8300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77609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4.0000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29-42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21.9000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38.9000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1.7800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83943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34.7000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6843145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/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B61206A-5CB8-4160-A678-4493D9F9AC4F}"/>
              </a:ext>
            </a:extLst>
          </p:cNvPr>
          <p:cNvSpPr/>
          <p:nvPr/>
        </p:nvSpPr>
        <p:spPr>
          <a:xfrm>
            <a:off x="6172200" y="6054990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D824BE-458D-40F3-AF89-0874328E9FFE}"/>
              </a:ext>
            </a:extLst>
          </p:cNvPr>
          <p:cNvSpPr/>
          <p:nvPr/>
        </p:nvSpPr>
        <p:spPr>
          <a:xfrm>
            <a:off x="6934200" y="6054990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5E9A54-7976-43A1-BCFC-10B94C5E6EE7}"/>
              </a:ext>
            </a:extLst>
          </p:cNvPr>
          <p:cNvSpPr/>
          <p:nvPr/>
        </p:nvSpPr>
        <p:spPr>
          <a:xfrm>
            <a:off x="4114800" y="605499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43C91-C6CF-4547-8195-E0DDB4DAC462}"/>
              </a:ext>
            </a:extLst>
          </p:cNvPr>
          <p:cNvSpPr/>
          <p:nvPr/>
        </p:nvSpPr>
        <p:spPr>
          <a:xfrm>
            <a:off x="3733800" y="1687576"/>
            <a:ext cx="1295400" cy="4092448"/>
          </a:xfrm>
          <a:prstGeom prst="rect">
            <a:avLst/>
          </a:prstGeom>
          <a:solidFill>
            <a:srgbClr val="F0A11F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F25F8C-AD0C-49DD-98E8-D7B738BEC5B8}"/>
              </a:ext>
            </a:extLst>
          </p:cNvPr>
          <p:cNvSpPr/>
          <p:nvPr/>
        </p:nvSpPr>
        <p:spPr>
          <a:xfrm>
            <a:off x="10972800" y="1698752"/>
            <a:ext cx="685805" cy="4092448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55E54-7AED-4D92-8C4C-12872FE49DD9}"/>
              </a:ext>
            </a:extLst>
          </p:cNvPr>
          <p:cNvSpPr/>
          <p:nvPr/>
        </p:nvSpPr>
        <p:spPr>
          <a:xfrm>
            <a:off x="533400" y="1698752"/>
            <a:ext cx="381000" cy="4092448"/>
          </a:xfrm>
          <a:prstGeom prst="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6B96E-17A3-40FC-9601-50A48A9277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b="1" dirty="0" err="1"/>
              <a:t>Mencari</a:t>
            </a:r>
            <a:r>
              <a:rPr lang="en-US" sz="1600" b="1" dirty="0"/>
              <a:t> </a:t>
            </a:r>
            <a:r>
              <a:rPr lang="en-US" sz="1600" b="1" dirty="0" err="1"/>
              <a:t>sumber</a:t>
            </a:r>
            <a:r>
              <a:rPr lang="en-US" sz="1600" b="1" dirty="0"/>
              <a:t> KTI </a:t>
            </a:r>
            <a:r>
              <a:rPr lang="en-US" sz="1600" dirty="0"/>
              <a:t>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kesesuaian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topik</a:t>
            </a:r>
            <a:r>
              <a:rPr lang="en-US" sz="1600" dirty="0"/>
              <a:t> meta-</a:t>
            </a:r>
            <a:r>
              <a:rPr lang="en-US" sz="1600" dirty="0" err="1"/>
              <a:t>analisis</a:t>
            </a:r>
            <a:r>
              <a:rPr lang="en-US" sz="1600" dirty="0"/>
              <a:t> dan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b="1" dirty="0" err="1"/>
              <a:t>tabulasi</a:t>
            </a:r>
            <a:r>
              <a:rPr lang="en-US" sz="1600" b="1" dirty="0"/>
              <a:t> data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rujukan</a:t>
            </a:r>
            <a:r>
              <a:rPr lang="en-US" sz="1600" dirty="0"/>
              <a:t> KTI </a:t>
            </a:r>
            <a:r>
              <a:rPr lang="en-US" sz="1600" dirty="0" err="1"/>
              <a:t>tersebut</a:t>
            </a:r>
            <a:r>
              <a:rPr lang="en-US" sz="1600" dirty="0"/>
              <a:t> (9 </a:t>
            </a:r>
            <a:r>
              <a:rPr lang="en-US" sz="1600" dirty="0" err="1"/>
              <a:t>Juni</a:t>
            </a:r>
            <a:r>
              <a:rPr lang="en-US" sz="1600" dirty="0"/>
              <a:t> 2022)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B6792B-FDB1-40A6-8B56-64FA1C86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Ke-1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BFC8D-4E28-443D-A48D-35EF2E352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8" t="20704" r="27220" b="13333"/>
          <a:stretch/>
        </p:blipFill>
        <p:spPr>
          <a:xfrm>
            <a:off x="7772400" y="2590800"/>
            <a:ext cx="2900264" cy="32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Selesai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Terima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kasih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2" r="12950"/>
          <a:stretch/>
        </p:blipFill>
        <p:spPr>
          <a:xfrm>
            <a:off x="6288700" y="953181"/>
            <a:ext cx="4876800" cy="52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2800" dirty="0" err="1">
                <a:cs typeface="Segoe UI" panose="020B0502040204020203" pitchFamily="34" charset="0"/>
              </a:rPr>
              <a:t>Referensi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A741F037-C079-4BDF-979B-6660053B3C4E}"/>
              </a:ext>
            </a:extLst>
          </p:cNvPr>
          <p:cNvSpPr txBox="1">
            <a:spLocks/>
          </p:cNvSpPr>
          <p:nvPr/>
        </p:nvSpPr>
        <p:spPr>
          <a:xfrm>
            <a:off x="609600" y="1676400"/>
            <a:ext cx="11049000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Choi S.C., </a:t>
            </a:r>
            <a:r>
              <a:rPr lang="en-US" sz="1600" dirty="0" err="1">
                <a:solidFill>
                  <a:schemeClr val="tx1"/>
                </a:solidFill>
              </a:rPr>
              <a:t>Ingale</a:t>
            </a:r>
            <a:r>
              <a:rPr lang="en-US" sz="1600" dirty="0">
                <a:solidFill>
                  <a:schemeClr val="tx1"/>
                </a:solidFill>
              </a:rPr>
              <a:t> S.L., Kim J.S., Park Y.K., Kwon I.K., Chae B.J., 2013. An antimicrobial peptide-A3: effects on growth performance, nutrient retention, intestinal and </a:t>
            </a:r>
            <a:r>
              <a:rPr lang="en-US" sz="1600" dirty="0" err="1">
                <a:solidFill>
                  <a:schemeClr val="tx1"/>
                </a:solidFill>
              </a:rPr>
              <a:t>faecal</a:t>
            </a:r>
            <a:r>
              <a:rPr lang="en-US" sz="1600" dirty="0">
                <a:solidFill>
                  <a:schemeClr val="tx1"/>
                </a:solidFill>
              </a:rPr>
              <a:t> microflora and intestinal morphology of broilers. Br. Poult. Sci. 54, 738–746, https://doi.org/10.1080/00071668.2013.838746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Sauvant</a:t>
            </a:r>
            <a:r>
              <a:rPr lang="en-US" sz="1600" dirty="0">
                <a:solidFill>
                  <a:schemeClr val="tx1"/>
                </a:solidFill>
              </a:rPr>
              <a:t> D., </a:t>
            </a:r>
            <a:r>
              <a:rPr lang="en-US" sz="1600" dirty="0" err="1">
                <a:solidFill>
                  <a:schemeClr val="tx1"/>
                </a:solidFill>
              </a:rPr>
              <a:t>Schmidely</a:t>
            </a:r>
            <a:r>
              <a:rPr lang="en-US" sz="1600" dirty="0">
                <a:solidFill>
                  <a:schemeClr val="tx1"/>
                </a:solidFill>
              </a:rPr>
              <a:t> P., </a:t>
            </a:r>
            <a:r>
              <a:rPr lang="en-US" sz="1600" dirty="0" err="1">
                <a:solidFill>
                  <a:schemeClr val="tx1"/>
                </a:solidFill>
              </a:rPr>
              <a:t>Daudin</a:t>
            </a:r>
            <a:r>
              <a:rPr lang="en-US" sz="1600" dirty="0">
                <a:solidFill>
                  <a:schemeClr val="tx1"/>
                </a:solidFill>
              </a:rPr>
              <a:t> J.J., St-Pierre N.R., 2008. Meta-analyses of experimental data in animal nutrition. Animal 2, 1203–1214, https://doi.org/10.1017/s1751731108002280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St-Pierre N.R., 2001. Invited review: integrating quantitative findings from multiple studies using mixed model methodology. J. Dairy Sci. 84, 741–755, https://doi.org/10.3168/jds.S0022-0302(01)74530-4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Yanza</a:t>
            </a:r>
            <a:r>
              <a:rPr lang="en-US" sz="1600" dirty="0">
                <a:solidFill>
                  <a:schemeClr val="tx1"/>
                </a:solidFill>
              </a:rPr>
              <a:t>, Y.R. </a:t>
            </a:r>
            <a:r>
              <a:rPr lang="en-US" sz="1600" i="1" dirty="0">
                <a:solidFill>
                  <a:schemeClr val="tx1"/>
                </a:solidFill>
              </a:rPr>
              <a:t>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al</a:t>
            </a:r>
            <a:r>
              <a:rPr lang="en-US" sz="1600" dirty="0">
                <a:solidFill>
                  <a:schemeClr val="tx1"/>
                </a:solidFill>
              </a:rPr>
              <a:t>., 2020. The effects of dietary medium-chain fatty acids on ruminal methanogenesis and fermentation in vitro and in vivo: A meta-analysis. </a:t>
            </a:r>
            <a:r>
              <a:rPr lang="en-US" sz="1600" dirty="0" err="1">
                <a:solidFill>
                  <a:schemeClr val="tx1"/>
                </a:solidFill>
              </a:rPr>
              <a:t>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Presentasi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Pengertian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85812"/>
            <a:ext cx="11290300" cy="6239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metodologi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statistik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mensintesis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berbagai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independent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Koricheva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2013).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5A937-BC3B-4D3C-BADF-A2347B82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t="30083" r="7425" b="30702"/>
          <a:stretch/>
        </p:blipFill>
        <p:spPr>
          <a:xfrm>
            <a:off x="2781299" y="2514600"/>
            <a:ext cx="6629402" cy="21336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D25427-BD25-486E-81CE-9DE10A420B55}"/>
              </a:ext>
            </a:extLst>
          </p:cNvPr>
          <p:cNvSpPr txBox="1">
            <a:spLocks/>
          </p:cNvSpPr>
          <p:nvPr/>
        </p:nvSpPr>
        <p:spPr>
          <a:xfrm>
            <a:off x="4953000" y="4648200"/>
            <a:ext cx="2438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Karya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tulis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ilmiah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KTI</a:t>
            </a: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belum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dipublikasikan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73D2D09-A9B4-407F-92ED-AF24811C81F9}"/>
              </a:ext>
            </a:extLst>
          </p:cNvPr>
          <p:cNvSpPr txBox="1">
            <a:spLocks/>
          </p:cNvSpPr>
          <p:nvPr/>
        </p:nvSpPr>
        <p:spPr>
          <a:xfrm>
            <a:off x="7467600" y="4629539"/>
            <a:ext cx="2095501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Pengetahuan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Gambaran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fenomena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2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Menentukan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dan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menghimpun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26051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perlu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dicermati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Menentukan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topik</a:t>
            </a:r>
            <a:endParaRPr lang="en-US" sz="16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Mengumpulkan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menyeleksi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dirujuk</a:t>
            </a:r>
            <a:endParaRPr lang="en-US" sz="1600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terpilih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ditabulasi</a:t>
            </a:r>
            <a:endParaRPr lang="en-US" sz="16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9E957-AFC3-4CDC-A1B5-DA7F54BE0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7" t="16422" r="30669" b="25669"/>
          <a:stretch/>
        </p:blipFill>
        <p:spPr>
          <a:xfrm>
            <a:off x="6096000" y="1886959"/>
            <a:ext cx="4719734" cy="44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Membuat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(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Yanza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2020)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4638199" y="1828800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0FC58-62CE-4881-9E45-376C51311F7A}"/>
              </a:ext>
            </a:extLst>
          </p:cNvPr>
          <p:cNvGrpSpPr/>
          <p:nvPr/>
        </p:nvGrpSpPr>
        <p:grpSpPr>
          <a:xfrm>
            <a:off x="4689390" y="3124200"/>
            <a:ext cx="493917" cy="409838"/>
            <a:chOff x="2679151" y="3410840"/>
            <a:chExt cx="493917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E3BF4CBA-96D8-844A-846E-482C93C4A9BA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13764" y="341084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2">
              <a:extLst>
                <a:ext uri="{FF2B5EF4-FFF2-40B4-BE49-F238E27FC236}">
                  <a16:creationId xmlns:a16="http://schemas.microsoft.com/office/drawing/2014/main" id="{4EE65486-1766-B74A-9043-DE141DDF436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79151" y="3417878"/>
              <a:ext cx="49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91E90-DF75-43EF-A971-7825C203A30E}"/>
              </a:ext>
            </a:extLst>
          </p:cNvPr>
          <p:cNvGrpSpPr/>
          <p:nvPr/>
        </p:nvGrpSpPr>
        <p:grpSpPr>
          <a:xfrm>
            <a:off x="4625128" y="5181600"/>
            <a:ext cx="558179" cy="409838"/>
            <a:chOff x="4625128" y="5181600"/>
            <a:chExt cx="558179" cy="409838"/>
          </a:xfrm>
        </p:grpSpPr>
        <p:sp>
          <p:nvSpPr>
            <p:cNvPr id="45" name="Oval 44" descr="Small circle">
              <a:extLst>
                <a:ext uri="{FF2B5EF4-FFF2-40B4-BE49-F238E27FC236}">
                  <a16:creationId xmlns:a16="http://schemas.microsoft.com/office/drawing/2014/main" id="{7BB2B4E3-317E-FC4B-B166-28E804B11BF6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4691677" y="518160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3">
              <a:extLst>
                <a:ext uri="{FF2B5EF4-FFF2-40B4-BE49-F238E27FC236}">
                  <a16:creationId xmlns:a16="http://schemas.microsoft.com/office/drawing/2014/main" id="{04248951-1086-2B45-ACBA-B055B8A9B12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625128" y="5205536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183307" y="1905000"/>
            <a:ext cx="4380515" cy="3944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Dependen</a:t>
            </a:r>
            <a:r>
              <a:rPr lang="en-US" sz="1600" b="1" dirty="0">
                <a:solidFill>
                  <a:schemeClr val="tx1"/>
                </a:solidFill>
              </a:rPr>
              <a:t> (Y)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Dosis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aditif</a:t>
            </a:r>
            <a:r>
              <a:rPr lang="en-US" sz="1600" dirty="0">
                <a:solidFill>
                  <a:schemeClr val="tx1"/>
                </a:solidFill>
              </a:rPr>
              <a:t> (mg/Kg as fed) dan level </a:t>
            </a:r>
            <a:r>
              <a:rPr lang="en-US" sz="1600" dirty="0" err="1">
                <a:solidFill>
                  <a:schemeClr val="tx1"/>
                </a:solidFill>
              </a:rPr>
              <a:t>pemberian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(% as fed)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Subjek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Ruminansia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kambing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domba</a:t>
            </a:r>
            <a:r>
              <a:rPr lang="en-US" sz="1600" dirty="0">
                <a:solidFill>
                  <a:schemeClr val="tx1"/>
                </a:solidFill>
              </a:rPr>
              <a:t>) dan </a:t>
            </a:r>
            <a:r>
              <a:rPr lang="en-US" sz="1600" dirty="0" err="1">
                <a:solidFill>
                  <a:schemeClr val="tx1"/>
                </a:solidFill>
              </a:rPr>
              <a:t>monogastrik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ayam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pedaging</a:t>
            </a:r>
            <a:r>
              <a:rPr lang="en-US" sz="1600" dirty="0">
                <a:solidFill>
                  <a:schemeClr val="tx1"/>
                </a:solidFill>
              </a:rPr>
              <a:t>/broiler dan </a:t>
            </a:r>
            <a:r>
              <a:rPr lang="en-US" sz="1600" dirty="0" err="1">
                <a:solidFill>
                  <a:schemeClr val="tx1"/>
                </a:solidFill>
              </a:rPr>
              <a:t>babi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Independen</a:t>
            </a:r>
            <a:r>
              <a:rPr lang="en-US" sz="1600" b="1" dirty="0">
                <a:solidFill>
                  <a:schemeClr val="tx1"/>
                </a:solidFill>
              </a:rPr>
              <a:t> (X)</a:t>
            </a:r>
            <a:r>
              <a:rPr lang="en-US" sz="1600" dirty="0">
                <a:solidFill>
                  <a:schemeClr val="tx1"/>
                </a:solidFill>
              </a:rPr>
              <a:t>: Parameter </a:t>
            </a:r>
            <a:r>
              <a:rPr lang="en-US" sz="1600" dirty="0" err="1">
                <a:solidFill>
                  <a:schemeClr val="tx1"/>
                </a:solidFill>
              </a:rPr>
              <a:t>performa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(bb, g), </a:t>
            </a:r>
            <a:r>
              <a:rPr lang="en-US" sz="1600" dirty="0" err="1">
                <a:solidFill>
                  <a:schemeClr val="tx1"/>
                </a:solidFill>
              </a:rPr>
              <a:t>pertambahan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pbbh</a:t>
            </a:r>
            <a:r>
              <a:rPr lang="en-US" sz="1600" dirty="0">
                <a:solidFill>
                  <a:schemeClr val="tx1"/>
                </a:solidFill>
              </a:rPr>
              <a:t>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konsumsi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(kph,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dan </a:t>
            </a:r>
            <a:r>
              <a:rPr lang="en-US" sz="1600" dirty="0" err="1">
                <a:solidFill>
                  <a:schemeClr val="tx1"/>
                </a:solidFill>
              </a:rPr>
              <a:t>konversi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fcr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13206-889E-4EAD-BB71-BD3AF41C5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4" r="37595"/>
          <a:stretch/>
        </p:blipFill>
        <p:spPr>
          <a:xfrm>
            <a:off x="2514600" y="1559775"/>
            <a:ext cx="1752600" cy="44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inspirasi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2B9E3-F821-48D0-9437-D3DC175F5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0" t="23333" r="12296" b="15556"/>
          <a:stretch/>
        </p:blipFill>
        <p:spPr>
          <a:xfrm>
            <a:off x="3467100" y="1371600"/>
            <a:ext cx="5257800" cy="375557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6FD17F5-910A-4F70-B70B-7F61910816D2}"/>
              </a:ext>
            </a:extLst>
          </p:cNvPr>
          <p:cNvGrpSpPr/>
          <p:nvPr/>
        </p:nvGrpSpPr>
        <p:grpSpPr>
          <a:xfrm>
            <a:off x="5829300" y="5135027"/>
            <a:ext cx="3526654" cy="409838"/>
            <a:chOff x="4626746" y="4267200"/>
            <a:chExt cx="3526654" cy="40983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DBC2DB8-C32E-442B-BFD1-6D2DF18A033D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19" name="Oval 18" descr="Small circle">
                <a:extLst>
                  <a:ext uri="{FF2B5EF4-FFF2-40B4-BE49-F238E27FC236}">
                    <a16:creationId xmlns:a16="http://schemas.microsoft.com/office/drawing/2014/main" id="{A6976763-B918-44A3-8B74-4AA52AAC80F0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 descr="Number 2">
                <a:extLst>
                  <a:ext uri="{FF2B5EF4-FFF2-40B4-BE49-F238E27FC236}">
                    <a16:creationId xmlns:a16="http://schemas.microsoft.com/office/drawing/2014/main" id="{486D15DF-477D-4B4E-AB35-0709C65126C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97D1BA-6B97-4E74-921D-0F6624CAD7B7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Topik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unik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lainnya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008C4A-C64D-45E3-8223-FC508968C201}"/>
              </a:ext>
            </a:extLst>
          </p:cNvPr>
          <p:cNvGrpSpPr/>
          <p:nvPr/>
        </p:nvGrpSpPr>
        <p:grpSpPr>
          <a:xfrm>
            <a:off x="6274892" y="4289547"/>
            <a:ext cx="3364408" cy="638438"/>
            <a:chOff x="4645796" y="3048448"/>
            <a:chExt cx="3364408" cy="638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B015167-2661-44E4-98D5-A091CBE4EAC1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4" name="Oval 23" descr="Small circle">
                <a:extLst>
                  <a:ext uri="{FF2B5EF4-FFF2-40B4-BE49-F238E27FC236}">
                    <a16:creationId xmlns:a16="http://schemas.microsoft.com/office/drawing/2014/main" id="{03CC87A5-8A88-4836-8E35-D7020E37B55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 descr="Number 1">
                <a:extLst>
                  <a:ext uri="{FF2B5EF4-FFF2-40B4-BE49-F238E27FC236}">
                    <a16:creationId xmlns:a16="http://schemas.microsoft.com/office/drawing/2014/main" id="{F5C39707-415C-40E6-9251-729DB47E3FB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DA6859-85F4-4B79-BA3B-0ACFBA28C06B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600" dirty="0" err="1"/>
                <a:t>Riset</a:t>
              </a:r>
              <a:r>
                <a:rPr lang="en-US" sz="1600" dirty="0"/>
                <a:t> </a:t>
              </a:r>
              <a:r>
                <a:rPr lang="en-US" sz="1600" dirty="0" err="1"/>
                <a:t>tentang</a:t>
              </a:r>
              <a:r>
                <a:rPr lang="en-US" sz="1600" dirty="0"/>
                <a:t> </a:t>
              </a:r>
              <a:r>
                <a:rPr lang="en-US" sz="1600" dirty="0" err="1"/>
                <a:t>bahan</a:t>
              </a:r>
              <a:r>
                <a:rPr lang="en-US" sz="1600" dirty="0"/>
                <a:t> </a:t>
              </a:r>
              <a:r>
                <a:rPr lang="en-US" sz="1600" dirty="0" err="1"/>
                <a:t>baku</a:t>
              </a:r>
              <a:r>
                <a:rPr lang="en-US" sz="1600" dirty="0"/>
                <a:t> </a:t>
              </a:r>
              <a:r>
                <a:rPr lang="en-US" sz="1600" b="1" dirty="0" err="1"/>
                <a:t>lokal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</a:t>
              </a:r>
              <a:r>
                <a:rPr lang="en-US" sz="1600" dirty="0"/>
                <a:t> </a:t>
              </a:r>
              <a:r>
                <a:rPr lang="en-US" sz="1600" b="1" dirty="0" err="1"/>
                <a:t>ketersedian</a:t>
              </a:r>
              <a:r>
                <a:rPr lang="en-US" sz="1600" b="1" dirty="0"/>
                <a:t> KTI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27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Pencarian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seleksi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KTI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220482" y="2131042"/>
            <a:ext cx="4380515" cy="198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1C74-3A11-4F7F-BE81-314263F47431}"/>
              </a:ext>
            </a:extLst>
          </p:cNvPr>
          <p:cNvGrpSpPr/>
          <p:nvPr/>
        </p:nvGrpSpPr>
        <p:grpSpPr>
          <a:xfrm>
            <a:off x="6760346" y="5385999"/>
            <a:ext cx="3526654" cy="1108622"/>
            <a:chOff x="4626746" y="4267200"/>
            <a:chExt cx="3526654" cy="11086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30FC58-62CE-4881-9E45-376C51311F7A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43" name="Oval 42" descr="Small circle">
                <a:extLst>
                  <a:ext uri="{FF2B5EF4-FFF2-40B4-BE49-F238E27FC236}">
                    <a16:creationId xmlns:a16="http://schemas.microsoft.com/office/drawing/2014/main" id="{E3BF4CBA-96D8-844A-846E-482C93C4A9BA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 descr="Number 2">
                <a:extLst>
                  <a:ext uri="{FF2B5EF4-FFF2-40B4-BE49-F238E27FC236}">
                    <a16:creationId xmlns:a16="http://schemas.microsoft.com/office/drawing/2014/main" id="{4EE65486-1766-B74A-9043-DE141DDF4363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72DD2-4AEF-444E-933C-CBC2B4BD649A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Seleksi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level/</a:t>
              </a:r>
              <a:r>
                <a:rPr lang="en-US" sz="1600" dirty="0" err="1">
                  <a:solidFill>
                    <a:schemeClr val="tx1"/>
                  </a:solidFill>
                </a:rPr>
                <a:t>dosis</a:t>
              </a:r>
              <a:r>
                <a:rPr lang="en-US" sz="1600" dirty="0"/>
                <a:t> </a:t>
              </a:r>
              <a:r>
                <a:rPr lang="en-US" sz="1600" dirty="0" err="1"/>
                <a:t>tertera</a:t>
              </a:r>
              <a:r>
                <a:rPr lang="en-US" sz="1600" dirty="0"/>
                <a:t>, </a:t>
              </a:r>
              <a:r>
                <a:rPr lang="en-US" sz="1600" b="1" dirty="0" err="1">
                  <a:solidFill>
                    <a:schemeClr val="tx1"/>
                  </a:solidFill>
                </a:rPr>
                <a:t>ternak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ayam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pedaging</a:t>
              </a:r>
              <a:r>
                <a:rPr lang="en-US" sz="1600" dirty="0">
                  <a:solidFill>
                    <a:schemeClr val="tx1"/>
                  </a:solidFill>
                </a:rPr>
                <a:t>/broiler), dan parameter </a:t>
              </a:r>
              <a:r>
                <a:rPr lang="en-US" sz="1600" dirty="0" err="1">
                  <a:solidFill>
                    <a:schemeClr val="tx1"/>
                  </a:solidFill>
                </a:rPr>
                <a:t>performa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3D41D-BABA-46BD-ADD8-8CC302771079}"/>
              </a:ext>
            </a:extLst>
          </p:cNvPr>
          <p:cNvGrpSpPr/>
          <p:nvPr/>
        </p:nvGrpSpPr>
        <p:grpSpPr>
          <a:xfrm>
            <a:off x="1864817" y="5353507"/>
            <a:ext cx="3364408" cy="884660"/>
            <a:chOff x="4645796" y="3048448"/>
            <a:chExt cx="3364408" cy="8846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1A0635-5495-48B6-B6E3-2C41744E873E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Sumber</a:t>
              </a:r>
              <a:r>
                <a:rPr lang="en-US" sz="1600" dirty="0">
                  <a:solidFill>
                    <a:schemeClr val="tx1"/>
                  </a:solidFill>
                </a:rPr>
                <a:t>: Basis data </a:t>
              </a:r>
              <a:r>
                <a:rPr lang="en-US" sz="1600" b="1" dirty="0" err="1">
                  <a:solidFill>
                    <a:schemeClr val="tx1"/>
                  </a:solidFill>
                </a:rPr>
                <a:t>scopus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 google </a:t>
              </a:r>
              <a:r>
                <a:rPr lang="en-US" sz="1600" b="1" dirty="0">
                  <a:sym typeface="Wingdings" panose="05000000000000000000" pitchFamily="2" charset="2"/>
                </a:rPr>
                <a:t>scholar</a:t>
              </a:r>
              <a:r>
                <a:rPr lang="en-US" sz="1600" dirty="0">
                  <a:sym typeface="Wingdings" panose="05000000000000000000" pitchFamily="2" charset="2"/>
                </a:rPr>
                <a:t> dan </a:t>
              </a:r>
              <a:r>
                <a:rPr lang="en-US" sz="1600" b="1" dirty="0">
                  <a:sym typeface="Wingdings" panose="05000000000000000000" pitchFamily="2" charset="2"/>
                </a:rPr>
                <a:t>science direct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8094A-7669-409B-988E-64D66E0C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26009" r="13253" b="26009"/>
          <a:stretch/>
        </p:blipFill>
        <p:spPr>
          <a:xfrm>
            <a:off x="1981200" y="15240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Pembatasan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KTI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220482" y="2131042"/>
            <a:ext cx="4380515" cy="198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58F3F-9B77-485D-A53E-22D69ABF7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3" t="12404" r="27220" b="12040"/>
          <a:stretch/>
        </p:blipFill>
        <p:spPr>
          <a:xfrm>
            <a:off x="3657600" y="1371600"/>
            <a:ext cx="438051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3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Kriteria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seleksi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1C74-3A11-4F7F-BE81-314263F47431}"/>
              </a:ext>
            </a:extLst>
          </p:cNvPr>
          <p:cNvGrpSpPr/>
          <p:nvPr/>
        </p:nvGrpSpPr>
        <p:grpSpPr>
          <a:xfrm>
            <a:off x="6657610" y="3131289"/>
            <a:ext cx="3526654" cy="2093507"/>
            <a:chOff x="4626746" y="4267200"/>
            <a:chExt cx="3526654" cy="20935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30FC58-62CE-4881-9E45-376C51311F7A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43" name="Oval 42" descr="Small circle">
                <a:extLst>
                  <a:ext uri="{FF2B5EF4-FFF2-40B4-BE49-F238E27FC236}">
                    <a16:creationId xmlns:a16="http://schemas.microsoft.com/office/drawing/2014/main" id="{E3BF4CBA-96D8-844A-846E-482C93C4A9BA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 descr="Number 2">
                <a:extLst>
                  <a:ext uri="{FF2B5EF4-FFF2-40B4-BE49-F238E27FC236}">
                    <a16:creationId xmlns:a16="http://schemas.microsoft.com/office/drawing/2014/main" id="{4EE65486-1766-B74A-9043-DE141DDF4363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72DD2-4AEF-444E-933C-CBC2B4BD649A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Subjek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menggunakan</a:t>
              </a:r>
              <a:r>
                <a:rPr lang="en-US" sz="1600" dirty="0">
                  <a:solidFill>
                    <a:schemeClr val="tx1"/>
                  </a:solidFill>
                </a:rPr>
                <a:t> subject </a:t>
              </a:r>
              <a:r>
                <a:rPr lang="en-US" sz="1600" dirty="0" err="1">
                  <a:solidFill>
                    <a:schemeClr val="tx1"/>
                  </a:solidFill>
                </a:rPr>
                <a:t>penelitian</a:t>
              </a:r>
              <a:r>
                <a:rPr lang="en-US" sz="1600" dirty="0">
                  <a:solidFill>
                    <a:schemeClr val="tx1"/>
                  </a:solidFill>
                </a:rPr>
                <a:t> yang </a:t>
              </a:r>
              <a:r>
                <a:rPr lang="en-US" sz="1600" dirty="0" err="1">
                  <a:solidFill>
                    <a:schemeClr val="tx1"/>
                  </a:solidFill>
                </a:rPr>
                <a:t>sama</a:t>
              </a:r>
              <a:r>
                <a:rPr lang="en-US" sz="1600" dirty="0"/>
                <a:t>, kalua </a:t>
              </a:r>
              <a:r>
                <a:rPr lang="en-US" sz="1600" dirty="0" err="1"/>
                <a:t>berbeda</a:t>
              </a:r>
              <a:r>
                <a:rPr lang="en-US" sz="1600" dirty="0"/>
                <a:t> </a:t>
              </a:r>
              <a:r>
                <a:rPr lang="en-US" sz="1600" dirty="0" err="1"/>
                <a:t>terutama</a:t>
              </a:r>
              <a:r>
                <a:rPr lang="en-US" sz="1600" dirty="0"/>
                <a:t> </a:t>
              </a:r>
              <a:r>
                <a:rPr lang="en-US" sz="1600" dirty="0" err="1"/>
                <a:t>komparasi</a:t>
              </a:r>
              <a:r>
                <a:rPr lang="en-US" sz="1600" dirty="0"/>
                <a:t> </a:t>
              </a:r>
              <a:r>
                <a:rPr lang="en-US" sz="1600" dirty="0" err="1"/>
                <a:t>studi</a:t>
              </a:r>
              <a:r>
                <a:rPr lang="en-US" sz="1600" dirty="0"/>
                <a:t> </a:t>
              </a:r>
              <a:r>
                <a:rPr lang="en-US" sz="1600" dirty="0" err="1"/>
                <a:t>ternak</a:t>
              </a:r>
              <a:r>
                <a:rPr lang="en-US" sz="1600" dirty="0"/>
                <a:t> </a:t>
              </a:r>
              <a:r>
                <a:rPr lang="en-US" sz="1600" dirty="0" err="1"/>
                <a:t>ruminansia</a:t>
              </a:r>
              <a:r>
                <a:rPr lang="en-US" sz="1600" dirty="0"/>
                <a:t> </a:t>
              </a:r>
              <a:r>
                <a:rPr lang="en-US" sz="1600" dirty="0" err="1"/>
                <a:t>maka</a:t>
              </a:r>
              <a:r>
                <a:rPr lang="en-US" sz="1600" dirty="0"/>
                <a:t> </a:t>
              </a:r>
              <a:r>
                <a:rPr lang="en-US" sz="1600" dirty="0" err="1"/>
                <a:t>konversi</a:t>
              </a:r>
              <a:r>
                <a:rPr lang="en-US" sz="1600" dirty="0"/>
                <a:t> parameter yang </a:t>
              </a:r>
              <a:r>
                <a:rPr lang="en-US" sz="1600" dirty="0" err="1"/>
                <a:t>terpengaruh</a:t>
              </a:r>
              <a:r>
                <a:rPr lang="en-US" sz="1600" dirty="0"/>
                <a:t> oleh masa dan volume </a:t>
              </a:r>
              <a:r>
                <a:rPr lang="en-US" sz="1600" dirty="0" err="1"/>
                <a:t>tubuh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bentuk</a:t>
              </a:r>
              <a:r>
                <a:rPr lang="en-US" sz="1600" dirty="0"/>
                <a:t> </a:t>
              </a:r>
              <a:r>
                <a:rPr lang="en-US" sz="1600" dirty="0" err="1"/>
                <a:t>bobot</a:t>
              </a:r>
              <a:r>
                <a:rPr lang="en-US" sz="1600" dirty="0"/>
                <a:t> badan </a:t>
              </a:r>
              <a:r>
                <a:rPr lang="en-US" sz="1600" dirty="0" err="1"/>
                <a:t>metabolis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3D41D-BABA-46BD-ADD8-8CC302771079}"/>
              </a:ext>
            </a:extLst>
          </p:cNvPr>
          <p:cNvGrpSpPr/>
          <p:nvPr/>
        </p:nvGrpSpPr>
        <p:grpSpPr>
          <a:xfrm>
            <a:off x="6692223" y="1984654"/>
            <a:ext cx="3364408" cy="884660"/>
            <a:chOff x="4645796" y="3048448"/>
            <a:chExt cx="3364408" cy="8846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1A0635-5495-48B6-B6E3-2C41744E873E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Level (</a:t>
              </a:r>
              <a:r>
                <a:rPr lang="en-US" sz="1600" b="1" dirty="0" err="1">
                  <a:solidFill>
                    <a:schemeClr val="tx1"/>
                  </a:solidFill>
                </a:rPr>
                <a:t>perlakuan</a:t>
              </a:r>
              <a:r>
                <a:rPr lang="en-US" sz="1600" b="1" dirty="0">
                  <a:solidFill>
                    <a:schemeClr val="tx1"/>
                  </a:solidFill>
                </a:rPr>
                <a:t>)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harus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sama</a:t>
              </a:r>
              <a:r>
                <a:rPr lang="en-US" sz="1600" dirty="0">
                  <a:solidFill>
                    <a:schemeClr val="tx1"/>
                  </a:solidFill>
                </a:rPr>
                <a:t> dan </a:t>
              </a:r>
              <a:r>
                <a:rPr lang="en-US" sz="1600" dirty="0" err="1">
                  <a:solidFill>
                    <a:schemeClr val="tx1"/>
                  </a:solidFill>
                </a:rPr>
                <a:t>kalau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sama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bisa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dikonversi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D5C3BE-2845-4FE2-B996-E821D4187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13306" r="24602" b="12499"/>
          <a:stretch/>
        </p:blipFill>
        <p:spPr>
          <a:xfrm>
            <a:off x="951788" y="1295400"/>
            <a:ext cx="5273407" cy="547143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7FE0322-54DE-4F26-AA6A-2281CD137B53}"/>
              </a:ext>
            </a:extLst>
          </p:cNvPr>
          <p:cNvGrpSpPr/>
          <p:nvPr/>
        </p:nvGrpSpPr>
        <p:grpSpPr>
          <a:xfrm>
            <a:off x="6621229" y="5120270"/>
            <a:ext cx="3364408" cy="884660"/>
            <a:chOff x="4645796" y="3048448"/>
            <a:chExt cx="3364408" cy="8846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188236F-DDAF-4329-A165-AAC15030123C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2" name="Oval 21" descr="Small circle">
                <a:extLst>
                  <a:ext uri="{FF2B5EF4-FFF2-40B4-BE49-F238E27FC236}">
                    <a16:creationId xmlns:a16="http://schemas.microsoft.com/office/drawing/2014/main" id="{550E17C7-B9CA-442D-B0FD-A384DA8C46B8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 descr="Number 1">
                <a:extLst>
                  <a:ext uri="{FF2B5EF4-FFF2-40B4-BE49-F238E27FC236}">
                    <a16:creationId xmlns:a16="http://schemas.microsoft.com/office/drawing/2014/main" id="{A40D5B9B-013D-47CC-8BC2-2A7E2EBE54E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iii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721920-1502-4CF3-93BA-DB1844E14F53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Parameter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sama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seperti</a:t>
              </a:r>
              <a:r>
                <a:rPr lang="en-US" sz="1600" dirty="0">
                  <a:solidFill>
                    <a:schemeClr val="tx1"/>
                  </a:solidFill>
                </a:rPr>
                <a:t> level </a:t>
              </a:r>
              <a:r>
                <a:rPr lang="en-US" sz="1600" dirty="0" err="1">
                  <a:solidFill>
                    <a:schemeClr val="tx1"/>
                  </a:solidFill>
                </a:rPr>
                <a:t>perhatikan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satua</a:t>
              </a:r>
              <a:r>
                <a:rPr lang="en-US" sz="1600" dirty="0" err="1"/>
                <a:t>n</a:t>
              </a:r>
              <a:r>
                <a:rPr lang="en-US" sz="1600" dirty="0"/>
                <a:t> yang </a:t>
              </a:r>
              <a:r>
                <a:rPr lang="en-US" sz="1600" dirty="0" err="1"/>
                <a:t>digunakan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30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Pencarian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sumber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247E8-359D-4D35-999E-B5A871B5D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r="34446" b="3637"/>
          <a:stretch/>
        </p:blipFill>
        <p:spPr>
          <a:xfrm>
            <a:off x="4825046" y="2390506"/>
            <a:ext cx="3775486" cy="385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D1C2-B25E-4212-B060-4D42FBC6D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1" r="24249"/>
          <a:stretch/>
        </p:blipFill>
        <p:spPr>
          <a:xfrm>
            <a:off x="721693" y="1663800"/>
            <a:ext cx="4019884" cy="4611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4AB4EE-A3F1-4107-B147-97F4E02C2CC2}"/>
              </a:ext>
            </a:extLst>
          </p:cNvPr>
          <p:cNvSpPr/>
          <p:nvPr/>
        </p:nvSpPr>
        <p:spPr>
          <a:xfrm>
            <a:off x="838200" y="2390506"/>
            <a:ext cx="3786278" cy="962294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44A9D-CE08-40F2-A66C-3F5B030958C4}"/>
              </a:ext>
            </a:extLst>
          </p:cNvPr>
          <p:cNvSpPr/>
          <p:nvPr/>
        </p:nvSpPr>
        <p:spPr>
          <a:xfrm>
            <a:off x="4825046" y="5410200"/>
            <a:ext cx="3775486" cy="914400"/>
          </a:xfrm>
          <a:prstGeom prst="rect">
            <a:avLst/>
          </a:prstGeom>
          <a:noFill/>
          <a:ln w="57150">
            <a:solidFill>
              <a:srgbClr val="F4D7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096C0-5564-41CB-8E15-616C65E7B373}"/>
              </a:ext>
            </a:extLst>
          </p:cNvPr>
          <p:cNvGrpSpPr/>
          <p:nvPr/>
        </p:nvGrpSpPr>
        <p:grpSpPr>
          <a:xfrm>
            <a:off x="8684000" y="1663800"/>
            <a:ext cx="3012699" cy="1281309"/>
            <a:chOff x="8332292" y="1113692"/>
            <a:chExt cx="3364408" cy="13624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8CE6929-FA3C-42E1-B43C-06AA2D2F69AD}"/>
                </a:ext>
              </a:extLst>
            </p:cNvPr>
            <p:cNvGrpSpPr/>
            <p:nvPr/>
          </p:nvGrpSpPr>
          <p:grpSpPr>
            <a:xfrm>
              <a:off x="8332292" y="1538870"/>
              <a:ext cx="3364408" cy="937306"/>
              <a:chOff x="4645796" y="3048448"/>
              <a:chExt cx="3364408" cy="93730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9B98C45-0552-4C7B-96F5-08B0674BAD76}"/>
                  </a:ext>
                </a:extLst>
              </p:cNvPr>
              <p:cNvGrpSpPr/>
              <p:nvPr/>
            </p:nvGrpSpPr>
            <p:grpSpPr>
              <a:xfrm>
                <a:off x="4645796" y="3048448"/>
                <a:ext cx="558179" cy="409838"/>
                <a:chOff x="2647828" y="2417770"/>
                <a:chExt cx="558179" cy="409838"/>
              </a:xfrm>
            </p:grpSpPr>
            <p:sp>
              <p:nvSpPr>
                <p:cNvPr id="26" name="Oval 25" descr="Small circle">
                  <a:extLst>
                    <a:ext uri="{FF2B5EF4-FFF2-40B4-BE49-F238E27FC236}">
                      <a16:creationId xmlns:a16="http://schemas.microsoft.com/office/drawing/2014/main" id="{CD012655-3CC3-4643-9C8D-85DC40A0DD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20454" y="241777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 descr="Number 1">
                  <a:extLst>
                    <a:ext uri="{FF2B5EF4-FFF2-40B4-BE49-F238E27FC236}">
                      <a16:creationId xmlns:a16="http://schemas.microsoft.com/office/drawing/2014/main" id="{B9360687-2090-4277-AAA6-8CE8C3035E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47828" y="2434164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FB22A4-F3A6-48E8-9CE8-9CD5BE49061B}"/>
                  </a:ext>
                </a:extLst>
              </p:cNvPr>
              <p:cNvSpPr txBox="1"/>
              <p:nvPr/>
            </p:nvSpPr>
            <p:spPr>
              <a:xfrm>
                <a:off x="5114604" y="3102111"/>
                <a:ext cx="2895600" cy="88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Sumber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Basis data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scopus</a:t>
                </a:r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google </a:t>
                </a:r>
                <a:r>
                  <a:rPr lang="en-US" sz="1600" b="1" dirty="0">
                    <a:sym typeface="Wingdings" panose="05000000000000000000" pitchFamily="2" charset="2"/>
                  </a:rPr>
                  <a:t>scholar</a:t>
                </a:r>
                <a:r>
                  <a:rPr lang="en-US" sz="1600" dirty="0">
                    <a:sym typeface="Wingdings" panose="05000000000000000000" pitchFamily="2" charset="2"/>
                  </a:rPr>
                  <a:t> dan </a:t>
                </a:r>
                <a:r>
                  <a:rPr lang="en-US" sz="1600" b="1" dirty="0">
                    <a:sym typeface="Wingdings" panose="05000000000000000000" pitchFamily="2" charset="2"/>
                  </a:rPr>
                  <a:t>science direct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1C0DF6-FFAC-4A8A-BF42-DD09C0D05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27" t="32727" r="20320" b="59172"/>
            <a:stretch/>
          </p:blipFill>
          <p:spPr>
            <a:xfrm>
              <a:off x="8609837" y="1113692"/>
              <a:ext cx="541573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34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44B501-5DE1-46D9-B449-400C46FE142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sharepoint/v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Words>911</Words>
  <Application>Microsoft Office PowerPoint</Application>
  <PresentationFormat>Widescreen</PresentationFormat>
  <Paragraphs>222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Segoe UI</vt:lpstr>
      <vt:lpstr>Segoe UI Light</vt:lpstr>
      <vt:lpstr>Segoe UI Semibold</vt:lpstr>
      <vt:lpstr>Office Theme</vt:lpstr>
      <vt:lpstr>Strategi pemilihan topik riset meta-analisis, pencarian dan seleksi sumber data dari KTI, serta penyusunan data</vt:lpstr>
      <vt:lpstr>Pengertian meta-analisis</vt:lpstr>
      <vt:lpstr>Menentukan topik dan menghimpun data</vt:lpstr>
      <vt:lpstr>1. Membuat topik meta-analisis (Yanza 2020)</vt:lpstr>
      <vt:lpstr>1. Sumber inspirasi topik</vt:lpstr>
      <vt:lpstr>2. Pencarian dan seleksi sumber KTI</vt:lpstr>
      <vt:lpstr>2. Pembatasan sumber KTI</vt:lpstr>
      <vt:lpstr>2. Kriteria seleksi</vt:lpstr>
      <vt:lpstr>2. Contoh: Pencarian sumber KTI</vt:lpstr>
      <vt:lpstr>2. Contoh: Seleksi KTI (Choi 2013)</vt:lpstr>
      <vt:lpstr>2. Contoh: Alur Seleksi KTI</vt:lpstr>
      <vt:lpstr>2. Menelusuri KTI</vt:lpstr>
      <vt:lpstr>3. Tabulasi data</vt:lpstr>
      <vt:lpstr>3. Contoh: Tabulasi data (Choi 2013)</vt:lpstr>
      <vt:lpstr>3. Contoh: Tabulasi data</vt:lpstr>
      <vt:lpstr>Tugas Minggu Ke-1</vt:lpstr>
      <vt:lpstr>Selesai Terima kasih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Kajian meta-analisis dari peptida antimikrobial (PAM) terhadap performa pertumbuhan broiler</dc:title>
  <dc:creator>mohammad sholikin</dc:creator>
  <cp:lastModifiedBy>mohammad sholikin</cp:lastModifiedBy>
  <cp:revision>245</cp:revision>
  <dcterms:created xsi:type="dcterms:W3CDTF">2022-05-16T06:34:19Z</dcterms:created>
  <dcterms:modified xsi:type="dcterms:W3CDTF">2022-06-01T23:50:29Z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