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9" r:id="rId5"/>
    <p:sldId id="266" r:id="rId6"/>
    <p:sldId id="269" r:id="rId7"/>
    <p:sldId id="267" r:id="rId8"/>
    <p:sldId id="265" r:id="rId9"/>
    <p:sldId id="268" r:id="rId10"/>
    <p:sldId id="270" r:id="rId11"/>
    <p:sldId id="271" r:id="rId12"/>
    <p:sldId id="285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3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9B5AC8"/>
    <a:srgbClr val="F0A11F"/>
    <a:srgbClr val="D24726"/>
    <a:srgbClr val="AA0000"/>
    <a:srgbClr val="F4D7D7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Objects="1">
      <p:cViewPr varScale="1">
        <p:scale>
          <a:sx n="82" d="100"/>
          <a:sy n="82" d="100"/>
        </p:scale>
        <p:origin x="643" y="6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Kajian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peptida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antimikrobial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(PAM)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pertumbuhan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broiler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Tabulasi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914400" y="2607171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397219" y="2692325"/>
            <a:ext cx="259080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Pengumpulan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KTI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A9D-3044-4DEF-8CCC-F45623FF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21035" r="31279" b="15419"/>
          <a:stretch/>
        </p:blipFill>
        <p:spPr>
          <a:xfrm>
            <a:off x="4064219" y="2133600"/>
            <a:ext cx="3125211" cy="31091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09C0E-B4A1-4F42-A885-644C9F296B6D}"/>
              </a:ext>
            </a:extLst>
          </p:cNvPr>
          <p:cNvGrpSpPr/>
          <p:nvPr/>
        </p:nvGrpSpPr>
        <p:grpSpPr>
          <a:xfrm>
            <a:off x="7417019" y="4267200"/>
            <a:ext cx="558179" cy="409838"/>
            <a:chOff x="2647828" y="2417770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FDA2B5C0-A05F-4321-B930-9AB5460DFDF9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A987227D-38B8-4D31-8BB4-C4E897B9BF3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8" indent="-228598" algn="l" defTabSz="914391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793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2989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185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380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576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72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67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63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Analisis data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linear mixed model </a:t>
                </a:r>
                <a:r>
                  <a:rPr lang="en-US" sz="1600" dirty="0">
                    <a:solidFill>
                      <a:schemeClr val="tx1"/>
                    </a:solidFill>
                  </a:rPr>
                  <a:t>(St-Pierre 2001) pada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aplikasi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R.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Validasi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  <a:blipFill>
                <a:blip r:embed="rId3"/>
                <a:stretch>
                  <a:fillRect l="-1299" t="-2151" r="-649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/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 b="0" i="0" smtClean="0"/>
                        <m:t>=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blipFill>
                <a:blip r:embed="rId4"/>
                <a:stretch>
                  <a:fillRect l="-1757" r="-1054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/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variabel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dependen</a:t>
                </a:r>
                <a:r>
                  <a:rPr lang="en-US" sz="1000" dirty="0"/>
                  <a:t> (</a:t>
                </a:r>
                <a:r>
                  <a:rPr lang="en-US" sz="1000" dirty="0" err="1"/>
                  <a:t>fcr</a:t>
                </a:r>
                <a:r>
                  <a:rPr lang="en-US" sz="1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titik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potong</a:t>
                </a:r>
                <a:r>
                  <a:rPr lang="en-US" sz="1000" dirty="0"/>
                  <a:t> (intercept)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koefisien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regresi</a:t>
                </a:r>
                <a:r>
                  <a:rPr lang="en-US" sz="1000" dirty="0"/>
                  <a:t> linier (slope)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variabel </a:t>
                </a:r>
                <a:r>
                  <a:rPr lang="en-US" sz="1000" dirty="0" err="1"/>
                  <a:t>independen</a:t>
                </a:r>
                <a:r>
                  <a:rPr lang="en-US" sz="1000" dirty="0"/>
                  <a:t> (level PAM)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efek </a:t>
                </a:r>
                <a:r>
                  <a:rPr lang="en-US" sz="1000" dirty="0" err="1"/>
                  <a:t>acak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dari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perbedaan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studi</a:t>
                </a:r>
                <a:endParaRPr lang="en-US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 </a:t>
                </a:r>
                <a:r>
                  <a:rPr lang="en-US" sz="1000" dirty="0" err="1"/>
                  <a:t>kesalahan</a:t>
                </a:r>
                <a:r>
                  <a:rPr lang="en-US" sz="1000" dirty="0"/>
                  <a:t> yang </a:t>
                </a:r>
                <a:r>
                  <a:rPr lang="en-US" sz="1000" dirty="0" err="1"/>
                  <a:t>tidak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dapat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dijelaskan</a:t>
                </a:r>
                <a:endParaRPr lang="en-US" sz="1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blipFill>
                <a:blip r:embed="rId5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13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912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546100" y="3103706"/>
            <a:ext cx="5029200" cy="146050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511374" y="1801956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2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37DDC7-ED0F-46BD-B7E3-84AD9D9E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4869"/>
              </p:ext>
            </p:extLst>
          </p:nvPr>
        </p:nvGraphicFramePr>
        <p:xfrm>
          <a:off x="533400" y="1687576"/>
          <a:ext cx="11125205" cy="40924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813281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382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4401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0058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994612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915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719720"/>
                    </a:ext>
                  </a:extLst>
                </a:gridCol>
                <a:gridCol w="750280">
                  <a:extLst>
                    <a:ext uri="{9D8B030D-6E8A-4147-A177-3AD203B41FA5}">
                      <a16:colId xmlns:a16="http://schemas.microsoft.com/office/drawing/2014/main" val="2067154959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val="2982018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349427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589348563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1543130912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106397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studi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pengarang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tahun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PAM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Level (mg/Kg as fed)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breed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r>
                        <a:rPr lang="en-US" sz="1200" b="1" u="none" strike="noStrike" dirty="0">
                          <a:effectLst/>
                        </a:rPr>
                        <a:t> starter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periode finisher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bb, Kg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pbbh</a:t>
                      </a:r>
                      <a:r>
                        <a:rPr lang="en-US" sz="1200" b="1" u="none" strike="noStrike" dirty="0">
                          <a:effectLst/>
                        </a:rPr>
                        <a:t>, g/</a:t>
                      </a:r>
                      <a:r>
                        <a:rPr lang="en-US" sz="1200" b="1" u="none" strike="noStrike" dirty="0" err="1">
                          <a:effectLst/>
                        </a:rPr>
                        <a:t>hari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starter kph, g/hari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fcr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11934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22-35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737.0000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53.0500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4955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747.9200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33.5200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53.4800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5862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PAM A3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90.0000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765.9800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34.3800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54.1000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1.5700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5737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803.9900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36.1900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55.9500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8315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821.0000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56.5200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41375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836.9600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37.7600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56.7100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7616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542.0000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41.3000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1.9300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4624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39.4000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1.8300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7760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29-42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21.9000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38.9000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1.7800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8394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34.7000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6843145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/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B61206A-5CB8-4160-A678-4493D9F9AC4F}"/>
              </a:ext>
            </a:extLst>
          </p:cNvPr>
          <p:cNvSpPr/>
          <p:nvPr/>
        </p:nvSpPr>
        <p:spPr>
          <a:xfrm>
            <a:off x="6172200" y="6054990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824BE-458D-40F3-AF89-0874328E9FFE}"/>
              </a:ext>
            </a:extLst>
          </p:cNvPr>
          <p:cNvSpPr/>
          <p:nvPr/>
        </p:nvSpPr>
        <p:spPr>
          <a:xfrm>
            <a:off x="6934200" y="6054990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E9A54-7976-43A1-BCFC-10B94C5E6EE7}"/>
              </a:ext>
            </a:extLst>
          </p:cNvPr>
          <p:cNvSpPr/>
          <p:nvPr/>
        </p:nvSpPr>
        <p:spPr>
          <a:xfrm>
            <a:off x="4114800" y="605499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43C91-C6CF-4547-8195-E0DDB4DAC462}"/>
              </a:ext>
            </a:extLst>
          </p:cNvPr>
          <p:cNvSpPr/>
          <p:nvPr/>
        </p:nvSpPr>
        <p:spPr>
          <a:xfrm>
            <a:off x="3733800" y="1687576"/>
            <a:ext cx="1295400" cy="4092448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25F8C-AD0C-49DD-98E8-D7B738BEC5B8}"/>
              </a:ext>
            </a:extLst>
          </p:cNvPr>
          <p:cNvSpPr/>
          <p:nvPr/>
        </p:nvSpPr>
        <p:spPr>
          <a:xfrm>
            <a:off x="10972800" y="1698752"/>
            <a:ext cx="685805" cy="4092448"/>
          </a:xfrm>
          <a:prstGeom prst="rect">
            <a:avLst/>
          </a:prstGeom>
          <a:solidFill>
            <a:srgbClr val="F0A11F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55E54-7AED-4D92-8C4C-12872FE49DD9}"/>
              </a:ext>
            </a:extLst>
          </p:cNvPr>
          <p:cNvSpPr/>
          <p:nvPr/>
        </p:nvSpPr>
        <p:spPr>
          <a:xfrm>
            <a:off x="533400" y="1698752"/>
            <a:ext cx="381000" cy="4092448"/>
          </a:xfrm>
          <a:prstGeom prst="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481515" y="2133600"/>
            <a:ext cx="3248826" cy="862401"/>
            <a:chOff x="4626746" y="4267200"/>
            <a:chExt cx="3248826" cy="8624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linear mixed model </a:t>
              </a:r>
              <a:r>
                <a:rPr lang="en-US" sz="1600" dirty="0">
                  <a:solidFill>
                    <a:schemeClr val="tx1"/>
                  </a:solidFill>
                </a:rPr>
                <a:t>(St-Pierre 2001) pada </a:t>
              </a:r>
              <a:r>
                <a:rPr lang="en-US" sz="1600" dirty="0" err="1">
                  <a:solidFill>
                    <a:schemeClr val="tx1"/>
                  </a:solidFill>
                </a:rPr>
                <a:t>aplikasi</a:t>
              </a:r>
              <a:r>
                <a:rPr lang="en-US" sz="1600" dirty="0">
                  <a:solidFill>
                    <a:schemeClr val="tx1"/>
                  </a:solidFill>
                </a:rPr>
                <a:t> R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9385300" cy="496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Plugin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library(xlsx)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sjstats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Input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data_metal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"nama_file_data.xlsx"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sheet=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nama_sheet_data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level, random=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|studi),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na.exclude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/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EA372B0-6216-4B6E-A35C-A45F1DA982D9}"/>
              </a:ext>
            </a:extLst>
          </p:cNvPr>
          <p:cNvSpPr/>
          <p:nvPr/>
        </p:nvSpPr>
        <p:spPr>
          <a:xfrm>
            <a:off x="9718410" y="1385912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A3642B-3094-40AE-BBEB-4EE114BAE130}"/>
              </a:ext>
            </a:extLst>
          </p:cNvPr>
          <p:cNvSpPr/>
          <p:nvPr/>
        </p:nvSpPr>
        <p:spPr>
          <a:xfrm>
            <a:off x="10480410" y="1385912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0FF49-E3C6-4F8A-827E-074930E2E655}"/>
              </a:ext>
            </a:extLst>
          </p:cNvPr>
          <p:cNvSpPr/>
          <p:nvPr/>
        </p:nvSpPr>
        <p:spPr>
          <a:xfrm>
            <a:off x="7661010" y="1385912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738-56AB-4D8A-95A6-CFADC6E04EF0}"/>
              </a:ext>
            </a:extLst>
          </p:cNvPr>
          <p:cNvSpPr/>
          <p:nvPr/>
        </p:nvSpPr>
        <p:spPr>
          <a:xfrm>
            <a:off x="2438400" y="3962400"/>
            <a:ext cx="381000" cy="381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257C9-F2BF-4E52-8FFC-1BAC18B05B93}"/>
              </a:ext>
            </a:extLst>
          </p:cNvPr>
          <p:cNvSpPr/>
          <p:nvPr/>
        </p:nvSpPr>
        <p:spPr>
          <a:xfrm>
            <a:off x="3124200" y="3962400"/>
            <a:ext cx="381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617648-975F-478E-A104-4FE62C15F18C}"/>
              </a:ext>
            </a:extLst>
          </p:cNvPr>
          <p:cNvSpPr/>
          <p:nvPr/>
        </p:nvSpPr>
        <p:spPr>
          <a:xfrm>
            <a:off x="5257800" y="3962400"/>
            <a:ext cx="381000" cy="381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58651-64CC-409A-9076-EA3E55E9B7FA}"/>
              </a:ext>
            </a:extLst>
          </p:cNvPr>
          <p:cNvSpPr/>
          <p:nvPr/>
        </p:nvSpPr>
        <p:spPr>
          <a:xfrm>
            <a:off x="670288" y="2060510"/>
            <a:ext cx="1691912" cy="482928"/>
          </a:xfrm>
          <a:prstGeom prst="rect">
            <a:avLst/>
          </a:prstGeom>
          <a:solidFill>
            <a:srgbClr val="9B5AC8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5486064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mixed-effects model fit by REML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Data: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AIC       BIC 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logLik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-90.92603 -81.39792 49.46301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effects: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Formula: ~1 |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(Intercept)   Residual</a:t>
            </a:r>
          </a:p>
          <a:p>
            <a:pPr lvl="1">
              <a:lnSpc>
                <a:spcPts val="1425"/>
              </a:lnSpc>
            </a:pP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0.1876368 0.07334596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effects: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level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Value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Std.Error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DF  t-value p-value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(Intercept)  1.5080402 0.03910927 56 38.55966  0.0000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      -0.0001291 0.00006764 56 -1.90878  0.0614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Correlation: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-0.18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Standardized Within-Group Residuals: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Min          Q1         Med          Q3         Max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-2.07180482 -0.29537929 -0.03428949  0.38162920  2.92419158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Observations: 82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Groups: 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8A7DE-FD14-4285-8731-A8B4EE9CEDE1}"/>
              </a:ext>
            </a:extLst>
          </p:cNvPr>
          <p:cNvSpPr txBox="1"/>
          <p:nvPr/>
        </p:nvSpPr>
        <p:spPr>
          <a:xfrm>
            <a:off x="6324602" y="1239745"/>
            <a:ext cx="3727319" cy="118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R2 for Mixed Models</a:t>
            </a:r>
          </a:p>
          <a:p>
            <a:pPr lvl="1">
              <a:lnSpc>
                <a:spcPts val="1425"/>
              </a:lnSpc>
            </a:pPr>
            <a:endParaRPr lang="pt-BR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Conditional R2: 0.869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Marginal R2: 0.010</a:t>
            </a:r>
            <a:endParaRPr lang="en-US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/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247F94F-006D-4653-AB68-591ABF6C9C1D}"/>
              </a:ext>
            </a:extLst>
          </p:cNvPr>
          <p:cNvSpPr/>
          <p:nvPr/>
        </p:nvSpPr>
        <p:spPr>
          <a:xfrm>
            <a:off x="9197451" y="27867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A0CA21-6F12-406E-AFDB-AC69257963E3}"/>
              </a:ext>
            </a:extLst>
          </p:cNvPr>
          <p:cNvSpPr/>
          <p:nvPr/>
        </p:nvSpPr>
        <p:spPr>
          <a:xfrm>
            <a:off x="8365472" y="28194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ADF65-F5D1-4B0C-BB80-9D5DF30EC601}"/>
              </a:ext>
            </a:extLst>
          </p:cNvPr>
          <p:cNvSpPr/>
          <p:nvPr/>
        </p:nvSpPr>
        <p:spPr>
          <a:xfrm>
            <a:off x="2057400" y="3886200"/>
            <a:ext cx="228600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8D0BC5-7400-4CB1-BFA5-373830DE1EB4}"/>
              </a:ext>
            </a:extLst>
          </p:cNvPr>
          <p:cNvSpPr/>
          <p:nvPr/>
        </p:nvSpPr>
        <p:spPr>
          <a:xfrm>
            <a:off x="2362200" y="4114800"/>
            <a:ext cx="228600" cy="228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E4BC29-ABFD-4459-8447-D6EEBF6DB087}"/>
              </a:ext>
            </a:extLst>
          </p:cNvPr>
          <p:cNvSpPr/>
          <p:nvPr/>
        </p:nvSpPr>
        <p:spPr>
          <a:xfrm>
            <a:off x="7788684" y="1981200"/>
            <a:ext cx="244884" cy="24488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cs typeface="Segoe UI Semibold" panose="020B0502040204020203" pitchFamily="34" charset="0"/>
              </a:rPr>
              <a:t>4. </a:t>
            </a:r>
            <a:r>
              <a:rPr lang="en-US" sz="2800" dirty="0">
                <a:cs typeface="Segoe UI" panose="020B0502040204020203" pitchFamily="34" charset="0"/>
              </a:rPr>
              <a:t>Hasil </a:t>
            </a:r>
            <a:r>
              <a:rPr lang="en-US" sz="2800" dirty="0" err="1">
                <a:cs typeface="Segoe UI" panose="020B0502040204020203" pitchFamily="34" charset="0"/>
              </a:rPr>
              <a:t>analisis</a:t>
            </a:r>
            <a:r>
              <a:rPr lang="en-US" sz="2800" dirty="0">
                <a:cs typeface="Segoe UI" panose="020B0502040204020203" pitchFamily="34" charset="0"/>
              </a:rPr>
              <a:t> dan </a:t>
            </a:r>
            <a:r>
              <a:rPr lang="en-US" sz="2800" dirty="0" err="1">
                <a:cs typeface="Segoe UI" panose="020B0502040204020203" pitchFamily="34" charset="0"/>
              </a:rPr>
              <a:t>interpretasinya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93914-B45B-4104-85B5-D993A34A1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2" t="23333" r="25649" b="15556"/>
          <a:stretch/>
        </p:blipFill>
        <p:spPr>
          <a:xfrm>
            <a:off x="4340289" y="1706169"/>
            <a:ext cx="3508312" cy="34456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5D0293-F5B7-43E5-B4C1-7C54A51063F2}"/>
              </a:ext>
            </a:extLst>
          </p:cNvPr>
          <p:cNvGrpSpPr/>
          <p:nvPr/>
        </p:nvGrpSpPr>
        <p:grpSpPr>
          <a:xfrm>
            <a:off x="4664846" y="5084044"/>
            <a:ext cx="1259383" cy="409838"/>
            <a:chOff x="4645796" y="3048448"/>
            <a:chExt cx="1259383" cy="4098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75ED98-8976-4E7C-AC75-B6B4F16468A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9" name="Oval 18" descr="Small circle">
                <a:extLst>
                  <a:ext uri="{FF2B5EF4-FFF2-40B4-BE49-F238E27FC236}">
                    <a16:creationId xmlns:a16="http://schemas.microsoft.com/office/drawing/2014/main" id="{B5CDDA90-458B-48F0-98CF-3B3B900161B0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>
                <a:extLst>
                  <a:ext uri="{FF2B5EF4-FFF2-40B4-BE49-F238E27FC236}">
                    <a16:creationId xmlns:a16="http://schemas.microsoft.com/office/drawing/2014/main" id="{85639732-9752-4F0C-9470-D296FE16E37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54098C-7224-4F02-A743-882A026D5208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Grafik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D745D-51FD-4882-A0C8-6EC41F826CE0}"/>
              </a:ext>
            </a:extLst>
          </p:cNvPr>
          <p:cNvGrpSpPr/>
          <p:nvPr/>
        </p:nvGrpSpPr>
        <p:grpSpPr>
          <a:xfrm>
            <a:off x="7010400" y="4343400"/>
            <a:ext cx="1259383" cy="409838"/>
            <a:chOff x="4645796" y="3048448"/>
            <a:chExt cx="1259383" cy="4098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985C43-4F6D-4420-992E-4C910C74B17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4" name="Oval 23" descr="Small circle">
                <a:extLst>
                  <a:ext uri="{FF2B5EF4-FFF2-40B4-BE49-F238E27FC236}">
                    <a16:creationId xmlns:a16="http://schemas.microsoft.com/office/drawing/2014/main" id="{4CADAF97-2884-400C-8D36-982721727546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 descr="Number 1">
                <a:extLst>
                  <a:ext uri="{FF2B5EF4-FFF2-40B4-BE49-F238E27FC236}">
                    <a16:creationId xmlns:a16="http://schemas.microsoft.com/office/drawing/2014/main" id="{50BFB232-2D02-42B1-819C-D2D147A87B8F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ACAC1-7E97-4268-9AF7-F9B8B4B33B4E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Tabel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23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6487"/>
              </p:ext>
            </p:extLst>
          </p:nvPr>
        </p:nvGraphicFramePr>
        <p:xfrm>
          <a:off x="533400" y="1719965"/>
          <a:ext cx="11049000" cy="299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</a:t>
                      </a: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Pertambahan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pbbh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38.8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1.87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0.00172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1.9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28852353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Konsumsi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(kph)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57.1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2.67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0.00148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0.792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42884107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/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.51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0.00013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51DB3EC-0B53-4486-ABAA-C347063D920B}"/>
              </a:ext>
            </a:extLst>
          </p:cNvPr>
          <p:cNvSpPr/>
          <p:nvPr/>
        </p:nvSpPr>
        <p:spPr>
          <a:xfrm>
            <a:off x="5067300" y="52251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FD8E2E-8B78-4376-922C-8793ECFE18F1}"/>
              </a:ext>
            </a:extLst>
          </p:cNvPr>
          <p:cNvSpPr/>
          <p:nvPr/>
        </p:nvSpPr>
        <p:spPr>
          <a:xfrm>
            <a:off x="4229100" y="52578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137186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137186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D7734A-E145-4E69-B3B4-7325B53DDFED}"/>
              </a:ext>
            </a:extLst>
          </p:cNvPr>
          <p:cNvSpPr/>
          <p:nvPr/>
        </p:nvSpPr>
        <p:spPr>
          <a:xfrm>
            <a:off x="533400" y="4267200"/>
            <a:ext cx="11049000" cy="449965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2F0F4-B3EB-4E50-858A-54A1647B1E82}"/>
              </a:ext>
            </a:extLst>
          </p:cNvPr>
          <p:cNvSpPr/>
          <p:nvPr/>
        </p:nvSpPr>
        <p:spPr>
          <a:xfrm>
            <a:off x="3657600" y="5771891"/>
            <a:ext cx="5181600" cy="38342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31375"/>
              </p:ext>
            </p:extLst>
          </p:nvPr>
        </p:nvGraphicFramePr>
        <p:xfrm>
          <a:off x="533400" y="1669356"/>
          <a:ext cx="11049000" cy="177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</a:t>
                      </a:r>
                    </a:p>
                    <a:p>
                      <a:pPr marL="0" marR="0" lvl="0" indent="0" algn="l" defTabSz="91439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086577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08657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685800" y="3853765"/>
            <a:ext cx="5257800" cy="635241"/>
            <a:chOff x="4645796" y="3048448"/>
            <a:chExt cx="5871607" cy="6754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4" y="3102111"/>
              <a:ext cx="5402799" cy="621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6778467" y="3842937"/>
            <a:ext cx="4572001" cy="881463"/>
            <a:chOff x="4645796" y="3048448"/>
            <a:chExt cx="5105746" cy="9373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5" y="3102111"/>
              <a:ext cx="4636937" cy="883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1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Grafik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5947571" y="4574596"/>
            <a:ext cx="3012699" cy="1373905"/>
            <a:chOff x="4645796" y="3048448"/>
            <a:chExt cx="3364407" cy="14609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3" y="3102111"/>
              <a:ext cx="2895600" cy="1407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 (</a:t>
              </a:r>
              <a:r>
                <a:rPr lang="en-US" sz="1600" b="1" dirty="0" err="1">
                  <a:solidFill>
                    <a:schemeClr val="tx1"/>
                  </a:solidFill>
                </a:rPr>
                <a:t>dalam</a:t>
              </a:r>
              <a:r>
                <a:rPr lang="en-US" sz="1600" b="1" dirty="0">
                  <a:solidFill>
                    <a:schemeClr val="tx1"/>
                  </a:solidFill>
                </a:rPr>
                <a:t> Kg)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hitam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5947571" y="3124200"/>
            <a:ext cx="3012699" cy="1127684"/>
            <a:chOff x="4645796" y="3048448"/>
            <a:chExt cx="3364408" cy="11991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114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merah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FBE29C-7D4D-4801-9B7C-9DC2D390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762" y="1476414"/>
            <a:ext cx="5054043" cy="50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Selesai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Terima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kasih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Biodata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88BF49-0DD9-4477-ADD2-8606C7C2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11111" r="20664" b="11111"/>
          <a:stretch/>
        </p:blipFill>
        <p:spPr>
          <a:xfrm>
            <a:off x="1564244" y="1995785"/>
            <a:ext cx="3083956" cy="2957218"/>
          </a:xfrm>
          <a:prstGeom prst="rect">
            <a:avLst/>
          </a:prstGeom>
        </p:spPr>
      </p:pic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0FDFF389-9D13-4943-ACD2-798446462E0F}"/>
              </a:ext>
            </a:extLst>
          </p:cNvPr>
          <p:cNvSpPr txBox="1">
            <a:spLocks/>
          </p:cNvSpPr>
          <p:nvPr/>
        </p:nvSpPr>
        <p:spPr>
          <a:xfrm>
            <a:off x="4648200" y="2819400"/>
            <a:ext cx="5966159" cy="175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AA0000"/>
                </a:solidFill>
              </a:rPr>
              <a:t>Mohammad Miftakhus Sholikin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mohammad.miftakhus.sholikin@gmail.com, mohammad.miftakhus.sholikin@brin.go.id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Pusat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Peternakan</a:t>
            </a:r>
            <a:r>
              <a:rPr lang="en-US" sz="2900" dirty="0">
                <a:solidFill>
                  <a:schemeClr val="tx1"/>
                </a:solidFill>
              </a:rPr>
              <a:t>, </a:t>
            </a:r>
            <a:r>
              <a:rPr lang="en-US" sz="2900" dirty="0" err="1">
                <a:solidFill>
                  <a:schemeClr val="tx1"/>
                </a:solidFill>
              </a:rPr>
              <a:t>Organisasi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Pertanian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Pangan</a:t>
            </a:r>
            <a:r>
              <a:rPr lang="en-US" sz="2900" dirty="0">
                <a:solidFill>
                  <a:schemeClr val="tx1"/>
                </a:solidFill>
              </a:rPr>
              <a:t>, Badan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Inovasi</a:t>
            </a:r>
            <a:r>
              <a:rPr lang="en-US" sz="2900" dirty="0">
                <a:solidFill>
                  <a:schemeClr val="tx1"/>
                </a:solidFill>
              </a:rPr>
              <a:t> Nasional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S1-3 </a:t>
            </a:r>
            <a:r>
              <a:rPr lang="en-US" sz="2600" dirty="0" err="1">
                <a:solidFill>
                  <a:schemeClr val="tx1"/>
                </a:solidFill>
              </a:rPr>
              <a:t>Institut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Pertanian</a:t>
            </a:r>
            <a:r>
              <a:rPr lang="en-US" sz="2600" dirty="0">
                <a:solidFill>
                  <a:schemeClr val="tx1"/>
                </a:solidFill>
              </a:rPr>
              <a:t> Bogor “</a:t>
            </a:r>
            <a:r>
              <a:rPr lang="en-US" sz="2600" dirty="0" err="1">
                <a:solidFill>
                  <a:schemeClr val="tx1"/>
                </a:solidFill>
              </a:rPr>
              <a:t>Ilmu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Nutrisi</a:t>
            </a:r>
            <a:r>
              <a:rPr lang="en-US" sz="2600" dirty="0">
                <a:solidFill>
                  <a:schemeClr val="tx1"/>
                </a:solidFill>
              </a:rPr>
              <a:t> dan </a:t>
            </a:r>
            <a:r>
              <a:rPr lang="en-US" sz="2600" dirty="0" err="1">
                <a:solidFill>
                  <a:schemeClr val="tx1"/>
                </a:solidFill>
              </a:rPr>
              <a:t>Pakan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Referensi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741F037-C079-4BDF-979B-6660053B3C4E}"/>
              </a:ext>
            </a:extLst>
          </p:cNvPr>
          <p:cNvSpPr txBox="1">
            <a:spLocks/>
          </p:cNvSpPr>
          <p:nvPr/>
        </p:nvSpPr>
        <p:spPr>
          <a:xfrm>
            <a:off x="609600" y="1676400"/>
            <a:ext cx="110490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Choi S.C., </a:t>
            </a:r>
            <a:r>
              <a:rPr lang="en-US" sz="1600" dirty="0" err="1">
                <a:solidFill>
                  <a:schemeClr val="tx1"/>
                </a:solidFill>
              </a:rPr>
              <a:t>Ingale</a:t>
            </a:r>
            <a:r>
              <a:rPr lang="en-US" sz="1600" dirty="0">
                <a:solidFill>
                  <a:schemeClr val="tx1"/>
                </a:solidFill>
              </a:rPr>
              <a:t> S.L., Kim J.S., Park Y.K., Kwon I.K., Chae B.J., 2013. An antimicrobial peptide-A3: effects on growth performance, nutrient retention, intestinal and </a:t>
            </a:r>
            <a:r>
              <a:rPr lang="en-US" sz="1600" dirty="0" err="1">
                <a:solidFill>
                  <a:schemeClr val="tx1"/>
                </a:solidFill>
              </a:rPr>
              <a:t>faecal</a:t>
            </a:r>
            <a:r>
              <a:rPr lang="en-US" sz="1600" dirty="0">
                <a:solidFill>
                  <a:schemeClr val="tx1"/>
                </a:solidFill>
              </a:rPr>
              <a:t> microflora and intestinal morphology of broilers. Br. Poult. Sci. 54, 738–746, https://doi.org/10.1080/00071668.2013.838746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Sauvant</a:t>
            </a:r>
            <a:r>
              <a:rPr lang="en-US" sz="1600" dirty="0">
                <a:solidFill>
                  <a:schemeClr val="tx1"/>
                </a:solidFill>
              </a:rPr>
              <a:t> D., </a:t>
            </a:r>
            <a:r>
              <a:rPr lang="en-US" sz="1600" dirty="0" err="1">
                <a:solidFill>
                  <a:schemeClr val="tx1"/>
                </a:solidFill>
              </a:rPr>
              <a:t>Schmidely</a:t>
            </a:r>
            <a:r>
              <a:rPr lang="en-US" sz="1600" dirty="0">
                <a:solidFill>
                  <a:schemeClr val="tx1"/>
                </a:solidFill>
              </a:rPr>
              <a:t> P., </a:t>
            </a:r>
            <a:r>
              <a:rPr lang="en-US" sz="1600" dirty="0" err="1">
                <a:solidFill>
                  <a:schemeClr val="tx1"/>
                </a:solidFill>
              </a:rPr>
              <a:t>Daudin</a:t>
            </a:r>
            <a:r>
              <a:rPr lang="en-US" sz="1600" dirty="0">
                <a:solidFill>
                  <a:schemeClr val="tx1"/>
                </a:solidFill>
              </a:rPr>
              <a:t> J.J., St-Pierre N.R., 2008. Meta-analyses of experimental data in animal nutrition. Animal 2, 1203–1214, https://doi.org/10.1017/s1751731108002280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St-Pierre N.R., 2001. Invited review: integrating quantitative findings from multiple studies using mixed model methodology. J. Dairy Sci. 84, 741–755, https://doi.org/10.3168/jds.S0022-0302(01)74530-4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Yanza</a:t>
            </a:r>
            <a:r>
              <a:rPr lang="en-US" sz="1600" dirty="0">
                <a:solidFill>
                  <a:schemeClr val="tx1"/>
                </a:solidFill>
              </a:rPr>
              <a:t>, Y.R. </a:t>
            </a:r>
            <a:r>
              <a:rPr lang="en-US" sz="1600" i="1" dirty="0">
                <a:solidFill>
                  <a:schemeClr val="tx1"/>
                </a:solidFill>
              </a:rPr>
              <a:t>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al</a:t>
            </a:r>
            <a:r>
              <a:rPr lang="en-US" sz="1600" dirty="0">
                <a:solidFill>
                  <a:schemeClr val="tx1"/>
                </a:solidFill>
              </a:rPr>
              <a:t>., 2020. The effects of dietary medium-chain fatty acids on ruminal methanogenesis and fermentation in vitro and in vivo: A meta-analysis. </a:t>
            </a:r>
            <a:r>
              <a:rPr lang="en-US" sz="1600" dirty="0" err="1">
                <a:solidFill>
                  <a:schemeClr val="tx1"/>
                </a:solidFill>
              </a:rPr>
              <a:t>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Presentasi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Artikel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CC1A-C05C-4513-BF0B-61BC26B3D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118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5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858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438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20955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Langkah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6051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Hasil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dirangkum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diinterpretasi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7566" r="16897" b="7459"/>
          <a:stretch/>
        </p:blipFill>
        <p:spPr>
          <a:xfrm>
            <a:off x="5638800" y="1508057"/>
            <a:ext cx="5486400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b="1" dirty="0">
                <a:solidFill>
                  <a:schemeClr val="tx1"/>
                </a:solidFill>
              </a:rPr>
              <a:t> (Y)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pemberian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Subyek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b="1" dirty="0">
                <a:solidFill>
                  <a:schemeClr val="tx1"/>
                </a:solidFill>
              </a:rPr>
              <a:t> (X)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788"/>
            <a:ext cx="14828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5240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3905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6638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3905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4102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096C0-5564-41CB-8E15-616C65E7B373}"/>
              </a:ext>
            </a:extLst>
          </p:cNvPr>
          <p:cNvGrpSpPr/>
          <p:nvPr/>
        </p:nvGrpSpPr>
        <p:grpSpPr>
          <a:xfrm>
            <a:off x="8684000" y="1663800"/>
            <a:ext cx="3012699" cy="1281309"/>
            <a:chOff x="8332292" y="1113692"/>
            <a:chExt cx="3364408" cy="13624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CE6929-FA3C-42E1-B43C-06AA2D2F69AD}"/>
                </a:ext>
              </a:extLst>
            </p:cNvPr>
            <p:cNvGrpSpPr/>
            <p:nvPr/>
          </p:nvGrpSpPr>
          <p:grpSpPr>
            <a:xfrm>
              <a:off x="8332292" y="1538870"/>
              <a:ext cx="3364408" cy="937306"/>
              <a:chOff x="4645796" y="3048448"/>
              <a:chExt cx="3364408" cy="9373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B98C45-0552-4C7B-96F5-08B0674BAD76}"/>
                  </a:ext>
                </a:extLst>
              </p:cNvPr>
              <p:cNvGrpSpPr/>
              <p:nvPr/>
            </p:nvGrpSpPr>
            <p:grpSpPr>
              <a:xfrm>
                <a:off x="4645796" y="3048448"/>
                <a:ext cx="558179" cy="409838"/>
                <a:chOff x="2647828" y="2417770"/>
                <a:chExt cx="558179" cy="409838"/>
              </a:xfrm>
            </p:grpSpPr>
            <p:sp>
              <p:nvSpPr>
                <p:cNvPr id="26" name="Oval 25" descr="Small circle">
                  <a:extLst>
                    <a:ext uri="{FF2B5EF4-FFF2-40B4-BE49-F238E27FC236}">
                      <a16:creationId xmlns:a16="http://schemas.microsoft.com/office/drawing/2014/main" id="{CD012655-3CC3-4643-9C8D-85DC40A0D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20454" y="241777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 descr="Number 1">
                  <a:extLst>
                    <a:ext uri="{FF2B5EF4-FFF2-40B4-BE49-F238E27FC236}">
                      <a16:creationId xmlns:a16="http://schemas.microsoft.com/office/drawing/2014/main" id="{B9360687-2090-4277-AAA6-8CE8C3035E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47828" y="24341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B22A4-F3A6-48E8-9CE8-9CD5BE49061B}"/>
                  </a:ext>
                </a:extLst>
              </p:cNvPr>
              <p:cNvSpPr txBox="1"/>
              <p:nvPr/>
            </p:nvSpPr>
            <p:spPr>
              <a:xfrm>
                <a:off x="5114604" y="3102111"/>
                <a:ext cx="2895600" cy="88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Sumber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Basis data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scopus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google </a:t>
                </a:r>
                <a:r>
                  <a:rPr lang="en-US" sz="1600" b="1" dirty="0">
                    <a:sym typeface="Wingdings" panose="05000000000000000000" pitchFamily="2" charset="2"/>
                  </a:rPr>
                  <a:t>scholar</a:t>
                </a:r>
                <a:r>
                  <a:rPr lang="en-US" sz="1600" dirty="0">
                    <a:sym typeface="Wingdings" panose="05000000000000000000" pitchFamily="2" charset="2"/>
                  </a:rPr>
                  <a:t> dan </a:t>
                </a:r>
                <a:r>
                  <a:rPr lang="en-US" sz="1600" b="1" dirty="0">
                    <a:sym typeface="Wingdings" panose="05000000000000000000" pitchFamily="2" charset="2"/>
                  </a:rPr>
                  <a:t>science direct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1C0DF6-FFAC-4A8A-BF42-DD09C0D05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7" t="32727" r="20320" b="59172"/>
            <a:stretch/>
          </p:blipFill>
          <p:spPr>
            <a:xfrm>
              <a:off x="8609837" y="1113692"/>
              <a:ext cx="541573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(Choi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600200"/>
            <a:ext cx="6172782" cy="4600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47701" y="3816350"/>
            <a:ext cx="13335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647701" y="3435350"/>
            <a:ext cx="3467099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114800" y="5797550"/>
            <a:ext cx="18288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84691-E44B-4762-BE66-0AD8B739BE5C}"/>
              </a:ext>
            </a:extLst>
          </p:cNvPr>
          <p:cNvGrpSpPr/>
          <p:nvPr/>
        </p:nvGrpSpPr>
        <p:grpSpPr>
          <a:xfrm>
            <a:off x="7839657" y="1524000"/>
            <a:ext cx="3810000" cy="1345952"/>
            <a:chOff x="8534400" y="1339303"/>
            <a:chExt cx="3810000" cy="13459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4C0846-A77B-4596-A620-400BA47E5926}"/>
                </a:ext>
              </a:extLst>
            </p:cNvPr>
            <p:cNvGrpSpPr/>
            <p:nvPr/>
          </p:nvGrpSpPr>
          <p:grpSpPr>
            <a:xfrm>
              <a:off x="8534400" y="1822854"/>
              <a:ext cx="3810000" cy="862401"/>
              <a:chOff x="4626746" y="4267200"/>
              <a:chExt cx="3810000" cy="8624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A86E81-84AF-4742-AD2C-F3E6CBDD0503}"/>
                  </a:ext>
                </a:extLst>
              </p:cNvPr>
              <p:cNvGrpSpPr/>
              <p:nvPr/>
            </p:nvGrpSpPr>
            <p:grpSpPr>
              <a:xfrm>
                <a:off x="4626746" y="4267200"/>
                <a:ext cx="493917" cy="409838"/>
                <a:chOff x="2679151" y="3410840"/>
                <a:chExt cx="493917" cy="409838"/>
              </a:xfrm>
            </p:grpSpPr>
            <p:sp>
              <p:nvSpPr>
                <p:cNvPr id="20" name="Oval 19" descr="Small circle">
                  <a:extLst>
                    <a:ext uri="{FF2B5EF4-FFF2-40B4-BE49-F238E27FC236}">
                      <a16:creationId xmlns:a16="http://schemas.microsoft.com/office/drawing/2014/main" id="{B2649139-AEAA-4607-80F2-2E3D135A5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13764" y="341084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CF6A023D-E353-40FB-A546-8BEB7EAAA8F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79151" y="3417878"/>
                  <a:ext cx="49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ii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4B62-322C-4A8E-AAF5-C9471BB8FAB8}"/>
                  </a:ext>
                </a:extLst>
              </p:cNvPr>
              <p:cNvSpPr txBox="1"/>
              <p:nvPr/>
            </p:nvSpPr>
            <p:spPr>
              <a:xfrm>
                <a:off x="5120663" y="4298604"/>
                <a:ext cx="33160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satuan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level/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dosis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tertera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ternak</a:t>
                </a:r>
                <a:r>
                  <a:rPr lang="en-US" sz="1600" dirty="0">
                    <a:solidFill>
                      <a:schemeClr val="tx1"/>
                    </a:solidFill>
                  </a:rPr>
                  <a:t> 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ayam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pedaging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/broiler), dan parameter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performa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F98C52-CCAA-429D-96F7-AAFB1661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7" t="40004" r="15373" b="50999"/>
            <a:stretch/>
          </p:blipFill>
          <p:spPr>
            <a:xfrm>
              <a:off x="8766077" y="1339303"/>
              <a:ext cx="524479" cy="52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Alur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8AC9C-6313-4237-94DC-16D045C8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00200"/>
            <a:ext cx="4940535" cy="46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4B501-5DE1-46D9-B449-400C46FE142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1389</Words>
  <Application>Microsoft Office PowerPoint</Application>
  <PresentationFormat>Widescreen</PresentationFormat>
  <Paragraphs>369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Office Theme</vt:lpstr>
      <vt:lpstr>Kajian meta-analisis dari peptida antimikrobial (PAM) terhadap performa pertumbuhan broiler</vt:lpstr>
      <vt:lpstr>Biodata</vt:lpstr>
      <vt:lpstr>Pengertian meta-analisis</vt:lpstr>
      <vt:lpstr>Langkah meta-analisis</vt:lpstr>
      <vt:lpstr>1. Membuat topik meta-analisis (Yanza 2020)</vt:lpstr>
      <vt:lpstr>2. Pencarian dan seleksi sumber KTI</vt:lpstr>
      <vt:lpstr>2. Contoh: Pencarian sumber KTI</vt:lpstr>
      <vt:lpstr>2. Contoh: Seleksi KTI (Choi 2013)</vt:lpstr>
      <vt:lpstr>2. Contoh: Alur Seleksi KTI</vt:lpstr>
      <vt:lpstr>3. Tabulasi data dan analisis</vt:lpstr>
      <vt:lpstr>3. Contoh: Tabulasi data (Choi 2013)</vt:lpstr>
      <vt:lpstr>3. Contoh: Tabulasi data</vt:lpstr>
      <vt:lpstr>3. Contoh: Analisis</vt:lpstr>
      <vt:lpstr>3. Contoh: Analisis</vt:lpstr>
      <vt:lpstr>4. Hasil analisis dan interpretasinya</vt:lpstr>
      <vt:lpstr>4. Contoh: Tabel</vt:lpstr>
      <vt:lpstr>4. Contoh: Tabel</vt:lpstr>
      <vt:lpstr>4. Contoh: Grafik</vt:lpstr>
      <vt:lpstr>Selesai Terima kasih</vt:lpstr>
      <vt:lpstr>Referensi</vt:lpstr>
      <vt:lpstr>Artikel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Kajian meta-analisis dari peptida antimikrobial (PAM) terhadap performa pertumbuhan broiler</dc:title>
  <dc:creator>mohammad sholikin</dc:creator>
  <cp:lastModifiedBy>mohammad sholikin</cp:lastModifiedBy>
  <cp:revision>198</cp:revision>
  <dcterms:created xsi:type="dcterms:W3CDTF">2022-05-16T06:34:19Z</dcterms:created>
  <dcterms:modified xsi:type="dcterms:W3CDTF">2022-05-17T05:54:15Z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