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9" r:id="rId5"/>
    <p:sldId id="266" r:id="rId6"/>
    <p:sldId id="269" r:id="rId7"/>
    <p:sldId id="267" r:id="rId8"/>
    <p:sldId id="265" r:id="rId9"/>
    <p:sldId id="268" r:id="rId10"/>
    <p:sldId id="270" r:id="rId11"/>
    <p:sldId id="271" r:id="rId12"/>
    <p:sldId id="285" r:id="rId13"/>
    <p:sldId id="272" r:id="rId14"/>
    <p:sldId id="273" r:id="rId15"/>
    <p:sldId id="275" r:id="rId16"/>
    <p:sldId id="274" r:id="rId17"/>
    <p:sldId id="276" r:id="rId18"/>
    <p:sldId id="277" r:id="rId19"/>
    <p:sldId id="278" r:id="rId20"/>
    <p:sldId id="279" r:id="rId21"/>
    <p:sldId id="280" r:id="rId22"/>
    <p:sldId id="283" r:id="rId23"/>
    <p:sldId id="282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11F"/>
    <a:srgbClr val="70AD47"/>
    <a:srgbClr val="9B5AC8"/>
    <a:srgbClr val="D24726"/>
    <a:srgbClr val="AA0000"/>
    <a:srgbClr val="F4D7D7"/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2"/>
  </p:normalViewPr>
  <p:slideViewPr>
    <p:cSldViewPr snapToObjects="1">
      <p:cViewPr varScale="1">
        <p:scale>
          <a:sx n="82" d="100"/>
          <a:sy n="82" d="100"/>
        </p:scale>
        <p:origin x="643" y="62"/>
      </p:cViewPr>
      <p:guideLst>
        <p:guide orient="horz" pos="26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6/2/2022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5071" y="2471317"/>
            <a:ext cx="5691188" cy="2130425"/>
          </a:xfrm>
        </p:spPr>
        <p:txBody>
          <a:bodyPr anchor="b">
            <a:noAutofit/>
          </a:bodyPr>
          <a:lstStyle/>
          <a:p>
            <a:pPr algn="l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Kajian meta-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peptida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antimikrobial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(PAM)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terhadap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performa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pertumbuhan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broiler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85071" y="4743029"/>
            <a:ext cx="4938713" cy="12080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Pusat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Peternakan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Pertanian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Pangan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Inovasi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Nasional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10265-0123-470F-82FC-6177D06E7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21268" r="9438" b="27834"/>
          <a:stretch/>
        </p:blipFill>
        <p:spPr>
          <a:xfrm>
            <a:off x="591291" y="666818"/>
            <a:ext cx="1981201" cy="7809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01EA75-8211-485A-BCC4-0D0547A03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7" r="16157"/>
          <a:stretch/>
        </p:blipFill>
        <p:spPr>
          <a:xfrm>
            <a:off x="6458574" y="953182"/>
            <a:ext cx="4601021" cy="480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Tabulasi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data dan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032E93-4B5C-4DFB-B7E1-B56D7CA121D6}"/>
              </a:ext>
            </a:extLst>
          </p:cNvPr>
          <p:cNvGrpSpPr/>
          <p:nvPr/>
        </p:nvGrpSpPr>
        <p:grpSpPr>
          <a:xfrm>
            <a:off x="914400" y="2607171"/>
            <a:ext cx="558179" cy="409838"/>
            <a:chOff x="2647828" y="2417770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0C3A28BB-9675-8648-9563-A663628F48F5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20454" y="241777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1">
              <a:extLst>
                <a:ext uri="{FF2B5EF4-FFF2-40B4-BE49-F238E27FC236}">
                  <a16:creationId xmlns:a16="http://schemas.microsoft.com/office/drawing/2014/main" id="{516D502C-EEB8-7641-9141-D6049BAE325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47828" y="24341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</a:t>
              </a:r>
            </a:p>
          </p:txBody>
        </p:sp>
      </p:grp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1397219" y="2692325"/>
            <a:ext cx="2590800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dirty="0" err="1">
                <a:solidFill>
                  <a:schemeClr val="tx1"/>
                </a:solidFill>
              </a:rPr>
              <a:t>Pengumpulan</a:t>
            </a:r>
            <a:r>
              <a:rPr lang="en-US" sz="1600" dirty="0">
                <a:solidFill>
                  <a:schemeClr val="tx1"/>
                </a:solidFill>
              </a:rPr>
              <a:t> data </a:t>
            </a:r>
            <a:r>
              <a:rPr lang="en-US" sz="1600" dirty="0" err="1">
                <a:solidFill>
                  <a:schemeClr val="tx1"/>
                </a:solidFill>
              </a:rPr>
              <a:t>dari</a:t>
            </a:r>
            <a:r>
              <a:rPr lang="en-US" sz="1600" dirty="0">
                <a:solidFill>
                  <a:schemeClr val="tx1"/>
                </a:solidFill>
              </a:rPr>
              <a:t> KTI </a:t>
            </a:r>
            <a:r>
              <a:rPr lang="en-US" sz="1600" dirty="0" err="1">
                <a:solidFill>
                  <a:schemeClr val="tx1"/>
                </a:solidFill>
              </a:rPr>
              <a:t>ke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dalam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spreadsheet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2BA9D-3044-4DEF-8CCC-F45623FFBD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5" t="21035" r="31279" b="15419"/>
          <a:stretch/>
        </p:blipFill>
        <p:spPr>
          <a:xfrm>
            <a:off x="4064219" y="2133600"/>
            <a:ext cx="3125211" cy="310913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D109C0E-B4A1-4F42-A885-644C9F296B6D}"/>
              </a:ext>
            </a:extLst>
          </p:cNvPr>
          <p:cNvGrpSpPr/>
          <p:nvPr/>
        </p:nvGrpSpPr>
        <p:grpSpPr>
          <a:xfrm>
            <a:off x="7417019" y="4267200"/>
            <a:ext cx="558179" cy="409838"/>
            <a:chOff x="2647828" y="2417770"/>
            <a:chExt cx="558179" cy="409838"/>
          </a:xfrm>
        </p:grpSpPr>
        <p:sp>
          <p:nvSpPr>
            <p:cNvPr id="17" name="Oval 16" descr="Small circle">
              <a:extLst>
                <a:ext uri="{FF2B5EF4-FFF2-40B4-BE49-F238E27FC236}">
                  <a16:creationId xmlns:a16="http://schemas.microsoft.com/office/drawing/2014/main" id="{FDA2B5C0-A05F-4321-B930-9AB5460DFDF9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20454" y="241777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 descr="Number 1">
              <a:extLst>
                <a:ext uri="{FF2B5EF4-FFF2-40B4-BE49-F238E27FC236}">
                  <a16:creationId xmlns:a16="http://schemas.microsoft.com/office/drawing/2014/main" id="{A987227D-38B8-4D31-8BB4-C4E897B9BF3F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47828" y="24341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ii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7">
                <a:extLst>
                  <a:ext uri="{FF2B5EF4-FFF2-40B4-BE49-F238E27FC236}">
                    <a16:creationId xmlns:a16="http://schemas.microsoft.com/office/drawing/2014/main" id="{89E81481-00EC-44FA-A8C8-269C03C221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9838" y="4296038"/>
                <a:ext cx="2819400" cy="11332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598" indent="-228598" algn="l" defTabSz="914391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793" indent="-228598" algn="l" defTabSz="914391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2989" indent="-228598" algn="l" defTabSz="914391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185" indent="-228598" algn="l" defTabSz="914391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380" indent="-228598" algn="l" defTabSz="914391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576" indent="-228598" algn="l" defTabSz="91439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72" indent="-228598" algn="l" defTabSz="91439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67" indent="-228598" algn="l" defTabSz="91439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63" indent="-228598" algn="l" defTabSz="91439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Analisis data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menggunakan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i="1" dirty="0">
                    <a:solidFill>
                      <a:schemeClr val="tx1"/>
                    </a:solidFill>
                  </a:rPr>
                  <a:t>linear mixed model </a:t>
                </a:r>
                <a:r>
                  <a:rPr lang="en-US" sz="1600" dirty="0">
                    <a:solidFill>
                      <a:schemeClr val="tx1"/>
                    </a:solidFill>
                  </a:rPr>
                  <a:t>(St-Pierre 2001) pada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aplikasi</a:t>
                </a:r>
                <a:r>
                  <a:rPr lang="en-US" sz="1600" dirty="0">
                    <a:solidFill>
                      <a:schemeClr val="tx1"/>
                    </a:solidFill>
                  </a:rPr>
                  <a:t> R.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Validasi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menggunakan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7">
                <a:extLst>
                  <a:ext uri="{FF2B5EF4-FFF2-40B4-BE49-F238E27FC236}">
                    <a16:creationId xmlns:a16="http://schemas.microsoft.com/office/drawing/2014/main" id="{89E81481-00EC-44FA-A8C8-269C03C22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838" y="4296038"/>
                <a:ext cx="2819400" cy="1133227"/>
              </a:xfrm>
              <a:prstGeom prst="rect">
                <a:avLst/>
              </a:prstGeom>
              <a:blipFill>
                <a:blip r:embed="rId3"/>
                <a:stretch>
                  <a:fillRect l="-1299" t="-2151" r="-649" b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21DC3E-0751-4FAB-811D-AB16244934FB}"/>
                  </a:ext>
                </a:extLst>
              </p:cNvPr>
              <p:cNvSpPr txBox="1"/>
              <p:nvPr/>
            </p:nvSpPr>
            <p:spPr>
              <a:xfrm>
                <a:off x="7540226" y="2514600"/>
                <a:ext cx="3472189" cy="399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/>
                        <m:t> </m:t>
                      </m:r>
                      <m:r>
                        <m:rPr>
                          <m:nor/>
                        </m:rPr>
                        <a:rPr lang="en-US" sz="2400" b="0" i="0" smtClean="0"/>
                        <m:t>=</m:t>
                      </m:r>
                      <m:r>
                        <m:rPr>
                          <m:nor/>
                        </m:rPr>
                        <a:rPr lang="en-US" sz="2400"/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/>
                        <m:t> +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/>
                        <m:t> +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/>
                        <m:t>+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21DC3E-0751-4FAB-811D-AB1624493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226" y="2514600"/>
                <a:ext cx="3472189" cy="399084"/>
              </a:xfrm>
              <a:prstGeom prst="rect">
                <a:avLst/>
              </a:prstGeom>
              <a:blipFill>
                <a:blip r:embed="rId4"/>
                <a:stretch>
                  <a:fillRect l="-1757" r="-1054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30464C-B0DC-4F6F-8103-28FC2950A82F}"/>
                  </a:ext>
                </a:extLst>
              </p:cNvPr>
              <p:cNvSpPr txBox="1"/>
              <p:nvPr/>
            </p:nvSpPr>
            <p:spPr>
              <a:xfrm>
                <a:off x="7569419" y="3006566"/>
                <a:ext cx="3893811" cy="1052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</a:t>
                </a:r>
                <a:r>
                  <a:rPr lang="en-US" sz="1000" dirty="0" err="1"/>
                  <a:t>variabel</a:t>
                </a:r>
                <a:r>
                  <a:rPr lang="en-US" sz="1000" dirty="0"/>
                  <a:t> </a:t>
                </a:r>
                <a:r>
                  <a:rPr lang="en-US" sz="1000" dirty="0" err="1"/>
                  <a:t>dependen</a:t>
                </a:r>
                <a:r>
                  <a:rPr lang="en-US" sz="1000" dirty="0"/>
                  <a:t> (</a:t>
                </a:r>
                <a:r>
                  <a:rPr lang="en-US" sz="1000" dirty="0" err="1"/>
                  <a:t>fcr</a:t>
                </a:r>
                <a:r>
                  <a:rPr lang="en-US" sz="10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</a:t>
                </a:r>
                <a:r>
                  <a:rPr lang="en-US" sz="1000" dirty="0" err="1"/>
                  <a:t>titik</a:t>
                </a:r>
                <a:r>
                  <a:rPr lang="en-US" sz="1000" dirty="0"/>
                  <a:t> </a:t>
                </a:r>
                <a:r>
                  <a:rPr lang="en-US" sz="1000" dirty="0" err="1"/>
                  <a:t>potong</a:t>
                </a:r>
                <a:r>
                  <a:rPr lang="en-US" sz="1000" dirty="0"/>
                  <a:t> (intercept)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</a:t>
                </a:r>
                <a:r>
                  <a:rPr lang="en-US" sz="1000" dirty="0" err="1"/>
                  <a:t>koefisien</a:t>
                </a:r>
                <a:r>
                  <a:rPr lang="en-US" sz="1000" dirty="0"/>
                  <a:t> </a:t>
                </a:r>
                <a:r>
                  <a:rPr lang="en-US" sz="1000" dirty="0" err="1"/>
                  <a:t>regresi</a:t>
                </a:r>
                <a:r>
                  <a:rPr lang="en-US" sz="1000" dirty="0"/>
                  <a:t> linier (slope)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variabel </a:t>
                </a:r>
                <a:r>
                  <a:rPr lang="en-US" sz="1000" dirty="0" err="1"/>
                  <a:t>independen</a:t>
                </a:r>
                <a:r>
                  <a:rPr lang="en-US" sz="1000" dirty="0"/>
                  <a:t> (level PAM)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efek </a:t>
                </a:r>
                <a:r>
                  <a:rPr lang="en-US" sz="1000" dirty="0" err="1"/>
                  <a:t>acak</a:t>
                </a:r>
                <a:r>
                  <a:rPr lang="en-US" sz="1000" dirty="0"/>
                  <a:t> </a:t>
                </a:r>
                <a:r>
                  <a:rPr lang="en-US" sz="1000" dirty="0" err="1"/>
                  <a:t>dari</a:t>
                </a:r>
                <a:r>
                  <a:rPr lang="en-US" sz="1000" dirty="0"/>
                  <a:t> </a:t>
                </a:r>
                <a:r>
                  <a:rPr lang="en-US" sz="1000" dirty="0" err="1"/>
                  <a:t>perbedaan</a:t>
                </a:r>
                <a:r>
                  <a:rPr lang="en-US" sz="1000" dirty="0"/>
                  <a:t> </a:t>
                </a:r>
                <a:r>
                  <a:rPr lang="en-US" sz="1000" dirty="0" err="1"/>
                  <a:t>studi</a:t>
                </a:r>
                <a:endParaRPr lang="en-US" sz="1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000" dirty="0"/>
                  <a:t>  </a:t>
                </a:r>
                <a:r>
                  <a:rPr lang="en-US" sz="1000" dirty="0" err="1"/>
                  <a:t>kesalahan</a:t>
                </a:r>
                <a:r>
                  <a:rPr lang="en-US" sz="1000" dirty="0"/>
                  <a:t> yang </a:t>
                </a:r>
                <a:r>
                  <a:rPr lang="en-US" sz="1000" dirty="0" err="1"/>
                  <a:t>tidak</a:t>
                </a:r>
                <a:r>
                  <a:rPr lang="en-US" sz="1000" dirty="0"/>
                  <a:t> </a:t>
                </a:r>
                <a:r>
                  <a:rPr lang="en-US" sz="1000" dirty="0" err="1"/>
                  <a:t>dapat</a:t>
                </a:r>
                <a:r>
                  <a:rPr lang="en-US" sz="1000" dirty="0"/>
                  <a:t> </a:t>
                </a:r>
                <a:r>
                  <a:rPr lang="en-US" sz="1000" dirty="0" err="1"/>
                  <a:t>dijelaskan</a:t>
                </a:r>
                <a:endParaRPr lang="en-US" sz="1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30464C-B0DC-4F6F-8103-28FC2950A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419" y="3006566"/>
                <a:ext cx="3893811" cy="1052789"/>
              </a:xfrm>
              <a:prstGeom prst="rect">
                <a:avLst/>
              </a:prstGeom>
              <a:blipFill>
                <a:blip r:embed="rId5"/>
                <a:stretch>
                  <a:fillRect b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13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Tabulasi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data (Choi 2013)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FC9BC-CF96-441B-B7D4-1C2C56CD0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8912"/>
            <a:ext cx="7940728" cy="401608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40504DD-0E6C-478B-AE1D-FD3B64F1BA6D}"/>
              </a:ext>
            </a:extLst>
          </p:cNvPr>
          <p:cNvSpPr/>
          <p:nvPr/>
        </p:nvSpPr>
        <p:spPr>
          <a:xfrm>
            <a:off x="546100" y="3103706"/>
            <a:ext cx="5029200" cy="146050"/>
          </a:xfrm>
          <a:prstGeom prst="rect">
            <a:avLst/>
          </a:prstGeom>
          <a:solidFill>
            <a:srgbClr val="D24726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0B0ABD-B91D-4F13-BBEB-0F69D9E87B0E}"/>
              </a:ext>
            </a:extLst>
          </p:cNvPr>
          <p:cNvGrpSpPr/>
          <p:nvPr/>
        </p:nvGrpSpPr>
        <p:grpSpPr>
          <a:xfrm>
            <a:off x="8511374" y="1801956"/>
            <a:ext cx="3248826" cy="616179"/>
            <a:chOff x="4626746" y="4267200"/>
            <a:chExt cx="3248826" cy="61617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0BDF9E3-CBCC-4D73-BD59-1B06F134998C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30" name="Oval 29" descr="Small circle">
                <a:extLst>
                  <a:ext uri="{FF2B5EF4-FFF2-40B4-BE49-F238E27FC236}">
                    <a16:creationId xmlns:a16="http://schemas.microsoft.com/office/drawing/2014/main" id="{949A56A2-19C7-48C7-9EEA-EAEB69C602E2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 descr="Number 2">
                <a:extLst>
                  <a:ext uri="{FF2B5EF4-FFF2-40B4-BE49-F238E27FC236}">
                    <a16:creationId xmlns:a16="http://schemas.microsoft.com/office/drawing/2014/main" id="{88D22C66-EB6D-4014-A90F-5A6456A7E3A8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  <a:endParaRPr lang="en-US" dirty="0">
                  <a:solidFill>
                    <a:schemeClr val="bg1"/>
                  </a:solidFill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21953D-969C-41B3-B78B-51961AA484D3}"/>
                </a:ext>
              </a:extLst>
            </p:cNvPr>
            <p:cNvSpPr txBox="1"/>
            <p:nvPr/>
          </p:nvSpPr>
          <p:spPr>
            <a:xfrm>
              <a:off x="5120663" y="4298604"/>
              <a:ext cx="275490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dirty="0" err="1">
                  <a:solidFill>
                    <a:schemeClr val="tx1"/>
                  </a:solidFill>
                </a:rPr>
                <a:t>Pengumpulan</a:t>
              </a:r>
              <a:r>
                <a:rPr lang="en-US" sz="1600" dirty="0">
                  <a:solidFill>
                    <a:schemeClr val="tx1"/>
                  </a:solidFill>
                </a:rPr>
                <a:t> data </a:t>
              </a:r>
              <a:r>
                <a:rPr lang="en-US" sz="1600" dirty="0" err="1">
                  <a:solidFill>
                    <a:schemeClr val="tx1"/>
                  </a:solidFill>
                </a:rPr>
                <a:t>dari</a:t>
              </a:r>
              <a:r>
                <a:rPr lang="en-US" sz="1600" dirty="0">
                  <a:solidFill>
                    <a:schemeClr val="tx1"/>
                  </a:solidFill>
                </a:rPr>
                <a:t> KTI </a:t>
              </a:r>
              <a:r>
                <a:rPr lang="en-US" sz="1600" dirty="0" err="1">
                  <a:solidFill>
                    <a:schemeClr val="tx1"/>
                  </a:solidFill>
                </a:rPr>
                <a:t>ke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dalam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i="1" dirty="0">
                  <a:solidFill>
                    <a:schemeClr val="tx1"/>
                  </a:solidFill>
                </a:rPr>
                <a:t>spreadsheet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2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Tabulasi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37DDC7-ED0F-46BD-B7E3-84AD9D9ED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04869"/>
              </p:ext>
            </p:extLst>
          </p:nvPr>
        </p:nvGraphicFramePr>
        <p:xfrm>
          <a:off x="533400" y="1687576"/>
          <a:ext cx="11125205" cy="40924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78132817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938265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544018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660058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9946123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591586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1719720"/>
                    </a:ext>
                  </a:extLst>
                </a:gridCol>
                <a:gridCol w="750280">
                  <a:extLst>
                    <a:ext uri="{9D8B030D-6E8A-4147-A177-3AD203B41FA5}">
                      <a16:colId xmlns:a16="http://schemas.microsoft.com/office/drawing/2014/main" val="2067154959"/>
                    </a:ext>
                  </a:extLst>
                </a:gridCol>
                <a:gridCol w="773720">
                  <a:extLst>
                    <a:ext uri="{9D8B030D-6E8A-4147-A177-3AD203B41FA5}">
                      <a16:colId xmlns:a16="http://schemas.microsoft.com/office/drawing/2014/main" val="29820188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3494276"/>
                    </a:ext>
                  </a:extLst>
                </a:gridCol>
                <a:gridCol w="1031635">
                  <a:extLst>
                    <a:ext uri="{9D8B030D-6E8A-4147-A177-3AD203B41FA5}">
                      <a16:colId xmlns:a16="http://schemas.microsoft.com/office/drawing/2014/main" val="3589348563"/>
                    </a:ext>
                  </a:extLst>
                </a:gridCol>
                <a:gridCol w="1025765">
                  <a:extLst>
                    <a:ext uri="{9D8B030D-6E8A-4147-A177-3AD203B41FA5}">
                      <a16:colId xmlns:a16="http://schemas.microsoft.com/office/drawing/2014/main" val="1543130912"/>
                    </a:ext>
                  </a:extLst>
                </a:gridCol>
                <a:gridCol w="685805">
                  <a:extLst>
                    <a:ext uri="{9D8B030D-6E8A-4147-A177-3AD203B41FA5}">
                      <a16:colId xmlns:a16="http://schemas.microsoft.com/office/drawing/2014/main" val="1063972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studi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pengarang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tahun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PAM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Level (mg/Kg as fed)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breed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periode</a:t>
                      </a:r>
                      <a:r>
                        <a:rPr lang="en-US" sz="1200" b="1" u="none" strike="noStrike" dirty="0">
                          <a:effectLst/>
                        </a:rPr>
                        <a:t> starter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periode finisher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total </a:t>
                      </a:r>
                      <a:r>
                        <a:rPr lang="en-US" sz="1200" b="1" u="none" strike="noStrike" dirty="0" err="1">
                          <a:effectLst/>
                        </a:rPr>
                        <a:t>periode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starter bb, Kg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starter </a:t>
                      </a:r>
                      <a:r>
                        <a:rPr lang="en-US" sz="1200" b="1" u="none" strike="noStrike" dirty="0" err="1">
                          <a:effectLst/>
                        </a:rPr>
                        <a:t>pbbh</a:t>
                      </a:r>
                      <a:r>
                        <a:rPr lang="en-US" sz="1200" b="1" u="none" strike="noStrike" dirty="0">
                          <a:effectLst/>
                        </a:rPr>
                        <a:t>, g/</a:t>
                      </a:r>
                      <a:r>
                        <a:rPr lang="en-US" sz="1200" b="1" u="none" strike="noStrike" dirty="0" err="1">
                          <a:effectLst/>
                        </a:rPr>
                        <a:t>hari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starter kph, g/hari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starter </a:t>
                      </a:r>
                      <a:r>
                        <a:rPr lang="en-US" sz="1200" b="1" u="none" strike="noStrike" dirty="0" err="1">
                          <a:effectLst/>
                        </a:rPr>
                        <a:t>fcr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119345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Choi et al.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2013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Kontrol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22-35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1-35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737.0000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33.0000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53.0500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1.6100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49559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PAM A3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60.0000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747.9200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33.5200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53.4800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1.6000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5862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Choi et al.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PAM A3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90.0000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ROSS 308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765.9800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34.3800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54.1000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1.5700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573734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Kontrol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803.9900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36.1900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55.9500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1.5500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83156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PAM P5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40.0000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821.0000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37.0000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56.5200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413752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PAM P5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60.0000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ROSS 308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1-35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836.9600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37.7600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56.7100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761609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Kontrol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14-28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29-42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542.0000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21.4000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41.3000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1.9300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346240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Cecropin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2.0000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14-28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29-42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545.5000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21.5000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39.4000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1.8300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77609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Cecropin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4.0000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14-28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29-42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551.5000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21.9000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38.9000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1.7800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83943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Cecropin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6.0000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14-28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29-42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14-42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545.0000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21.6000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34.7000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1.6100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36843145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018425-DFAA-48A7-892E-DA5FFAE92D70}"/>
                  </a:ext>
                </a:extLst>
              </p:cNvPr>
              <p:cNvSpPr txBox="1"/>
              <p:nvPr/>
            </p:nvSpPr>
            <p:spPr>
              <a:xfrm>
                <a:off x="3810000" y="6054990"/>
                <a:ext cx="4648200" cy="465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018425-DFAA-48A7-892E-DA5FFAE92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054990"/>
                <a:ext cx="4648200" cy="465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B61206A-5CB8-4160-A678-4493D9F9AC4F}"/>
              </a:ext>
            </a:extLst>
          </p:cNvPr>
          <p:cNvSpPr/>
          <p:nvPr/>
        </p:nvSpPr>
        <p:spPr>
          <a:xfrm>
            <a:off x="6172200" y="6054990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D824BE-458D-40F3-AF89-0874328E9FFE}"/>
              </a:ext>
            </a:extLst>
          </p:cNvPr>
          <p:cNvSpPr/>
          <p:nvPr/>
        </p:nvSpPr>
        <p:spPr>
          <a:xfrm>
            <a:off x="6934200" y="6054990"/>
            <a:ext cx="498210" cy="49821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5E9A54-7976-43A1-BCFC-10B94C5E6EE7}"/>
              </a:ext>
            </a:extLst>
          </p:cNvPr>
          <p:cNvSpPr/>
          <p:nvPr/>
        </p:nvSpPr>
        <p:spPr>
          <a:xfrm>
            <a:off x="4114800" y="6054990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43C91-C6CF-4547-8195-E0DDB4DAC462}"/>
              </a:ext>
            </a:extLst>
          </p:cNvPr>
          <p:cNvSpPr/>
          <p:nvPr/>
        </p:nvSpPr>
        <p:spPr>
          <a:xfrm>
            <a:off x="3733800" y="1687576"/>
            <a:ext cx="1295400" cy="4092448"/>
          </a:xfrm>
          <a:prstGeom prst="rect">
            <a:avLst/>
          </a:prstGeom>
          <a:solidFill>
            <a:srgbClr val="F0A11F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F25F8C-AD0C-49DD-98E8-D7B738BEC5B8}"/>
              </a:ext>
            </a:extLst>
          </p:cNvPr>
          <p:cNvSpPr/>
          <p:nvPr/>
        </p:nvSpPr>
        <p:spPr>
          <a:xfrm>
            <a:off x="10972800" y="1698752"/>
            <a:ext cx="685805" cy="4092448"/>
          </a:xfrm>
          <a:prstGeom prst="rect">
            <a:avLst/>
          </a:prstGeom>
          <a:solidFill>
            <a:schemeClr val="accent2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55E54-7AED-4D92-8C4C-12872FE49DD9}"/>
              </a:ext>
            </a:extLst>
          </p:cNvPr>
          <p:cNvSpPr/>
          <p:nvPr/>
        </p:nvSpPr>
        <p:spPr>
          <a:xfrm>
            <a:off x="533400" y="1698752"/>
            <a:ext cx="381000" cy="4092448"/>
          </a:xfrm>
          <a:prstGeom prst="rect">
            <a:avLst/>
          </a:prstGeom>
          <a:solidFill>
            <a:srgbClr val="70AD47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3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Analisis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0B0ABD-B91D-4F13-BBEB-0F69D9E87B0E}"/>
              </a:ext>
            </a:extLst>
          </p:cNvPr>
          <p:cNvGrpSpPr/>
          <p:nvPr/>
        </p:nvGrpSpPr>
        <p:grpSpPr>
          <a:xfrm>
            <a:off x="8481515" y="2133600"/>
            <a:ext cx="3248826" cy="862401"/>
            <a:chOff x="4626746" y="4267200"/>
            <a:chExt cx="3248826" cy="86240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0BDF9E3-CBCC-4D73-BD59-1B06F134998C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30" name="Oval 29" descr="Small circle">
                <a:extLst>
                  <a:ext uri="{FF2B5EF4-FFF2-40B4-BE49-F238E27FC236}">
                    <a16:creationId xmlns:a16="http://schemas.microsoft.com/office/drawing/2014/main" id="{949A56A2-19C7-48C7-9EEA-EAEB69C602E2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 descr="Number 2">
                <a:extLst>
                  <a:ext uri="{FF2B5EF4-FFF2-40B4-BE49-F238E27FC236}">
                    <a16:creationId xmlns:a16="http://schemas.microsoft.com/office/drawing/2014/main" id="{88D22C66-EB6D-4014-A90F-5A6456A7E3A8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21953D-969C-41B3-B78B-51961AA484D3}"/>
                </a:ext>
              </a:extLst>
            </p:cNvPr>
            <p:cNvSpPr txBox="1"/>
            <p:nvPr/>
          </p:nvSpPr>
          <p:spPr>
            <a:xfrm>
              <a:off x="5120663" y="4298604"/>
              <a:ext cx="275490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dirty="0" err="1">
                  <a:solidFill>
                    <a:schemeClr val="tx1"/>
                  </a:solidFill>
                </a:rPr>
                <a:t>Analisis</a:t>
              </a:r>
              <a:r>
                <a:rPr lang="en-US" sz="1600" dirty="0">
                  <a:solidFill>
                    <a:schemeClr val="tx1"/>
                  </a:solidFill>
                </a:rPr>
                <a:t> data </a:t>
              </a:r>
              <a:r>
                <a:rPr lang="en-US" sz="1600" dirty="0" err="1">
                  <a:solidFill>
                    <a:schemeClr val="tx1"/>
                  </a:solidFill>
                </a:rPr>
                <a:t>menggunakan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i="1" dirty="0">
                  <a:solidFill>
                    <a:schemeClr val="tx1"/>
                  </a:solidFill>
                </a:rPr>
                <a:t>linear mixed model </a:t>
              </a:r>
              <a:r>
                <a:rPr lang="en-US" sz="1600" dirty="0">
                  <a:solidFill>
                    <a:schemeClr val="tx1"/>
                  </a:solidFill>
                </a:rPr>
                <a:t>(St-Pierre 2001) pada </a:t>
              </a:r>
              <a:r>
                <a:rPr lang="en-US" sz="1600" dirty="0" err="1">
                  <a:solidFill>
                    <a:schemeClr val="tx1"/>
                  </a:solidFill>
                </a:rPr>
                <a:t>aplikasi</a:t>
              </a:r>
              <a:r>
                <a:rPr lang="en-US" sz="1600" dirty="0">
                  <a:solidFill>
                    <a:schemeClr val="tx1"/>
                  </a:solidFill>
                </a:rPr>
                <a:t> R</a:t>
              </a:r>
              <a:endParaRPr lang="en-US" sz="16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17BEBE0-393C-49A4-BA3E-C2F720B2ADE8}"/>
              </a:ext>
            </a:extLst>
          </p:cNvPr>
          <p:cNvSpPr txBox="1"/>
          <p:nvPr/>
        </p:nvSpPr>
        <p:spPr>
          <a:xfrm>
            <a:off x="609936" y="1219200"/>
            <a:ext cx="9385300" cy="4967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Plugin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readxl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library(xlsx)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sjstats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## Input data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data_metal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read_excel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"nama_file_data.xlsx"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sheet=</a:t>
            </a:r>
            <a:r>
              <a:rPr lang="en-US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nama_sheet_data</a:t>
            </a:r>
            <a:r>
              <a:rPr lang="en-US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contoh_lmm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level, random=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|studi),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na.action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na.exclude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data=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contoh_data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Hasil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Koefisien</a:t>
            </a: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lmm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contoh_lmm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R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kuadrat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r2(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contoh_lmm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99D332-2CDD-47DC-955D-6203CE9FBEBF}"/>
                  </a:ext>
                </a:extLst>
              </p:cNvPr>
              <p:cNvSpPr txBox="1"/>
              <p:nvPr/>
            </p:nvSpPr>
            <p:spPr>
              <a:xfrm>
                <a:off x="7356210" y="1385912"/>
                <a:ext cx="4648200" cy="465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99D332-2CDD-47DC-955D-6203CE9FB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10" y="1385912"/>
                <a:ext cx="4648200" cy="465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3EA372B0-6216-4B6E-A35C-A45F1DA982D9}"/>
              </a:ext>
            </a:extLst>
          </p:cNvPr>
          <p:cNvSpPr/>
          <p:nvPr/>
        </p:nvSpPr>
        <p:spPr>
          <a:xfrm>
            <a:off x="9718410" y="1385912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A3642B-3094-40AE-BBEB-4EE114BAE130}"/>
              </a:ext>
            </a:extLst>
          </p:cNvPr>
          <p:cNvSpPr/>
          <p:nvPr/>
        </p:nvSpPr>
        <p:spPr>
          <a:xfrm>
            <a:off x="10480410" y="1385912"/>
            <a:ext cx="498210" cy="49821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0FF49-E3C6-4F8A-827E-074930E2E655}"/>
              </a:ext>
            </a:extLst>
          </p:cNvPr>
          <p:cNvSpPr/>
          <p:nvPr/>
        </p:nvSpPr>
        <p:spPr>
          <a:xfrm>
            <a:off x="7661010" y="1385912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286738-56AB-4D8A-95A6-CFADC6E04EF0}"/>
              </a:ext>
            </a:extLst>
          </p:cNvPr>
          <p:cNvSpPr/>
          <p:nvPr/>
        </p:nvSpPr>
        <p:spPr>
          <a:xfrm>
            <a:off x="2438400" y="3962400"/>
            <a:ext cx="381000" cy="3810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257C9-F2BF-4E52-8FFC-1BAC18B05B93}"/>
              </a:ext>
            </a:extLst>
          </p:cNvPr>
          <p:cNvSpPr/>
          <p:nvPr/>
        </p:nvSpPr>
        <p:spPr>
          <a:xfrm>
            <a:off x="3124200" y="3962400"/>
            <a:ext cx="381000" cy="381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617648-975F-478E-A104-4FE62C15F18C}"/>
              </a:ext>
            </a:extLst>
          </p:cNvPr>
          <p:cNvSpPr/>
          <p:nvPr/>
        </p:nvSpPr>
        <p:spPr>
          <a:xfrm>
            <a:off x="5257800" y="3962400"/>
            <a:ext cx="381000" cy="381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E58651-64CC-409A-9076-EA3E55E9B7FA}"/>
              </a:ext>
            </a:extLst>
          </p:cNvPr>
          <p:cNvSpPr/>
          <p:nvPr/>
        </p:nvSpPr>
        <p:spPr>
          <a:xfrm>
            <a:off x="670288" y="2060510"/>
            <a:ext cx="1691912" cy="482928"/>
          </a:xfrm>
          <a:prstGeom prst="rect">
            <a:avLst/>
          </a:prstGeom>
          <a:solidFill>
            <a:srgbClr val="9B5AC8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50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Analisis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BEBE0-393C-49A4-BA3E-C2F720B2ADE8}"/>
              </a:ext>
            </a:extLst>
          </p:cNvPr>
          <p:cNvSpPr txBox="1"/>
          <p:nvPr/>
        </p:nvSpPr>
        <p:spPr>
          <a:xfrm>
            <a:off x="609936" y="1219200"/>
            <a:ext cx="5486064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Hasil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Koefisien</a:t>
            </a: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lmm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contoh_lmm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 mixed-effects model fit by REML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Data: 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contoh_data</a:t>
            </a: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AIC       BIC   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logLik</a:t>
            </a: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-90.92603 -81.39792 49.46301</a:t>
            </a:r>
          </a:p>
          <a:p>
            <a:pPr lvl="1">
              <a:lnSpc>
                <a:spcPts val="1425"/>
              </a:lnSpc>
            </a:pP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effects: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Formula: ~1 | 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(Intercept)   Residual</a:t>
            </a:r>
          </a:p>
          <a:p>
            <a:pPr lvl="1">
              <a:lnSpc>
                <a:spcPts val="1425"/>
              </a:lnSpc>
            </a:pP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StdDev</a:t>
            </a: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 0.1876368 0.07334596</a:t>
            </a:r>
          </a:p>
          <a:p>
            <a:pPr lvl="1">
              <a:lnSpc>
                <a:spcPts val="1425"/>
              </a:lnSpc>
            </a:pP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 effects:  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fcr</a:t>
            </a: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~ level 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Value  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Std.Error</a:t>
            </a: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DF  t-value p-value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(Intercept)  1.5080402 0.03910927 56 38.55966  0.0000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       -0.0001291 0.00006764 56 -1.90878  0.0614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Correlation: 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(</a:t>
            </a:r>
            <a:r>
              <a:rPr lang="en-US" sz="10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 -0.18 </a:t>
            </a:r>
          </a:p>
          <a:p>
            <a:pPr lvl="1">
              <a:lnSpc>
                <a:spcPts val="1425"/>
              </a:lnSpc>
            </a:pP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Standardized Within-Group Residuals: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Min          Q1         Med          Q3         Max 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-2.07180482 -0.29537929 -0.03428949  0.38162920  2.92419158 </a:t>
            </a:r>
          </a:p>
          <a:p>
            <a:pPr lvl="1">
              <a:lnSpc>
                <a:spcPts val="1425"/>
              </a:lnSpc>
            </a:pPr>
            <a:endParaRPr lang="en-US" sz="10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Observations: 82</a:t>
            </a:r>
          </a:p>
          <a:p>
            <a:pPr lvl="1">
              <a:lnSpc>
                <a:spcPts val="1425"/>
              </a:lnSpc>
            </a:pPr>
            <a:r>
              <a:rPr lang="en-US" sz="10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Groups: 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8A7DE-FD14-4285-8731-A8B4EE9CEDE1}"/>
              </a:ext>
            </a:extLst>
          </p:cNvPr>
          <p:cNvSpPr txBox="1"/>
          <p:nvPr/>
        </p:nvSpPr>
        <p:spPr>
          <a:xfrm>
            <a:off x="6324602" y="1239745"/>
            <a:ext cx="3727319" cy="118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R </a:t>
            </a:r>
            <a:r>
              <a:rPr lang="en-US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kuadrat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r2(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contoh_lmm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ts val="1425"/>
              </a:lnSpc>
            </a:pPr>
            <a:r>
              <a:rPr lang="pt-BR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R2 for Mixed Models</a:t>
            </a:r>
          </a:p>
          <a:p>
            <a:pPr lvl="1">
              <a:lnSpc>
                <a:spcPts val="1425"/>
              </a:lnSpc>
            </a:pPr>
            <a:endParaRPr lang="pt-BR" sz="10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ts val="1425"/>
              </a:lnSpc>
            </a:pPr>
            <a:r>
              <a:rPr lang="pt-BR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Conditional R2: 0.869</a:t>
            </a:r>
          </a:p>
          <a:p>
            <a:pPr lvl="1">
              <a:lnSpc>
                <a:spcPts val="1425"/>
              </a:lnSpc>
            </a:pPr>
            <a:r>
              <a:rPr lang="pt-BR" sz="1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Marginal R2: 0.010</a:t>
            </a:r>
            <a:endParaRPr lang="en-US" sz="10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887156-3B81-4799-ACE2-E1E2B09FD502}"/>
                  </a:ext>
                </a:extLst>
              </p:cNvPr>
              <p:cNvSpPr txBox="1"/>
              <p:nvPr/>
            </p:nvSpPr>
            <p:spPr>
              <a:xfrm>
                <a:off x="7239000" y="2819400"/>
                <a:ext cx="4648200" cy="465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887156-3B81-4799-ACE2-E1E2B09FD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819400"/>
                <a:ext cx="4648200" cy="465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247F94F-006D-4653-AB68-591ABF6C9C1D}"/>
              </a:ext>
            </a:extLst>
          </p:cNvPr>
          <p:cNvSpPr/>
          <p:nvPr/>
        </p:nvSpPr>
        <p:spPr>
          <a:xfrm>
            <a:off x="9197451" y="2786767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A0CA21-6F12-406E-AFDB-AC69257963E3}"/>
              </a:ext>
            </a:extLst>
          </p:cNvPr>
          <p:cNvSpPr/>
          <p:nvPr/>
        </p:nvSpPr>
        <p:spPr>
          <a:xfrm>
            <a:off x="8365472" y="2819400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0ADF65-F5D1-4B0C-BB80-9D5DF30EC601}"/>
              </a:ext>
            </a:extLst>
          </p:cNvPr>
          <p:cNvSpPr/>
          <p:nvPr/>
        </p:nvSpPr>
        <p:spPr>
          <a:xfrm>
            <a:off x="2057400" y="3886200"/>
            <a:ext cx="228600" cy="228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B8D0BC5-7400-4CB1-BFA5-373830DE1EB4}"/>
              </a:ext>
            </a:extLst>
          </p:cNvPr>
          <p:cNvSpPr/>
          <p:nvPr/>
        </p:nvSpPr>
        <p:spPr>
          <a:xfrm>
            <a:off x="2362200" y="4114800"/>
            <a:ext cx="228600" cy="2286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E4BC29-ABFD-4459-8447-D6EEBF6DB087}"/>
              </a:ext>
            </a:extLst>
          </p:cNvPr>
          <p:cNvSpPr/>
          <p:nvPr/>
        </p:nvSpPr>
        <p:spPr>
          <a:xfrm>
            <a:off x="7788684" y="1981200"/>
            <a:ext cx="244884" cy="24488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0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cs typeface="Segoe UI Semibold" panose="020B0502040204020203" pitchFamily="34" charset="0"/>
              </a:rPr>
              <a:t>4. </a:t>
            </a:r>
            <a:r>
              <a:rPr lang="en-US" sz="2800" dirty="0">
                <a:cs typeface="Segoe UI" panose="020B0502040204020203" pitchFamily="34" charset="0"/>
              </a:rPr>
              <a:t>Hasil </a:t>
            </a:r>
            <a:r>
              <a:rPr lang="en-US" sz="2800" dirty="0" err="1">
                <a:cs typeface="Segoe UI" panose="020B0502040204020203" pitchFamily="34" charset="0"/>
              </a:rPr>
              <a:t>analisis</a:t>
            </a:r>
            <a:r>
              <a:rPr lang="en-US" sz="2800" dirty="0">
                <a:cs typeface="Segoe UI" panose="020B0502040204020203" pitchFamily="34" charset="0"/>
              </a:rPr>
              <a:t> dan </a:t>
            </a:r>
            <a:r>
              <a:rPr lang="en-US" sz="2800" dirty="0" err="1">
                <a:cs typeface="Segoe UI" panose="020B0502040204020203" pitchFamily="34" charset="0"/>
              </a:rPr>
              <a:t>interpretasinya</a:t>
            </a:r>
            <a:endParaRPr lang="en-US" b="1" dirty="0">
              <a:cs typeface="Segoe UI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93914-B45B-4104-85B5-D993A34A14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2" t="23333" r="25649" b="15556"/>
          <a:stretch/>
        </p:blipFill>
        <p:spPr>
          <a:xfrm>
            <a:off x="4340289" y="1706169"/>
            <a:ext cx="3508312" cy="344566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45D0293-F5B7-43E5-B4C1-7C54A51063F2}"/>
              </a:ext>
            </a:extLst>
          </p:cNvPr>
          <p:cNvGrpSpPr/>
          <p:nvPr/>
        </p:nvGrpSpPr>
        <p:grpSpPr>
          <a:xfrm>
            <a:off x="4664846" y="5084044"/>
            <a:ext cx="1259383" cy="409838"/>
            <a:chOff x="4645796" y="3048448"/>
            <a:chExt cx="1259383" cy="40983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175ED98-8976-4E7C-AC75-B6B4F16468A8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19" name="Oval 18" descr="Small circle">
                <a:extLst>
                  <a:ext uri="{FF2B5EF4-FFF2-40B4-BE49-F238E27FC236}">
                    <a16:creationId xmlns:a16="http://schemas.microsoft.com/office/drawing/2014/main" id="{B5CDDA90-458B-48F0-98CF-3B3B900161B0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 descr="Number 1">
                <a:extLst>
                  <a:ext uri="{FF2B5EF4-FFF2-40B4-BE49-F238E27FC236}">
                    <a16:creationId xmlns:a16="http://schemas.microsoft.com/office/drawing/2014/main" id="{85639732-9752-4F0C-9470-D296FE16E374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54098C-7224-4F02-A743-882A026D5208}"/>
                </a:ext>
              </a:extLst>
            </p:cNvPr>
            <p:cNvSpPr txBox="1"/>
            <p:nvPr/>
          </p:nvSpPr>
          <p:spPr>
            <a:xfrm>
              <a:off x="5114604" y="3102111"/>
              <a:ext cx="79057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Grafik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2D745D-51FD-4882-A0C8-6EC41F826CE0}"/>
              </a:ext>
            </a:extLst>
          </p:cNvPr>
          <p:cNvGrpSpPr/>
          <p:nvPr/>
        </p:nvGrpSpPr>
        <p:grpSpPr>
          <a:xfrm>
            <a:off x="7010400" y="4343400"/>
            <a:ext cx="1259383" cy="409838"/>
            <a:chOff x="4645796" y="3048448"/>
            <a:chExt cx="1259383" cy="4098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7985C43-4F6D-4420-992E-4C910C74B178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24" name="Oval 23" descr="Small circle">
                <a:extLst>
                  <a:ext uri="{FF2B5EF4-FFF2-40B4-BE49-F238E27FC236}">
                    <a16:creationId xmlns:a16="http://schemas.microsoft.com/office/drawing/2014/main" id="{4CADAF97-2884-400C-8D36-982721727546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 descr="Number 1">
                <a:extLst>
                  <a:ext uri="{FF2B5EF4-FFF2-40B4-BE49-F238E27FC236}">
                    <a16:creationId xmlns:a16="http://schemas.microsoft.com/office/drawing/2014/main" id="{50BFB232-2D02-42B1-819C-D2D147A87B8F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0ACAC1-7E97-4268-9AF7-F9B8B4B33B4E}"/>
                </a:ext>
              </a:extLst>
            </p:cNvPr>
            <p:cNvSpPr txBox="1"/>
            <p:nvPr/>
          </p:nvSpPr>
          <p:spPr>
            <a:xfrm>
              <a:off x="5114604" y="3102111"/>
              <a:ext cx="79057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Tabel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9236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4.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Tabel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E93F34-D9A7-4B19-8288-4C6AB9CE7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1297"/>
              </p:ext>
            </p:extLst>
          </p:nvPr>
        </p:nvGraphicFramePr>
        <p:xfrm>
          <a:off x="533400" y="1719965"/>
          <a:ext cx="11049000" cy="299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19498063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727446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6253944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0362258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77302056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9478354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17404066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379282685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72077988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857844417"/>
                    </a:ext>
                  </a:extLst>
                </a:gridCol>
              </a:tblGrid>
              <a:tr h="44450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Parameter </a:t>
                      </a:r>
                    </a:p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err="1">
                          <a:effectLst/>
                        </a:rPr>
                        <a:t>Periode</a:t>
                      </a:r>
                      <a:r>
                        <a:rPr lang="en-US" sz="1400" b="1" u="none" strike="noStrike" dirty="0">
                          <a:effectLst/>
                        </a:rPr>
                        <a:t> starter)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Satuan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R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n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Parameter estimates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Model estimates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84958192"/>
                  </a:ext>
                </a:extLst>
              </a:tr>
              <a:tr h="444500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effectLst/>
                        </a:rPr>
                        <a:t>Parameter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 err="1">
                          <a:effectLst/>
                        </a:rPr>
                        <a:t>Satuan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effectLst/>
                        </a:rPr>
                        <a:t>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Intercept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SE Intercept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Slope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SE Slope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P-Value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R-Seq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RMSE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0245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effectLst/>
                        </a:rPr>
                        <a:t>Bobot</a:t>
                      </a:r>
                      <a:r>
                        <a:rPr lang="en-US" sz="1400" b="0" u="none" strike="noStrike" dirty="0">
                          <a:effectLst/>
                        </a:rPr>
                        <a:t> badan (bb)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g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919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43.4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0.0683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0.0345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0.05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 0.972</a:t>
                      </a: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1.75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4835019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effectLst/>
                        </a:rPr>
                        <a:t>Pertambahan</a:t>
                      </a:r>
                      <a:r>
                        <a:rPr lang="en-US" sz="1400" b="0" u="none" strike="noStrike" dirty="0"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effectLst/>
                        </a:rPr>
                        <a:t>bobot</a:t>
                      </a:r>
                      <a:r>
                        <a:rPr lang="en-US" sz="1400" b="0" u="none" strike="noStrike" dirty="0">
                          <a:effectLst/>
                        </a:rPr>
                        <a:t> badan </a:t>
                      </a:r>
                      <a:r>
                        <a:rPr lang="en-US" sz="1400" b="0" u="none" strike="noStrike" dirty="0" err="1">
                          <a:effectLst/>
                        </a:rPr>
                        <a:t>harian</a:t>
                      </a:r>
                      <a:r>
                        <a:rPr lang="en-US" sz="1400" b="0" u="none" strike="noStrike" dirty="0">
                          <a:effectLst/>
                        </a:rPr>
                        <a:t> (</a:t>
                      </a:r>
                      <a:r>
                        <a:rPr lang="en-US" sz="1400" b="0" u="none" strike="noStrike" dirty="0" err="1">
                          <a:effectLst/>
                        </a:rPr>
                        <a:t>pbbh</a:t>
                      </a:r>
                      <a:r>
                        <a:rPr lang="en-US" sz="1400" b="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g/</a:t>
                      </a:r>
                      <a:r>
                        <a:rPr lang="en-US" sz="1400" b="0" u="none" strike="noStrike" dirty="0" err="1">
                          <a:effectLst/>
                        </a:rPr>
                        <a:t>hari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38.8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1.87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0.00318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0.00172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0.07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1.9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28852353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effectLst/>
                        </a:rPr>
                        <a:t>Konsumsi</a:t>
                      </a:r>
                      <a:r>
                        <a:rPr lang="en-US" sz="1400" b="0" u="none" strike="noStrike" dirty="0"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effectLst/>
                        </a:rPr>
                        <a:t>pakan</a:t>
                      </a:r>
                      <a:r>
                        <a:rPr lang="en-US" sz="1400" b="0" u="none" strike="noStrike" dirty="0"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effectLst/>
                        </a:rPr>
                        <a:t>harian</a:t>
                      </a:r>
                      <a:r>
                        <a:rPr lang="en-US" sz="1400" b="0" u="none" strike="noStrike" dirty="0">
                          <a:effectLst/>
                        </a:rPr>
                        <a:t> (kph)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g/</a:t>
                      </a:r>
                      <a:r>
                        <a:rPr lang="en-US" sz="1400" b="0" u="none" strike="noStrike" dirty="0" err="1">
                          <a:effectLst/>
                        </a:rPr>
                        <a:t>hari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57.1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2.67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0.00039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0.00148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0.792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1.75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342884107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effectLst/>
                        </a:rPr>
                        <a:t>Konversi</a:t>
                      </a:r>
                      <a:r>
                        <a:rPr lang="en-US" sz="1400" b="0" u="none" strike="noStrike" dirty="0"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effectLst/>
                        </a:rPr>
                        <a:t>pakan</a:t>
                      </a:r>
                      <a:r>
                        <a:rPr lang="en-US" sz="1400" b="0" u="none" strike="noStrike" dirty="0">
                          <a:effectLst/>
                        </a:rPr>
                        <a:t> (</a:t>
                      </a:r>
                      <a:r>
                        <a:rPr lang="en-US" sz="1400" b="0" u="none" strike="noStrike" dirty="0" err="1">
                          <a:effectLst/>
                        </a:rPr>
                        <a:t>fcr</a:t>
                      </a:r>
                      <a:r>
                        <a:rPr lang="en-US" sz="1400" b="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1.51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0.0388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-0.00013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0.00007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0.063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 0.869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1.63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22210798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65BCDA-0790-44EA-88B3-AFEA7D0EF590}"/>
                  </a:ext>
                </a:extLst>
              </p:cNvPr>
              <p:cNvSpPr txBox="1"/>
              <p:nvPr/>
            </p:nvSpPr>
            <p:spPr>
              <a:xfrm>
                <a:off x="3352800" y="5241048"/>
                <a:ext cx="5829300" cy="9311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.51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0.00013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65BCDA-0790-44EA-88B3-AFEA7D0EF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241048"/>
                <a:ext cx="5829300" cy="9311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051DB3EC-0B53-4486-ABAA-C347063D920B}"/>
              </a:ext>
            </a:extLst>
          </p:cNvPr>
          <p:cNvSpPr/>
          <p:nvPr/>
        </p:nvSpPr>
        <p:spPr>
          <a:xfrm>
            <a:off x="5846895" y="5206859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FD8E2E-8B78-4376-922C-8793ECFE18F1}"/>
              </a:ext>
            </a:extLst>
          </p:cNvPr>
          <p:cNvSpPr/>
          <p:nvPr/>
        </p:nvSpPr>
        <p:spPr>
          <a:xfrm>
            <a:off x="5029200" y="5206859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997F7DD-7FEC-47F9-869C-60BA1E688604}"/>
              </a:ext>
            </a:extLst>
          </p:cNvPr>
          <p:cNvSpPr/>
          <p:nvPr/>
        </p:nvSpPr>
        <p:spPr>
          <a:xfrm>
            <a:off x="3962400" y="2137186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06EA87-168F-4BDB-B5D0-3220574EA168}"/>
              </a:ext>
            </a:extLst>
          </p:cNvPr>
          <p:cNvSpPr/>
          <p:nvPr/>
        </p:nvSpPr>
        <p:spPr>
          <a:xfrm>
            <a:off x="6280257" y="2137186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D7734A-E145-4E69-B3B4-7325B53DDFED}"/>
              </a:ext>
            </a:extLst>
          </p:cNvPr>
          <p:cNvSpPr/>
          <p:nvPr/>
        </p:nvSpPr>
        <p:spPr>
          <a:xfrm>
            <a:off x="533400" y="4267200"/>
            <a:ext cx="11049000" cy="449965"/>
          </a:xfrm>
          <a:prstGeom prst="rect">
            <a:avLst/>
          </a:prstGeom>
          <a:solidFill>
            <a:srgbClr val="70AD47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92F0F4-B3EB-4E50-858A-54A1647B1E82}"/>
              </a:ext>
            </a:extLst>
          </p:cNvPr>
          <p:cNvSpPr/>
          <p:nvPr/>
        </p:nvSpPr>
        <p:spPr>
          <a:xfrm>
            <a:off x="3657600" y="5771891"/>
            <a:ext cx="5181600" cy="383422"/>
          </a:xfrm>
          <a:prstGeom prst="rect">
            <a:avLst/>
          </a:prstGeom>
          <a:solidFill>
            <a:srgbClr val="70AD47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1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4.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Tabel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E93F34-D9A7-4B19-8288-4C6AB9CE7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764525"/>
              </p:ext>
            </p:extLst>
          </p:nvPr>
        </p:nvGraphicFramePr>
        <p:xfrm>
          <a:off x="533400" y="1669356"/>
          <a:ext cx="11049000" cy="1778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19498063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727446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6253944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0362258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77302056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9478354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17404066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379282685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72077988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857844417"/>
                    </a:ext>
                  </a:extLst>
                </a:gridCol>
              </a:tblGrid>
              <a:tr h="44450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Parameter</a:t>
                      </a:r>
                    </a:p>
                    <a:p>
                      <a:pPr marL="0" marR="0" lvl="0" indent="0" algn="l" defTabSz="91439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>
                          <a:effectLst/>
                        </a:rPr>
                        <a:t>(</a:t>
                      </a:r>
                      <a:r>
                        <a:rPr lang="en-US" sz="1400" b="1" u="none" strike="noStrike" dirty="0" err="1">
                          <a:effectLst/>
                        </a:rPr>
                        <a:t>Periode</a:t>
                      </a:r>
                      <a:r>
                        <a:rPr lang="en-US" sz="1400" b="1" u="none" strike="noStrike" dirty="0">
                          <a:effectLst/>
                        </a:rPr>
                        <a:t> starter)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Satuan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R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n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Parameter estimates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Model estimates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84958192"/>
                  </a:ext>
                </a:extLst>
              </a:tr>
              <a:tr h="444500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effectLst/>
                        </a:rPr>
                        <a:t>Parameter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 err="1">
                          <a:effectLst/>
                        </a:rPr>
                        <a:t>Satuan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effectLst/>
                        </a:rPr>
                        <a:t>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Intercept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SE Intercept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Slope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SE Slope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P-Value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R-Seq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RMSE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0245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effectLst/>
                        </a:rPr>
                        <a:t>Bobot</a:t>
                      </a:r>
                      <a:r>
                        <a:rPr lang="en-US" sz="1400" b="0" u="none" strike="noStrike" dirty="0">
                          <a:effectLst/>
                        </a:rPr>
                        <a:t> badan (bb)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effectLst/>
                        </a:rPr>
                        <a:t>g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919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43.4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0.0683</a:t>
                      </a:r>
                      <a:endParaRPr lang="en-US" sz="14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0.0345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0.05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0.972</a:t>
                      </a: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1.75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4835019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effectLst/>
                        </a:rPr>
                        <a:t>Konversi</a:t>
                      </a:r>
                      <a:r>
                        <a:rPr lang="en-US" sz="1400" b="0" u="none" strike="noStrike" dirty="0"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effectLst/>
                        </a:rPr>
                        <a:t>pakan</a:t>
                      </a:r>
                      <a:r>
                        <a:rPr lang="en-US" sz="1400" b="0" u="none" strike="noStrike" dirty="0">
                          <a:effectLst/>
                        </a:rPr>
                        <a:t> (</a:t>
                      </a:r>
                      <a:r>
                        <a:rPr lang="en-US" sz="1400" b="0" u="none" strike="noStrike" dirty="0" err="1">
                          <a:effectLst/>
                        </a:rPr>
                        <a:t>fcr</a:t>
                      </a:r>
                      <a:r>
                        <a:rPr lang="en-US" sz="1400" b="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82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1.51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0.0388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-0.00013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0.00007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0.063</a:t>
                      </a:r>
                      <a:endParaRPr lang="en-US" sz="1400" b="1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 0.869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1.63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2221079872"/>
                  </a:ext>
                </a:extLst>
              </a:tr>
            </a:tbl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7997F7DD-7FEC-47F9-869C-60BA1E688604}"/>
              </a:ext>
            </a:extLst>
          </p:cNvPr>
          <p:cNvSpPr/>
          <p:nvPr/>
        </p:nvSpPr>
        <p:spPr>
          <a:xfrm>
            <a:off x="3962400" y="2086577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06EA87-168F-4BDB-B5D0-3220574EA168}"/>
              </a:ext>
            </a:extLst>
          </p:cNvPr>
          <p:cNvSpPr/>
          <p:nvPr/>
        </p:nvSpPr>
        <p:spPr>
          <a:xfrm>
            <a:off x="6280257" y="2086577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07E340-7F31-45F1-A5FB-B3415804EA29}"/>
              </a:ext>
            </a:extLst>
          </p:cNvPr>
          <p:cNvGrpSpPr/>
          <p:nvPr/>
        </p:nvGrpSpPr>
        <p:grpSpPr>
          <a:xfrm>
            <a:off x="685800" y="3853765"/>
            <a:ext cx="5257800" cy="635241"/>
            <a:chOff x="4645796" y="3048448"/>
            <a:chExt cx="5871607" cy="67548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433D47-F1F2-4B84-A03D-79F35C919D85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16" name="Oval 15" descr="Small circle">
                <a:extLst>
                  <a:ext uri="{FF2B5EF4-FFF2-40B4-BE49-F238E27FC236}">
                    <a16:creationId xmlns:a16="http://schemas.microsoft.com/office/drawing/2014/main" id="{FAA24D1D-63CC-4958-A808-3A874FE1FE68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 descr="Number 1">
                <a:extLst>
                  <a:ext uri="{FF2B5EF4-FFF2-40B4-BE49-F238E27FC236}">
                    <a16:creationId xmlns:a16="http://schemas.microsoft.com/office/drawing/2014/main" id="{8B0ED7E5-882E-4BDA-87EF-7F6AD28A5BB2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8762E0-AD68-40F0-9376-A1CCF33A1B0B}"/>
                </a:ext>
              </a:extLst>
            </p:cNvPr>
            <p:cNvSpPr txBox="1"/>
            <p:nvPr/>
          </p:nvSpPr>
          <p:spPr>
            <a:xfrm>
              <a:off x="5114604" y="3102111"/>
              <a:ext cx="5402799" cy="6218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>
                  <a:solidFill>
                    <a:schemeClr val="tx1"/>
                  </a:solidFill>
                </a:rPr>
                <a:t>bb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</a:rPr>
                <a:t>Pemberian</a:t>
              </a:r>
              <a:r>
                <a:rPr lang="en-US" sz="1600" dirty="0">
                  <a:solidFill>
                    <a:schemeClr val="tx1"/>
                  </a:solidFill>
                </a:rPr>
                <a:t> PAM </a:t>
              </a:r>
              <a:r>
                <a:rPr lang="en-US" sz="1600" dirty="0" err="1">
                  <a:solidFill>
                    <a:schemeClr val="tx1"/>
                  </a:solidFill>
                </a:rPr>
                <a:t>signifikan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meningkatkan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bobot</a:t>
              </a:r>
              <a:r>
                <a:rPr lang="en-US" sz="1600" dirty="0">
                  <a:solidFill>
                    <a:schemeClr val="tx1"/>
                  </a:solidFill>
                </a:rPr>
                <a:t> badan broiler </a:t>
              </a:r>
              <a:r>
                <a:rPr lang="en-US" sz="1600" dirty="0" err="1">
                  <a:solidFill>
                    <a:schemeClr val="tx1"/>
                  </a:solidFill>
                </a:rPr>
                <a:t>periode</a:t>
              </a:r>
              <a:r>
                <a:rPr lang="en-US" sz="1600" dirty="0">
                  <a:solidFill>
                    <a:schemeClr val="tx1"/>
                  </a:solidFill>
                </a:rPr>
                <a:t> starter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956E47-CE72-4562-9407-0C8BC10564BC}"/>
              </a:ext>
            </a:extLst>
          </p:cNvPr>
          <p:cNvGrpSpPr/>
          <p:nvPr/>
        </p:nvGrpSpPr>
        <p:grpSpPr>
          <a:xfrm>
            <a:off x="6778467" y="3842937"/>
            <a:ext cx="4572001" cy="881463"/>
            <a:chOff x="4645796" y="3048448"/>
            <a:chExt cx="5105746" cy="93730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46E190C-40A1-439D-9D86-823D211C5109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25" name="Oval 24" descr="Small circle">
                <a:extLst>
                  <a:ext uri="{FF2B5EF4-FFF2-40B4-BE49-F238E27FC236}">
                    <a16:creationId xmlns:a16="http://schemas.microsoft.com/office/drawing/2014/main" id="{FD33D196-AC12-425E-BFA2-6E3282A7D403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 descr="Number 1">
                <a:extLst>
                  <a:ext uri="{FF2B5EF4-FFF2-40B4-BE49-F238E27FC236}">
                    <a16:creationId xmlns:a16="http://schemas.microsoft.com/office/drawing/2014/main" id="{9835E1B5-CAE1-428C-8922-3EDE2876060A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9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3574A1-39BF-4FDC-A6D8-8A813D628ED0}"/>
                </a:ext>
              </a:extLst>
            </p:cNvPr>
            <p:cNvSpPr txBox="1"/>
            <p:nvPr/>
          </p:nvSpPr>
          <p:spPr>
            <a:xfrm>
              <a:off x="5114605" y="3102111"/>
              <a:ext cx="4636937" cy="8836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fcr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</a:rPr>
                <a:t>Pemberian</a:t>
              </a:r>
              <a:r>
                <a:rPr lang="en-US" sz="1600" dirty="0">
                  <a:solidFill>
                    <a:schemeClr val="tx1"/>
                  </a:solidFill>
                </a:rPr>
                <a:t> PAM </a:t>
              </a:r>
              <a:r>
                <a:rPr lang="en-US" sz="1600" dirty="0" err="1">
                  <a:solidFill>
                    <a:schemeClr val="tx1"/>
                  </a:solidFill>
                </a:rPr>
                <a:t>tidak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nyata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menurunkan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konversi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pakan</a:t>
              </a:r>
              <a:r>
                <a:rPr lang="en-US" sz="1600" dirty="0">
                  <a:solidFill>
                    <a:schemeClr val="tx1"/>
                  </a:solidFill>
                </a:rPr>
                <a:t> broiler </a:t>
              </a:r>
              <a:r>
                <a:rPr lang="en-US" sz="1600" dirty="0" err="1">
                  <a:solidFill>
                    <a:schemeClr val="tx1"/>
                  </a:solidFill>
                </a:rPr>
                <a:t>periode</a:t>
              </a:r>
              <a:r>
                <a:rPr lang="en-US" sz="1600" dirty="0">
                  <a:solidFill>
                    <a:schemeClr val="tx1"/>
                  </a:solidFill>
                </a:rPr>
                <a:t> starter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111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4.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Grafik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07E340-7F31-45F1-A5FB-B3415804EA29}"/>
              </a:ext>
            </a:extLst>
          </p:cNvPr>
          <p:cNvGrpSpPr/>
          <p:nvPr/>
        </p:nvGrpSpPr>
        <p:grpSpPr>
          <a:xfrm>
            <a:off x="5947571" y="4574596"/>
            <a:ext cx="3012699" cy="1373905"/>
            <a:chOff x="4645796" y="3048448"/>
            <a:chExt cx="3364407" cy="146094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433D47-F1F2-4B84-A03D-79F35C919D85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16" name="Oval 15" descr="Small circle">
                <a:extLst>
                  <a:ext uri="{FF2B5EF4-FFF2-40B4-BE49-F238E27FC236}">
                    <a16:creationId xmlns:a16="http://schemas.microsoft.com/office/drawing/2014/main" id="{FAA24D1D-63CC-4958-A808-3A874FE1FE68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 descr="Number 1">
                <a:extLst>
                  <a:ext uri="{FF2B5EF4-FFF2-40B4-BE49-F238E27FC236}">
                    <a16:creationId xmlns:a16="http://schemas.microsoft.com/office/drawing/2014/main" id="{8B0ED7E5-882E-4BDA-87EF-7F6AD28A5BB2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92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8762E0-AD68-40F0-9376-A1CCF33A1B0B}"/>
                </a:ext>
              </a:extLst>
            </p:cNvPr>
            <p:cNvSpPr txBox="1"/>
            <p:nvPr/>
          </p:nvSpPr>
          <p:spPr>
            <a:xfrm>
              <a:off x="5114603" y="3102111"/>
              <a:ext cx="2895600" cy="14072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>
                  <a:solidFill>
                    <a:schemeClr val="tx1"/>
                  </a:solidFill>
                </a:rPr>
                <a:t>bb (</a:t>
              </a:r>
              <a:r>
                <a:rPr lang="en-US" sz="1600" b="1" dirty="0" err="1">
                  <a:solidFill>
                    <a:schemeClr val="tx1"/>
                  </a:solidFill>
                </a:rPr>
                <a:t>dalam</a:t>
              </a:r>
              <a:r>
                <a:rPr lang="en-US" sz="1600" b="1" dirty="0">
                  <a:solidFill>
                    <a:schemeClr val="tx1"/>
                  </a:solidFill>
                </a:rPr>
                <a:t> Kg)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</a:rPr>
                <a:t>Pemberian</a:t>
              </a:r>
              <a:r>
                <a:rPr lang="en-US" sz="1600" dirty="0">
                  <a:solidFill>
                    <a:schemeClr val="tx1"/>
                  </a:solidFill>
                </a:rPr>
                <a:t> PAM </a:t>
              </a:r>
              <a:r>
                <a:rPr lang="en-US" sz="1600" dirty="0" err="1">
                  <a:solidFill>
                    <a:schemeClr val="tx1"/>
                  </a:solidFill>
                </a:rPr>
                <a:t>signifikan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meningkatkan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bobot</a:t>
              </a:r>
              <a:r>
                <a:rPr lang="en-US" sz="1600" dirty="0">
                  <a:solidFill>
                    <a:schemeClr val="tx1"/>
                  </a:solidFill>
                </a:rPr>
                <a:t> badan broiler </a:t>
              </a:r>
              <a:r>
                <a:rPr lang="en-US" sz="1600" dirty="0" err="1">
                  <a:solidFill>
                    <a:schemeClr val="tx1"/>
                  </a:solidFill>
                </a:rPr>
                <a:t>periode</a:t>
              </a:r>
              <a:r>
                <a:rPr lang="en-US" sz="1600" dirty="0">
                  <a:solidFill>
                    <a:schemeClr val="tx1"/>
                  </a:solidFill>
                </a:rPr>
                <a:t> starter (</a:t>
              </a:r>
              <a:r>
                <a:rPr lang="en-US" sz="1600" dirty="0" err="1">
                  <a:solidFill>
                    <a:schemeClr val="tx1"/>
                  </a:solidFill>
                </a:rPr>
                <a:t>hitam</a:t>
              </a:r>
              <a:r>
                <a:rPr lang="en-US" sz="1600" dirty="0">
                  <a:solidFill>
                    <a:schemeClr val="tx1"/>
                  </a:solidFill>
                </a:rPr>
                <a:t>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956E47-CE72-4562-9407-0C8BC10564BC}"/>
              </a:ext>
            </a:extLst>
          </p:cNvPr>
          <p:cNvGrpSpPr/>
          <p:nvPr/>
        </p:nvGrpSpPr>
        <p:grpSpPr>
          <a:xfrm>
            <a:off x="5947571" y="3124200"/>
            <a:ext cx="3012699" cy="1127684"/>
            <a:chOff x="4645796" y="3048448"/>
            <a:chExt cx="3364408" cy="119912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46E190C-40A1-439D-9D86-823D211C5109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25" name="Oval 24" descr="Small circle">
                <a:extLst>
                  <a:ext uri="{FF2B5EF4-FFF2-40B4-BE49-F238E27FC236}">
                    <a16:creationId xmlns:a16="http://schemas.microsoft.com/office/drawing/2014/main" id="{FD33D196-AC12-425E-BFA2-6E3282A7D403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 descr="Number 1">
                <a:extLst>
                  <a:ext uri="{FF2B5EF4-FFF2-40B4-BE49-F238E27FC236}">
                    <a16:creationId xmlns:a16="http://schemas.microsoft.com/office/drawing/2014/main" id="{9835E1B5-CAE1-428C-8922-3EDE2876060A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9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  <a:endParaRPr lang="en-US" dirty="0">
                  <a:solidFill>
                    <a:schemeClr val="bg1"/>
                  </a:solidFill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3574A1-39BF-4FDC-A6D8-8A813D628ED0}"/>
                </a:ext>
              </a:extLst>
            </p:cNvPr>
            <p:cNvSpPr txBox="1"/>
            <p:nvPr/>
          </p:nvSpPr>
          <p:spPr>
            <a:xfrm>
              <a:off x="5114604" y="3102111"/>
              <a:ext cx="2895600" cy="11454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fcr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</a:rPr>
                <a:t>Pemberian</a:t>
              </a:r>
              <a:r>
                <a:rPr lang="en-US" sz="1600" dirty="0">
                  <a:solidFill>
                    <a:schemeClr val="tx1"/>
                  </a:solidFill>
                </a:rPr>
                <a:t> PAM </a:t>
              </a:r>
              <a:r>
                <a:rPr lang="en-US" sz="1600" dirty="0" err="1">
                  <a:solidFill>
                    <a:schemeClr val="tx1"/>
                  </a:solidFill>
                </a:rPr>
                <a:t>tidak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nyata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menurunkan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konversi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pakan</a:t>
              </a:r>
              <a:r>
                <a:rPr lang="en-US" sz="1600" dirty="0">
                  <a:solidFill>
                    <a:schemeClr val="tx1"/>
                  </a:solidFill>
                </a:rPr>
                <a:t> broiler </a:t>
              </a:r>
              <a:r>
                <a:rPr lang="en-US" sz="1600" dirty="0" err="1">
                  <a:solidFill>
                    <a:schemeClr val="tx1"/>
                  </a:solidFill>
                </a:rPr>
                <a:t>periode</a:t>
              </a:r>
              <a:r>
                <a:rPr lang="en-US" sz="1600" dirty="0">
                  <a:solidFill>
                    <a:schemeClr val="tx1"/>
                  </a:solidFill>
                </a:rPr>
                <a:t> starter (</a:t>
              </a:r>
              <a:r>
                <a:rPr lang="en-US" sz="1600" dirty="0" err="1">
                  <a:solidFill>
                    <a:schemeClr val="tx1"/>
                  </a:solidFill>
                </a:rPr>
                <a:t>merah</a:t>
              </a:r>
              <a:r>
                <a:rPr lang="en-US" sz="1600" dirty="0">
                  <a:solidFill>
                    <a:schemeClr val="tx1"/>
                  </a:solidFill>
                </a:rPr>
                <a:t>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7FBE29C-7D4D-4801-9B7C-9DC2D3906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762" y="1476414"/>
            <a:ext cx="5054043" cy="505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7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5071" y="2471317"/>
            <a:ext cx="5691188" cy="2130425"/>
          </a:xfrm>
        </p:spPr>
        <p:txBody>
          <a:bodyPr anchor="b">
            <a:noAutofit/>
          </a:bodyPr>
          <a:lstStyle/>
          <a:p>
            <a:pPr algn="l"/>
            <a:r>
              <a:rPr lang="en-US" sz="6000" dirty="0" err="1">
                <a:latin typeface="Segoe UI" panose="020B0502040204020203" pitchFamily="34" charset="0"/>
                <a:cs typeface="Segoe UI" panose="020B0502040204020203" pitchFamily="34" charset="0"/>
              </a:rPr>
              <a:t>Selesai</a:t>
            </a:r>
            <a:b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6000" dirty="0" err="1">
                <a:latin typeface="Segoe UI" panose="020B0502040204020203" pitchFamily="34" charset="0"/>
                <a:cs typeface="Segoe UI" panose="020B0502040204020203" pitchFamily="34" charset="0"/>
              </a:rPr>
              <a:t>Terima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0" dirty="0" err="1">
                <a:latin typeface="Segoe UI" panose="020B0502040204020203" pitchFamily="34" charset="0"/>
                <a:cs typeface="Segoe UI" panose="020B0502040204020203" pitchFamily="34" charset="0"/>
              </a:rPr>
              <a:t>kasih</a:t>
            </a:r>
            <a:endParaRPr lang="en-US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85071" y="4743029"/>
            <a:ext cx="4938713" cy="12080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Pusat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Peternakan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Pertanian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Pangan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Inovasi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Nasional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10265-0123-470F-82FC-6177D06E7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21268" r="9438" b="27834"/>
          <a:stretch/>
        </p:blipFill>
        <p:spPr>
          <a:xfrm>
            <a:off x="591291" y="666818"/>
            <a:ext cx="1981201" cy="7809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01EA75-8211-485A-BCC4-0D0547A03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7" r="16157"/>
          <a:stretch/>
        </p:blipFill>
        <p:spPr>
          <a:xfrm>
            <a:off x="6458574" y="953182"/>
            <a:ext cx="4601021" cy="480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1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Biodata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A88BF49-0DD9-4477-ADD2-8606C7C2F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4" t="11111" r="20664" b="11111"/>
          <a:stretch/>
        </p:blipFill>
        <p:spPr>
          <a:xfrm>
            <a:off x="1564244" y="1995785"/>
            <a:ext cx="3083956" cy="2957218"/>
          </a:xfrm>
          <a:prstGeom prst="rect">
            <a:avLst/>
          </a:prstGeom>
        </p:spPr>
      </p:pic>
      <p:sp>
        <p:nvSpPr>
          <p:cNvPr id="66" name="Content Placeholder 7">
            <a:extLst>
              <a:ext uri="{FF2B5EF4-FFF2-40B4-BE49-F238E27FC236}">
                <a16:creationId xmlns:a16="http://schemas.microsoft.com/office/drawing/2014/main" id="{0FDFF389-9D13-4943-ACD2-798446462E0F}"/>
              </a:ext>
            </a:extLst>
          </p:cNvPr>
          <p:cNvSpPr txBox="1">
            <a:spLocks/>
          </p:cNvSpPr>
          <p:nvPr/>
        </p:nvSpPr>
        <p:spPr>
          <a:xfrm>
            <a:off x="4648200" y="2819400"/>
            <a:ext cx="5966159" cy="1752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600" b="1" dirty="0">
                <a:solidFill>
                  <a:srgbClr val="AA0000"/>
                </a:solidFill>
              </a:rPr>
              <a:t>Mohammad Miftakhus Sholikin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mohammad.miftakhus.sholikin@gmail.com, mohammad.miftakhus.sholikin@brin.go.id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</a:rPr>
              <a:t>Pusat </a:t>
            </a:r>
            <a:r>
              <a:rPr lang="en-US" sz="2900" dirty="0" err="1">
                <a:solidFill>
                  <a:schemeClr val="tx1"/>
                </a:solidFill>
              </a:rPr>
              <a:t>Riset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Peternakan</a:t>
            </a:r>
            <a:r>
              <a:rPr lang="en-US" sz="2900" dirty="0">
                <a:solidFill>
                  <a:schemeClr val="tx1"/>
                </a:solidFill>
              </a:rPr>
              <a:t>, </a:t>
            </a:r>
            <a:r>
              <a:rPr lang="en-US" sz="2900" dirty="0" err="1">
                <a:solidFill>
                  <a:schemeClr val="tx1"/>
                </a:solidFill>
              </a:rPr>
              <a:t>Organisasi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Riset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Pertanian</a:t>
            </a:r>
            <a:r>
              <a:rPr lang="en-US" sz="2900" dirty="0">
                <a:solidFill>
                  <a:schemeClr val="tx1"/>
                </a:solidFill>
              </a:rPr>
              <a:t> dan </a:t>
            </a:r>
            <a:r>
              <a:rPr lang="en-US" sz="2900" dirty="0" err="1">
                <a:solidFill>
                  <a:schemeClr val="tx1"/>
                </a:solidFill>
              </a:rPr>
              <a:t>Pangan</a:t>
            </a:r>
            <a:r>
              <a:rPr lang="en-US" sz="2900" dirty="0">
                <a:solidFill>
                  <a:schemeClr val="tx1"/>
                </a:solidFill>
              </a:rPr>
              <a:t>, Badan </a:t>
            </a:r>
            <a:r>
              <a:rPr lang="en-US" sz="2900" dirty="0" err="1">
                <a:solidFill>
                  <a:schemeClr val="tx1"/>
                </a:solidFill>
              </a:rPr>
              <a:t>Riset</a:t>
            </a:r>
            <a:r>
              <a:rPr lang="en-US" sz="2900" dirty="0">
                <a:solidFill>
                  <a:schemeClr val="tx1"/>
                </a:solidFill>
              </a:rPr>
              <a:t> dan </a:t>
            </a:r>
            <a:r>
              <a:rPr lang="en-US" sz="2900" dirty="0" err="1">
                <a:solidFill>
                  <a:schemeClr val="tx1"/>
                </a:solidFill>
              </a:rPr>
              <a:t>Inovasi</a:t>
            </a:r>
            <a:r>
              <a:rPr lang="en-US" sz="2900" dirty="0">
                <a:solidFill>
                  <a:schemeClr val="tx1"/>
                </a:solidFill>
              </a:rPr>
              <a:t> Nasional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S1-3 </a:t>
            </a:r>
            <a:r>
              <a:rPr lang="en-US" sz="2600" dirty="0" err="1">
                <a:solidFill>
                  <a:schemeClr val="tx1"/>
                </a:solidFill>
              </a:rPr>
              <a:t>Institut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Pertanian</a:t>
            </a:r>
            <a:r>
              <a:rPr lang="en-US" sz="2600" dirty="0">
                <a:solidFill>
                  <a:schemeClr val="tx1"/>
                </a:solidFill>
              </a:rPr>
              <a:t> Bogor “</a:t>
            </a:r>
            <a:r>
              <a:rPr lang="en-US" sz="2600" dirty="0" err="1">
                <a:solidFill>
                  <a:schemeClr val="tx1"/>
                </a:solidFill>
              </a:rPr>
              <a:t>Ilmu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Nutrisi</a:t>
            </a:r>
            <a:r>
              <a:rPr lang="en-US" sz="2600" dirty="0">
                <a:solidFill>
                  <a:schemeClr val="tx1"/>
                </a:solidFill>
              </a:rPr>
              <a:t> dan </a:t>
            </a:r>
            <a:r>
              <a:rPr lang="en-US" sz="2600" dirty="0" err="1">
                <a:solidFill>
                  <a:schemeClr val="tx1"/>
                </a:solidFill>
              </a:rPr>
              <a:t>Pakan</a:t>
            </a:r>
            <a:r>
              <a:rPr lang="en-US" sz="2600" dirty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sz="2800" dirty="0" err="1">
                <a:cs typeface="Segoe UI" panose="020B0502040204020203" pitchFamily="34" charset="0"/>
              </a:rPr>
              <a:t>Referensi</a:t>
            </a:r>
            <a:endParaRPr lang="en-US" b="1" dirty="0">
              <a:cs typeface="Segoe UI Semibold" panose="020B0502040204020203" pitchFamily="34" charset="0"/>
            </a:endParaRP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A741F037-C079-4BDF-979B-6660053B3C4E}"/>
              </a:ext>
            </a:extLst>
          </p:cNvPr>
          <p:cNvSpPr txBox="1">
            <a:spLocks/>
          </p:cNvSpPr>
          <p:nvPr/>
        </p:nvSpPr>
        <p:spPr>
          <a:xfrm>
            <a:off x="609600" y="1676400"/>
            <a:ext cx="11049000" cy="312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Choi S.C., </a:t>
            </a:r>
            <a:r>
              <a:rPr lang="en-US" sz="1600" dirty="0" err="1">
                <a:solidFill>
                  <a:schemeClr val="tx1"/>
                </a:solidFill>
              </a:rPr>
              <a:t>Ingale</a:t>
            </a:r>
            <a:r>
              <a:rPr lang="en-US" sz="1600" dirty="0">
                <a:solidFill>
                  <a:schemeClr val="tx1"/>
                </a:solidFill>
              </a:rPr>
              <a:t> S.L., Kim J.S., Park Y.K., Kwon I.K., Chae B.J., 2013. An antimicrobial peptide-A3: effects on growth performance, nutrient retention, intestinal and </a:t>
            </a:r>
            <a:r>
              <a:rPr lang="en-US" sz="1600" dirty="0" err="1">
                <a:solidFill>
                  <a:schemeClr val="tx1"/>
                </a:solidFill>
              </a:rPr>
              <a:t>faecal</a:t>
            </a:r>
            <a:r>
              <a:rPr lang="en-US" sz="1600" dirty="0">
                <a:solidFill>
                  <a:schemeClr val="tx1"/>
                </a:solidFill>
              </a:rPr>
              <a:t> microflora and intestinal morphology of broilers. Br. Poult. Sci. 54, 738–746, https://doi.org/10.1080/00071668.2013.838746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600" dirty="0" err="1">
                <a:solidFill>
                  <a:schemeClr val="tx1"/>
                </a:solidFill>
              </a:rPr>
              <a:t>Sauvant</a:t>
            </a:r>
            <a:r>
              <a:rPr lang="en-US" sz="1600" dirty="0">
                <a:solidFill>
                  <a:schemeClr val="tx1"/>
                </a:solidFill>
              </a:rPr>
              <a:t> D., </a:t>
            </a:r>
            <a:r>
              <a:rPr lang="en-US" sz="1600" dirty="0" err="1">
                <a:solidFill>
                  <a:schemeClr val="tx1"/>
                </a:solidFill>
              </a:rPr>
              <a:t>Schmidely</a:t>
            </a:r>
            <a:r>
              <a:rPr lang="en-US" sz="1600" dirty="0">
                <a:solidFill>
                  <a:schemeClr val="tx1"/>
                </a:solidFill>
              </a:rPr>
              <a:t> P., </a:t>
            </a:r>
            <a:r>
              <a:rPr lang="en-US" sz="1600" dirty="0" err="1">
                <a:solidFill>
                  <a:schemeClr val="tx1"/>
                </a:solidFill>
              </a:rPr>
              <a:t>Daudin</a:t>
            </a:r>
            <a:r>
              <a:rPr lang="en-US" sz="1600" dirty="0">
                <a:solidFill>
                  <a:schemeClr val="tx1"/>
                </a:solidFill>
              </a:rPr>
              <a:t> J.J., St-Pierre N.R., 2008. Meta-analyses of experimental data in animal nutrition. Animal 2, 1203–1214, https://doi.org/10.1017/s1751731108002280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St-Pierre N.R., 2001. Invited review: integrating quantitative findings from multiple studies using mixed model methodology. J. Dairy Sci. 84, 741–755, https://doi.org/10.3168/jds.S0022-0302(01)74530-4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600" dirty="0" err="1">
                <a:solidFill>
                  <a:schemeClr val="tx1"/>
                </a:solidFill>
              </a:rPr>
              <a:t>Yanza</a:t>
            </a:r>
            <a:r>
              <a:rPr lang="en-US" sz="1600" dirty="0">
                <a:solidFill>
                  <a:schemeClr val="tx1"/>
                </a:solidFill>
              </a:rPr>
              <a:t>, Y.R. </a:t>
            </a:r>
            <a:r>
              <a:rPr lang="en-US" sz="1600" i="1" dirty="0">
                <a:solidFill>
                  <a:schemeClr val="tx1"/>
                </a:solidFill>
              </a:rPr>
              <a:t>et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al</a:t>
            </a:r>
            <a:r>
              <a:rPr lang="en-US" sz="1600" dirty="0">
                <a:solidFill>
                  <a:schemeClr val="tx1"/>
                </a:solidFill>
              </a:rPr>
              <a:t>., 2020. The effects of dietary medium-chain fatty acids on ruminal methanogenesis and fermentation in vitro and in vivo: A meta-analysis. </a:t>
            </a:r>
            <a:r>
              <a:rPr lang="en-US" sz="1600" dirty="0" err="1">
                <a:solidFill>
                  <a:schemeClr val="tx1"/>
                </a:solidFill>
              </a:rPr>
              <a:t>Bahan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Presentasi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7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sz="2800" dirty="0" err="1">
                <a:cs typeface="Segoe UI" panose="020B0502040204020203" pitchFamily="34" charset="0"/>
              </a:rPr>
              <a:t>Artikel</a:t>
            </a:r>
            <a:endParaRPr lang="en-US" b="1" dirty="0">
              <a:cs typeface="Segoe UI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8CC1A-C05C-4513-BF0B-61BC26B3D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51181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5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Pengertian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meta-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85812"/>
            <a:ext cx="11290300" cy="623988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Meta-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metodologi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statistik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mensintesis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hasil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penelitian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berbagai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studi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independent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Koricheva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et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2013).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E5A937-BC3B-4D3C-BADF-A2347B82C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5" t="30083" r="7425" b="30702"/>
          <a:stretch/>
        </p:blipFill>
        <p:spPr>
          <a:xfrm>
            <a:off x="2781299" y="2514600"/>
            <a:ext cx="6629402" cy="213360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7D25427-BD25-486E-81CE-9DE10A420B55}"/>
              </a:ext>
            </a:extLst>
          </p:cNvPr>
          <p:cNvSpPr txBox="1">
            <a:spLocks/>
          </p:cNvSpPr>
          <p:nvPr/>
        </p:nvSpPr>
        <p:spPr>
          <a:xfrm>
            <a:off x="4953000" y="4648200"/>
            <a:ext cx="24384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Karya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tulis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ilmiah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KTI</a:t>
            </a:r>
          </a:p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penelitian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belum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dipublikasikan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73D2D09-A9B4-407F-92ED-AF24811C81F9}"/>
              </a:ext>
            </a:extLst>
          </p:cNvPr>
          <p:cNvSpPr txBox="1">
            <a:spLocks/>
          </p:cNvSpPr>
          <p:nvPr/>
        </p:nvSpPr>
        <p:spPr>
          <a:xfrm>
            <a:off x="7467600" y="4629539"/>
            <a:ext cx="2095501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Pengetahuan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Gambaran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umum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fenomena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02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Langkah meta-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09612"/>
            <a:ext cx="4975869" cy="2605188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Poin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penting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meta-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Menentukan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topik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Mengumpulkan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menyeleksi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naskah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jurnal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dirujuk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naskah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jurnal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terpilih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ditabulasi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Hasil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dirangkum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diinterpretasi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C9E957-AFC3-4CDC-A1B5-DA7F54BE00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6" t="7566" r="16897" b="7459"/>
          <a:stretch/>
        </p:blipFill>
        <p:spPr>
          <a:xfrm>
            <a:off x="5638800" y="1508057"/>
            <a:ext cx="5486400" cy="473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4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1.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Membuat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topik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meta-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(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Yanza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2020)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032E93-4B5C-4DFB-B7E1-B56D7CA121D6}"/>
              </a:ext>
            </a:extLst>
          </p:cNvPr>
          <p:cNvGrpSpPr/>
          <p:nvPr/>
        </p:nvGrpSpPr>
        <p:grpSpPr>
          <a:xfrm>
            <a:off x="4638199" y="1828800"/>
            <a:ext cx="558179" cy="409838"/>
            <a:chOff x="2647828" y="2417770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0C3A28BB-9675-8648-9563-A663628F48F5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20454" y="241777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1">
              <a:extLst>
                <a:ext uri="{FF2B5EF4-FFF2-40B4-BE49-F238E27FC236}">
                  <a16:creationId xmlns:a16="http://schemas.microsoft.com/office/drawing/2014/main" id="{516D502C-EEB8-7641-9141-D6049BAE325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47828" y="24341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0FC58-62CE-4881-9E45-376C51311F7A}"/>
              </a:ext>
            </a:extLst>
          </p:cNvPr>
          <p:cNvGrpSpPr/>
          <p:nvPr/>
        </p:nvGrpSpPr>
        <p:grpSpPr>
          <a:xfrm>
            <a:off x="4689390" y="3124200"/>
            <a:ext cx="493917" cy="409838"/>
            <a:chOff x="2679151" y="3410840"/>
            <a:chExt cx="493917" cy="409838"/>
          </a:xfrm>
        </p:grpSpPr>
        <p:sp>
          <p:nvSpPr>
            <p:cNvPr id="43" name="Oval 42" descr="Small circle">
              <a:extLst>
                <a:ext uri="{FF2B5EF4-FFF2-40B4-BE49-F238E27FC236}">
                  <a16:creationId xmlns:a16="http://schemas.microsoft.com/office/drawing/2014/main" id="{E3BF4CBA-96D8-844A-846E-482C93C4A9BA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13764" y="341084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 descr="Number 2">
              <a:extLst>
                <a:ext uri="{FF2B5EF4-FFF2-40B4-BE49-F238E27FC236}">
                  <a16:creationId xmlns:a16="http://schemas.microsoft.com/office/drawing/2014/main" id="{4EE65486-1766-B74A-9043-DE141DDF436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79151" y="3417878"/>
              <a:ext cx="493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ii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691E90-DF75-43EF-A971-7825C203A30E}"/>
              </a:ext>
            </a:extLst>
          </p:cNvPr>
          <p:cNvGrpSpPr/>
          <p:nvPr/>
        </p:nvGrpSpPr>
        <p:grpSpPr>
          <a:xfrm>
            <a:off x="4625128" y="5181600"/>
            <a:ext cx="558179" cy="409838"/>
            <a:chOff x="4625128" y="5181600"/>
            <a:chExt cx="558179" cy="409838"/>
          </a:xfrm>
        </p:grpSpPr>
        <p:sp>
          <p:nvSpPr>
            <p:cNvPr id="45" name="Oval 44" descr="Small circle">
              <a:extLst>
                <a:ext uri="{FF2B5EF4-FFF2-40B4-BE49-F238E27FC236}">
                  <a16:creationId xmlns:a16="http://schemas.microsoft.com/office/drawing/2014/main" id="{7BB2B4E3-317E-FC4B-B166-28E804B11BF6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4691677" y="518160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 descr="Number 3">
              <a:extLst>
                <a:ext uri="{FF2B5EF4-FFF2-40B4-BE49-F238E27FC236}">
                  <a16:creationId xmlns:a16="http://schemas.microsoft.com/office/drawing/2014/main" id="{04248951-1086-2B45-ACBA-B055B8A9B12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4625128" y="5205536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iii</a:t>
              </a:r>
            </a:p>
          </p:txBody>
        </p:sp>
      </p:grp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5183307" y="1905000"/>
            <a:ext cx="4380515" cy="3944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Dependen</a:t>
            </a:r>
            <a:r>
              <a:rPr lang="en-US" sz="1600" b="1" dirty="0">
                <a:solidFill>
                  <a:schemeClr val="tx1"/>
                </a:solidFill>
              </a:rPr>
              <a:t> (Y)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Dosis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aditif</a:t>
            </a:r>
            <a:r>
              <a:rPr lang="en-US" sz="1600" dirty="0">
                <a:solidFill>
                  <a:schemeClr val="tx1"/>
                </a:solidFill>
              </a:rPr>
              <a:t> (mg/Kg as fed) dan level </a:t>
            </a:r>
            <a:r>
              <a:rPr lang="en-US" sz="1600" dirty="0" err="1">
                <a:solidFill>
                  <a:schemeClr val="tx1"/>
                </a:solidFill>
              </a:rPr>
              <a:t>pemberian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(% as fed)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Subyek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Ruminansia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kambing</a:t>
            </a:r>
            <a:r>
              <a:rPr lang="en-US" sz="1600" dirty="0">
                <a:solidFill>
                  <a:schemeClr val="tx1"/>
                </a:solidFill>
              </a:rPr>
              <a:t> dan </a:t>
            </a:r>
            <a:r>
              <a:rPr lang="en-US" sz="1600" dirty="0" err="1">
                <a:solidFill>
                  <a:schemeClr val="tx1"/>
                </a:solidFill>
              </a:rPr>
              <a:t>domba</a:t>
            </a:r>
            <a:r>
              <a:rPr lang="en-US" sz="1600" dirty="0">
                <a:solidFill>
                  <a:schemeClr val="tx1"/>
                </a:solidFill>
              </a:rPr>
              <a:t>) dan </a:t>
            </a:r>
            <a:r>
              <a:rPr lang="en-US" sz="1600" dirty="0" err="1">
                <a:solidFill>
                  <a:schemeClr val="tx1"/>
                </a:solidFill>
              </a:rPr>
              <a:t>monogastrik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ayam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pedaging</a:t>
            </a:r>
            <a:r>
              <a:rPr lang="en-US" sz="1600" dirty="0">
                <a:solidFill>
                  <a:schemeClr val="tx1"/>
                </a:solidFill>
              </a:rPr>
              <a:t>/broiler dan </a:t>
            </a:r>
            <a:r>
              <a:rPr lang="en-US" sz="1600" dirty="0" err="1">
                <a:solidFill>
                  <a:schemeClr val="tx1"/>
                </a:solidFill>
              </a:rPr>
              <a:t>babi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Independen</a:t>
            </a:r>
            <a:r>
              <a:rPr lang="en-US" sz="1600" b="1" dirty="0">
                <a:solidFill>
                  <a:schemeClr val="tx1"/>
                </a:solidFill>
              </a:rPr>
              <a:t> (X)</a:t>
            </a:r>
            <a:r>
              <a:rPr lang="en-US" sz="1600" dirty="0">
                <a:solidFill>
                  <a:schemeClr val="tx1"/>
                </a:solidFill>
              </a:rPr>
              <a:t>: Parameter </a:t>
            </a:r>
            <a:r>
              <a:rPr lang="en-US" sz="1600" dirty="0" err="1">
                <a:solidFill>
                  <a:schemeClr val="tx1"/>
                </a:solidFill>
              </a:rPr>
              <a:t>performa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bobot</a:t>
            </a:r>
            <a:r>
              <a:rPr lang="en-US" sz="1600" dirty="0">
                <a:solidFill>
                  <a:schemeClr val="tx1"/>
                </a:solidFill>
              </a:rPr>
              <a:t> badan (bb, g), </a:t>
            </a:r>
            <a:r>
              <a:rPr lang="en-US" sz="1600" dirty="0" err="1">
                <a:solidFill>
                  <a:schemeClr val="tx1"/>
                </a:solidFill>
              </a:rPr>
              <a:t>pertambahan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bobot</a:t>
            </a:r>
            <a:r>
              <a:rPr lang="en-US" sz="1600" dirty="0">
                <a:solidFill>
                  <a:schemeClr val="tx1"/>
                </a:solidFill>
              </a:rPr>
              <a:t> badan </a:t>
            </a:r>
            <a:r>
              <a:rPr lang="en-US" sz="1600" dirty="0" err="1">
                <a:solidFill>
                  <a:schemeClr val="tx1"/>
                </a:solidFill>
              </a:rPr>
              <a:t>harian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pbbh</a:t>
            </a:r>
            <a:r>
              <a:rPr lang="en-US" sz="1600" dirty="0">
                <a:solidFill>
                  <a:schemeClr val="tx1"/>
                </a:solidFill>
              </a:rPr>
              <a:t>, g/</a:t>
            </a:r>
            <a:r>
              <a:rPr lang="en-US" sz="1600" dirty="0" err="1">
                <a:solidFill>
                  <a:schemeClr val="tx1"/>
                </a:solidFill>
              </a:rPr>
              <a:t>hari</a:t>
            </a:r>
            <a:r>
              <a:rPr lang="en-US" sz="1600" dirty="0">
                <a:solidFill>
                  <a:schemeClr val="tx1"/>
                </a:solidFill>
              </a:rPr>
              <a:t>), </a:t>
            </a:r>
            <a:r>
              <a:rPr lang="en-US" sz="1600" dirty="0" err="1">
                <a:solidFill>
                  <a:schemeClr val="tx1"/>
                </a:solidFill>
              </a:rPr>
              <a:t>konsumsi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harian</a:t>
            </a:r>
            <a:r>
              <a:rPr lang="en-US" sz="1600" dirty="0">
                <a:solidFill>
                  <a:schemeClr val="tx1"/>
                </a:solidFill>
              </a:rPr>
              <a:t> (kph, g/</a:t>
            </a:r>
            <a:r>
              <a:rPr lang="en-US" sz="1600" dirty="0" err="1">
                <a:solidFill>
                  <a:schemeClr val="tx1"/>
                </a:solidFill>
              </a:rPr>
              <a:t>hari</a:t>
            </a:r>
            <a:r>
              <a:rPr lang="en-US" sz="1600" dirty="0">
                <a:solidFill>
                  <a:schemeClr val="tx1"/>
                </a:solidFill>
              </a:rPr>
              <a:t>), dan </a:t>
            </a:r>
            <a:r>
              <a:rPr lang="en-US" sz="1600" dirty="0" err="1">
                <a:solidFill>
                  <a:schemeClr val="tx1"/>
                </a:solidFill>
              </a:rPr>
              <a:t>konversi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fcr</a:t>
            </a:r>
            <a:r>
              <a:rPr lang="en-US" sz="1600" dirty="0">
                <a:solidFill>
                  <a:schemeClr val="tx1"/>
                </a:solidFill>
              </a:rPr>
              <a:t>))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13206-889E-4EAD-BB71-BD3AF41C5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03788"/>
            <a:ext cx="148281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Pencarian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dan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seleksi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sumber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KTI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5220482" y="2131042"/>
            <a:ext cx="4380515" cy="198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B41C74-3A11-4F7F-BE81-314263F47431}"/>
              </a:ext>
            </a:extLst>
          </p:cNvPr>
          <p:cNvGrpSpPr/>
          <p:nvPr/>
        </p:nvGrpSpPr>
        <p:grpSpPr>
          <a:xfrm>
            <a:off x="6760346" y="5385999"/>
            <a:ext cx="3526654" cy="1108622"/>
            <a:chOff x="4626746" y="4267200"/>
            <a:chExt cx="3526654" cy="110862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F30FC58-62CE-4881-9E45-376C51311F7A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43" name="Oval 42" descr="Small circle">
                <a:extLst>
                  <a:ext uri="{FF2B5EF4-FFF2-40B4-BE49-F238E27FC236}">
                    <a16:creationId xmlns:a16="http://schemas.microsoft.com/office/drawing/2014/main" id="{E3BF4CBA-96D8-844A-846E-482C93C4A9BA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 descr="Number 2">
                <a:extLst>
                  <a:ext uri="{FF2B5EF4-FFF2-40B4-BE49-F238E27FC236}">
                    <a16:creationId xmlns:a16="http://schemas.microsoft.com/office/drawing/2014/main" id="{4EE65486-1766-B74A-9043-DE141DDF4363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72DD2-4AEF-444E-933C-CBC2B4BD649A}"/>
                </a:ext>
              </a:extLst>
            </p:cNvPr>
            <p:cNvSpPr txBox="1"/>
            <p:nvPr/>
          </p:nvSpPr>
          <p:spPr>
            <a:xfrm>
              <a:off x="5120663" y="4298604"/>
              <a:ext cx="3032737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Seleksi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b="1" dirty="0" err="1">
                  <a:solidFill>
                    <a:schemeClr val="tx1"/>
                  </a:solidFill>
                </a:rPr>
                <a:t>satuan</a:t>
              </a:r>
              <a:r>
                <a:rPr lang="en-US" sz="1600" dirty="0">
                  <a:solidFill>
                    <a:schemeClr val="tx1"/>
                  </a:solidFill>
                </a:rPr>
                <a:t> level/</a:t>
              </a:r>
              <a:r>
                <a:rPr lang="en-US" sz="1600" dirty="0" err="1">
                  <a:solidFill>
                    <a:schemeClr val="tx1"/>
                  </a:solidFill>
                </a:rPr>
                <a:t>dosis</a:t>
              </a:r>
              <a:r>
                <a:rPr lang="en-US" sz="1600" dirty="0"/>
                <a:t> </a:t>
              </a:r>
              <a:r>
                <a:rPr lang="en-US" sz="1600" dirty="0" err="1"/>
                <a:t>tertera</a:t>
              </a:r>
              <a:r>
                <a:rPr lang="en-US" sz="1600" dirty="0"/>
                <a:t>, </a:t>
              </a:r>
              <a:r>
                <a:rPr lang="en-US" sz="1600" b="1" dirty="0" err="1">
                  <a:solidFill>
                    <a:schemeClr val="tx1"/>
                  </a:solidFill>
                </a:rPr>
                <a:t>ternak</a:t>
              </a:r>
              <a:r>
                <a:rPr lang="en-US" sz="1600" dirty="0">
                  <a:solidFill>
                    <a:schemeClr val="tx1"/>
                  </a:solidFill>
                </a:rPr>
                <a:t> (</a:t>
              </a:r>
              <a:r>
                <a:rPr lang="en-US" sz="1600" dirty="0" err="1">
                  <a:solidFill>
                    <a:schemeClr val="tx1"/>
                  </a:solidFill>
                </a:rPr>
                <a:t>ayam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pedaging</a:t>
              </a:r>
              <a:r>
                <a:rPr lang="en-US" sz="1600" dirty="0">
                  <a:solidFill>
                    <a:schemeClr val="tx1"/>
                  </a:solidFill>
                </a:rPr>
                <a:t>/broiler), dan parameter </a:t>
              </a:r>
              <a:r>
                <a:rPr lang="en-US" sz="1600" dirty="0" err="1">
                  <a:solidFill>
                    <a:schemeClr val="tx1"/>
                  </a:solidFill>
                </a:rPr>
                <a:t>performa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143D41D-BABA-46BD-ADD8-8CC302771079}"/>
              </a:ext>
            </a:extLst>
          </p:cNvPr>
          <p:cNvGrpSpPr/>
          <p:nvPr/>
        </p:nvGrpSpPr>
        <p:grpSpPr>
          <a:xfrm>
            <a:off x="1864817" y="5353507"/>
            <a:ext cx="3364408" cy="884660"/>
            <a:chOff x="4645796" y="3048448"/>
            <a:chExt cx="3364408" cy="8846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032E93-4B5C-4DFB-B7E1-B56D7CA121D6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40" name="Oval 39" descr="Small circle">
                <a:extLst>
                  <a:ext uri="{FF2B5EF4-FFF2-40B4-BE49-F238E27FC236}">
                    <a16:creationId xmlns:a16="http://schemas.microsoft.com/office/drawing/2014/main" id="{0C3A28BB-9675-8648-9563-A663628F48F5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 descr="Number 1">
                <a:extLst>
                  <a:ext uri="{FF2B5EF4-FFF2-40B4-BE49-F238E27FC236}">
                    <a16:creationId xmlns:a16="http://schemas.microsoft.com/office/drawing/2014/main" id="{516D502C-EEB8-7641-9141-D6049BAE3252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1A0635-5495-48B6-B6E3-2C41744E873E}"/>
                </a:ext>
              </a:extLst>
            </p:cNvPr>
            <p:cNvSpPr txBox="1"/>
            <p:nvPr/>
          </p:nvSpPr>
          <p:spPr>
            <a:xfrm>
              <a:off x="5114604" y="3102111"/>
              <a:ext cx="28956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Sumber</a:t>
              </a:r>
              <a:r>
                <a:rPr lang="en-US" sz="1600" dirty="0">
                  <a:solidFill>
                    <a:schemeClr val="tx1"/>
                  </a:solidFill>
                </a:rPr>
                <a:t>: Basis data </a:t>
              </a:r>
              <a:r>
                <a:rPr lang="en-US" sz="1600" b="1" dirty="0" err="1">
                  <a:solidFill>
                    <a:schemeClr val="tx1"/>
                  </a:solidFill>
                </a:rPr>
                <a:t>scopus</a:t>
              </a:r>
              <a:r>
                <a:rPr lang="en-US" sz="1600" dirty="0"/>
                <a:t> </a:t>
              </a:r>
              <a:r>
                <a:rPr lang="en-US" sz="1600" dirty="0">
                  <a:sym typeface="Wingdings" panose="05000000000000000000" pitchFamily="2" charset="2"/>
                </a:rPr>
                <a:t> google </a:t>
              </a:r>
              <a:r>
                <a:rPr lang="en-US" sz="1600" b="1" dirty="0">
                  <a:sym typeface="Wingdings" panose="05000000000000000000" pitchFamily="2" charset="2"/>
                </a:rPr>
                <a:t>scholar</a:t>
              </a:r>
              <a:r>
                <a:rPr lang="en-US" sz="1600" dirty="0">
                  <a:sym typeface="Wingdings" panose="05000000000000000000" pitchFamily="2" charset="2"/>
                </a:rPr>
                <a:t> dan </a:t>
              </a:r>
              <a:r>
                <a:rPr lang="en-US" sz="1600" b="1" dirty="0">
                  <a:sym typeface="Wingdings" panose="05000000000000000000" pitchFamily="2" charset="2"/>
                </a:rPr>
                <a:t>science direct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DF8094A-7669-409B-988E-64D66E0C6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3" t="26009" r="13253" b="26009"/>
          <a:stretch/>
        </p:blipFill>
        <p:spPr>
          <a:xfrm>
            <a:off x="1981200" y="1524000"/>
            <a:ext cx="7924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5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Pencarian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sumber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KTI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247E8-359D-4D35-999E-B5A871B5D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r="34446" b="3637"/>
          <a:stretch/>
        </p:blipFill>
        <p:spPr>
          <a:xfrm>
            <a:off x="4825046" y="2390506"/>
            <a:ext cx="3775486" cy="3857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A1D1C2-B25E-4212-B060-4D42FBC6D3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1" r="24249"/>
          <a:stretch/>
        </p:blipFill>
        <p:spPr>
          <a:xfrm>
            <a:off x="721693" y="1663800"/>
            <a:ext cx="4019884" cy="4611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C4AB4EE-A3F1-4107-B147-97F4E02C2CC2}"/>
              </a:ext>
            </a:extLst>
          </p:cNvPr>
          <p:cNvSpPr/>
          <p:nvPr/>
        </p:nvSpPr>
        <p:spPr>
          <a:xfrm>
            <a:off x="838200" y="2390506"/>
            <a:ext cx="3786278" cy="962294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B44A9D-CE08-40F2-A66C-3F5B030958C4}"/>
              </a:ext>
            </a:extLst>
          </p:cNvPr>
          <p:cNvSpPr/>
          <p:nvPr/>
        </p:nvSpPr>
        <p:spPr>
          <a:xfrm>
            <a:off x="4825046" y="5410200"/>
            <a:ext cx="3775486" cy="914400"/>
          </a:xfrm>
          <a:prstGeom prst="rect">
            <a:avLst/>
          </a:prstGeom>
          <a:noFill/>
          <a:ln w="57150">
            <a:solidFill>
              <a:srgbClr val="F4D7D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096C0-5564-41CB-8E15-616C65E7B373}"/>
              </a:ext>
            </a:extLst>
          </p:cNvPr>
          <p:cNvGrpSpPr/>
          <p:nvPr/>
        </p:nvGrpSpPr>
        <p:grpSpPr>
          <a:xfrm>
            <a:off x="8684000" y="1663800"/>
            <a:ext cx="3012699" cy="1281309"/>
            <a:chOff x="8332292" y="1113692"/>
            <a:chExt cx="3364408" cy="136248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8CE6929-FA3C-42E1-B43C-06AA2D2F69AD}"/>
                </a:ext>
              </a:extLst>
            </p:cNvPr>
            <p:cNvGrpSpPr/>
            <p:nvPr/>
          </p:nvGrpSpPr>
          <p:grpSpPr>
            <a:xfrm>
              <a:off x="8332292" y="1538870"/>
              <a:ext cx="3364408" cy="937306"/>
              <a:chOff x="4645796" y="3048448"/>
              <a:chExt cx="3364408" cy="93730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9B98C45-0552-4C7B-96F5-08B0674BAD76}"/>
                  </a:ext>
                </a:extLst>
              </p:cNvPr>
              <p:cNvGrpSpPr/>
              <p:nvPr/>
            </p:nvGrpSpPr>
            <p:grpSpPr>
              <a:xfrm>
                <a:off x="4645796" y="3048448"/>
                <a:ext cx="558179" cy="409838"/>
                <a:chOff x="2647828" y="2417770"/>
                <a:chExt cx="558179" cy="409838"/>
              </a:xfrm>
            </p:grpSpPr>
            <p:sp>
              <p:nvSpPr>
                <p:cNvPr id="26" name="Oval 25" descr="Small circle">
                  <a:extLst>
                    <a:ext uri="{FF2B5EF4-FFF2-40B4-BE49-F238E27FC236}">
                      <a16:creationId xmlns:a16="http://schemas.microsoft.com/office/drawing/2014/main" id="{CD012655-3CC3-4643-9C8D-85DC40A0DD6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blackWhite">
                <a:xfrm>
                  <a:off x="2720454" y="2417770"/>
                  <a:ext cx="409838" cy="409838"/>
                </a:xfrm>
                <a:prstGeom prst="ellipse">
                  <a:avLst/>
                </a:prstGeom>
                <a:solidFill>
                  <a:srgbClr val="A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TextBox 26" descr="Number 1">
                  <a:extLst>
                    <a:ext uri="{FF2B5EF4-FFF2-40B4-BE49-F238E27FC236}">
                      <a16:creationId xmlns:a16="http://schemas.microsoft.com/office/drawing/2014/main" id="{B9360687-2090-4277-AAA6-8CE8C3035E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 bwMode="blackWhite">
                <a:xfrm>
                  <a:off x="2647828" y="2434164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cs typeface="Segoe UI Semibold" panose="020B0702040204020203" pitchFamily="34" charset="0"/>
                    </a:rPr>
                    <a:t>i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FB22A4-F3A6-48E8-9CE8-9CD5BE49061B}"/>
                  </a:ext>
                </a:extLst>
              </p:cNvPr>
              <p:cNvSpPr txBox="1"/>
              <p:nvPr/>
            </p:nvSpPr>
            <p:spPr>
              <a:xfrm>
                <a:off x="5114604" y="3102111"/>
                <a:ext cx="2895600" cy="883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1600" b="1" dirty="0" err="1">
                    <a:solidFill>
                      <a:schemeClr val="tx1"/>
                    </a:solidFill>
                  </a:rPr>
                  <a:t>Sumber</a:t>
                </a:r>
                <a:r>
                  <a:rPr lang="en-US" sz="1600" dirty="0">
                    <a:solidFill>
                      <a:schemeClr val="tx1"/>
                    </a:solidFill>
                  </a:rPr>
                  <a:t>: Basis data 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scopus</a:t>
                </a:r>
                <a:r>
                  <a:rPr lang="en-US" sz="1600" dirty="0"/>
                  <a:t> </a:t>
                </a:r>
                <a:r>
                  <a:rPr lang="en-US" sz="1600" dirty="0">
                    <a:sym typeface="Wingdings" panose="05000000000000000000" pitchFamily="2" charset="2"/>
                  </a:rPr>
                  <a:t> google </a:t>
                </a:r>
                <a:r>
                  <a:rPr lang="en-US" sz="1600" b="1" dirty="0">
                    <a:sym typeface="Wingdings" panose="05000000000000000000" pitchFamily="2" charset="2"/>
                  </a:rPr>
                  <a:t>scholar</a:t>
                </a:r>
                <a:r>
                  <a:rPr lang="en-US" sz="1600" dirty="0">
                    <a:sym typeface="Wingdings" panose="05000000000000000000" pitchFamily="2" charset="2"/>
                  </a:rPr>
                  <a:t> dan </a:t>
                </a:r>
                <a:r>
                  <a:rPr lang="en-US" sz="1600" b="1" dirty="0">
                    <a:sym typeface="Wingdings" panose="05000000000000000000" pitchFamily="2" charset="2"/>
                  </a:rPr>
                  <a:t>science direct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01C0DF6-FFAC-4A8A-BF42-DD09C0D05E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27" t="32727" r="20320" b="59172"/>
            <a:stretch/>
          </p:blipFill>
          <p:spPr>
            <a:xfrm>
              <a:off x="8609837" y="1113692"/>
              <a:ext cx="541573" cy="548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34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Seleksi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KTI (Choi 2013)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3EF169-4723-458A-B502-BBA3910C9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" t="2097" r="30336" b="7711"/>
          <a:stretch/>
        </p:blipFill>
        <p:spPr>
          <a:xfrm>
            <a:off x="532818" y="1600200"/>
            <a:ext cx="6172782" cy="46003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C38C37-903B-4892-9A63-EB0F22D6F42A}"/>
              </a:ext>
            </a:extLst>
          </p:cNvPr>
          <p:cNvSpPr/>
          <p:nvPr/>
        </p:nvSpPr>
        <p:spPr>
          <a:xfrm>
            <a:off x="647701" y="3816350"/>
            <a:ext cx="1333500" cy="222250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456C52-EFD3-4958-A586-E01BCAFEDF88}"/>
              </a:ext>
            </a:extLst>
          </p:cNvPr>
          <p:cNvSpPr/>
          <p:nvPr/>
        </p:nvSpPr>
        <p:spPr>
          <a:xfrm>
            <a:off x="647701" y="3435350"/>
            <a:ext cx="3467099" cy="222250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E2EDE-FBAD-45D5-A71E-4B7557150588}"/>
              </a:ext>
            </a:extLst>
          </p:cNvPr>
          <p:cNvSpPr/>
          <p:nvPr/>
        </p:nvSpPr>
        <p:spPr>
          <a:xfrm>
            <a:off x="4114800" y="5797550"/>
            <a:ext cx="1828800" cy="222250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C84691-E44B-4762-BE66-0AD8B739BE5C}"/>
              </a:ext>
            </a:extLst>
          </p:cNvPr>
          <p:cNvGrpSpPr/>
          <p:nvPr/>
        </p:nvGrpSpPr>
        <p:grpSpPr>
          <a:xfrm>
            <a:off x="7839657" y="1524000"/>
            <a:ext cx="3810000" cy="1345952"/>
            <a:chOff x="8534400" y="1339303"/>
            <a:chExt cx="3810000" cy="134595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94C0846-A77B-4596-A620-400BA47E5926}"/>
                </a:ext>
              </a:extLst>
            </p:cNvPr>
            <p:cNvGrpSpPr/>
            <p:nvPr/>
          </p:nvGrpSpPr>
          <p:grpSpPr>
            <a:xfrm>
              <a:off x="8534400" y="1822854"/>
              <a:ext cx="3810000" cy="862401"/>
              <a:chOff x="4626746" y="4267200"/>
              <a:chExt cx="3810000" cy="86240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8A86E81-84AF-4742-AD2C-F3E6CBDD0503}"/>
                  </a:ext>
                </a:extLst>
              </p:cNvPr>
              <p:cNvGrpSpPr/>
              <p:nvPr/>
            </p:nvGrpSpPr>
            <p:grpSpPr>
              <a:xfrm>
                <a:off x="4626746" y="4267200"/>
                <a:ext cx="493917" cy="409838"/>
                <a:chOff x="2679151" y="3410840"/>
                <a:chExt cx="493917" cy="409838"/>
              </a:xfrm>
            </p:grpSpPr>
            <p:sp>
              <p:nvSpPr>
                <p:cNvPr id="20" name="Oval 19" descr="Small circle">
                  <a:extLst>
                    <a:ext uri="{FF2B5EF4-FFF2-40B4-BE49-F238E27FC236}">
                      <a16:creationId xmlns:a16="http://schemas.microsoft.com/office/drawing/2014/main" id="{B2649139-AEAA-4607-80F2-2E3D135A5C6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blackWhite">
                <a:xfrm>
                  <a:off x="2713764" y="3410840"/>
                  <a:ext cx="409838" cy="409838"/>
                </a:xfrm>
                <a:prstGeom prst="ellipse">
                  <a:avLst/>
                </a:prstGeom>
                <a:solidFill>
                  <a:srgbClr val="A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TextBox 21" descr="Number 2">
                  <a:extLst>
                    <a:ext uri="{FF2B5EF4-FFF2-40B4-BE49-F238E27FC236}">
                      <a16:creationId xmlns:a16="http://schemas.microsoft.com/office/drawing/2014/main" id="{CF6A023D-E353-40FB-A546-8BEB7EAAA8F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 bwMode="blackWhite">
                <a:xfrm>
                  <a:off x="2679151" y="3417878"/>
                  <a:ext cx="4939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cs typeface="Segoe UI Semibold" panose="020B0702040204020203" pitchFamily="34" charset="0"/>
                    </a:rPr>
                    <a:t>ii</a:t>
                  </a: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AC4B62-322C-4A8E-AAF5-C9471BB8FAB8}"/>
                  </a:ext>
                </a:extLst>
              </p:cNvPr>
              <p:cNvSpPr txBox="1"/>
              <p:nvPr/>
            </p:nvSpPr>
            <p:spPr>
              <a:xfrm>
                <a:off x="5120663" y="4298604"/>
                <a:ext cx="331608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1600" b="1" dirty="0" err="1">
                    <a:solidFill>
                      <a:schemeClr val="tx1"/>
                    </a:solidFill>
                  </a:rPr>
                  <a:t>Seleksi</a:t>
                </a:r>
                <a:r>
                  <a:rPr lang="en-US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satuan</a:t>
                </a:r>
                <a:r>
                  <a:rPr lang="en-US" sz="1600" dirty="0">
                    <a:solidFill>
                      <a:schemeClr val="tx1"/>
                    </a:solidFill>
                  </a:rPr>
                  <a:t> level/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dosis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tertera</a:t>
                </a:r>
                <a:r>
                  <a:rPr lang="en-US" sz="1600" dirty="0"/>
                  <a:t>, 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ternak</a:t>
                </a:r>
                <a:r>
                  <a:rPr lang="en-US" sz="1600" dirty="0">
                    <a:solidFill>
                      <a:schemeClr val="tx1"/>
                    </a:solidFill>
                  </a:rPr>
                  <a:t> (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ayam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pedaging</a:t>
                </a:r>
                <a:r>
                  <a:rPr lang="en-US" sz="1600" dirty="0">
                    <a:solidFill>
                      <a:schemeClr val="tx1"/>
                    </a:solidFill>
                  </a:rPr>
                  <a:t>/broiler), dan parameter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performa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7F98C52-CCAA-429D-96F7-AAFB166191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67" t="40004" r="15373" b="50999"/>
            <a:stretch/>
          </p:blipFill>
          <p:spPr>
            <a:xfrm>
              <a:off x="8766077" y="1339303"/>
              <a:ext cx="524479" cy="524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20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Alur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Seleksi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KTI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8AC9C-6313-4237-94DC-16D045C8E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600200"/>
            <a:ext cx="4940535" cy="467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5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DD0DBF-30B2-4FC6-A5E7-8374DC7180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44B501-5DE1-46D9-B449-400C46FE142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230e9df3-be65-4c73-a93b-d1236ebd677e"/>
    <ds:schemaRef ds:uri="http://schemas.microsoft.com/office/2006/documentManagement/types"/>
    <ds:schemaRef ds:uri="16c05727-aa75-4e4a-9b5f-8a80a1165891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2A44EB6-3BD3-4FF9-B8D1-D973C54C3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1389</Words>
  <Application>Microsoft Office PowerPoint</Application>
  <PresentationFormat>Widescreen</PresentationFormat>
  <Paragraphs>369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Consolas</vt:lpstr>
      <vt:lpstr>Segoe UI</vt:lpstr>
      <vt:lpstr>Segoe UI Light</vt:lpstr>
      <vt:lpstr>Segoe UI Semibold</vt:lpstr>
      <vt:lpstr>Office Theme</vt:lpstr>
      <vt:lpstr>Kajian meta-analisis dari peptida antimikrobial (PAM) terhadap performa pertumbuhan broiler</vt:lpstr>
      <vt:lpstr>Biodata</vt:lpstr>
      <vt:lpstr>Pengertian meta-analisis</vt:lpstr>
      <vt:lpstr>Langkah meta-analisis</vt:lpstr>
      <vt:lpstr>1. Membuat topik meta-analisis (Yanza 2020)</vt:lpstr>
      <vt:lpstr>2. Pencarian dan seleksi sumber KTI</vt:lpstr>
      <vt:lpstr>2. Contoh: Pencarian sumber KTI</vt:lpstr>
      <vt:lpstr>2. Contoh: Seleksi KTI (Choi 2013)</vt:lpstr>
      <vt:lpstr>2. Contoh: Alur Seleksi KTI</vt:lpstr>
      <vt:lpstr>3. Tabulasi data dan analisis</vt:lpstr>
      <vt:lpstr>3. Contoh: Tabulasi data (Choi 2013)</vt:lpstr>
      <vt:lpstr>3. Contoh: Tabulasi data</vt:lpstr>
      <vt:lpstr>3. Contoh: Analisis</vt:lpstr>
      <vt:lpstr>3. Contoh: Analisis</vt:lpstr>
      <vt:lpstr>4. Hasil analisis dan interpretasinya</vt:lpstr>
      <vt:lpstr>4. Contoh: Tabel</vt:lpstr>
      <vt:lpstr>4. Contoh: Tabel</vt:lpstr>
      <vt:lpstr>4. Contoh: Grafik</vt:lpstr>
      <vt:lpstr>Selesai Terima kasih</vt:lpstr>
      <vt:lpstr>Referensi</vt:lpstr>
      <vt:lpstr>Artikel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Kajian meta-analisis dari peptida antimikrobial (PAM) terhadap performa pertumbuhan broiler</dc:title>
  <dc:creator>mohammad sholikin</dc:creator>
  <cp:lastModifiedBy>mohammad sholikin</cp:lastModifiedBy>
  <cp:revision>203</cp:revision>
  <dcterms:created xsi:type="dcterms:W3CDTF">2022-05-16T06:34:19Z</dcterms:created>
  <dcterms:modified xsi:type="dcterms:W3CDTF">2022-06-01T19:18:57Z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