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85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3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11F"/>
    <a:srgbClr val="70AD47"/>
    <a:srgbClr val="9B5AC8"/>
    <a:srgbClr val="D24726"/>
    <a:srgbClr val="AA0000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914400" y="2607171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397219" y="2692325"/>
            <a:ext cx="259080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KTI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21035" r="31279" b="15419"/>
          <a:stretch/>
        </p:blipFill>
        <p:spPr>
          <a:xfrm>
            <a:off x="4064219" y="2133600"/>
            <a:ext cx="3125211" cy="31091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09C0E-B4A1-4F42-A885-644C9F296B6D}"/>
              </a:ext>
            </a:extLst>
          </p:cNvPr>
          <p:cNvGrpSpPr/>
          <p:nvPr/>
        </p:nvGrpSpPr>
        <p:grpSpPr>
          <a:xfrm>
            <a:off x="7417019" y="4267200"/>
            <a:ext cx="558179" cy="409838"/>
            <a:chOff x="2647828" y="2417770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FDA2B5C0-A05F-4321-B930-9AB5460DFDF9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A987227D-38B8-4D31-8BB4-C4E897B9BF3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8" indent="-228598" algn="l" defTabSz="914391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793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2989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185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380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576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72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67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63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Analisis data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linear mixed model </a:t>
                </a:r>
                <a:r>
                  <a:rPr lang="en-US" sz="1600" dirty="0">
                    <a:solidFill>
                      <a:schemeClr val="tx1"/>
                    </a:solidFill>
                  </a:rPr>
                  <a:t>(St-Pierre 2001) pada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aplikasi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R.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Validasi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  <a:blipFill>
                <a:blip r:embed="rId3"/>
                <a:stretch>
                  <a:fillRect l="-1299" t="-2151" r="-649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/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blipFill>
                <a:blip r:embed="rId4"/>
                <a:stretch>
                  <a:fillRect l="-1757" r="-10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/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dependen</a:t>
                </a:r>
                <a:r>
                  <a:rPr lang="en-US" sz="1000" dirty="0"/>
                  <a:t> (</a:t>
                </a:r>
                <a:r>
                  <a:rPr lang="en-US" sz="1000" dirty="0" err="1"/>
                  <a:t>fcr</a:t>
                </a:r>
                <a:r>
                  <a:rPr lang="en-US" sz="1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titik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potong</a:t>
                </a:r>
                <a:r>
                  <a:rPr lang="en-US" sz="1000" dirty="0"/>
                  <a:t> (intercept)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koefisien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regresi</a:t>
                </a:r>
                <a:r>
                  <a:rPr lang="en-US" sz="1000" dirty="0"/>
                  <a:t> linier (slope)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variabel </a:t>
                </a:r>
                <a:r>
                  <a:rPr lang="en-US" sz="1000" dirty="0" err="1"/>
                  <a:t>independen</a:t>
                </a:r>
                <a:r>
                  <a:rPr lang="en-US" sz="1000" dirty="0"/>
                  <a:t> (level PAM)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efek </a:t>
                </a:r>
                <a:r>
                  <a:rPr lang="en-US" sz="1000" dirty="0" err="1"/>
                  <a:t>acak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dari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perbedaan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studi</a:t>
                </a: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1000" dirty="0" err="1"/>
                  <a:t>kesalahan</a:t>
                </a:r>
                <a:r>
                  <a:rPr lang="en-US" sz="1000" dirty="0"/>
                  <a:t> yang </a:t>
                </a:r>
                <a:r>
                  <a:rPr lang="en-US" sz="1000" dirty="0" err="1"/>
                  <a:t>tidak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dapat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dijelaskan</a:t>
                </a:r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blipFill>
                <a:blip r:embed="rId5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912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46100" y="3103706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511374" y="1801956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869"/>
              </p:ext>
            </p:extLst>
          </p:nvPr>
        </p:nvGraphicFramePr>
        <p:xfrm>
          <a:off x="533400" y="1687576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172200" y="605499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934200" y="605499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114800" y="605499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687576"/>
            <a:ext cx="1295400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10972800" y="1698752"/>
            <a:ext cx="685805" cy="4092448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698752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81515" y="2133600"/>
            <a:ext cx="3248826" cy="862401"/>
            <a:chOff x="4626746" y="4267200"/>
            <a:chExt cx="3248826" cy="8624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 pada </a:t>
              </a:r>
              <a:r>
                <a:rPr lang="en-US" sz="1600" dirty="0" err="1">
                  <a:solidFill>
                    <a:schemeClr val="tx1"/>
                  </a:solidFill>
                </a:rPr>
                <a:t>aplikasi</a:t>
              </a:r>
              <a:r>
                <a:rPr lang="en-US" sz="1600" dirty="0">
                  <a:solidFill>
                    <a:schemeClr val="tx1"/>
                  </a:solidFill>
                </a:rPr>
                <a:t> 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9385300" cy="496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Plugin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library(xlsx)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sjstats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Input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data_metal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"nama_file_data.xlsx"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sheet=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nama_sheet_data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level, random=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|studi),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na.exclude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/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EA372B0-6216-4B6E-A35C-A45F1DA982D9}"/>
              </a:ext>
            </a:extLst>
          </p:cNvPr>
          <p:cNvSpPr/>
          <p:nvPr/>
        </p:nvSpPr>
        <p:spPr>
          <a:xfrm>
            <a:off x="9718410" y="1385912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A3642B-3094-40AE-BBEB-4EE114BAE130}"/>
              </a:ext>
            </a:extLst>
          </p:cNvPr>
          <p:cNvSpPr/>
          <p:nvPr/>
        </p:nvSpPr>
        <p:spPr>
          <a:xfrm>
            <a:off x="10480410" y="1385912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0FF49-E3C6-4F8A-827E-074930E2E655}"/>
              </a:ext>
            </a:extLst>
          </p:cNvPr>
          <p:cNvSpPr/>
          <p:nvPr/>
        </p:nvSpPr>
        <p:spPr>
          <a:xfrm>
            <a:off x="7661010" y="1385912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738-56AB-4D8A-95A6-CFADC6E04EF0}"/>
              </a:ext>
            </a:extLst>
          </p:cNvPr>
          <p:cNvSpPr/>
          <p:nvPr/>
        </p:nvSpPr>
        <p:spPr>
          <a:xfrm>
            <a:off x="2438400" y="3962400"/>
            <a:ext cx="381000" cy="381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257C9-F2BF-4E52-8FFC-1BAC18B05B93}"/>
              </a:ext>
            </a:extLst>
          </p:cNvPr>
          <p:cNvSpPr/>
          <p:nvPr/>
        </p:nvSpPr>
        <p:spPr>
          <a:xfrm>
            <a:off x="3124200" y="3962400"/>
            <a:ext cx="381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617648-975F-478E-A104-4FE62C15F18C}"/>
              </a:ext>
            </a:extLst>
          </p:cNvPr>
          <p:cNvSpPr/>
          <p:nvPr/>
        </p:nvSpPr>
        <p:spPr>
          <a:xfrm>
            <a:off x="5257800" y="3962400"/>
            <a:ext cx="381000" cy="381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8651-64CC-409A-9076-EA3E55E9B7FA}"/>
              </a:ext>
            </a:extLst>
          </p:cNvPr>
          <p:cNvSpPr/>
          <p:nvPr/>
        </p:nvSpPr>
        <p:spPr>
          <a:xfrm>
            <a:off x="670288" y="2060510"/>
            <a:ext cx="1691912" cy="482928"/>
          </a:xfrm>
          <a:prstGeom prst="rect">
            <a:avLst/>
          </a:prstGeom>
          <a:solidFill>
            <a:srgbClr val="9B5AC8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5486064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mixed-effects model fit by REML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Data: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AIC       BIC 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logLik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-90.92603 -81.39792 49.46301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effects: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Formula: ~1 |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(Intercept)   Residual</a:t>
            </a:r>
          </a:p>
          <a:p>
            <a:pPr lvl="1">
              <a:lnSpc>
                <a:spcPts val="1425"/>
              </a:lnSpc>
            </a:pP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0.1876368 0.07334596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effects: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level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Std.Error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DF  t-value p-value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1.5080402 0.03910927 56 38.55966  0.0000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      -0.0001291 0.00006764 56 -1.90878  0.0614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Correlation: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-0.18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Standardized Within-Group Residuals: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Min          Q1         Med          Q3         Max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-2.07180482 -0.29537929 -0.03428949  0.38162920  2.92419158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Observations: 82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Groups: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8A7DE-FD14-4285-8731-A8B4EE9CEDE1}"/>
              </a:ext>
            </a:extLst>
          </p:cNvPr>
          <p:cNvSpPr txBox="1"/>
          <p:nvPr/>
        </p:nvSpPr>
        <p:spPr>
          <a:xfrm>
            <a:off x="6324602" y="1239745"/>
            <a:ext cx="3727319" cy="118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R2 for Mixed Models</a:t>
            </a:r>
          </a:p>
          <a:p>
            <a:pPr lvl="1">
              <a:lnSpc>
                <a:spcPts val="1425"/>
              </a:lnSpc>
            </a:pPr>
            <a:endParaRPr lang="pt-BR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Conditional R2: 0.869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Marginal R2: 0.010</a:t>
            </a:r>
            <a:endParaRPr lang="en-US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/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47F94F-006D-4653-AB68-591ABF6C9C1D}"/>
              </a:ext>
            </a:extLst>
          </p:cNvPr>
          <p:cNvSpPr/>
          <p:nvPr/>
        </p:nvSpPr>
        <p:spPr>
          <a:xfrm>
            <a:off x="9197451" y="27867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0CA21-6F12-406E-AFDB-AC69257963E3}"/>
              </a:ext>
            </a:extLst>
          </p:cNvPr>
          <p:cNvSpPr/>
          <p:nvPr/>
        </p:nvSpPr>
        <p:spPr>
          <a:xfrm>
            <a:off x="8365472" y="28194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DF65-F5D1-4B0C-BB80-9D5DF30EC601}"/>
              </a:ext>
            </a:extLst>
          </p:cNvPr>
          <p:cNvSpPr/>
          <p:nvPr/>
        </p:nvSpPr>
        <p:spPr>
          <a:xfrm>
            <a:off x="2057400" y="3886200"/>
            <a:ext cx="228600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8D0BC5-7400-4CB1-BFA5-373830DE1EB4}"/>
              </a:ext>
            </a:extLst>
          </p:cNvPr>
          <p:cNvSpPr/>
          <p:nvPr/>
        </p:nvSpPr>
        <p:spPr>
          <a:xfrm>
            <a:off x="2362200" y="4114800"/>
            <a:ext cx="228600" cy="228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E4BC29-ABFD-4459-8447-D6EEBF6DB087}"/>
              </a:ext>
            </a:extLst>
          </p:cNvPr>
          <p:cNvSpPr/>
          <p:nvPr/>
        </p:nvSpPr>
        <p:spPr>
          <a:xfrm>
            <a:off x="7788684" y="1981200"/>
            <a:ext cx="244884" cy="2448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cs typeface="Segoe UI Semibold" panose="020B0502040204020203" pitchFamily="34" charset="0"/>
              </a:rPr>
              <a:t>4. </a:t>
            </a:r>
            <a:r>
              <a:rPr lang="en-US" sz="2800" dirty="0">
                <a:cs typeface="Segoe UI" panose="020B0502040204020203" pitchFamily="34" charset="0"/>
              </a:rPr>
              <a:t>Hasil </a:t>
            </a:r>
            <a:r>
              <a:rPr lang="en-US" sz="2800" dirty="0" err="1">
                <a:cs typeface="Segoe UI" panose="020B0502040204020203" pitchFamily="34" charset="0"/>
              </a:rPr>
              <a:t>analisis</a:t>
            </a:r>
            <a:r>
              <a:rPr lang="en-US" sz="2800" dirty="0">
                <a:cs typeface="Segoe UI" panose="020B0502040204020203" pitchFamily="34" charset="0"/>
              </a:rPr>
              <a:t> dan </a:t>
            </a:r>
            <a:r>
              <a:rPr lang="en-US" sz="2800" dirty="0" err="1">
                <a:cs typeface="Segoe UI" panose="020B0502040204020203" pitchFamily="34" charset="0"/>
              </a:rPr>
              <a:t>interpretasinya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3914-B45B-4104-85B5-D993A34A1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2" t="23333" r="25649" b="15556"/>
          <a:stretch/>
        </p:blipFill>
        <p:spPr>
          <a:xfrm>
            <a:off x="4340289" y="1706169"/>
            <a:ext cx="3508312" cy="34456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D0293-F5B7-43E5-B4C1-7C54A51063F2}"/>
              </a:ext>
            </a:extLst>
          </p:cNvPr>
          <p:cNvGrpSpPr/>
          <p:nvPr/>
        </p:nvGrpSpPr>
        <p:grpSpPr>
          <a:xfrm>
            <a:off x="4664846" y="5084044"/>
            <a:ext cx="1259383" cy="409838"/>
            <a:chOff x="4645796" y="3048448"/>
            <a:chExt cx="1259383" cy="4098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75ED98-8976-4E7C-AC75-B6B4F16468A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9" name="Oval 18" descr="Small circle">
                <a:extLst>
                  <a:ext uri="{FF2B5EF4-FFF2-40B4-BE49-F238E27FC236}">
                    <a16:creationId xmlns:a16="http://schemas.microsoft.com/office/drawing/2014/main" id="{B5CDDA90-458B-48F0-98CF-3B3B900161B0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>
                <a:extLst>
                  <a:ext uri="{FF2B5EF4-FFF2-40B4-BE49-F238E27FC236}">
                    <a16:creationId xmlns:a16="http://schemas.microsoft.com/office/drawing/2014/main" id="{85639732-9752-4F0C-9470-D296FE16E37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54098C-7224-4F02-A743-882A026D5208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Grafik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D745D-51FD-4882-A0C8-6EC41F826CE0}"/>
              </a:ext>
            </a:extLst>
          </p:cNvPr>
          <p:cNvGrpSpPr/>
          <p:nvPr/>
        </p:nvGrpSpPr>
        <p:grpSpPr>
          <a:xfrm>
            <a:off x="7010400" y="4343400"/>
            <a:ext cx="1259383" cy="409838"/>
            <a:chOff x="4645796" y="3048448"/>
            <a:chExt cx="1259383" cy="4098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985C43-4F6D-4420-992E-4C910C74B17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4" name="Oval 23" descr="Small circle">
                <a:extLst>
                  <a:ext uri="{FF2B5EF4-FFF2-40B4-BE49-F238E27FC236}">
                    <a16:creationId xmlns:a16="http://schemas.microsoft.com/office/drawing/2014/main" id="{4CADAF97-2884-400C-8D36-982721727546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 descr="Number 1">
                <a:extLst>
                  <a:ext uri="{FF2B5EF4-FFF2-40B4-BE49-F238E27FC236}">
                    <a16:creationId xmlns:a16="http://schemas.microsoft.com/office/drawing/2014/main" id="{50BFB232-2D02-42B1-819C-D2D147A87B8F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ACAC1-7E97-4268-9AF7-F9B8B4B33B4E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Tabel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23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1297"/>
              </p:ext>
            </p:extLst>
          </p:nvPr>
        </p:nvGraphicFramePr>
        <p:xfrm>
          <a:off x="533400" y="1719965"/>
          <a:ext cx="11049000" cy="299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</a:t>
                      </a: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Pertambahan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pbbh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38.8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1.87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0.00172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1.9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28852353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Konsumsi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(kph)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57.1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2.67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0.00148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0.792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42884107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/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.51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0.00013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51DB3EC-0B53-4486-ABAA-C347063D920B}"/>
              </a:ext>
            </a:extLst>
          </p:cNvPr>
          <p:cNvSpPr/>
          <p:nvPr/>
        </p:nvSpPr>
        <p:spPr>
          <a:xfrm>
            <a:off x="5067300" y="52251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FD8E2E-8B78-4376-922C-8793ECFE18F1}"/>
              </a:ext>
            </a:extLst>
          </p:cNvPr>
          <p:cNvSpPr/>
          <p:nvPr/>
        </p:nvSpPr>
        <p:spPr>
          <a:xfrm>
            <a:off x="4229100" y="52578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137186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137186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D7734A-E145-4E69-B3B4-7325B53DDFED}"/>
              </a:ext>
            </a:extLst>
          </p:cNvPr>
          <p:cNvSpPr/>
          <p:nvPr/>
        </p:nvSpPr>
        <p:spPr>
          <a:xfrm>
            <a:off x="533400" y="4267200"/>
            <a:ext cx="11049000" cy="449965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2F0F4-B3EB-4E50-858A-54A1647B1E82}"/>
              </a:ext>
            </a:extLst>
          </p:cNvPr>
          <p:cNvSpPr/>
          <p:nvPr/>
        </p:nvSpPr>
        <p:spPr>
          <a:xfrm>
            <a:off x="3657600" y="5771891"/>
            <a:ext cx="5181600" cy="38342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64525"/>
              </p:ext>
            </p:extLst>
          </p:nvPr>
        </p:nvGraphicFramePr>
        <p:xfrm>
          <a:off x="533400" y="1669356"/>
          <a:ext cx="11049000" cy="177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</a:t>
                      </a:r>
                    </a:p>
                    <a:p>
                      <a:pPr marL="0" marR="0" lvl="0" indent="0" algn="l" defTabSz="9143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086577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08657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685800" y="3853765"/>
            <a:ext cx="5257800" cy="635241"/>
            <a:chOff x="4645796" y="3048448"/>
            <a:chExt cx="5871607" cy="6754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4" y="3102111"/>
              <a:ext cx="5402799" cy="621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6778467" y="3842937"/>
            <a:ext cx="4572001" cy="881463"/>
            <a:chOff x="4645796" y="3048448"/>
            <a:chExt cx="5105746" cy="9373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5" y="3102111"/>
              <a:ext cx="4636937" cy="883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Grafik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5947571" y="4574596"/>
            <a:ext cx="3012699" cy="1373905"/>
            <a:chOff x="4645796" y="3048448"/>
            <a:chExt cx="3364407" cy="14609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3" y="3102111"/>
              <a:ext cx="2895600" cy="1407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 (</a:t>
              </a:r>
              <a:r>
                <a:rPr lang="en-US" sz="1600" b="1" dirty="0" err="1">
                  <a:solidFill>
                    <a:schemeClr val="tx1"/>
                  </a:solidFill>
                </a:rPr>
                <a:t>dalam</a:t>
              </a:r>
              <a:r>
                <a:rPr lang="en-US" sz="1600" b="1" dirty="0">
                  <a:solidFill>
                    <a:schemeClr val="tx1"/>
                  </a:solidFill>
                </a:rPr>
                <a:t> Kg)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hitam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5947571" y="3124200"/>
            <a:ext cx="3012699" cy="1127684"/>
            <a:chOff x="4645796" y="3048448"/>
            <a:chExt cx="3364408" cy="11991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114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merah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FBE29C-7D4D-4801-9B7C-9DC2D390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762" y="1476414"/>
            <a:ext cx="5054043" cy="50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Selesai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Terima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kasih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 “</a:t>
            </a:r>
            <a:r>
              <a:rPr lang="en-US" sz="2600" dirty="0" err="1">
                <a:solidFill>
                  <a:schemeClr val="tx1"/>
                </a:solidFill>
              </a:rPr>
              <a:t>Ilmu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Nutrisi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Pakan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Referensi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41F037-C079-4BDF-979B-6660053B3C4E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11049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Choi S.C., </a:t>
            </a:r>
            <a:r>
              <a:rPr lang="en-US" sz="1600" dirty="0" err="1">
                <a:solidFill>
                  <a:schemeClr val="tx1"/>
                </a:solidFill>
              </a:rPr>
              <a:t>Ingale</a:t>
            </a:r>
            <a:r>
              <a:rPr lang="en-US" sz="1600" dirty="0">
                <a:solidFill>
                  <a:schemeClr val="tx1"/>
                </a:solidFill>
              </a:rPr>
              <a:t> S.L., Kim J.S., Park Y.K., Kwon I.K., Chae B.J., 2013. An antimicrobial peptide-A3: effects on growth performance, nutrient retention, intestinal and </a:t>
            </a:r>
            <a:r>
              <a:rPr lang="en-US" sz="1600" dirty="0" err="1">
                <a:solidFill>
                  <a:schemeClr val="tx1"/>
                </a:solidFill>
              </a:rPr>
              <a:t>faecal</a:t>
            </a:r>
            <a:r>
              <a:rPr lang="en-US" sz="1600" dirty="0">
                <a:solidFill>
                  <a:schemeClr val="tx1"/>
                </a:solidFill>
              </a:rPr>
              <a:t> microflora and intestinal morphology of broilers. Br. Poult. Sci. 54, 738–746, https://doi.org/10.1080/00071668.2013.838746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Sauvant</a:t>
            </a:r>
            <a:r>
              <a:rPr lang="en-US" sz="1600" dirty="0">
                <a:solidFill>
                  <a:schemeClr val="tx1"/>
                </a:solidFill>
              </a:rPr>
              <a:t> D., </a:t>
            </a:r>
            <a:r>
              <a:rPr lang="en-US" sz="1600" dirty="0" err="1">
                <a:solidFill>
                  <a:schemeClr val="tx1"/>
                </a:solidFill>
              </a:rPr>
              <a:t>Schmidely</a:t>
            </a:r>
            <a:r>
              <a:rPr lang="en-US" sz="1600" dirty="0">
                <a:solidFill>
                  <a:schemeClr val="tx1"/>
                </a:solidFill>
              </a:rPr>
              <a:t> P., </a:t>
            </a:r>
            <a:r>
              <a:rPr lang="en-US" sz="1600" dirty="0" err="1">
                <a:solidFill>
                  <a:schemeClr val="tx1"/>
                </a:solidFill>
              </a:rPr>
              <a:t>Daudin</a:t>
            </a:r>
            <a:r>
              <a:rPr lang="en-US" sz="1600" dirty="0">
                <a:solidFill>
                  <a:schemeClr val="tx1"/>
                </a:solidFill>
              </a:rPr>
              <a:t> J.J., St-Pierre N.R., 2008. Meta-analyses of experimental data in animal nutrition. Animal 2, 1203–1214, https://doi.org/10.1017/s1751731108002280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St-Pierre N.R., 2001. Invited review: integrating quantitative findings from multiple studies using mixed model methodology. J. Dairy Sci. 84, 741–755, https://doi.org/10.3168/jds.S0022-0302(01)74530-4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Yanza</a:t>
            </a:r>
            <a:r>
              <a:rPr lang="en-US" sz="1600" dirty="0">
                <a:solidFill>
                  <a:schemeClr val="tx1"/>
                </a:solidFill>
              </a:rPr>
              <a:t>, Y.R. </a:t>
            </a:r>
            <a:r>
              <a:rPr lang="en-US" sz="1600" i="1" dirty="0">
                <a:solidFill>
                  <a:schemeClr val="tx1"/>
                </a:solidFill>
              </a:rPr>
              <a:t>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al</a:t>
            </a:r>
            <a:r>
              <a:rPr lang="en-US" sz="1600" dirty="0">
                <a:solidFill>
                  <a:schemeClr val="tx1"/>
                </a:solidFill>
              </a:rPr>
              <a:t>., 2020. The effects of dietary medium-chain fatty acids on ruminal methanogenesis and fermentation in vitro and in vivo: A meta-analysis.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Presentasi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Artikel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CC1A-C05C-4513-BF0B-61BC26B3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118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858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3905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6638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3905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4102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6638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Alur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8AC9C-6313-4237-94DC-16D045C8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00200"/>
            <a:ext cx="4940535" cy="46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1389</Words>
  <Application>Microsoft Office PowerPoint</Application>
  <PresentationFormat>Widescreen</PresentationFormat>
  <Paragraphs>369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</vt:lpstr>
      <vt:lpstr>2. Contoh: Pencarian sumber KTI</vt:lpstr>
      <vt:lpstr>2. Contoh: Seleksi KTI (Choi 2013)</vt:lpstr>
      <vt:lpstr>2. Contoh: Alur Seleksi KTI</vt:lpstr>
      <vt:lpstr>3. Tabulasi data dan analisis</vt:lpstr>
      <vt:lpstr>3. Contoh: Tabulasi data (Choi 2013)</vt:lpstr>
      <vt:lpstr>3. Contoh: Tabulasi data</vt:lpstr>
      <vt:lpstr>3. Contoh: Analisis</vt:lpstr>
      <vt:lpstr>3. Contoh: Analisis</vt:lpstr>
      <vt:lpstr>4. Hasil analisis dan interpretasinya</vt:lpstr>
      <vt:lpstr>4. Contoh: Tabel</vt:lpstr>
      <vt:lpstr>4. Contoh: Tabel</vt:lpstr>
      <vt:lpstr>4. Contoh: Grafik</vt:lpstr>
      <vt:lpstr>Selesai Terima kasih</vt:lpstr>
      <vt:lpstr>Referensi</vt:lpstr>
      <vt:lpstr>Artikel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meta-analisis dari peptida antimikrobial (PAM) terhadap performa pertumbuhan broiler</dc:title>
  <dc:creator>mohammad sholikin</dc:creator>
  <cp:lastModifiedBy>mohammad sholikin</cp:lastModifiedBy>
  <cp:revision>201</cp:revision>
  <dcterms:created xsi:type="dcterms:W3CDTF">2022-05-16T06:34:19Z</dcterms:created>
  <dcterms:modified xsi:type="dcterms:W3CDTF">2022-05-17T07:57:30Z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