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3">
  <p:sldMasterIdLst>
    <p:sldMasterId id="2147483800" r:id="rId1"/>
  </p:sldMasterIdLst>
  <p:notesMasterIdLst>
    <p:notesMasterId r:id="rId23"/>
  </p:notesMasterIdLst>
  <p:handoutMasterIdLst>
    <p:handoutMasterId r:id="rId24"/>
  </p:handoutMasterIdLst>
  <p:sldIdLst>
    <p:sldId id="318" r:id="rId2"/>
    <p:sldId id="319" r:id="rId3"/>
    <p:sldId id="361" r:id="rId4"/>
    <p:sldId id="320" r:id="rId5"/>
    <p:sldId id="321" r:id="rId6"/>
    <p:sldId id="324" r:id="rId7"/>
    <p:sldId id="364" r:id="rId8"/>
    <p:sldId id="327" r:id="rId9"/>
    <p:sldId id="328" r:id="rId10"/>
    <p:sldId id="365" r:id="rId11"/>
    <p:sldId id="334" r:id="rId12"/>
    <p:sldId id="335" r:id="rId13"/>
    <p:sldId id="336" r:id="rId14"/>
    <p:sldId id="366" r:id="rId15"/>
    <p:sldId id="340" r:id="rId16"/>
    <p:sldId id="367" r:id="rId17"/>
    <p:sldId id="368" r:id="rId18"/>
    <p:sldId id="357" r:id="rId19"/>
    <p:sldId id="362" r:id="rId20"/>
    <p:sldId id="363" r:id="rId21"/>
    <p:sldId id="36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9703"/>
    <a:srgbClr val="A3B8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23" autoAdjust="0"/>
    <p:restoredTop sz="78770" autoAdjust="0"/>
  </p:normalViewPr>
  <p:slideViewPr>
    <p:cSldViewPr snapToGrid="0">
      <p:cViewPr varScale="1">
        <p:scale>
          <a:sx n="58" d="100"/>
          <a:sy n="58" d="100"/>
        </p:scale>
        <p:origin x="1428" y="-17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60" d="100"/>
        <a:sy n="160" d="100"/>
      </p:scale>
      <p:origin x="0" y="-6048"/>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185A61B-BF76-4339-AE20-490F5B555678}" type="datetimeFigureOut">
              <a:rPr lang="en-US" smtClean="0"/>
              <a:t>6/12/2020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B1667C-7627-4C6F-91CF-3BD90E02906F}" type="slidenum">
              <a:rPr lang="en-US" smtClean="0"/>
              <a:t>‹#›</a:t>
            </a:fld>
            <a:endParaRPr lang="en-US"/>
          </a:p>
        </p:txBody>
      </p:sp>
    </p:spTree>
    <p:extLst>
      <p:ext uri="{BB962C8B-B14F-4D97-AF65-F5344CB8AC3E}">
        <p14:creationId xmlns:p14="http://schemas.microsoft.com/office/powerpoint/2010/main" val="22906617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280190-5882-4EDF-B580-12C3286A5B47}" type="datetimeFigureOut">
              <a:rPr lang="en-US" smtClean="0"/>
              <a:t>6/12/2020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308064-4991-495B-ADE5-0BB3BCD8A9E5}" type="slidenum">
              <a:rPr lang="en-US" smtClean="0"/>
              <a:t>‹#›</a:t>
            </a:fld>
            <a:endParaRPr lang="en-US"/>
          </a:p>
        </p:txBody>
      </p:sp>
    </p:spTree>
    <p:extLst>
      <p:ext uri="{BB962C8B-B14F-4D97-AF65-F5344CB8AC3E}">
        <p14:creationId xmlns:p14="http://schemas.microsoft.com/office/powerpoint/2010/main" val="2211892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quora.com/How-many-words-does-the-Arabic-language-have"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gvsu.edu/mll/why-take-arabic-140.htm"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www.worldometers.info/world-population/#religions" TargetMode="External"/><Relationship Id="rId5" Type="http://schemas.openxmlformats.org/officeDocument/2006/relationships/hyperlink" Target="https://www.marstranslation.com/blog/most-useful-languages-in-the-future" TargetMode="External"/><Relationship Id="rId4" Type="http://schemas.openxmlformats.org/officeDocument/2006/relationships/hyperlink" Target="https://www.uopeople.edu/blog/most-important-languages-to-learn/"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peakt.com/the-most-spoken-languages-in-the-world/"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308064-4991-495B-ADE5-0BB3BCD8A9E5}" type="slidenum">
              <a:rPr lang="en-US" smtClean="0"/>
              <a:t>1</a:t>
            </a:fld>
            <a:endParaRPr lang="en-US"/>
          </a:p>
        </p:txBody>
      </p:sp>
    </p:spTree>
    <p:extLst>
      <p:ext uri="{BB962C8B-B14F-4D97-AF65-F5344CB8AC3E}">
        <p14:creationId xmlns:p14="http://schemas.microsoft.com/office/powerpoint/2010/main" val="4217192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308064-4991-495B-ADE5-0BB3BCD8A9E5}" type="slidenum">
              <a:rPr lang="en-US" smtClean="0"/>
              <a:t>16</a:t>
            </a:fld>
            <a:endParaRPr lang="en-US"/>
          </a:p>
        </p:txBody>
      </p:sp>
    </p:spTree>
    <p:extLst>
      <p:ext uri="{BB962C8B-B14F-4D97-AF65-F5344CB8AC3E}">
        <p14:creationId xmlns:p14="http://schemas.microsoft.com/office/powerpoint/2010/main" val="491716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308064-4991-495B-ADE5-0BB3BCD8A9E5}" type="slidenum">
              <a:rPr lang="en-US" smtClean="0"/>
              <a:t>17</a:t>
            </a:fld>
            <a:endParaRPr lang="en-US"/>
          </a:p>
        </p:txBody>
      </p:sp>
    </p:spTree>
    <p:extLst>
      <p:ext uri="{BB962C8B-B14F-4D97-AF65-F5344CB8AC3E}">
        <p14:creationId xmlns:p14="http://schemas.microsoft.com/office/powerpoint/2010/main" val="2055480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308064-4991-495B-ADE5-0BB3BCD8A9E5}" type="slidenum">
              <a:rPr lang="en-US" smtClean="0"/>
              <a:t>18</a:t>
            </a:fld>
            <a:endParaRPr lang="en-US"/>
          </a:p>
        </p:txBody>
      </p:sp>
    </p:spTree>
    <p:extLst>
      <p:ext uri="{BB962C8B-B14F-4D97-AF65-F5344CB8AC3E}">
        <p14:creationId xmlns:p14="http://schemas.microsoft.com/office/powerpoint/2010/main" val="2999187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rtl="0"/>
            <a:r>
              <a:rPr lang="en-US" sz="1200" kern="1200" dirty="0" smtClean="0">
                <a:solidFill>
                  <a:schemeClr val="tx1"/>
                </a:solidFill>
                <a:effectLst/>
                <a:latin typeface="+mn-lt"/>
                <a:ea typeface="+mn-ea"/>
                <a:cs typeface="+mn-cs"/>
              </a:rPr>
              <a:t>Lack of resources of large-scale research, available corpuses are limited and restricted to news agencies, other corpuses are paid services.</a:t>
            </a:r>
          </a:p>
          <a:p>
            <a:pPr lvl="2"/>
            <a:r>
              <a:rPr lang="en-US" sz="1200" kern="1200" dirty="0" smtClean="0">
                <a:solidFill>
                  <a:schemeClr val="tx1"/>
                </a:solidFill>
                <a:effectLst/>
                <a:latin typeface="+mn-lt"/>
                <a:ea typeface="+mn-ea"/>
                <a:cs typeface="+mn-cs"/>
              </a:rPr>
              <a:t>Time consuming in generation and validation on generated non-words.</a:t>
            </a:r>
          </a:p>
          <a:p>
            <a:pPr lvl="2"/>
            <a:r>
              <a:rPr lang="en-US" sz="1200" kern="1200" dirty="0" smtClean="0">
                <a:solidFill>
                  <a:schemeClr val="tx1"/>
                </a:solidFill>
                <a:effectLst/>
                <a:latin typeface="+mn-lt"/>
                <a:ea typeface="+mn-ea"/>
                <a:cs typeface="+mn-cs"/>
              </a:rPr>
              <a:t>No depth experience and relevant researches in this field</a:t>
            </a:r>
          </a:p>
          <a:p>
            <a:pPr lvl="2"/>
            <a:r>
              <a:rPr lang="en-US" sz="1200" kern="1200" dirty="0" smtClean="0">
                <a:solidFill>
                  <a:schemeClr val="tx1"/>
                </a:solidFill>
                <a:effectLst/>
                <a:latin typeface="+mn-lt"/>
                <a:ea typeface="+mn-ea"/>
                <a:cs typeface="+mn-cs"/>
              </a:rPr>
              <a:t>Arabic language words diversity and high probabilities of used words and unused words “just a few millions (if you disregard all words not currently in usage), 12 million (one restrict rule) 90 million words and 500 million words! All of these numbers are the results of linguistic queries conducted in the past. And the number varies depending on what you count as a word.”</a:t>
            </a:r>
          </a:p>
          <a:p>
            <a:pPr lvl="2"/>
            <a:r>
              <a:rPr lang="en-US" sz="1200" u="sng" kern="1200" dirty="0" smtClean="0">
                <a:solidFill>
                  <a:schemeClr val="tx1"/>
                </a:solidFill>
                <a:effectLst/>
                <a:latin typeface="+mn-lt"/>
                <a:ea typeface="+mn-ea"/>
                <a:cs typeface="+mn-cs"/>
                <a:hlinkClick r:id="rId3"/>
              </a:rPr>
              <a:t>https://www.quora.com/How-many-words-does-the-Arabic-language-have</a:t>
            </a:r>
            <a:endParaRPr lang="en-US" sz="12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This will consider strange generated non-words and unused words might increase difficulty to identify them from non-words as they unused nowadays.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308064-4991-495B-ADE5-0BB3BCD8A9E5}" type="slidenum">
              <a:rPr lang="en-US" smtClean="0"/>
              <a:t>19</a:t>
            </a:fld>
            <a:endParaRPr lang="en-US"/>
          </a:p>
        </p:txBody>
      </p:sp>
    </p:spTree>
    <p:extLst>
      <p:ext uri="{BB962C8B-B14F-4D97-AF65-F5344CB8AC3E}">
        <p14:creationId xmlns:p14="http://schemas.microsoft.com/office/powerpoint/2010/main" val="4254810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Actually, including Arabic words diacritization will enhance the exam and make generated words more robust as Arabic TASHKEEL make it very critical ambiguous words that ends with more confusion to guess if this a real word or not.</a:t>
            </a:r>
          </a:p>
          <a:p>
            <a:r>
              <a:rPr lang="en-US" sz="1200" kern="1200" dirty="0" smtClean="0">
                <a:solidFill>
                  <a:schemeClr val="tx1"/>
                </a:solidFill>
                <a:effectLst/>
                <a:latin typeface="+mn-lt"/>
                <a:ea typeface="+mn-ea"/>
                <a:cs typeface="+mn-cs"/>
              </a:rPr>
              <a:t>Besides diacritization, including Arabic dialects will enrich our source with daily used language, so examiner will be able to practice daily used word; this will make that exam more realistic.</a:t>
            </a:r>
          </a:p>
          <a:p>
            <a:r>
              <a:rPr lang="en-US" sz="1200" kern="1200" dirty="0" smtClean="0">
                <a:solidFill>
                  <a:schemeClr val="tx1"/>
                </a:solidFill>
                <a:effectLst/>
                <a:latin typeface="+mn-lt"/>
                <a:ea typeface="+mn-ea"/>
                <a:cs typeface="+mn-cs"/>
              </a:rPr>
              <a:t>In addition to aforementioned, practicing the generated exams with non-native students will enhance accuracy rate since native users find it easier to identify non-words.</a:t>
            </a:r>
          </a:p>
          <a:p>
            <a:r>
              <a:rPr lang="en-US" sz="1200" kern="1200" dirty="0" smtClean="0">
                <a:solidFill>
                  <a:schemeClr val="tx1"/>
                </a:solidFill>
                <a:effectLst/>
                <a:latin typeface="+mn-lt"/>
                <a:ea typeface="+mn-ea"/>
                <a:cs typeface="+mn-cs"/>
              </a:rPr>
              <a:t>Finally, generated non-words database could be used as an API service to check words spelling and to distinguish real words from incorrect words.</a:t>
            </a:r>
          </a:p>
          <a:p>
            <a:endParaRPr lang="en-US" dirty="0"/>
          </a:p>
        </p:txBody>
      </p:sp>
      <p:sp>
        <p:nvSpPr>
          <p:cNvPr id="4" name="Slide Number Placeholder 3"/>
          <p:cNvSpPr>
            <a:spLocks noGrp="1"/>
          </p:cNvSpPr>
          <p:nvPr>
            <p:ph type="sldNum" sz="quarter" idx="10"/>
          </p:nvPr>
        </p:nvSpPr>
        <p:spPr/>
        <p:txBody>
          <a:bodyPr/>
          <a:lstStyle/>
          <a:p>
            <a:fld id="{A4308064-4991-495B-ADE5-0BB3BCD8A9E5}" type="slidenum">
              <a:rPr lang="en-US" smtClean="0"/>
              <a:t>20</a:t>
            </a:fld>
            <a:endParaRPr lang="en-US"/>
          </a:p>
        </p:txBody>
      </p:sp>
    </p:spTree>
    <p:extLst>
      <p:ext uri="{BB962C8B-B14F-4D97-AF65-F5344CB8AC3E}">
        <p14:creationId xmlns:p14="http://schemas.microsoft.com/office/powerpoint/2010/main" val="1256249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308064-4991-495B-ADE5-0BB3BCD8A9E5}" type="slidenum">
              <a:rPr lang="en-US" smtClean="0"/>
              <a:t>2</a:t>
            </a:fld>
            <a:endParaRPr lang="en-US"/>
          </a:p>
        </p:txBody>
      </p:sp>
    </p:spTree>
    <p:extLst>
      <p:ext uri="{BB962C8B-B14F-4D97-AF65-F5344CB8AC3E}">
        <p14:creationId xmlns:p14="http://schemas.microsoft.com/office/powerpoint/2010/main" val="1932860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https://www.gvsu.edu/mll/why-take-arabic-140.htm</a:t>
            </a:r>
            <a:endParaRPr lang="en-US" dirty="0" smtClean="0"/>
          </a:p>
          <a:p>
            <a:endParaRPr lang="en-US" dirty="0" smtClean="0"/>
          </a:p>
          <a:p>
            <a:r>
              <a:rPr lang="en-US" dirty="0" smtClean="0">
                <a:hlinkClick r:id="rId4"/>
              </a:rPr>
              <a:t>https://www.uopeople.edu/blog/most-important-languages-to-learn/</a:t>
            </a:r>
            <a:endParaRPr lang="en-US" dirty="0" smtClean="0"/>
          </a:p>
          <a:p>
            <a:r>
              <a:rPr lang="en-US" sz="1200" b="0" i="0" kern="1200" dirty="0" smtClean="0">
                <a:solidFill>
                  <a:schemeClr val="tx1"/>
                </a:solidFill>
                <a:effectLst/>
                <a:latin typeface="+mn-lt"/>
                <a:ea typeface="+mn-ea"/>
                <a:cs typeface="+mn-cs"/>
              </a:rPr>
              <a:t>Arabic started as a nomadic language, spoken between moving tribes. Today it is the official language of the Arab League, consisting of 22 countries such as Egypt, Jordan, Morocco, and the United Arab Emirates. These popular travel destinations make it worthwhile to learn Arabic. Not just that, it is the language of the entire Muslim civilization and all of its texts. With over 1.8 billion Muslims around the world, no wonder Arabic made the list.</a:t>
            </a:r>
          </a:p>
          <a:p>
            <a:endParaRPr lang="en-US" sz="1200" b="0" i="0" kern="1200" dirty="0" smtClean="0">
              <a:solidFill>
                <a:schemeClr val="tx1"/>
              </a:solidFill>
              <a:effectLst/>
              <a:latin typeface="+mn-lt"/>
              <a:ea typeface="+mn-ea"/>
              <a:cs typeface="+mn-cs"/>
            </a:endParaRPr>
          </a:p>
          <a:p>
            <a:r>
              <a:rPr lang="en-US" dirty="0" smtClean="0">
                <a:hlinkClick r:id="rId5"/>
              </a:rPr>
              <a:t>https://www.marstranslation.com/blog/most-useful-languages-in-the-future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with 420 million speakers</a:t>
            </a:r>
          </a:p>
          <a:p>
            <a:r>
              <a:rPr lang="en-US" sz="1200" b="0" i="0" kern="1200" dirty="0" smtClean="0">
                <a:solidFill>
                  <a:schemeClr val="tx1"/>
                </a:solidFill>
                <a:effectLst/>
                <a:latin typeface="+mn-lt"/>
                <a:ea typeface="+mn-ea"/>
                <a:cs typeface="+mn-cs"/>
              </a:rPr>
              <a:t>100 million non-native speakers in the world today.</a:t>
            </a:r>
          </a:p>
          <a:p>
            <a:r>
              <a:rPr lang="en-US" dirty="0" smtClean="0"/>
              <a:t>1.8 Muslims </a:t>
            </a:r>
            <a:r>
              <a:rPr lang="en-US" dirty="0" err="1" smtClean="0"/>
              <a:t>arounf</a:t>
            </a:r>
            <a:r>
              <a:rPr lang="en-US" dirty="0" smtClean="0"/>
              <a:t> the </a:t>
            </a:r>
            <a:r>
              <a:rPr lang="en-US" dirty="0" err="1" smtClean="0"/>
              <a:t>globle</a:t>
            </a:r>
            <a:r>
              <a:rPr lang="en-US" dirty="0" smtClean="0"/>
              <a:t> </a:t>
            </a:r>
          </a:p>
          <a:p>
            <a:endParaRPr lang="en-US" dirty="0" smtClean="0"/>
          </a:p>
          <a:p>
            <a:r>
              <a:rPr lang="en-US" dirty="0" smtClean="0">
                <a:hlinkClick r:id="rId6"/>
              </a:rPr>
              <a:t>https://www.worldometers.info/world-population/#religions</a:t>
            </a:r>
            <a:endParaRPr lang="en-US" dirty="0" smtClean="0"/>
          </a:p>
          <a:p>
            <a:r>
              <a:rPr lang="en-US" sz="1200" b="1" i="0" kern="1200" dirty="0" smtClean="0">
                <a:solidFill>
                  <a:schemeClr val="tx1"/>
                </a:solidFill>
                <a:effectLst/>
                <a:latin typeface="+mn-lt"/>
                <a:ea typeface="+mn-ea"/>
                <a:cs typeface="+mn-cs"/>
              </a:rPr>
              <a:t>1,598,510,000 Muslims (23%)</a:t>
            </a:r>
            <a:r>
              <a:rPr lang="en-US" sz="1200" b="0" i="0" kern="1200" dirty="0" smtClean="0">
                <a:solidFill>
                  <a:schemeClr val="tx1"/>
                </a:solidFill>
                <a:effectLst/>
                <a:latin typeface="+mn-lt"/>
                <a:ea typeface="+mn-ea"/>
                <a:cs typeface="+mn-cs"/>
              </a:rPr>
              <a:t>, of which 87-90% are Sunnis, 10-13% Shia.</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4308064-4991-495B-ADE5-0BB3BCD8A9E5}" type="slidenum">
              <a:rPr lang="en-US" smtClean="0"/>
              <a:t>3</a:t>
            </a:fld>
            <a:endParaRPr lang="en-US"/>
          </a:p>
        </p:txBody>
      </p:sp>
    </p:spTree>
    <p:extLst>
      <p:ext uri="{BB962C8B-B14F-4D97-AF65-F5344CB8AC3E}">
        <p14:creationId xmlns:p14="http://schemas.microsoft.com/office/powerpoint/2010/main" val="241055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https://speakt.com/the-most-spoken-languages-in-the-world/</a:t>
            </a:r>
            <a:endParaRPr lang="en-US" dirty="0" smtClean="0"/>
          </a:p>
          <a:p>
            <a:r>
              <a:rPr lang="en-US" sz="1200" b="0" i="0" kern="1200" dirty="0" smtClean="0">
                <a:solidFill>
                  <a:schemeClr val="tx1"/>
                </a:solidFill>
                <a:effectLst/>
                <a:latin typeface="+mn-lt"/>
                <a:ea typeface="+mn-ea"/>
                <a:cs typeface="+mn-cs"/>
              </a:rPr>
              <a:t>The language has over 400 million speakers with more than 130 million being nonnative speakers.</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4308064-4991-495B-ADE5-0BB3BCD8A9E5}" type="slidenum">
              <a:rPr lang="en-US" smtClean="0"/>
              <a:t>4</a:t>
            </a:fld>
            <a:endParaRPr lang="en-US"/>
          </a:p>
        </p:txBody>
      </p:sp>
    </p:spTree>
    <p:extLst>
      <p:ext uri="{BB962C8B-B14F-4D97-AF65-F5344CB8AC3E}">
        <p14:creationId xmlns:p14="http://schemas.microsoft.com/office/powerpoint/2010/main" val="3630506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308064-4991-495B-ADE5-0BB3BCD8A9E5}" type="slidenum">
              <a:rPr lang="en-US" smtClean="0"/>
              <a:t>6</a:t>
            </a:fld>
            <a:endParaRPr lang="en-US"/>
          </a:p>
        </p:txBody>
      </p:sp>
    </p:spTree>
    <p:extLst>
      <p:ext uri="{BB962C8B-B14F-4D97-AF65-F5344CB8AC3E}">
        <p14:creationId xmlns:p14="http://schemas.microsoft.com/office/powerpoint/2010/main" val="3750009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308064-4991-495B-ADE5-0BB3BCD8A9E5}" type="slidenum">
              <a:rPr lang="en-US" smtClean="0"/>
              <a:t>7</a:t>
            </a:fld>
            <a:endParaRPr lang="en-US"/>
          </a:p>
        </p:txBody>
      </p:sp>
    </p:spTree>
    <p:extLst>
      <p:ext uri="{BB962C8B-B14F-4D97-AF65-F5344CB8AC3E}">
        <p14:creationId xmlns:p14="http://schemas.microsoft.com/office/powerpoint/2010/main" val="1149416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308064-4991-495B-ADE5-0BB3BCD8A9E5}" type="slidenum">
              <a:rPr lang="en-US" smtClean="0"/>
              <a:t>9</a:t>
            </a:fld>
            <a:endParaRPr lang="en-US"/>
          </a:p>
        </p:txBody>
      </p:sp>
    </p:spTree>
    <p:extLst>
      <p:ext uri="{BB962C8B-B14F-4D97-AF65-F5344CB8AC3E}">
        <p14:creationId xmlns:p14="http://schemas.microsoft.com/office/powerpoint/2010/main" val="1772663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308064-4991-495B-ADE5-0BB3BCD8A9E5}" type="slidenum">
              <a:rPr lang="en-US" smtClean="0"/>
              <a:t>10</a:t>
            </a:fld>
            <a:endParaRPr lang="en-US"/>
          </a:p>
        </p:txBody>
      </p:sp>
    </p:spTree>
    <p:extLst>
      <p:ext uri="{BB962C8B-B14F-4D97-AF65-F5344CB8AC3E}">
        <p14:creationId xmlns:p14="http://schemas.microsoft.com/office/powerpoint/2010/main" val="4004180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308064-4991-495B-ADE5-0BB3BCD8A9E5}" type="slidenum">
              <a:rPr lang="en-US" smtClean="0"/>
              <a:t>15</a:t>
            </a:fld>
            <a:endParaRPr lang="en-US"/>
          </a:p>
        </p:txBody>
      </p:sp>
    </p:spTree>
    <p:extLst>
      <p:ext uri="{BB962C8B-B14F-4D97-AF65-F5344CB8AC3E}">
        <p14:creationId xmlns:p14="http://schemas.microsoft.com/office/powerpoint/2010/main" val="37588801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41902" y="2207362"/>
            <a:ext cx="8347873" cy="2036067"/>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98621" y="5057855"/>
            <a:ext cx="10791153" cy="814427"/>
          </a:xfrm>
        </p:spPr>
        <p:txBody>
          <a:bodyPr>
            <a:normAutofit/>
          </a:bodyPr>
          <a:lstStyle>
            <a:lvl1pPr marL="0" indent="0" algn="r">
              <a:buNone/>
              <a:defRPr sz="2800" b="0" i="0">
                <a:solidFill>
                  <a:srgbClr val="0070C0"/>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9A053A6-FD0C-47B0-9A12-1E577B4FA050}" type="datetime1">
              <a:rPr lang="en-US" smtClean="0"/>
              <a:t>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08199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2"/>
            <a:ext cx="73152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40"/>
            <a:ext cx="7315200" cy="804863"/>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DB5130-A507-49F4-AC1D-021FA24C77AD}" type="datetime1">
              <a:rPr lang="en-US" smtClean="0"/>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57344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385C86-7C57-4503-8D10-E7F92EB63294}" type="datetime1">
              <a:rPr lang="en-US" smtClean="0"/>
              <a:t>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78456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598A21-1B83-4736-9A90-C77FAB474F3F}" type="datetime1">
              <a:rPr lang="en-US" smtClean="0"/>
              <a:t>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pic>
        <p:nvPicPr>
          <p:cNvPr id="7" name="Picture 6" descr="E:\websites\free-power-point-templates\2012\logos.png">
            <a:extLst>
              <a:ext uri="{FF2B5EF4-FFF2-40B4-BE49-F238E27FC236}">
                <a16:creationId xmlns:a16="http://schemas.microsoft.com/office/drawing/2014/main" id="{C1B04D13-C884-4E4D-85F8-5A1F19D648D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24408" y="3101620"/>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4186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2"/>
            <a:ext cx="10994760" cy="814427"/>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598621" y="1596542"/>
            <a:ext cx="10994760" cy="4682947"/>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F43946-383C-41E6-9151-A957D876473E}" type="datetime1">
              <a:rPr lang="en-US" smtClean="0"/>
              <a:t>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49801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5509" y="578507"/>
            <a:ext cx="8347873" cy="763525"/>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3245509" y="1596541"/>
            <a:ext cx="8347873" cy="4477808"/>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189ECA-3898-4BB2-AAEC-1F911E6E138B}" type="datetime1">
              <a:rPr lang="en-US" smtClean="0"/>
              <a:t>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38628414"/>
      </p:ext>
    </p:extLst>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00913D-C49C-4B2B-A859-4F30E24DE58F}" type="datetime1">
              <a:rPr lang="en-US" smtClean="0"/>
              <a:t>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96211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D611E6-12A3-4717-94A3-48996E6EB44E}" type="datetime1">
              <a:rPr lang="en-US" smtClean="0"/>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91995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1" y="374902"/>
            <a:ext cx="10994761" cy="814427"/>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715840" y="2207362"/>
            <a:ext cx="5386917" cy="639763"/>
          </a:xfrm>
        </p:spPr>
        <p:txBody>
          <a:bodyPr anchor="b"/>
          <a:lstStyle>
            <a:lvl1pPr marL="0" indent="0" algn="ctr">
              <a:buNone/>
              <a:defRPr sz="2400" b="1">
                <a:solidFill>
                  <a:srgbClr val="002060"/>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15840" y="3021789"/>
            <a:ext cx="5386917" cy="2850495"/>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2" y="2207362"/>
            <a:ext cx="5389033" cy="639763"/>
          </a:xfrm>
        </p:spPr>
        <p:txBody>
          <a:bodyPr anchor="b"/>
          <a:lstStyle>
            <a:lvl1pPr marL="0" indent="0" algn="ctr">
              <a:buNone/>
              <a:defRPr sz="2400" b="1">
                <a:solidFill>
                  <a:srgbClr val="002060"/>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96002" y="3021789"/>
            <a:ext cx="5389033" cy="2850495"/>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F289A93-DCD6-44C4-B808-6C79C93F258C}" type="datetime1">
              <a:rPr lang="en-US" smtClean="0"/>
              <a:t>6/12/2020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50338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3750EC-3210-4270-83D3-6E1286D174EB}" type="datetime1">
              <a:rPr lang="en-US" smtClean="0"/>
              <a:t>6/12/2020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063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CEEE27-32A2-49A7-9F1F-70C6829EF3BF}" type="datetime1">
              <a:rPr lang="en-US" smtClean="0"/>
              <a:t>6/12/2020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67259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1"/>
            <a:ext cx="4011084"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4"/>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2BAEE6-0314-407C-BCB8-136500D17FCA}" type="datetime1">
              <a:rPr lang="en-US" smtClean="0"/>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66374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189ECA-3898-4BB2-AAEC-1F911E6E138B}" type="datetime1">
              <a:rPr lang="en-US" smtClean="0"/>
              <a:t>6/12/2020</a:t>
            </a:fld>
            <a:endParaRPr lang="en-US"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t>‹#›</a:t>
            </a:fld>
            <a:endParaRPr lang="en-US" dirty="0"/>
          </a:p>
        </p:txBody>
      </p:sp>
      <p:sp>
        <p:nvSpPr>
          <p:cNvPr id="7" name="TextBox 6">
            <a:extLst>
              <a:ext uri="{FF2B5EF4-FFF2-40B4-BE49-F238E27FC236}">
                <a16:creationId xmlns:a16="http://schemas.microsoft.com/office/drawing/2014/main" id="{0D07D83C-363B-4338-B99E-91525119F2FF}"/>
              </a:ext>
            </a:extLst>
          </p:cNvPr>
          <p:cNvSpPr txBox="1"/>
          <p:nvPr/>
        </p:nvSpPr>
        <p:spPr>
          <a:xfrm>
            <a:off x="-12200" y="6951663"/>
            <a:ext cx="11186167"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2358621130"/>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Lst>
  <p:hf hdr="0" ftr="0"/>
  <p:txStyles>
    <p:titleStyle>
      <a:lvl1pPr algn="ctr" defTabSz="914378" rtl="0" eaLnBrk="1" latinLnBrk="0" hangingPunct="1">
        <a:spcBef>
          <a:spcPct val="0"/>
        </a:spcBef>
        <a:buNone/>
        <a:defRPr sz="4400" kern="1200">
          <a:solidFill>
            <a:schemeClr val="tx1"/>
          </a:solidFill>
          <a:latin typeface="+mj-lt"/>
          <a:ea typeface="+mj-ea"/>
          <a:cs typeface="+mj-cs"/>
        </a:defRPr>
      </a:lvl1pPr>
    </p:titleStyle>
    <p:bodyStyle>
      <a:lvl1pPr marL="342892" indent="-342892" algn="l" defTabSz="914378"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1" indent="-285743" algn="l" defTabSz="914378"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ctrTitle"/>
          </p:nvPr>
        </p:nvSpPr>
        <p:spPr>
          <a:xfrm>
            <a:off x="5373511" y="2745317"/>
            <a:ext cx="6536268" cy="1386416"/>
          </a:xfrm>
          <a:prstGeom prst="rect">
            <a:avLst/>
          </a:prstGeom>
        </p:spPr>
        <p:txBody>
          <a:bodyPr>
            <a:normAutofit fontScale="92500"/>
          </a:bodyPr>
          <a:lstStyle>
            <a:lvl1pPr algn="l" defTabSz="939800" rtl="0" eaLnBrk="1" fontAlgn="base" hangingPunct="1">
              <a:lnSpc>
                <a:spcPct val="90000"/>
              </a:lnSpc>
              <a:spcBef>
                <a:spcPct val="0"/>
              </a:spcBef>
              <a:spcAft>
                <a:spcPct val="0"/>
              </a:spcAft>
              <a:defRPr lang="en-US" sz="2400" b="1" kern="1200">
                <a:solidFill>
                  <a:schemeClr val="accent1"/>
                </a:solidFill>
                <a:latin typeface="Arial" pitchFamily="34" charset="0"/>
                <a:ea typeface="Arial" charset="0"/>
                <a:cs typeface="Arial" pitchFamily="34" charset="0"/>
              </a:defRPr>
            </a:lvl1pPr>
            <a:lvl2pPr algn="l" defTabSz="939800" rtl="0" eaLnBrk="1" fontAlgn="base" hangingPunct="1">
              <a:lnSpc>
                <a:spcPct val="90000"/>
              </a:lnSpc>
              <a:spcBef>
                <a:spcPct val="0"/>
              </a:spcBef>
              <a:spcAft>
                <a:spcPct val="0"/>
              </a:spcAft>
              <a:defRPr sz="2400" b="1">
                <a:solidFill>
                  <a:srgbClr val="003366"/>
                </a:solidFill>
                <a:latin typeface="Arial" charset="0"/>
                <a:ea typeface="Arial" charset="0"/>
                <a:cs typeface="Arial" charset="0"/>
              </a:defRPr>
            </a:lvl2pPr>
            <a:lvl3pPr algn="l" defTabSz="939800" rtl="0" eaLnBrk="1" fontAlgn="base" hangingPunct="1">
              <a:lnSpc>
                <a:spcPct val="90000"/>
              </a:lnSpc>
              <a:spcBef>
                <a:spcPct val="0"/>
              </a:spcBef>
              <a:spcAft>
                <a:spcPct val="0"/>
              </a:spcAft>
              <a:defRPr sz="2400" b="1">
                <a:solidFill>
                  <a:srgbClr val="003366"/>
                </a:solidFill>
                <a:latin typeface="Arial" charset="0"/>
                <a:ea typeface="Arial" charset="0"/>
                <a:cs typeface="Arial" charset="0"/>
              </a:defRPr>
            </a:lvl3pPr>
            <a:lvl4pPr algn="l" defTabSz="939800" rtl="0" eaLnBrk="1" fontAlgn="base" hangingPunct="1">
              <a:lnSpc>
                <a:spcPct val="90000"/>
              </a:lnSpc>
              <a:spcBef>
                <a:spcPct val="0"/>
              </a:spcBef>
              <a:spcAft>
                <a:spcPct val="0"/>
              </a:spcAft>
              <a:defRPr sz="2400" b="1">
                <a:solidFill>
                  <a:srgbClr val="003366"/>
                </a:solidFill>
                <a:latin typeface="Arial" charset="0"/>
                <a:ea typeface="Arial" charset="0"/>
                <a:cs typeface="Arial" charset="0"/>
              </a:defRPr>
            </a:lvl4pPr>
            <a:lvl5pPr algn="l" defTabSz="939800" rtl="0" eaLnBrk="1" fontAlgn="base" hangingPunct="1">
              <a:lnSpc>
                <a:spcPct val="90000"/>
              </a:lnSpc>
              <a:spcBef>
                <a:spcPct val="0"/>
              </a:spcBef>
              <a:spcAft>
                <a:spcPct val="0"/>
              </a:spcAft>
              <a:defRPr sz="2400" b="1">
                <a:solidFill>
                  <a:srgbClr val="003366"/>
                </a:solidFill>
                <a:latin typeface="Arial" charset="0"/>
                <a:ea typeface="Arial" charset="0"/>
                <a:cs typeface="Arial" charset="0"/>
              </a:defRPr>
            </a:lvl5pPr>
            <a:lvl6pPr marL="457200" algn="l" defTabSz="939800" rtl="0" eaLnBrk="1" fontAlgn="base" hangingPunct="1">
              <a:lnSpc>
                <a:spcPct val="90000"/>
              </a:lnSpc>
              <a:spcBef>
                <a:spcPct val="0"/>
              </a:spcBef>
              <a:spcAft>
                <a:spcPct val="0"/>
              </a:spcAft>
              <a:defRPr sz="1600" b="1">
                <a:solidFill>
                  <a:srgbClr val="0057A6"/>
                </a:solidFill>
                <a:latin typeface="Arial" charset="0"/>
              </a:defRPr>
            </a:lvl6pPr>
            <a:lvl7pPr marL="914400" algn="l" defTabSz="939800" rtl="0" eaLnBrk="1" fontAlgn="base" hangingPunct="1">
              <a:lnSpc>
                <a:spcPct val="90000"/>
              </a:lnSpc>
              <a:spcBef>
                <a:spcPct val="0"/>
              </a:spcBef>
              <a:spcAft>
                <a:spcPct val="0"/>
              </a:spcAft>
              <a:defRPr sz="1600" b="1">
                <a:solidFill>
                  <a:srgbClr val="0057A6"/>
                </a:solidFill>
                <a:latin typeface="Arial" charset="0"/>
              </a:defRPr>
            </a:lvl7pPr>
            <a:lvl8pPr marL="1371600" algn="l" defTabSz="939800" rtl="0" eaLnBrk="1" fontAlgn="base" hangingPunct="1">
              <a:lnSpc>
                <a:spcPct val="90000"/>
              </a:lnSpc>
              <a:spcBef>
                <a:spcPct val="0"/>
              </a:spcBef>
              <a:spcAft>
                <a:spcPct val="0"/>
              </a:spcAft>
              <a:defRPr sz="1600" b="1">
                <a:solidFill>
                  <a:srgbClr val="0057A6"/>
                </a:solidFill>
                <a:latin typeface="Arial" charset="0"/>
              </a:defRPr>
            </a:lvl8pPr>
            <a:lvl9pPr marL="1828800" algn="l" defTabSz="939800" rtl="0" eaLnBrk="1" fontAlgn="base" hangingPunct="1">
              <a:lnSpc>
                <a:spcPct val="90000"/>
              </a:lnSpc>
              <a:spcBef>
                <a:spcPct val="0"/>
              </a:spcBef>
              <a:spcAft>
                <a:spcPct val="0"/>
              </a:spcAft>
              <a:defRPr sz="1600" b="1">
                <a:solidFill>
                  <a:srgbClr val="0057A6"/>
                </a:solidFill>
                <a:latin typeface="Arial" charset="0"/>
              </a:defRPr>
            </a:lvl9pPr>
          </a:lstStyle>
          <a:p>
            <a:r>
              <a:rPr lang="en-US" sz="3200" dirty="0" smtClean="0">
                <a:solidFill>
                  <a:schemeClr val="bg1"/>
                </a:solidFill>
                <a:effectLst>
                  <a:outerShdw blurRad="50800" dist="38100" dir="2700000" algn="tl" rotWithShape="0">
                    <a:prstClr val="black">
                      <a:alpha val="40000"/>
                    </a:prstClr>
                  </a:outerShdw>
                </a:effectLst>
                <a:latin typeface="+mj-lt"/>
                <a:ea typeface="+mj-ea"/>
                <a:cs typeface="+mj-cs"/>
              </a:rPr>
              <a:t>Towards Automatic Generation of Arabic Lexical Recognition Test</a:t>
            </a:r>
            <a:endParaRPr lang="en-US" sz="3200" dirty="0">
              <a:solidFill>
                <a:schemeClr val="bg1"/>
              </a:solidFill>
              <a:effectLst>
                <a:outerShdw blurRad="50800" dist="38100" dir="2700000" algn="tl" rotWithShape="0">
                  <a:prstClr val="black">
                    <a:alpha val="40000"/>
                  </a:prstClr>
                </a:outerShdw>
              </a:effectLst>
              <a:latin typeface="+mj-lt"/>
              <a:ea typeface="+mj-ea"/>
              <a:cs typeface="+mj-cs"/>
            </a:endParaRPr>
          </a:p>
        </p:txBody>
      </p:sp>
      <p:sp>
        <p:nvSpPr>
          <p:cNvPr id="3" name="Subtitle 2"/>
          <p:cNvSpPr>
            <a:spLocks noGrp="1"/>
          </p:cNvSpPr>
          <p:nvPr>
            <p:ph type="subTitle" idx="1"/>
          </p:nvPr>
        </p:nvSpPr>
        <p:spPr>
          <a:xfrm>
            <a:off x="5373511" y="5007436"/>
            <a:ext cx="6905296" cy="691477"/>
          </a:xfrm>
        </p:spPr>
        <p:txBody>
          <a:bodyPr>
            <a:normAutofit/>
          </a:bodyPr>
          <a:lstStyle/>
          <a:p>
            <a:pPr algn="l"/>
            <a:r>
              <a:rPr lang="en-US" b="1" dirty="0" smtClean="0"/>
              <a:t>Mohammad Nassar</a:t>
            </a:r>
            <a:endParaRPr lang="en-US" dirty="0"/>
          </a:p>
        </p:txBody>
      </p:sp>
      <p:sp>
        <p:nvSpPr>
          <p:cNvPr id="6" name="Date Placeholder 5"/>
          <p:cNvSpPr>
            <a:spLocks noGrp="1"/>
          </p:cNvSpPr>
          <p:nvPr>
            <p:ph type="dt" sz="half" idx="10"/>
          </p:nvPr>
        </p:nvSpPr>
        <p:spPr>
          <a:xfrm>
            <a:off x="237067" y="6356353"/>
            <a:ext cx="1998133" cy="365125"/>
          </a:xfrm>
        </p:spPr>
        <p:txBody>
          <a:bodyPr/>
          <a:lstStyle/>
          <a:p>
            <a:fld id="{9F9C5C18-18C9-4054-A3FF-330EA3A5D275}" type="datetime1">
              <a:rPr lang="en-US" smtClean="0"/>
              <a:t>6/12/2020</a:t>
            </a:fld>
            <a:endParaRPr lang="en-US" dirty="0"/>
          </a:p>
        </p:txBody>
      </p:sp>
      <p:sp>
        <p:nvSpPr>
          <p:cNvPr id="7" name="Slide Number Placeholder 6"/>
          <p:cNvSpPr>
            <a:spLocks noGrp="1"/>
          </p:cNvSpPr>
          <p:nvPr>
            <p:ph type="sldNum" sz="quarter" idx="12"/>
          </p:nvPr>
        </p:nvSpPr>
        <p:spPr>
          <a:xfrm>
            <a:off x="9347200" y="6357834"/>
            <a:ext cx="2844800" cy="365125"/>
          </a:xfrm>
        </p:spPr>
        <p:txBody>
          <a:bodyPr/>
          <a:lstStyle/>
          <a:p>
            <a:fld id="{D57F1E4F-1CFF-5643-939E-02111984F565}" type="slidenum">
              <a:rPr lang="en-US" smtClean="0"/>
              <a:t>1</a:t>
            </a:fld>
            <a:endParaRPr lang="en-US" dirty="0"/>
          </a:p>
        </p:txBody>
      </p:sp>
      <p:sp>
        <p:nvSpPr>
          <p:cNvPr id="2" name="Rectangle 1"/>
          <p:cNvSpPr/>
          <p:nvPr/>
        </p:nvSpPr>
        <p:spPr>
          <a:xfrm>
            <a:off x="5444588" y="5928285"/>
            <a:ext cx="6394114" cy="646331"/>
          </a:xfrm>
          <a:prstGeom prst="rect">
            <a:avLst/>
          </a:prstGeom>
        </p:spPr>
        <p:txBody>
          <a:bodyPr wrap="square">
            <a:spAutoFit/>
          </a:bodyPr>
          <a:lstStyle/>
          <a:p>
            <a:r>
              <a:rPr lang="en-US" dirty="0"/>
              <a:t/>
            </a:r>
            <a:br>
              <a:rPr lang="en-US" dirty="0"/>
            </a:br>
            <a:r>
              <a:rPr lang="en-US" dirty="0" smtClean="0"/>
              <a:t>Jun 10, 2020</a:t>
            </a:r>
            <a:endParaRPr lang="en-US" dirty="0"/>
          </a:p>
        </p:txBody>
      </p:sp>
      <p:pic>
        <p:nvPicPr>
          <p:cNvPr id="8" name="Picture 7"/>
          <p:cNvPicPr/>
          <p:nvPr/>
        </p:nvPicPr>
        <p:blipFill>
          <a:blip r:embed="rId3">
            <a:extLst>
              <a:ext uri="{28A0092B-C50C-407E-A947-70E740481C1C}">
                <a14:useLocalDpi xmlns:a14="http://schemas.microsoft.com/office/drawing/2010/main" val="0"/>
              </a:ext>
            </a:extLst>
          </a:blip>
          <a:srcRect l="-58" t="-60" r="-58" b="-60"/>
          <a:stretch>
            <a:fillRect/>
          </a:stretch>
        </p:blipFill>
        <p:spPr bwMode="auto">
          <a:xfrm>
            <a:off x="8207986" y="278996"/>
            <a:ext cx="1236345" cy="1245870"/>
          </a:xfrm>
          <a:prstGeom prst="rect">
            <a:avLst/>
          </a:prstGeom>
          <a:solidFill>
            <a:srgbClr val="FFFFFF"/>
          </a:solidFill>
          <a:ln>
            <a:noFill/>
          </a:ln>
        </p:spPr>
      </p:pic>
    </p:spTree>
    <p:extLst>
      <p:ext uri="{BB962C8B-B14F-4D97-AF65-F5344CB8AC3E}">
        <p14:creationId xmlns:p14="http://schemas.microsoft.com/office/powerpoint/2010/main" val="8132861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9911" y="366185"/>
            <a:ext cx="4651023" cy="830437"/>
          </a:xfrm>
        </p:spPr>
        <p:txBody>
          <a:bodyPr>
            <a:noAutofit/>
          </a:bodyPr>
          <a:lstStyle/>
          <a:p>
            <a:pPr algn="ctr"/>
            <a:r>
              <a:rPr lang="en-US" sz="2800" dirty="0"/>
              <a:t>Detailed </a:t>
            </a:r>
            <a:r>
              <a:rPr lang="en-US" sz="2800" dirty="0" smtClean="0"/>
              <a:t>Architecture </a:t>
            </a:r>
            <a:br>
              <a:rPr lang="en-US" sz="2800" dirty="0" smtClean="0"/>
            </a:br>
            <a:r>
              <a:rPr lang="en-US" sz="2800" dirty="0" smtClean="0"/>
              <a:t>Non-words Generations</a:t>
            </a:r>
            <a:endParaRPr lang="en-US" sz="2800" dirty="0"/>
          </a:p>
        </p:txBody>
      </p:sp>
      <p:sp>
        <p:nvSpPr>
          <p:cNvPr id="4" name="Date Placeholder 3"/>
          <p:cNvSpPr>
            <a:spLocks noGrp="1"/>
          </p:cNvSpPr>
          <p:nvPr>
            <p:ph type="dt" sz="half" idx="10"/>
          </p:nvPr>
        </p:nvSpPr>
        <p:spPr/>
        <p:txBody>
          <a:bodyPr/>
          <a:lstStyle/>
          <a:p>
            <a:fld id="{39F43946-383C-41E6-9151-A957D876473E}" type="datetime1">
              <a:rPr lang="en-US" smtClean="0"/>
              <a:t>6/12/2020</a:t>
            </a:fld>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10</a:t>
            </a:fld>
            <a:endParaRPr lang="en-US" dirty="0"/>
          </a:p>
        </p:txBody>
      </p:sp>
      <p:pic>
        <p:nvPicPr>
          <p:cNvPr id="7" name="Content Placeholder 6"/>
          <p:cNvPicPr>
            <a:picLocks noGrp="1" noChangeAspect="1"/>
          </p:cNvPicPr>
          <p:nvPr>
            <p:ph idx="1"/>
          </p:nvPr>
        </p:nvPicPr>
        <p:blipFill>
          <a:blip r:embed="rId3"/>
          <a:stretch>
            <a:fillRect/>
          </a:stretch>
        </p:blipFill>
        <p:spPr>
          <a:xfrm>
            <a:off x="3352800" y="1828800"/>
            <a:ext cx="5486400" cy="4219575"/>
          </a:xfrm>
          <a:prstGeom prst="rect">
            <a:avLst/>
          </a:prstGeom>
        </p:spPr>
      </p:pic>
    </p:spTree>
    <p:extLst>
      <p:ext uri="{BB962C8B-B14F-4D97-AF65-F5344CB8AC3E}">
        <p14:creationId xmlns:p14="http://schemas.microsoft.com/office/powerpoint/2010/main" val="24179231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3443" y="180624"/>
            <a:ext cx="5581227" cy="925688"/>
          </a:xfrm>
        </p:spPr>
        <p:txBody>
          <a:bodyPr>
            <a:normAutofit fontScale="90000"/>
          </a:bodyPr>
          <a:lstStyle/>
          <a:p>
            <a:pPr algn="ctr"/>
            <a:r>
              <a:rPr lang="en-US" sz="2800" dirty="0"/>
              <a:t>Detailed Architecture </a:t>
            </a:r>
            <a:br>
              <a:rPr lang="en-US" sz="2800" dirty="0"/>
            </a:br>
            <a:r>
              <a:rPr lang="en-US" sz="2800" dirty="0"/>
              <a:t>Non-words Generations</a:t>
            </a:r>
          </a:p>
        </p:txBody>
      </p:sp>
      <p:sp>
        <p:nvSpPr>
          <p:cNvPr id="4" name="Date Placeholder 3"/>
          <p:cNvSpPr>
            <a:spLocks noGrp="1"/>
          </p:cNvSpPr>
          <p:nvPr>
            <p:ph type="dt" sz="half" idx="10"/>
          </p:nvPr>
        </p:nvSpPr>
        <p:spPr/>
        <p:txBody>
          <a:bodyPr/>
          <a:lstStyle/>
          <a:p>
            <a:fld id="{051EC38D-68B4-4C24-BBB8-C2CBB27687CB}" type="datetime1">
              <a:rPr lang="en-US" smtClean="0"/>
              <a:t>6/12/2020</a:t>
            </a:fld>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11</a:t>
            </a:fld>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471954888"/>
              </p:ext>
            </p:extLst>
          </p:nvPr>
        </p:nvGraphicFramePr>
        <p:xfrm>
          <a:off x="2177935" y="1744027"/>
          <a:ext cx="7863839" cy="4612332"/>
        </p:xfrm>
        <a:graphic>
          <a:graphicData uri="http://schemas.openxmlformats.org/drawingml/2006/table">
            <a:tbl>
              <a:tblPr firstRow="1" firstCol="1" bandRow="1">
                <a:tableStyleId>{5C22544A-7EE6-4342-B048-85BDC9FD1C3A}</a:tableStyleId>
              </a:tblPr>
              <a:tblGrid>
                <a:gridCol w="4799629">
                  <a:extLst>
                    <a:ext uri="{9D8B030D-6E8A-4147-A177-3AD203B41FA5}">
                      <a16:colId xmlns:a16="http://schemas.microsoft.com/office/drawing/2014/main" val="2650825376"/>
                    </a:ext>
                  </a:extLst>
                </a:gridCol>
                <a:gridCol w="1252550">
                  <a:extLst>
                    <a:ext uri="{9D8B030D-6E8A-4147-A177-3AD203B41FA5}">
                      <a16:colId xmlns:a16="http://schemas.microsoft.com/office/drawing/2014/main" val="789988238"/>
                    </a:ext>
                  </a:extLst>
                </a:gridCol>
                <a:gridCol w="1811660">
                  <a:extLst>
                    <a:ext uri="{9D8B030D-6E8A-4147-A177-3AD203B41FA5}">
                      <a16:colId xmlns:a16="http://schemas.microsoft.com/office/drawing/2014/main" val="2569934905"/>
                    </a:ext>
                  </a:extLst>
                </a:gridCol>
              </a:tblGrid>
              <a:tr h="384361">
                <a:tc gridSpan="2">
                  <a:txBody>
                    <a:bodyPr/>
                    <a:lstStyle/>
                    <a:p>
                      <a:pPr marL="0" marR="0">
                        <a:lnSpc>
                          <a:spcPct val="200000"/>
                        </a:lnSpc>
                        <a:spcBef>
                          <a:spcPts val="0"/>
                        </a:spcBef>
                        <a:spcAft>
                          <a:spcPts val="0"/>
                        </a:spcAft>
                      </a:pPr>
                      <a:r>
                        <a:rPr lang="en-US" sz="1200">
                          <a:effectLst/>
                        </a:rPr>
                        <a:t>Similarities Letters</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tc>
                  <a:txBody>
                    <a:bodyPr/>
                    <a:lstStyle/>
                    <a:p>
                      <a:pPr marL="0" marR="0">
                        <a:lnSpc>
                          <a:spcPct val="200000"/>
                        </a:lnSpc>
                        <a:spcBef>
                          <a:spcPts val="0"/>
                        </a:spcBef>
                        <a:spcAft>
                          <a:spcPts val="0"/>
                        </a:spcAft>
                      </a:pPr>
                      <a:r>
                        <a:rPr lang="en-US" sz="1200">
                          <a:effectLst/>
                        </a:rPr>
                        <a:t>Similarities Type</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654570028"/>
                  </a:ext>
                </a:extLst>
              </a:tr>
              <a:tr h="384361">
                <a:tc gridSpan="2">
                  <a:txBody>
                    <a:bodyPr/>
                    <a:lstStyle/>
                    <a:p>
                      <a:pPr marL="0" marR="0">
                        <a:lnSpc>
                          <a:spcPct val="200000"/>
                        </a:lnSpc>
                        <a:spcBef>
                          <a:spcPts val="0"/>
                        </a:spcBef>
                        <a:spcAft>
                          <a:spcPts val="0"/>
                        </a:spcAft>
                      </a:pPr>
                      <a:r>
                        <a:rPr lang="ar-SA" sz="1200">
                          <a:effectLst/>
                        </a:rPr>
                        <a:t>ح،ج،خ</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tc>
                  <a:txBody>
                    <a:bodyPr/>
                    <a:lstStyle/>
                    <a:p>
                      <a:pPr marL="0" marR="0">
                        <a:lnSpc>
                          <a:spcPct val="200000"/>
                        </a:lnSpc>
                        <a:spcBef>
                          <a:spcPts val="0"/>
                        </a:spcBef>
                        <a:spcAft>
                          <a:spcPts val="0"/>
                        </a:spcAft>
                      </a:pPr>
                      <a:r>
                        <a:rPr lang="en-US" sz="1200">
                          <a:effectLst/>
                        </a:rPr>
                        <a:t>Orthographic</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217305821"/>
                  </a:ext>
                </a:extLst>
              </a:tr>
              <a:tr h="384361">
                <a:tc gridSpan="2">
                  <a:txBody>
                    <a:bodyPr/>
                    <a:lstStyle/>
                    <a:p>
                      <a:pPr marL="0" marR="0">
                        <a:lnSpc>
                          <a:spcPct val="200000"/>
                        </a:lnSpc>
                        <a:spcBef>
                          <a:spcPts val="0"/>
                        </a:spcBef>
                        <a:spcAft>
                          <a:spcPts val="0"/>
                        </a:spcAft>
                      </a:pPr>
                      <a:r>
                        <a:rPr lang="ar-SA" sz="1200">
                          <a:effectLst/>
                        </a:rPr>
                        <a:t>ب،ت،ث</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tc>
                  <a:txBody>
                    <a:bodyPr/>
                    <a:lstStyle/>
                    <a:p>
                      <a:pPr marL="0" marR="0">
                        <a:lnSpc>
                          <a:spcPct val="200000"/>
                        </a:lnSpc>
                        <a:spcBef>
                          <a:spcPts val="0"/>
                        </a:spcBef>
                        <a:spcAft>
                          <a:spcPts val="0"/>
                        </a:spcAft>
                      </a:pPr>
                      <a:r>
                        <a:rPr lang="en-US" sz="1200">
                          <a:effectLst/>
                        </a:rPr>
                        <a:t>Orthographic</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169414729"/>
                  </a:ext>
                </a:extLst>
              </a:tr>
              <a:tr h="384361">
                <a:tc gridSpan="2">
                  <a:txBody>
                    <a:bodyPr/>
                    <a:lstStyle/>
                    <a:p>
                      <a:pPr marL="0" marR="0">
                        <a:lnSpc>
                          <a:spcPct val="200000"/>
                        </a:lnSpc>
                        <a:spcBef>
                          <a:spcPts val="0"/>
                        </a:spcBef>
                        <a:spcAft>
                          <a:spcPts val="0"/>
                        </a:spcAft>
                      </a:pPr>
                      <a:r>
                        <a:rPr lang="ar-SA" sz="1200">
                          <a:effectLst/>
                        </a:rPr>
                        <a:t>س،ص،ش</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tc>
                  <a:txBody>
                    <a:bodyPr/>
                    <a:lstStyle/>
                    <a:p>
                      <a:pPr marL="0" marR="0">
                        <a:lnSpc>
                          <a:spcPct val="200000"/>
                        </a:lnSpc>
                        <a:spcBef>
                          <a:spcPts val="0"/>
                        </a:spcBef>
                        <a:spcAft>
                          <a:spcPts val="0"/>
                        </a:spcAft>
                      </a:pPr>
                      <a:r>
                        <a:rPr lang="en-US" sz="1200">
                          <a:effectLst/>
                        </a:rPr>
                        <a:t>Orthographic</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803797632"/>
                  </a:ext>
                </a:extLst>
              </a:tr>
              <a:tr h="384361">
                <a:tc gridSpan="2">
                  <a:txBody>
                    <a:bodyPr/>
                    <a:lstStyle/>
                    <a:p>
                      <a:pPr marL="0" marR="0">
                        <a:lnSpc>
                          <a:spcPct val="200000"/>
                        </a:lnSpc>
                        <a:spcBef>
                          <a:spcPts val="0"/>
                        </a:spcBef>
                        <a:spcAft>
                          <a:spcPts val="0"/>
                        </a:spcAft>
                      </a:pPr>
                      <a:r>
                        <a:rPr lang="ar-SA" sz="1200">
                          <a:effectLst/>
                        </a:rPr>
                        <a:t>ذ،د</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tc>
                  <a:txBody>
                    <a:bodyPr/>
                    <a:lstStyle/>
                    <a:p>
                      <a:pPr marL="0" marR="0">
                        <a:lnSpc>
                          <a:spcPct val="200000"/>
                        </a:lnSpc>
                        <a:spcBef>
                          <a:spcPts val="0"/>
                        </a:spcBef>
                        <a:spcAft>
                          <a:spcPts val="0"/>
                        </a:spcAft>
                      </a:pPr>
                      <a:r>
                        <a:rPr lang="en-US" sz="1200">
                          <a:effectLst/>
                        </a:rPr>
                        <a:t>Orthographic</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688025904"/>
                  </a:ext>
                </a:extLst>
              </a:tr>
              <a:tr h="384361">
                <a:tc gridSpan="2">
                  <a:txBody>
                    <a:bodyPr/>
                    <a:lstStyle/>
                    <a:p>
                      <a:pPr marL="0" marR="0">
                        <a:lnSpc>
                          <a:spcPct val="200000"/>
                        </a:lnSpc>
                        <a:spcBef>
                          <a:spcPts val="0"/>
                        </a:spcBef>
                        <a:spcAft>
                          <a:spcPts val="0"/>
                        </a:spcAft>
                      </a:pPr>
                      <a:r>
                        <a:rPr lang="ar-SA" sz="1200">
                          <a:effectLst/>
                        </a:rPr>
                        <a:t>ض،ذ،ظ،ض</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tc>
                  <a:txBody>
                    <a:bodyPr/>
                    <a:lstStyle/>
                    <a:p>
                      <a:pPr marL="0" marR="0">
                        <a:lnSpc>
                          <a:spcPct val="200000"/>
                        </a:lnSpc>
                        <a:spcBef>
                          <a:spcPts val="0"/>
                        </a:spcBef>
                        <a:spcAft>
                          <a:spcPts val="0"/>
                        </a:spcAft>
                      </a:pPr>
                      <a:r>
                        <a:rPr lang="en-US" sz="1200">
                          <a:effectLst/>
                        </a:rPr>
                        <a:t>Orthographic</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28475597"/>
                  </a:ext>
                </a:extLst>
              </a:tr>
              <a:tr h="384361">
                <a:tc gridSpan="2">
                  <a:txBody>
                    <a:bodyPr/>
                    <a:lstStyle/>
                    <a:p>
                      <a:pPr marL="0" marR="0">
                        <a:lnSpc>
                          <a:spcPct val="200000"/>
                        </a:lnSpc>
                        <a:spcBef>
                          <a:spcPts val="0"/>
                        </a:spcBef>
                        <a:spcAft>
                          <a:spcPts val="0"/>
                        </a:spcAft>
                      </a:pPr>
                      <a:r>
                        <a:rPr lang="ar-SA" sz="1200">
                          <a:effectLst/>
                        </a:rPr>
                        <a:t>ق،ك،ف</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tc>
                  <a:txBody>
                    <a:bodyPr/>
                    <a:lstStyle/>
                    <a:p>
                      <a:pPr marL="0" marR="0">
                        <a:lnSpc>
                          <a:spcPct val="200000"/>
                        </a:lnSpc>
                        <a:spcBef>
                          <a:spcPts val="0"/>
                        </a:spcBef>
                        <a:spcAft>
                          <a:spcPts val="0"/>
                        </a:spcAft>
                      </a:pPr>
                      <a:r>
                        <a:rPr lang="en-US" sz="1200">
                          <a:effectLst/>
                        </a:rPr>
                        <a:t>Orthographic</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07077895"/>
                  </a:ext>
                </a:extLst>
              </a:tr>
              <a:tr h="384361">
                <a:tc gridSpan="2">
                  <a:txBody>
                    <a:bodyPr/>
                    <a:lstStyle/>
                    <a:p>
                      <a:pPr marL="0" marR="0">
                        <a:lnSpc>
                          <a:spcPct val="200000"/>
                        </a:lnSpc>
                        <a:spcBef>
                          <a:spcPts val="0"/>
                        </a:spcBef>
                        <a:spcAft>
                          <a:spcPts val="0"/>
                        </a:spcAft>
                      </a:pPr>
                      <a:r>
                        <a:rPr lang="ar-SA" sz="1200">
                          <a:effectLst/>
                        </a:rPr>
                        <a:t>ع،غ</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tc>
                  <a:txBody>
                    <a:bodyPr/>
                    <a:lstStyle/>
                    <a:p>
                      <a:pPr marL="0" marR="0">
                        <a:lnSpc>
                          <a:spcPct val="200000"/>
                        </a:lnSpc>
                        <a:spcBef>
                          <a:spcPts val="0"/>
                        </a:spcBef>
                        <a:spcAft>
                          <a:spcPts val="0"/>
                        </a:spcAft>
                      </a:pPr>
                      <a:r>
                        <a:rPr lang="en-US" sz="1200">
                          <a:effectLst/>
                        </a:rPr>
                        <a:t>Orthographic</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942467693"/>
                  </a:ext>
                </a:extLst>
              </a:tr>
              <a:tr h="384361">
                <a:tc>
                  <a:txBody>
                    <a:bodyPr/>
                    <a:lstStyle/>
                    <a:p>
                      <a:pPr marL="0" marR="0">
                        <a:lnSpc>
                          <a:spcPct val="200000"/>
                        </a:lnSpc>
                        <a:spcBef>
                          <a:spcPts val="0"/>
                        </a:spcBef>
                        <a:spcAft>
                          <a:spcPts val="0"/>
                        </a:spcAft>
                      </a:pPr>
                      <a:r>
                        <a:rPr lang="ar-SA" sz="1200">
                          <a:effectLst/>
                        </a:rPr>
                        <a:t>غ</a:t>
                      </a:r>
                      <a:r>
                        <a:rPr lang="en-US" sz="1200">
                          <a:effectLst/>
                        </a:rPr>
                        <a:t>,</a:t>
                      </a:r>
                      <a:r>
                        <a:rPr lang="ar-SA" sz="1200">
                          <a:effectLst/>
                        </a:rPr>
                        <a:t>ع</a:t>
                      </a:r>
                      <a:r>
                        <a:rPr lang="en-US" sz="1200">
                          <a:effectLst/>
                        </a:rPr>
                        <a:t>,</a:t>
                      </a:r>
                      <a:r>
                        <a:rPr lang="ar-SA" sz="1200">
                          <a:effectLst/>
                        </a:rPr>
                        <a:t>ح</a:t>
                      </a:r>
                      <a:r>
                        <a:rPr lang="en-US" sz="1200">
                          <a:effectLst/>
                        </a:rPr>
                        <a:t>,</a:t>
                      </a:r>
                      <a:r>
                        <a:rPr lang="ar-SA" sz="1200">
                          <a:effectLst/>
                        </a:rPr>
                        <a:t>خ</a:t>
                      </a:r>
                      <a:r>
                        <a:rPr lang="en-US" sz="1200">
                          <a:effectLst/>
                        </a:rPr>
                        <a:t>,</a:t>
                      </a:r>
                      <a:r>
                        <a:rPr lang="ar-SA" sz="1200">
                          <a:effectLst/>
                        </a:rPr>
                        <a:t> ه</a:t>
                      </a:r>
                      <a:r>
                        <a:rPr lang="en-US" sz="1200">
                          <a:effectLst/>
                        </a:rPr>
                        <a:t>,</a:t>
                      </a:r>
                      <a:r>
                        <a:rPr lang="ar-SA" sz="1200">
                          <a:effectLst/>
                        </a:rPr>
                        <a:t>ء  </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200000"/>
                        </a:lnSpc>
                        <a:spcBef>
                          <a:spcPts val="0"/>
                        </a:spcBef>
                        <a:spcAft>
                          <a:spcPts val="0"/>
                        </a:spcAft>
                      </a:pPr>
                      <a:r>
                        <a:rPr lang="ar-SA" sz="1200">
                          <a:effectLst/>
                        </a:rPr>
                        <a:t>مخارج الحلق</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200000"/>
                        </a:lnSpc>
                        <a:spcBef>
                          <a:spcPts val="0"/>
                        </a:spcBef>
                        <a:spcAft>
                          <a:spcPts val="0"/>
                        </a:spcAft>
                      </a:pPr>
                      <a:r>
                        <a:rPr lang="en-US" sz="1200">
                          <a:effectLst/>
                        </a:rPr>
                        <a:t>Phonological</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830531779"/>
                  </a:ext>
                </a:extLst>
              </a:tr>
              <a:tr h="384361">
                <a:tc>
                  <a:txBody>
                    <a:bodyPr/>
                    <a:lstStyle/>
                    <a:p>
                      <a:pPr marL="0" marR="0">
                        <a:lnSpc>
                          <a:spcPct val="200000"/>
                        </a:lnSpc>
                        <a:spcBef>
                          <a:spcPts val="0"/>
                        </a:spcBef>
                        <a:spcAft>
                          <a:spcPts val="0"/>
                        </a:spcAft>
                      </a:pPr>
                      <a:r>
                        <a:rPr lang="ar-SA" sz="1200">
                          <a:effectLst/>
                        </a:rPr>
                        <a:t>ت،ث،ج،د،ذ،ر،ز،س،ش،ص،ض،ط،ظ،ق،ك،ل،ث،ي</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200000"/>
                        </a:lnSpc>
                        <a:spcBef>
                          <a:spcPts val="0"/>
                        </a:spcBef>
                        <a:spcAft>
                          <a:spcPts val="0"/>
                        </a:spcAft>
                      </a:pPr>
                      <a:r>
                        <a:rPr lang="ar-SA" sz="1200">
                          <a:effectLst/>
                        </a:rPr>
                        <a:t>مخارج اللسان</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200000"/>
                        </a:lnSpc>
                        <a:spcBef>
                          <a:spcPts val="0"/>
                        </a:spcBef>
                        <a:spcAft>
                          <a:spcPts val="0"/>
                        </a:spcAft>
                      </a:pPr>
                      <a:r>
                        <a:rPr lang="en-US" sz="1200">
                          <a:effectLst/>
                        </a:rPr>
                        <a:t>Phonological</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312158347"/>
                  </a:ext>
                </a:extLst>
              </a:tr>
              <a:tr h="384361">
                <a:tc>
                  <a:txBody>
                    <a:bodyPr/>
                    <a:lstStyle/>
                    <a:p>
                      <a:pPr marL="0" marR="0">
                        <a:lnSpc>
                          <a:spcPct val="200000"/>
                        </a:lnSpc>
                        <a:spcBef>
                          <a:spcPts val="0"/>
                        </a:spcBef>
                        <a:spcAft>
                          <a:spcPts val="0"/>
                        </a:spcAft>
                      </a:pPr>
                      <a:r>
                        <a:rPr lang="ar-SA" sz="1200">
                          <a:effectLst/>
                        </a:rPr>
                        <a:t>ب،ف،م،و</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200000"/>
                        </a:lnSpc>
                        <a:spcBef>
                          <a:spcPts val="0"/>
                        </a:spcBef>
                        <a:spcAft>
                          <a:spcPts val="0"/>
                        </a:spcAft>
                      </a:pPr>
                      <a:r>
                        <a:rPr lang="ar-SA" sz="1200">
                          <a:effectLst/>
                        </a:rPr>
                        <a:t>مخارج الشفتان</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200000"/>
                        </a:lnSpc>
                        <a:spcBef>
                          <a:spcPts val="0"/>
                        </a:spcBef>
                        <a:spcAft>
                          <a:spcPts val="0"/>
                        </a:spcAft>
                      </a:pPr>
                      <a:r>
                        <a:rPr lang="en-US" sz="1200">
                          <a:effectLst/>
                        </a:rPr>
                        <a:t>Phonological</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267677666"/>
                  </a:ext>
                </a:extLst>
              </a:tr>
              <a:tr h="384361">
                <a:tc>
                  <a:txBody>
                    <a:bodyPr/>
                    <a:lstStyle/>
                    <a:p>
                      <a:pPr marL="0" marR="0">
                        <a:lnSpc>
                          <a:spcPct val="200000"/>
                        </a:lnSpc>
                        <a:spcBef>
                          <a:spcPts val="0"/>
                        </a:spcBef>
                        <a:spcAft>
                          <a:spcPts val="0"/>
                        </a:spcAft>
                      </a:pPr>
                      <a:r>
                        <a:rPr lang="ar-SA" sz="1200">
                          <a:effectLst/>
                        </a:rPr>
                        <a:t>أ،و،ي</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200000"/>
                        </a:lnSpc>
                        <a:spcBef>
                          <a:spcPts val="0"/>
                        </a:spcBef>
                        <a:spcAft>
                          <a:spcPts val="0"/>
                        </a:spcAft>
                      </a:pPr>
                      <a:r>
                        <a:rPr lang="ar-SA" sz="1200">
                          <a:effectLst/>
                        </a:rPr>
                        <a:t>مخارج الجوف</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200000"/>
                        </a:lnSpc>
                        <a:spcBef>
                          <a:spcPts val="0"/>
                        </a:spcBef>
                        <a:spcAft>
                          <a:spcPts val="0"/>
                        </a:spcAft>
                      </a:pPr>
                      <a:r>
                        <a:rPr lang="en-US" sz="1200" dirty="0">
                          <a:effectLst/>
                        </a:rPr>
                        <a:t>Phonological</a:t>
                      </a:r>
                      <a:endParaRPr lang="en-US"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146858898"/>
                  </a:ext>
                </a:extLst>
              </a:tr>
            </a:tbl>
          </a:graphicData>
        </a:graphic>
      </p:graphicFrame>
    </p:spTree>
    <p:extLst>
      <p:ext uri="{BB962C8B-B14F-4D97-AF65-F5344CB8AC3E}">
        <p14:creationId xmlns:p14="http://schemas.microsoft.com/office/powerpoint/2010/main" val="6885821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ØµÙØ±Ø© Ø°Ø§Øª ØµÙ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7408" y="1828800"/>
            <a:ext cx="2941132" cy="413050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023443" y="180624"/>
            <a:ext cx="5581227" cy="925688"/>
          </a:xfrm>
        </p:spPr>
        <p:txBody>
          <a:bodyPr>
            <a:normAutofit/>
          </a:bodyPr>
          <a:lstStyle/>
          <a:p>
            <a:r>
              <a:rPr lang="en-US" sz="2800" dirty="0"/>
              <a:t>Data Collections and Analysis – EDA </a:t>
            </a:r>
          </a:p>
        </p:txBody>
      </p:sp>
      <p:sp>
        <p:nvSpPr>
          <p:cNvPr id="4" name="Date Placeholder 3"/>
          <p:cNvSpPr>
            <a:spLocks noGrp="1"/>
          </p:cNvSpPr>
          <p:nvPr>
            <p:ph type="dt" sz="half" idx="10"/>
          </p:nvPr>
        </p:nvSpPr>
        <p:spPr/>
        <p:txBody>
          <a:bodyPr/>
          <a:lstStyle/>
          <a:p>
            <a:fld id="{051EC38D-68B4-4C24-BBB8-C2CBB27687CB}" type="datetime1">
              <a:rPr lang="en-US" smtClean="0"/>
              <a:t>6/12/2020</a:t>
            </a:fld>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12</a:t>
            </a:fld>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214874106"/>
              </p:ext>
            </p:extLst>
          </p:nvPr>
        </p:nvGraphicFramePr>
        <p:xfrm>
          <a:off x="1060335" y="1524765"/>
          <a:ext cx="3256915" cy="3291840"/>
        </p:xfrm>
        <a:graphic>
          <a:graphicData uri="http://schemas.openxmlformats.org/drawingml/2006/table">
            <a:tbl>
              <a:tblPr firstRow="1" firstCol="1" bandRow="1">
                <a:tableStyleId>{5C22544A-7EE6-4342-B048-85BDC9FD1C3A}</a:tableStyleId>
              </a:tblPr>
              <a:tblGrid>
                <a:gridCol w="289560">
                  <a:extLst>
                    <a:ext uri="{9D8B030D-6E8A-4147-A177-3AD203B41FA5}">
                      <a16:colId xmlns:a16="http://schemas.microsoft.com/office/drawing/2014/main" val="745506620"/>
                    </a:ext>
                  </a:extLst>
                </a:gridCol>
                <a:gridCol w="1652270">
                  <a:extLst>
                    <a:ext uri="{9D8B030D-6E8A-4147-A177-3AD203B41FA5}">
                      <a16:colId xmlns:a16="http://schemas.microsoft.com/office/drawing/2014/main" val="69194171"/>
                    </a:ext>
                  </a:extLst>
                </a:gridCol>
                <a:gridCol w="1315085">
                  <a:extLst>
                    <a:ext uri="{9D8B030D-6E8A-4147-A177-3AD203B41FA5}">
                      <a16:colId xmlns:a16="http://schemas.microsoft.com/office/drawing/2014/main" val="44620255"/>
                    </a:ext>
                  </a:extLst>
                </a:gridCol>
              </a:tblGrid>
              <a:tr h="0">
                <a:tc>
                  <a:txBody>
                    <a:bodyPr/>
                    <a:lstStyle/>
                    <a:p>
                      <a:pPr marL="0" marR="0">
                        <a:lnSpc>
                          <a:spcPct val="200000"/>
                        </a:lnSpc>
                        <a:spcBef>
                          <a:spcPts val="0"/>
                        </a:spcBef>
                        <a:spcAft>
                          <a:spcPts val="0"/>
                        </a:spcAft>
                      </a:pPr>
                      <a:r>
                        <a:rPr lang="en-US" sz="1200" kern="100">
                          <a:effectLst/>
                        </a:rPr>
                        <a:t>Id</a:t>
                      </a:r>
                      <a:endParaRPr lang="en-US" sz="1000" kern="100">
                        <a:effectLst/>
                        <a:latin typeface="Liberation Serif"/>
                        <a:ea typeface="Arial Unicode MS" panose="020B0604020202020204" pitchFamily="34" charset="-128"/>
                        <a:cs typeface="Mangal"/>
                      </a:endParaRPr>
                    </a:p>
                  </a:txBody>
                  <a:tcPr marL="68580" marR="68580" marT="0" marB="0"/>
                </a:tc>
                <a:tc>
                  <a:txBody>
                    <a:bodyPr/>
                    <a:lstStyle/>
                    <a:p>
                      <a:pPr marL="0" marR="0">
                        <a:lnSpc>
                          <a:spcPct val="200000"/>
                        </a:lnSpc>
                        <a:spcBef>
                          <a:spcPts val="0"/>
                        </a:spcBef>
                        <a:spcAft>
                          <a:spcPts val="0"/>
                        </a:spcAft>
                      </a:pPr>
                      <a:r>
                        <a:rPr lang="en-US" sz="1200" kern="100">
                          <a:effectLst/>
                        </a:rPr>
                        <a:t>Description</a:t>
                      </a:r>
                      <a:endParaRPr lang="en-US" sz="1000" kern="100">
                        <a:effectLst/>
                        <a:latin typeface="Liberation Serif"/>
                        <a:ea typeface="Arial Unicode MS" panose="020B0604020202020204" pitchFamily="34" charset="-128"/>
                        <a:cs typeface="Mangal"/>
                      </a:endParaRPr>
                    </a:p>
                  </a:txBody>
                  <a:tcPr marL="68580" marR="68580" marT="0" marB="0"/>
                </a:tc>
                <a:tc>
                  <a:txBody>
                    <a:bodyPr/>
                    <a:lstStyle/>
                    <a:p>
                      <a:pPr marL="0" marR="0">
                        <a:lnSpc>
                          <a:spcPct val="200000"/>
                        </a:lnSpc>
                        <a:spcBef>
                          <a:spcPts val="0"/>
                        </a:spcBef>
                        <a:spcAft>
                          <a:spcPts val="0"/>
                        </a:spcAft>
                      </a:pPr>
                      <a:r>
                        <a:rPr lang="en-US" sz="1200" kern="100" dirty="0">
                          <a:effectLst/>
                        </a:rPr>
                        <a:t>File Name</a:t>
                      </a:r>
                      <a:endParaRPr lang="en-US" sz="1000" kern="100" dirty="0">
                        <a:effectLst/>
                        <a:latin typeface="Liberation Serif"/>
                        <a:ea typeface="Arial Unicode MS" panose="020B0604020202020204" pitchFamily="34" charset="-128"/>
                        <a:cs typeface="Mangal"/>
                      </a:endParaRPr>
                    </a:p>
                  </a:txBody>
                  <a:tcPr marL="68580" marR="68580" marT="0" marB="0"/>
                </a:tc>
                <a:extLst>
                  <a:ext uri="{0D108BD9-81ED-4DB2-BD59-A6C34878D82A}">
                    <a16:rowId xmlns:a16="http://schemas.microsoft.com/office/drawing/2014/main" val="3118702864"/>
                  </a:ext>
                </a:extLst>
              </a:tr>
              <a:tr h="0">
                <a:tc>
                  <a:txBody>
                    <a:bodyPr/>
                    <a:lstStyle/>
                    <a:p>
                      <a:pPr marL="0" marR="0">
                        <a:lnSpc>
                          <a:spcPct val="200000"/>
                        </a:lnSpc>
                        <a:spcBef>
                          <a:spcPts val="0"/>
                        </a:spcBef>
                        <a:spcAft>
                          <a:spcPts val="0"/>
                        </a:spcAft>
                      </a:pPr>
                      <a:r>
                        <a:rPr lang="en-US" sz="1200" kern="100">
                          <a:effectLst/>
                        </a:rPr>
                        <a:t>1</a:t>
                      </a:r>
                      <a:endParaRPr lang="en-US" sz="1000" kern="100">
                        <a:effectLst/>
                        <a:latin typeface="Liberation Serif"/>
                        <a:ea typeface="Arial Unicode MS" panose="020B0604020202020204" pitchFamily="34" charset="-128"/>
                        <a:cs typeface="Mangal"/>
                      </a:endParaRPr>
                    </a:p>
                  </a:txBody>
                  <a:tcPr marL="68580" marR="68580" marT="0" marB="0"/>
                </a:tc>
                <a:tc>
                  <a:txBody>
                    <a:bodyPr/>
                    <a:lstStyle/>
                    <a:p>
                      <a:pPr marL="0" marR="0">
                        <a:lnSpc>
                          <a:spcPct val="200000"/>
                        </a:lnSpc>
                        <a:spcBef>
                          <a:spcPts val="0"/>
                        </a:spcBef>
                        <a:spcAft>
                          <a:spcPts val="0"/>
                        </a:spcAft>
                      </a:pPr>
                      <a:r>
                        <a:rPr lang="en-US" sz="1200" kern="100">
                          <a:effectLst/>
                        </a:rPr>
                        <a:t>Non-Diacritized Corpus</a:t>
                      </a:r>
                      <a:endParaRPr lang="en-US" sz="1000" kern="100">
                        <a:effectLst/>
                        <a:latin typeface="Liberation Serif"/>
                        <a:ea typeface="Arial Unicode MS" panose="020B0604020202020204" pitchFamily="34" charset="-128"/>
                        <a:cs typeface="Mangal"/>
                      </a:endParaRPr>
                    </a:p>
                  </a:txBody>
                  <a:tcPr marL="68580" marR="68580" marT="0" marB="0"/>
                </a:tc>
                <a:tc>
                  <a:txBody>
                    <a:bodyPr/>
                    <a:lstStyle/>
                    <a:p>
                      <a:pPr marL="0" marR="0">
                        <a:lnSpc>
                          <a:spcPct val="200000"/>
                        </a:lnSpc>
                        <a:spcBef>
                          <a:spcPts val="0"/>
                        </a:spcBef>
                        <a:spcAft>
                          <a:spcPts val="0"/>
                        </a:spcAft>
                      </a:pPr>
                      <a:r>
                        <a:rPr lang="en-US" sz="1200" kern="100">
                          <a:effectLst/>
                        </a:rPr>
                        <a:t>aljazeera.txt</a:t>
                      </a:r>
                      <a:endParaRPr lang="en-US" sz="1000" kern="100">
                        <a:effectLst/>
                        <a:latin typeface="Liberation Serif"/>
                        <a:ea typeface="Arial Unicode MS" panose="020B0604020202020204" pitchFamily="34" charset="-128"/>
                        <a:cs typeface="Mangal"/>
                      </a:endParaRPr>
                    </a:p>
                  </a:txBody>
                  <a:tcPr marL="68580" marR="68580" marT="0" marB="0"/>
                </a:tc>
                <a:extLst>
                  <a:ext uri="{0D108BD9-81ED-4DB2-BD59-A6C34878D82A}">
                    <a16:rowId xmlns:a16="http://schemas.microsoft.com/office/drawing/2014/main" val="1938498007"/>
                  </a:ext>
                </a:extLst>
              </a:tr>
              <a:tr h="0">
                <a:tc>
                  <a:txBody>
                    <a:bodyPr/>
                    <a:lstStyle/>
                    <a:p>
                      <a:pPr marL="0" marR="0">
                        <a:lnSpc>
                          <a:spcPct val="200000"/>
                        </a:lnSpc>
                        <a:spcBef>
                          <a:spcPts val="0"/>
                        </a:spcBef>
                        <a:spcAft>
                          <a:spcPts val="0"/>
                        </a:spcAft>
                      </a:pPr>
                      <a:r>
                        <a:rPr lang="en-US" sz="1200" kern="100">
                          <a:effectLst/>
                        </a:rPr>
                        <a:t>2</a:t>
                      </a:r>
                      <a:endParaRPr lang="en-US" sz="1000" kern="100">
                        <a:effectLst/>
                        <a:latin typeface="Liberation Serif"/>
                        <a:ea typeface="Arial Unicode MS" panose="020B0604020202020204" pitchFamily="34" charset="-128"/>
                        <a:cs typeface="Mangal"/>
                      </a:endParaRPr>
                    </a:p>
                  </a:txBody>
                  <a:tcPr marL="68580" marR="68580" marT="0" marB="0"/>
                </a:tc>
                <a:tc>
                  <a:txBody>
                    <a:bodyPr/>
                    <a:lstStyle/>
                    <a:p>
                      <a:pPr marL="0" marR="0">
                        <a:lnSpc>
                          <a:spcPct val="200000"/>
                        </a:lnSpc>
                        <a:spcBef>
                          <a:spcPts val="0"/>
                        </a:spcBef>
                        <a:spcAft>
                          <a:spcPts val="0"/>
                        </a:spcAft>
                      </a:pPr>
                      <a:r>
                        <a:rPr lang="en-US" sz="1200" kern="100">
                          <a:effectLst/>
                        </a:rPr>
                        <a:t>Non-Diacritized Corpus</a:t>
                      </a:r>
                      <a:endParaRPr lang="en-US" sz="1000" kern="100">
                        <a:effectLst/>
                        <a:latin typeface="Liberation Serif"/>
                        <a:ea typeface="Arial Unicode MS" panose="020B0604020202020204" pitchFamily="34" charset="-128"/>
                        <a:cs typeface="Mangal"/>
                      </a:endParaRPr>
                    </a:p>
                  </a:txBody>
                  <a:tcPr marL="68580" marR="68580" marT="0" marB="0"/>
                </a:tc>
                <a:tc>
                  <a:txBody>
                    <a:bodyPr/>
                    <a:lstStyle/>
                    <a:p>
                      <a:pPr marL="0" marR="0">
                        <a:lnSpc>
                          <a:spcPct val="200000"/>
                        </a:lnSpc>
                        <a:spcBef>
                          <a:spcPts val="0"/>
                        </a:spcBef>
                        <a:spcAft>
                          <a:spcPts val="0"/>
                        </a:spcAft>
                      </a:pPr>
                      <a:r>
                        <a:rPr lang="en-US" sz="1200" kern="100">
                          <a:effectLst/>
                        </a:rPr>
                        <a:t>kacst.txt</a:t>
                      </a:r>
                      <a:endParaRPr lang="en-US" sz="1000" kern="100">
                        <a:effectLst/>
                        <a:latin typeface="Liberation Serif"/>
                        <a:ea typeface="Arial Unicode MS" panose="020B0604020202020204" pitchFamily="34" charset="-128"/>
                        <a:cs typeface="Mangal"/>
                      </a:endParaRPr>
                    </a:p>
                  </a:txBody>
                  <a:tcPr marL="68580" marR="68580" marT="0" marB="0"/>
                </a:tc>
                <a:extLst>
                  <a:ext uri="{0D108BD9-81ED-4DB2-BD59-A6C34878D82A}">
                    <a16:rowId xmlns:a16="http://schemas.microsoft.com/office/drawing/2014/main" val="1850495182"/>
                  </a:ext>
                </a:extLst>
              </a:tr>
              <a:tr h="0">
                <a:tc>
                  <a:txBody>
                    <a:bodyPr/>
                    <a:lstStyle/>
                    <a:p>
                      <a:pPr marL="0" marR="0">
                        <a:lnSpc>
                          <a:spcPct val="200000"/>
                        </a:lnSpc>
                        <a:spcBef>
                          <a:spcPts val="0"/>
                        </a:spcBef>
                        <a:spcAft>
                          <a:spcPts val="0"/>
                        </a:spcAft>
                      </a:pPr>
                      <a:r>
                        <a:rPr lang="en-US" sz="1200" kern="100">
                          <a:effectLst/>
                        </a:rPr>
                        <a:t>3</a:t>
                      </a:r>
                      <a:endParaRPr lang="en-US" sz="1000" kern="100">
                        <a:effectLst/>
                        <a:latin typeface="Liberation Serif"/>
                        <a:ea typeface="Arial Unicode MS" panose="020B0604020202020204" pitchFamily="34" charset="-128"/>
                        <a:cs typeface="Mangal"/>
                      </a:endParaRPr>
                    </a:p>
                  </a:txBody>
                  <a:tcPr marL="68580" marR="68580" marT="0" marB="0"/>
                </a:tc>
                <a:tc>
                  <a:txBody>
                    <a:bodyPr/>
                    <a:lstStyle/>
                    <a:p>
                      <a:pPr marL="0" marR="0">
                        <a:lnSpc>
                          <a:spcPct val="200000"/>
                        </a:lnSpc>
                        <a:spcBef>
                          <a:spcPts val="0"/>
                        </a:spcBef>
                        <a:spcAft>
                          <a:spcPts val="0"/>
                        </a:spcAft>
                      </a:pPr>
                      <a:r>
                        <a:rPr lang="en-US" sz="1200" kern="100">
                          <a:effectLst/>
                        </a:rPr>
                        <a:t>Non-Diacritized Corpus</a:t>
                      </a:r>
                      <a:endParaRPr lang="en-US" sz="1000" kern="100">
                        <a:effectLst/>
                        <a:latin typeface="Liberation Serif"/>
                        <a:ea typeface="Arial Unicode MS" panose="020B0604020202020204" pitchFamily="34" charset="-128"/>
                        <a:cs typeface="Mangal"/>
                      </a:endParaRPr>
                    </a:p>
                  </a:txBody>
                  <a:tcPr marL="68580" marR="68580" marT="0" marB="0"/>
                </a:tc>
                <a:tc>
                  <a:txBody>
                    <a:bodyPr/>
                    <a:lstStyle/>
                    <a:p>
                      <a:pPr marL="0" marR="0">
                        <a:lnSpc>
                          <a:spcPct val="200000"/>
                        </a:lnSpc>
                        <a:spcBef>
                          <a:spcPts val="0"/>
                        </a:spcBef>
                        <a:spcAft>
                          <a:spcPts val="0"/>
                        </a:spcAft>
                      </a:pPr>
                      <a:r>
                        <a:rPr lang="en-US" sz="1200" kern="100">
                          <a:effectLst/>
                        </a:rPr>
                        <a:t>khaleej.txt</a:t>
                      </a:r>
                      <a:endParaRPr lang="en-US" sz="1000" kern="100">
                        <a:effectLst/>
                        <a:latin typeface="Liberation Serif"/>
                        <a:ea typeface="Arial Unicode MS" panose="020B0604020202020204" pitchFamily="34" charset="-128"/>
                        <a:cs typeface="Mangal"/>
                      </a:endParaRPr>
                    </a:p>
                  </a:txBody>
                  <a:tcPr marL="68580" marR="68580" marT="0" marB="0"/>
                </a:tc>
                <a:extLst>
                  <a:ext uri="{0D108BD9-81ED-4DB2-BD59-A6C34878D82A}">
                    <a16:rowId xmlns:a16="http://schemas.microsoft.com/office/drawing/2014/main" val="2329382210"/>
                  </a:ext>
                </a:extLst>
              </a:tr>
              <a:tr h="0">
                <a:tc>
                  <a:txBody>
                    <a:bodyPr/>
                    <a:lstStyle/>
                    <a:p>
                      <a:pPr marL="0" marR="0">
                        <a:lnSpc>
                          <a:spcPct val="200000"/>
                        </a:lnSpc>
                        <a:spcBef>
                          <a:spcPts val="0"/>
                        </a:spcBef>
                        <a:spcAft>
                          <a:spcPts val="0"/>
                        </a:spcAft>
                      </a:pPr>
                      <a:r>
                        <a:rPr lang="en-US" sz="1200" kern="100">
                          <a:effectLst/>
                        </a:rPr>
                        <a:t>4</a:t>
                      </a:r>
                      <a:endParaRPr lang="en-US" sz="1000" kern="100">
                        <a:effectLst/>
                        <a:latin typeface="Liberation Serif"/>
                        <a:ea typeface="Arial Unicode MS" panose="020B0604020202020204" pitchFamily="34" charset="-128"/>
                        <a:cs typeface="Mangal"/>
                      </a:endParaRPr>
                    </a:p>
                  </a:txBody>
                  <a:tcPr marL="68580" marR="68580" marT="0" marB="0"/>
                </a:tc>
                <a:tc>
                  <a:txBody>
                    <a:bodyPr/>
                    <a:lstStyle/>
                    <a:p>
                      <a:pPr marL="0" marR="0">
                        <a:lnSpc>
                          <a:spcPct val="200000"/>
                        </a:lnSpc>
                        <a:spcBef>
                          <a:spcPts val="0"/>
                        </a:spcBef>
                        <a:spcAft>
                          <a:spcPts val="0"/>
                        </a:spcAft>
                      </a:pPr>
                      <a:r>
                        <a:rPr lang="en-US" sz="1200" kern="100">
                          <a:effectLst/>
                        </a:rPr>
                        <a:t>Non-Diacritized Corpus</a:t>
                      </a:r>
                      <a:endParaRPr lang="en-US" sz="1000" kern="100">
                        <a:effectLst/>
                        <a:latin typeface="Liberation Serif"/>
                        <a:ea typeface="Arial Unicode MS" panose="020B0604020202020204" pitchFamily="34" charset="-128"/>
                        <a:cs typeface="Mangal"/>
                      </a:endParaRPr>
                    </a:p>
                  </a:txBody>
                  <a:tcPr marL="68580" marR="68580" marT="0" marB="0"/>
                </a:tc>
                <a:tc>
                  <a:txBody>
                    <a:bodyPr/>
                    <a:lstStyle/>
                    <a:p>
                      <a:pPr marL="0" marR="0">
                        <a:lnSpc>
                          <a:spcPct val="200000"/>
                        </a:lnSpc>
                        <a:spcBef>
                          <a:spcPts val="0"/>
                        </a:spcBef>
                        <a:spcAft>
                          <a:spcPts val="0"/>
                        </a:spcAft>
                      </a:pPr>
                      <a:r>
                        <a:rPr lang="en-US" sz="1200" kern="100">
                          <a:effectLst/>
                        </a:rPr>
                        <a:t>watan.txt</a:t>
                      </a:r>
                      <a:endParaRPr lang="en-US" sz="1000" kern="100">
                        <a:effectLst/>
                        <a:latin typeface="Liberation Serif"/>
                        <a:ea typeface="Arial Unicode MS" panose="020B0604020202020204" pitchFamily="34" charset="-128"/>
                        <a:cs typeface="Mangal"/>
                      </a:endParaRPr>
                    </a:p>
                  </a:txBody>
                  <a:tcPr marL="68580" marR="68580" marT="0" marB="0"/>
                </a:tc>
                <a:extLst>
                  <a:ext uri="{0D108BD9-81ED-4DB2-BD59-A6C34878D82A}">
                    <a16:rowId xmlns:a16="http://schemas.microsoft.com/office/drawing/2014/main" val="1776267078"/>
                  </a:ext>
                </a:extLst>
              </a:tr>
              <a:tr h="0">
                <a:tc>
                  <a:txBody>
                    <a:bodyPr/>
                    <a:lstStyle/>
                    <a:p>
                      <a:pPr marL="0" marR="0">
                        <a:lnSpc>
                          <a:spcPct val="200000"/>
                        </a:lnSpc>
                        <a:spcBef>
                          <a:spcPts val="0"/>
                        </a:spcBef>
                        <a:spcAft>
                          <a:spcPts val="0"/>
                        </a:spcAft>
                      </a:pPr>
                      <a:r>
                        <a:rPr lang="en-US" sz="1200" kern="100">
                          <a:effectLst/>
                        </a:rPr>
                        <a:t>5</a:t>
                      </a:r>
                      <a:endParaRPr lang="en-US" sz="1000" kern="100">
                        <a:effectLst/>
                        <a:latin typeface="Liberation Serif"/>
                        <a:ea typeface="Arial Unicode MS" panose="020B0604020202020204" pitchFamily="34" charset="-128"/>
                        <a:cs typeface="Mangal"/>
                      </a:endParaRPr>
                    </a:p>
                  </a:txBody>
                  <a:tcPr marL="68580" marR="68580" marT="0" marB="0"/>
                </a:tc>
                <a:tc>
                  <a:txBody>
                    <a:bodyPr/>
                    <a:lstStyle/>
                    <a:p>
                      <a:pPr marL="0" marR="0">
                        <a:lnSpc>
                          <a:spcPct val="200000"/>
                        </a:lnSpc>
                        <a:spcBef>
                          <a:spcPts val="0"/>
                        </a:spcBef>
                        <a:spcAft>
                          <a:spcPts val="0"/>
                        </a:spcAft>
                      </a:pPr>
                      <a:r>
                        <a:rPr lang="en-US" sz="1200" kern="100">
                          <a:effectLst/>
                        </a:rPr>
                        <a:t>Non-Diacritized Corpus</a:t>
                      </a:r>
                      <a:endParaRPr lang="en-US" sz="1000" kern="100">
                        <a:effectLst/>
                        <a:latin typeface="Liberation Serif"/>
                        <a:ea typeface="Arial Unicode MS" panose="020B0604020202020204" pitchFamily="34" charset="-128"/>
                        <a:cs typeface="Mangal"/>
                      </a:endParaRPr>
                    </a:p>
                  </a:txBody>
                  <a:tcPr marL="68580" marR="68580" marT="0" marB="0"/>
                </a:tc>
                <a:tc>
                  <a:txBody>
                    <a:bodyPr/>
                    <a:lstStyle/>
                    <a:p>
                      <a:pPr marL="0" marR="0">
                        <a:lnSpc>
                          <a:spcPct val="200000"/>
                        </a:lnSpc>
                        <a:spcBef>
                          <a:spcPts val="0"/>
                        </a:spcBef>
                        <a:spcAft>
                          <a:spcPts val="0"/>
                        </a:spcAft>
                      </a:pPr>
                      <a:r>
                        <a:rPr lang="en-US" sz="1200" kern="100">
                          <a:effectLst/>
                        </a:rPr>
                        <a:t>11books.txt</a:t>
                      </a:r>
                      <a:endParaRPr lang="en-US" sz="1000" kern="100">
                        <a:effectLst/>
                        <a:latin typeface="Liberation Serif"/>
                        <a:ea typeface="Arial Unicode MS" panose="020B0604020202020204" pitchFamily="34" charset="-128"/>
                        <a:cs typeface="Mangal"/>
                      </a:endParaRPr>
                    </a:p>
                  </a:txBody>
                  <a:tcPr marL="68580" marR="68580" marT="0" marB="0"/>
                </a:tc>
                <a:extLst>
                  <a:ext uri="{0D108BD9-81ED-4DB2-BD59-A6C34878D82A}">
                    <a16:rowId xmlns:a16="http://schemas.microsoft.com/office/drawing/2014/main" val="4128895612"/>
                  </a:ext>
                </a:extLst>
              </a:tr>
              <a:tr h="0">
                <a:tc>
                  <a:txBody>
                    <a:bodyPr/>
                    <a:lstStyle/>
                    <a:p>
                      <a:pPr marL="0" marR="0">
                        <a:lnSpc>
                          <a:spcPct val="200000"/>
                        </a:lnSpc>
                        <a:spcBef>
                          <a:spcPts val="0"/>
                        </a:spcBef>
                        <a:spcAft>
                          <a:spcPts val="0"/>
                        </a:spcAft>
                      </a:pPr>
                      <a:r>
                        <a:rPr lang="en-US" sz="1200" kern="100">
                          <a:effectLst/>
                        </a:rPr>
                        <a:t>6</a:t>
                      </a:r>
                      <a:endParaRPr lang="en-US" sz="1000" kern="100">
                        <a:effectLst/>
                        <a:latin typeface="Liberation Serif"/>
                        <a:ea typeface="Arial Unicode MS" panose="020B0604020202020204" pitchFamily="34" charset="-128"/>
                        <a:cs typeface="Mangal"/>
                      </a:endParaRPr>
                    </a:p>
                  </a:txBody>
                  <a:tcPr marL="68580" marR="68580" marT="0" marB="0"/>
                </a:tc>
                <a:tc>
                  <a:txBody>
                    <a:bodyPr/>
                    <a:lstStyle/>
                    <a:p>
                      <a:pPr marL="0" marR="0">
                        <a:lnSpc>
                          <a:spcPct val="200000"/>
                        </a:lnSpc>
                        <a:spcBef>
                          <a:spcPts val="0"/>
                        </a:spcBef>
                        <a:spcAft>
                          <a:spcPts val="0"/>
                        </a:spcAft>
                      </a:pPr>
                      <a:r>
                        <a:rPr lang="en-US" sz="1200" kern="100">
                          <a:effectLst/>
                        </a:rPr>
                        <a:t>Non-Diacritized Corpus</a:t>
                      </a:r>
                      <a:endParaRPr lang="en-US" sz="1000" kern="100">
                        <a:effectLst/>
                        <a:latin typeface="Liberation Serif"/>
                        <a:ea typeface="Arial Unicode MS" panose="020B0604020202020204" pitchFamily="34" charset="-128"/>
                        <a:cs typeface="Mangal"/>
                      </a:endParaRPr>
                    </a:p>
                  </a:txBody>
                  <a:tcPr marL="68580" marR="68580" marT="0" marB="0"/>
                </a:tc>
                <a:tc>
                  <a:txBody>
                    <a:bodyPr/>
                    <a:lstStyle/>
                    <a:p>
                      <a:pPr marL="0" marR="0">
                        <a:lnSpc>
                          <a:spcPct val="200000"/>
                        </a:lnSpc>
                        <a:spcBef>
                          <a:spcPts val="0"/>
                        </a:spcBef>
                        <a:spcAft>
                          <a:spcPts val="0"/>
                        </a:spcAft>
                      </a:pPr>
                      <a:r>
                        <a:rPr lang="en-US" sz="1200" kern="100">
                          <a:effectLst/>
                        </a:rPr>
                        <a:t>aljazeera100.txt</a:t>
                      </a:r>
                      <a:endParaRPr lang="en-US" sz="1000" kern="100">
                        <a:effectLst/>
                        <a:latin typeface="Liberation Serif"/>
                        <a:ea typeface="Arial Unicode MS" panose="020B0604020202020204" pitchFamily="34" charset="-128"/>
                        <a:cs typeface="Mangal"/>
                      </a:endParaRPr>
                    </a:p>
                  </a:txBody>
                  <a:tcPr marL="68580" marR="68580" marT="0" marB="0"/>
                </a:tc>
                <a:extLst>
                  <a:ext uri="{0D108BD9-81ED-4DB2-BD59-A6C34878D82A}">
                    <a16:rowId xmlns:a16="http://schemas.microsoft.com/office/drawing/2014/main" val="3750888440"/>
                  </a:ext>
                </a:extLst>
              </a:tr>
              <a:tr h="0">
                <a:tc>
                  <a:txBody>
                    <a:bodyPr/>
                    <a:lstStyle/>
                    <a:p>
                      <a:pPr marL="0" marR="0">
                        <a:lnSpc>
                          <a:spcPct val="200000"/>
                        </a:lnSpc>
                        <a:spcBef>
                          <a:spcPts val="0"/>
                        </a:spcBef>
                        <a:spcAft>
                          <a:spcPts val="0"/>
                        </a:spcAft>
                      </a:pPr>
                      <a:r>
                        <a:rPr lang="en-US" sz="1200" kern="100">
                          <a:effectLst/>
                        </a:rPr>
                        <a:t>7</a:t>
                      </a:r>
                      <a:endParaRPr lang="en-US" sz="1000" kern="100">
                        <a:effectLst/>
                        <a:latin typeface="Liberation Serif"/>
                        <a:ea typeface="Arial Unicode MS" panose="020B0604020202020204" pitchFamily="34" charset="-128"/>
                        <a:cs typeface="Mangal"/>
                      </a:endParaRPr>
                    </a:p>
                  </a:txBody>
                  <a:tcPr marL="68580" marR="68580" marT="0" marB="0"/>
                </a:tc>
                <a:tc>
                  <a:txBody>
                    <a:bodyPr/>
                    <a:lstStyle/>
                    <a:p>
                      <a:pPr marL="0" marR="0">
                        <a:lnSpc>
                          <a:spcPct val="200000"/>
                        </a:lnSpc>
                        <a:spcBef>
                          <a:spcPts val="0"/>
                        </a:spcBef>
                        <a:spcAft>
                          <a:spcPts val="0"/>
                        </a:spcAft>
                      </a:pPr>
                      <a:r>
                        <a:rPr lang="en-US" sz="1200" kern="100">
                          <a:effectLst/>
                        </a:rPr>
                        <a:t>Non-Diacritized Corpus</a:t>
                      </a:r>
                      <a:endParaRPr lang="en-US" sz="1000" kern="100">
                        <a:effectLst/>
                        <a:latin typeface="Liberation Serif"/>
                        <a:ea typeface="Arial Unicode MS" panose="020B0604020202020204" pitchFamily="34" charset="-128"/>
                        <a:cs typeface="Mangal"/>
                      </a:endParaRPr>
                    </a:p>
                  </a:txBody>
                  <a:tcPr marL="68580" marR="68580" marT="0" marB="0"/>
                </a:tc>
                <a:tc>
                  <a:txBody>
                    <a:bodyPr/>
                    <a:lstStyle/>
                    <a:p>
                      <a:pPr marL="0" marR="0">
                        <a:lnSpc>
                          <a:spcPct val="200000"/>
                        </a:lnSpc>
                        <a:spcBef>
                          <a:spcPts val="0"/>
                        </a:spcBef>
                        <a:spcAft>
                          <a:spcPts val="0"/>
                        </a:spcAft>
                      </a:pPr>
                      <a:r>
                        <a:rPr lang="en-US" sz="1200" kern="100">
                          <a:effectLst/>
                        </a:rPr>
                        <a:t>kacst100.txt</a:t>
                      </a:r>
                      <a:endParaRPr lang="en-US" sz="1000" kern="100">
                        <a:effectLst/>
                        <a:latin typeface="Liberation Serif"/>
                        <a:ea typeface="Arial Unicode MS" panose="020B0604020202020204" pitchFamily="34" charset="-128"/>
                        <a:cs typeface="Mangal"/>
                      </a:endParaRPr>
                    </a:p>
                  </a:txBody>
                  <a:tcPr marL="68580" marR="68580" marT="0" marB="0"/>
                </a:tc>
                <a:extLst>
                  <a:ext uri="{0D108BD9-81ED-4DB2-BD59-A6C34878D82A}">
                    <a16:rowId xmlns:a16="http://schemas.microsoft.com/office/drawing/2014/main" val="2457589330"/>
                  </a:ext>
                </a:extLst>
              </a:tr>
              <a:tr h="0">
                <a:tc>
                  <a:txBody>
                    <a:bodyPr/>
                    <a:lstStyle/>
                    <a:p>
                      <a:pPr marL="0" marR="0">
                        <a:lnSpc>
                          <a:spcPct val="200000"/>
                        </a:lnSpc>
                        <a:spcBef>
                          <a:spcPts val="0"/>
                        </a:spcBef>
                        <a:spcAft>
                          <a:spcPts val="0"/>
                        </a:spcAft>
                      </a:pPr>
                      <a:r>
                        <a:rPr lang="en-US" sz="1200" kern="100">
                          <a:effectLst/>
                        </a:rPr>
                        <a:t>8</a:t>
                      </a:r>
                      <a:endParaRPr lang="en-US" sz="1000" kern="100">
                        <a:effectLst/>
                        <a:latin typeface="Liberation Serif"/>
                        <a:ea typeface="Arial Unicode MS" panose="020B0604020202020204" pitchFamily="34" charset="-128"/>
                        <a:cs typeface="Mangal"/>
                      </a:endParaRPr>
                    </a:p>
                  </a:txBody>
                  <a:tcPr marL="68580" marR="68580" marT="0" marB="0"/>
                </a:tc>
                <a:tc>
                  <a:txBody>
                    <a:bodyPr/>
                    <a:lstStyle/>
                    <a:p>
                      <a:pPr marL="0" marR="0">
                        <a:lnSpc>
                          <a:spcPct val="200000"/>
                        </a:lnSpc>
                        <a:spcBef>
                          <a:spcPts val="0"/>
                        </a:spcBef>
                        <a:spcAft>
                          <a:spcPts val="0"/>
                        </a:spcAft>
                      </a:pPr>
                      <a:r>
                        <a:rPr lang="en-US" sz="1200" kern="100">
                          <a:effectLst/>
                        </a:rPr>
                        <a:t>Non-Diacritized Corpus</a:t>
                      </a:r>
                      <a:endParaRPr lang="en-US" sz="1000" kern="100">
                        <a:effectLst/>
                        <a:latin typeface="Liberation Serif"/>
                        <a:ea typeface="Arial Unicode MS" panose="020B0604020202020204" pitchFamily="34" charset="-128"/>
                        <a:cs typeface="Mangal"/>
                      </a:endParaRPr>
                    </a:p>
                  </a:txBody>
                  <a:tcPr marL="68580" marR="68580" marT="0" marB="0"/>
                </a:tc>
                <a:tc>
                  <a:txBody>
                    <a:bodyPr/>
                    <a:lstStyle/>
                    <a:p>
                      <a:pPr marL="0" marR="0">
                        <a:lnSpc>
                          <a:spcPct val="200000"/>
                        </a:lnSpc>
                        <a:spcBef>
                          <a:spcPts val="0"/>
                        </a:spcBef>
                        <a:spcAft>
                          <a:spcPts val="0"/>
                        </a:spcAft>
                      </a:pPr>
                      <a:r>
                        <a:rPr lang="en-US" sz="1200" kern="100" dirty="0">
                          <a:effectLst/>
                        </a:rPr>
                        <a:t>khaleej100.txt</a:t>
                      </a:r>
                      <a:endParaRPr lang="en-US" sz="1000" kern="100" dirty="0">
                        <a:effectLst/>
                        <a:latin typeface="Liberation Serif"/>
                        <a:ea typeface="Arial Unicode MS" panose="020B0604020202020204" pitchFamily="34" charset="-128"/>
                        <a:cs typeface="Mangal"/>
                      </a:endParaRPr>
                    </a:p>
                  </a:txBody>
                  <a:tcPr marL="68580" marR="68580" marT="0" marB="0"/>
                </a:tc>
                <a:extLst>
                  <a:ext uri="{0D108BD9-81ED-4DB2-BD59-A6C34878D82A}">
                    <a16:rowId xmlns:a16="http://schemas.microsoft.com/office/drawing/2014/main" val="3248394377"/>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001678295"/>
              </p:ext>
            </p:extLst>
          </p:nvPr>
        </p:nvGraphicFramePr>
        <p:xfrm>
          <a:off x="4467542" y="1524765"/>
          <a:ext cx="4419283" cy="4328192"/>
        </p:xfrm>
        <a:graphic>
          <a:graphicData uri="http://schemas.openxmlformats.org/drawingml/2006/table">
            <a:tbl>
              <a:tblPr firstRow="1" firstCol="1" bandRow="1">
                <a:tableStyleId>{5C22544A-7EE6-4342-B048-85BDC9FD1C3A}</a:tableStyleId>
              </a:tblPr>
              <a:tblGrid>
                <a:gridCol w="697487">
                  <a:extLst>
                    <a:ext uri="{9D8B030D-6E8A-4147-A177-3AD203B41FA5}">
                      <a16:colId xmlns:a16="http://schemas.microsoft.com/office/drawing/2014/main" val="594689621"/>
                    </a:ext>
                  </a:extLst>
                </a:gridCol>
                <a:gridCol w="1937367">
                  <a:extLst>
                    <a:ext uri="{9D8B030D-6E8A-4147-A177-3AD203B41FA5}">
                      <a16:colId xmlns:a16="http://schemas.microsoft.com/office/drawing/2014/main" val="3962466045"/>
                    </a:ext>
                  </a:extLst>
                </a:gridCol>
                <a:gridCol w="1784429">
                  <a:extLst>
                    <a:ext uri="{9D8B030D-6E8A-4147-A177-3AD203B41FA5}">
                      <a16:colId xmlns:a16="http://schemas.microsoft.com/office/drawing/2014/main" val="2180841770"/>
                    </a:ext>
                  </a:extLst>
                </a:gridCol>
              </a:tblGrid>
              <a:tr h="495304">
                <a:tc>
                  <a:txBody>
                    <a:bodyPr/>
                    <a:lstStyle/>
                    <a:p>
                      <a:pPr marL="0" marR="0">
                        <a:lnSpc>
                          <a:spcPct val="200000"/>
                        </a:lnSpc>
                        <a:spcBef>
                          <a:spcPts val="0"/>
                        </a:spcBef>
                        <a:spcAft>
                          <a:spcPts val="0"/>
                        </a:spcAft>
                      </a:pPr>
                      <a:r>
                        <a:rPr lang="en-US" sz="1200" kern="100">
                          <a:effectLst/>
                        </a:rPr>
                        <a:t>9</a:t>
                      </a:r>
                      <a:endParaRPr lang="en-US" sz="1000" kern="100">
                        <a:effectLst/>
                        <a:latin typeface="Liberation Serif"/>
                        <a:ea typeface="Arial Unicode MS" panose="020B0604020202020204" pitchFamily="34" charset="-128"/>
                        <a:cs typeface="Mangal"/>
                      </a:endParaRPr>
                    </a:p>
                  </a:txBody>
                  <a:tcPr marL="68580" marR="68580" marT="0" marB="0"/>
                </a:tc>
                <a:tc>
                  <a:txBody>
                    <a:bodyPr/>
                    <a:lstStyle/>
                    <a:p>
                      <a:pPr marL="0" marR="0">
                        <a:lnSpc>
                          <a:spcPct val="200000"/>
                        </a:lnSpc>
                        <a:spcBef>
                          <a:spcPts val="0"/>
                        </a:spcBef>
                        <a:spcAft>
                          <a:spcPts val="0"/>
                        </a:spcAft>
                      </a:pPr>
                      <a:r>
                        <a:rPr lang="en-US" sz="1200" kern="100">
                          <a:effectLst/>
                        </a:rPr>
                        <a:t>Non-Diacritized Corpus</a:t>
                      </a:r>
                      <a:endParaRPr lang="en-US" sz="1000" kern="100">
                        <a:effectLst/>
                        <a:latin typeface="Liberation Serif"/>
                        <a:ea typeface="Arial Unicode MS" panose="020B0604020202020204" pitchFamily="34" charset="-128"/>
                        <a:cs typeface="Mangal"/>
                      </a:endParaRPr>
                    </a:p>
                  </a:txBody>
                  <a:tcPr marL="68580" marR="68580" marT="0" marB="0"/>
                </a:tc>
                <a:tc>
                  <a:txBody>
                    <a:bodyPr/>
                    <a:lstStyle/>
                    <a:p>
                      <a:pPr marL="0" marR="0">
                        <a:lnSpc>
                          <a:spcPct val="200000"/>
                        </a:lnSpc>
                        <a:spcBef>
                          <a:spcPts val="0"/>
                        </a:spcBef>
                        <a:spcAft>
                          <a:spcPts val="0"/>
                        </a:spcAft>
                      </a:pPr>
                      <a:r>
                        <a:rPr lang="en-US" sz="1100" kern="100">
                          <a:effectLst/>
                        </a:rPr>
                        <a:t>msa.txt</a:t>
                      </a:r>
                      <a:endParaRPr lang="en-US" sz="1000" kern="100">
                        <a:effectLst/>
                        <a:latin typeface="Liberation Serif"/>
                        <a:ea typeface="Arial Unicode MS" panose="020B0604020202020204" pitchFamily="34" charset="-128"/>
                        <a:cs typeface="Mangal"/>
                      </a:endParaRPr>
                    </a:p>
                  </a:txBody>
                  <a:tcPr marL="68580" marR="68580" marT="0" marB="0"/>
                </a:tc>
                <a:extLst>
                  <a:ext uri="{0D108BD9-81ED-4DB2-BD59-A6C34878D82A}">
                    <a16:rowId xmlns:a16="http://schemas.microsoft.com/office/drawing/2014/main" val="371781974"/>
                  </a:ext>
                </a:extLst>
              </a:tr>
              <a:tr h="495304">
                <a:tc>
                  <a:txBody>
                    <a:bodyPr/>
                    <a:lstStyle/>
                    <a:p>
                      <a:pPr marL="0" marR="0">
                        <a:lnSpc>
                          <a:spcPct val="200000"/>
                        </a:lnSpc>
                        <a:spcBef>
                          <a:spcPts val="0"/>
                        </a:spcBef>
                        <a:spcAft>
                          <a:spcPts val="0"/>
                        </a:spcAft>
                      </a:pPr>
                      <a:r>
                        <a:rPr lang="en-US" sz="1200" kern="100">
                          <a:effectLst/>
                        </a:rPr>
                        <a:t>10</a:t>
                      </a:r>
                      <a:endParaRPr lang="en-US" sz="1000" kern="100">
                        <a:effectLst/>
                        <a:latin typeface="Liberation Serif"/>
                        <a:ea typeface="Arial Unicode MS" panose="020B0604020202020204" pitchFamily="34" charset="-128"/>
                        <a:cs typeface="Mangal"/>
                      </a:endParaRPr>
                    </a:p>
                  </a:txBody>
                  <a:tcPr marL="68580" marR="68580" marT="0" marB="0"/>
                </a:tc>
                <a:tc>
                  <a:txBody>
                    <a:bodyPr/>
                    <a:lstStyle/>
                    <a:p>
                      <a:pPr marL="0" marR="0">
                        <a:lnSpc>
                          <a:spcPct val="200000"/>
                        </a:lnSpc>
                        <a:spcBef>
                          <a:spcPts val="0"/>
                        </a:spcBef>
                        <a:spcAft>
                          <a:spcPts val="0"/>
                        </a:spcAft>
                      </a:pPr>
                      <a:r>
                        <a:rPr lang="en-US" sz="1200" kern="100" dirty="0">
                          <a:effectLst/>
                        </a:rPr>
                        <a:t>Non-Diacritized Corpus</a:t>
                      </a:r>
                      <a:endParaRPr lang="en-US" sz="1000" kern="100" dirty="0">
                        <a:effectLst/>
                        <a:latin typeface="Liberation Serif"/>
                        <a:ea typeface="Arial Unicode MS" panose="020B0604020202020204" pitchFamily="34" charset="-128"/>
                        <a:cs typeface="Mangal"/>
                      </a:endParaRPr>
                    </a:p>
                  </a:txBody>
                  <a:tcPr marL="68580" marR="68580" marT="0" marB="0"/>
                </a:tc>
                <a:tc>
                  <a:txBody>
                    <a:bodyPr/>
                    <a:lstStyle/>
                    <a:p>
                      <a:pPr marL="0" marR="0">
                        <a:lnSpc>
                          <a:spcPct val="200000"/>
                        </a:lnSpc>
                        <a:spcBef>
                          <a:spcPts val="0"/>
                        </a:spcBef>
                        <a:spcAft>
                          <a:spcPts val="0"/>
                        </a:spcAft>
                      </a:pPr>
                      <a:r>
                        <a:rPr lang="en-US" sz="1200" kern="100">
                          <a:effectLst/>
                        </a:rPr>
                        <a:t>quran.txt</a:t>
                      </a:r>
                      <a:endParaRPr lang="en-US" sz="1000" kern="100">
                        <a:effectLst/>
                        <a:latin typeface="Liberation Serif"/>
                        <a:ea typeface="Arial Unicode MS" panose="020B0604020202020204" pitchFamily="34" charset="-128"/>
                        <a:cs typeface="Mangal"/>
                      </a:endParaRPr>
                    </a:p>
                  </a:txBody>
                  <a:tcPr marL="68580" marR="68580" marT="0" marB="0"/>
                </a:tc>
                <a:extLst>
                  <a:ext uri="{0D108BD9-81ED-4DB2-BD59-A6C34878D82A}">
                    <a16:rowId xmlns:a16="http://schemas.microsoft.com/office/drawing/2014/main" val="1732733052"/>
                  </a:ext>
                </a:extLst>
              </a:tr>
              <a:tr h="495304">
                <a:tc>
                  <a:txBody>
                    <a:bodyPr/>
                    <a:lstStyle/>
                    <a:p>
                      <a:pPr marL="0" marR="0">
                        <a:lnSpc>
                          <a:spcPct val="200000"/>
                        </a:lnSpc>
                        <a:spcBef>
                          <a:spcPts val="0"/>
                        </a:spcBef>
                        <a:spcAft>
                          <a:spcPts val="0"/>
                        </a:spcAft>
                      </a:pPr>
                      <a:r>
                        <a:rPr lang="en-US" sz="1200" kern="100">
                          <a:effectLst/>
                        </a:rPr>
                        <a:t>11</a:t>
                      </a:r>
                      <a:endParaRPr lang="en-US" sz="1000" kern="100">
                        <a:effectLst/>
                        <a:latin typeface="Liberation Serif"/>
                        <a:ea typeface="Arial Unicode MS" panose="020B0604020202020204" pitchFamily="34" charset="-128"/>
                        <a:cs typeface="Mangal"/>
                      </a:endParaRPr>
                    </a:p>
                  </a:txBody>
                  <a:tcPr marL="68580" marR="68580" marT="0" marB="0"/>
                </a:tc>
                <a:tc>
                  <a:txBody>
                    <a:bodyPr/>
                    <a:lstStyle/>
                    <a:p>
                      <a:pPr marL="0" marR="0">
                        <a:lnSpc>
                          <a:spcPct val="200000"/>
                        </a:lnSpc>
                        <a:spcBef>
                          <a:spcPts val="0"/>
                        </a:spcBef>
                        <a:spcAft>
                          <a:spcPts val="0"/>
                        </a:spcAft>
                      </a:pPr>
                      <a:r>
                        <a:rPr lang="en-US" sz="1200" kern="100">
                          <a:effectLst/>
                        </a:rPr>
                        <a:t>Non-Diacritized Corpus</a:t>
                      </a:r>
                      <a:endParaRPr lang="en-US" sz="1000" kern="100">
                        <a:effectLst/>
                        <a:latin typeface="Liberation Serif"/>
                        <a:ea typeface="Arial Unicode MS" panose="020B0604020202020204" pitchFamily="34" charset="-128"/>
                        <a:cs typeface="Mangal"/>
                      </a:endParaRPr>
                    </a:p>
                  </a:txBody>
                  <a:tcPr marL="68580" marR="68580" marT="0" marB="0"/>
                </a:tc>
                <a:tc>
                  <a:txBody>
                    <a:bodyPr/>
                    <a:lstStyle/>
                    <a:p>
                      <a:pPr marL="0" marR="0">
                        <a:lnSpc>
                          <a:spcPct val="200000"/>
                        </a:lnSpc>
                        <a:spcBef>
                          <a:spcPts val="0"/>
                        </a:spcBef>
                        <a:spcAft>
                          <a:spcPts val="0"/>
                        </a:spcAft>
                      </a:pPr>
                      <a:r>
                        <a:rPr lang="en-US" sz="1200" kern="100">
                          <a:effectLst/>
                        </a:rPr>
                        <a:t>rdi.txt</a:t>
                      </a:r>
                      <a:endParaRPr lang="en-US" sz="1000" kern="100">
                        <a:effectLst/>
                        <a:latin typeface="Liberation Serif"/>
                        <a:ea typeface="Arial Unicode MS" panose="020B0604020202020204" pitchFamily="34" charset="-128"/>
                        <a:cs typeface="Mangal"/>
                      </a:endParaRPr>
                    </a:p>
                  </a:txBody>
                  <a:tcPr marL="68580" marR="68580" marT="0" marB="0"/>
                </a:tc>
                <a:extLst>
                  <a:ext uri="{0D108BD9-81ED-4DB2-BD59-A6C34878D82A}">
                    <a16:rowId xmlns:a16="http://schemas.microsoft.com/office/drawing/2014/main" val="1632790721"/>
                  </a:ext>
                </a:extLst>
              </a:tr>
              <a:tr h="495304">
                <a:tc>
                  <a:txBody>
                    <a:bodyPr/>
                    <a:lstStyle/>
                    <a:p>
                      <a:pPr marL="0" marR="0">
                        <a:lnSpc>
                          <a:spcPct val="200000"/>
                        </a:lnSpc>
                        <a:spcBef>
                          <a:spcPts val="0"/>
                        </a:spcBef>
                        <a:spcAft>
                          <a:spcPts val="0"/>
                        </a:spcAft>
                      </a:pPr>
                      <a:r>
                        <a:rPr lang="en-US" sz="1200" kern="100">
                          <a:effectLst/>
                        </a:rPr>
                        <a:t>12</a:t>
                      </a:r>
                      <a:endParaRPr lang="en-US" sz="1000" kern="100">
                        <a:effectLst/>
                        <a:latin typeface="Liberation Serif"/>
                        <a:ea typeface="Arial Unicode MS" panose="020B0604020202020204" pitchFamily="34" charset="-128"/>
                        <a:cs typeface="Mangal"/>
                      </a:endParaRPr>
                    </a:p>
                  </a:txBody>
                  <a:tcPr marL="68580" marR="68580" marT="0" marB="0"/>
                </a:tc>
                <a:tc>
                  <a:txBody>
                    <a:bodyPr/>
                    <a:lstStyle/>
                    <a:p>
                      <a:pPr marL="0" marR="0">
                        <a:lnSpc>
                          <a:spcPct val="200000"/>
                        </a:lnSpc>
                        <a:spcBef>
                          <a:spcPts val="0"/>
                        </a:spcBef>
                        <a:spcAft>
                          <a:spcPts val="0"/>
                        </a:spcAft>
                      </a:pPr>
                      <a:r>
                        <a:rPr lang="en-US" sz="1200" kern="100">
                          <a:effectLst/>
                        </a:rPr>
                        <a:t>Non-Diacritized Corpus</a:t>
                      </a:r>
                      <a:endParaRPr lang="en-US" sz="1000" kern="100">
                        <a:effectLst/>
                        <a:latin typeface="Liberation Serif"/>
                        <a:ea typeface="Arial Unicode MS" panose="020B0604020202020204" pitchFamily="34" charset="-128"/>
                        <a:cs typeface="Mangal"/>
                      </a:endParaRPr>
                    </a:p>
                  </a:txBody>
                  <a:tcPr marL="68580" marR="68580" marT="0" marB="0"/>
                </a:tc>
                <a:tc>
                  <a:txBody>
                    <a:bodyPr/>
                    <a:lstStyle/>
                    <a:p>
                      <a:pPr marL="0" marR="0">
                        <a:lnSpc>
                          <a:spcPct val="200000"/>
                        </a:lnSpc>
                        <a:spcBef>
                          <a:spcPts val="0"/>
                        </a:spcBef>
                        <a:spcAft>
                          <a:spcPts val="0"/>
                        </a:spcAft>
                      </a:pPr>
                      <a:r>
                        <a:rPr lang="en-US" sz="1200" kern="100">
                          <a:effectLst/>
                        </a:rPr>
                        <a:t>tweets.txt</a:t>
                      </a:r>
                      <a:endParaRPr lang="en-US" sz="1000" kern="100">
                        <a:effectLst/>
                        <a:latin typeface="Liberation Serif"/>
                        <a:ea typeface="Arial Unicode MS" panose="020B0604020202020204" pitchFamily="34" charset="-128"/>
                        <a:cs typeface="Mangal"/>
                      </a:endParaRPr>
                    </a:p>
                  </a:txBody>
                  <a:tcPr marL="68580" marR="68580" marT="0" marB="0"/>
                </a:tc>
                <a:extLst>
                  <a:ext uri="{0D108BD9-81ED-4DB2-BD59-A6C34878D82A}">
                    <a16:rowId xmlns:a16="http://schemas.microsoft.com/office/drawing/2014/main" val="3556160117"/>
                  </a:ext>
                </a:extLst>
              </a:tr>
              <a:tr h="495304">
                <a:tc>
                  <a:txBody>
                    <a:bodyPr/>
                    <a:lstStyle/>
                    <a:p>
                      <a:pPr marL="0" marR="0">
                        <a:lnSpc>
                          <a:spcPct val="200000"/>
                        </a:lnSpc>
                        <a:spcBef>
                          <a:spcPts val="0"/>
                        </a:spcBef>
                        <a:spcAft>
                          <a:spcPts val="0"/>
                        </a:spcAft>
                      </a:pPr>
                      <a:r>
                        <a:rPr lang="en-US" sz="1200" kern="100">
                          <a:effectLst/>
                        </a:rPr>
                        <a:t>13</a:t>
                      </a:r>
                      <a:endParaRPr lang="en-US" sz="1000" kern="100">
                        <a:effectLst/>
                        <a:latin typeface="Liberation Serif"/>
                        <a:ea typeface="Arial Unicode MS" panose="020B0604020202020204" pitchFamily="34" charset="-128"/>
                        <a:cs typeface="Mangal"/>
                      </a:endParaRPr>
                    </a:p>
                  </a:txBody>
                  <a:tcPr marL="68580" marR="68580" marT="0" marB="0"/>
                </a:tc>
                <a:tc>
                  <a:txBody>
                    <a:bodyPr/>
                    <a:lstStyle/>
                    <a:p>
                      <a:pPr marL="0" marR="0">
                        <a:lnSpc>
                          <a:spcPct val="200000"/>
                        </a:lnSpc>
                        <a:spcBef>
                          <a:spcPts val="0"/>
                        </a:spcBef>
                        <a:spcAft>
                          <a:spcPts val="0"/>
                        </a:spcAft>
                      </a:pPr>
                      <a:r>
                        <a:rPr lang="en-US" sz="1200" kern="100">
                          <a:effectLst/>
                        </a:rPr>
                        <a:t>Non-Diacritized Corpus</a:t>
                      </a:r>
                      <a:endParaRPr lang="en-US" sz="1000" kern="100">
                        <a:effectLst/>
                        <a:latin typeface="Liberation Serif"/>
                        <a:ea typeface="Arial Unicode MS" panose="020B0604020202020204" pitchFamily="34" charset="-128"/>
                        <a:cs typeface="Mangal"/>
                      </a:endParaRPr>
                    </a:p>
                  </a:txBody>
                  <a:tcPr marL="68580" marR="68580" marT="0" marB="0"/>
                </a:tc>
                <a:tc>
                  <a:txBody>
                    <a:bodyPr/>
                    <a:lstStyle/>
                    <a:p>
                      <a:pPr marL="0" marR="0">
                        <a:lnSpc>
                          <a:spcPct val="200000"/>
                        </a:lnSpc>
                        <a:spcBef>
                          <a:spcPts val="0"/>
                        </a:spcBef>
                        <a:spcAft>
                          <a:spcPts val="0"/>
                        </a:spcAft>
                      </a:pPr>
                      <a:r>
                        <a:rPr lang="en-US" sz="1200" kern="100">
                          <a:effectLst/>
                        </a:rPr>
                        <a:t>tweets-ann.txt</a:t>
                      </a:r>
                      <a:endParaRPr lang="en-US" sz="1000" kern="100">
                        <a:effectLst/>
                        <a:latin typeface="Liberation Serif"/>
                        <a:ea typeface="Arial Unicode MS" panose="020B0604020202020204" pitchFamily="34" charset="-128"/>
                        <a:cs typeface="Mangal"/>
                      </a:endParaRPr>
                    </a:p>
                  </a:txBody>
                  <a:tcPr marL="68580" marR="68580" marT="0" marB="0"/>
                </a:tc>
                <a:extLst>
                  <a:ext uri="{0D108BD9-81ED-4DB2-BD59-A6C34878D82A}">
                    <a16:rowId xmlns:a16="http://schemas.microsoft.com/office/drawing/2014/main" val="4132210600"/>
                  </a:ext>
                </a:extLst>
              </a:tr>
              <a:tr h="495304">
                <a:tc>
                  <a:txBody>
                    <a:bodyPr/>
                    <a:lstStyle/>
                    <a:p>
                      <a:pPr marL="0" marR="0">
                        <a:lnSpc>
                          <a:spcPct val="200000"/>
                        </a:lnSpc>
                        <a:spcBef>
                          <a:spcPts val="0"/>
                        </a:spcBef>
                        <a:spcAft>
                          <a:spcPts val="0"/>
                        </a:spcAft>
                      </a:pPr>
                      <a:r>
                        <a:rPr lang="en-US" sz="1200" kern="100">
                          <a:effectLst/>
                        </a:rPr>
                        <a:t>14</a:t>
                      </a:r>
                      <a:endParaRPr lang="en-US" sz="1000" kern="100">
                        <a:effectLst/>
                        <a:latin typeface="Liberation Serif"/>
                        <a:ea typeface="Arial Unicode MS" panose="020B0604020202020204" pitchFamily="34" charset="-128"/>
                        <a:cs typeface="Mangal"/>
                      </a:endParaRPr>
                    </a:p>
                  </a:txBody>
                  <a:tcPr marL="68580" marR="68580" marT="0" marB="0"/>
                </a:tc>
                <a:tc>
                  <a:txBody>
                    <a:bodyPr/>
                    <a:lstStyle/>
                    <a:p>
                      <a:pPr marL="0" marR="0">
                        <a:lnSpc>
                          <a:spcPct val="200000"/>
                        </a:lnSpc>
                        <a:spcBef>
                          <a:spcPts val="0"/>
                        </a:spcBef>
                        <a:spcAft>
                          <a:spcPts val="0"/>
                        </a:spcAft>
                      </a:pPr>
                      <a:r>
                        <a:rPr lang="en-US" sz="1200" kern="100">
                          <a:effectLst/>
                        </a:rPr>
                        <a:t>Non-Diacritized Corpus</a:t>
                      </a:r>
                      <a:endParaRPr lang="en-US" sz="1000" kern="100">
                        <a:effectLst/>
                        <a:latin typeface="Liberation Serif"/>
                        <a:ea typeface="Arial Unicode MS" panose="020B0604020202020204" pitchFamily="34" charset="-128"/>
                        <a:cs typeface="Mangal"/>
                      </a:endParaRPr>
                    </a:p>
                  </a:txBody>
                  <a:tcPr marL="68580" marR="68580" marT="0" marB="0"/>
                </a:tc>
                <a:tc>
                  <a:txBody>
                    <a:bodyPr/>
                    <a:lstStyle/>
                    <a:p>
                      <a:pPr marL="0" marR="0">
                        <a:lnSpc>
                          <a:spcPct val="200000"/>
                        </a:lnSpc>
                        <a:spcBef>
                          <a:spcPts val="0"/>
                        </a:spcBef>
                        <a:spcAft>
                          <a:spcPts val="0"/>
                        </a:spcAft>
                      </a:pPr>
                      <a:r>
                        <a:rPr lang="en-US" sz="1200" kern="100">
                          <a:effectLst/>
                        </a:rPr>
                        <a:t>watan100.txt</a:t>
                      </a:r>
                      <a:endParaRPr lang="en-US" sz="1000" kern="100">
                        <a:effectLst/>
                        <a:latin typeface="Liberation Serif"/>
                        <a:ea typeface="Arial Unicode MS" panose="020B0604020202020204" pitchFamily="34" charset="-128"/>
                        <a:cs typeface="Mangal"/>
                      </a:endParaRPr>
                    </a:p>
                  </a:txBody>
                  <a:tcPr marL="68580" marR="68580" marT="0" marB="0"/>
                </a:tc>
                <a:extLst>
                  <a:ext uri="{0D108BD9-81ED-4DB2-BD59-A6C34878D82A}">
                    <a16:rowId xmlns:a16="http://schemas.microsoft.com/office/drawing/2014/main" val="3936129483"/>
                  </a:ext>
                </a:extLst>
              </a:tr>
              <a:tr h="495304">
                <a:tc>
                  <a:txBody>
                    <a:bodyPr/>
                    <a:lstStyle/>
                    <a:p>
                      <a:pPr marL="0" marR="0">
                        <a:lnSpc>
                          <a:spcPct val="200000"/>
                        </a:lnSpc>
                        <a:spcBef>
                          <a:spcPts val="0"/>
                        </a:spcBef>
                        <a:spcAft>
                          <a:spcPts val="0"/>
                        </a:spcAft>
                      </a:pPr>
                      <a:r>
                        <a:rPr lang="en-US" sz="1200" kern="100">
                          <a:effectLst/>
                        </a:rPr>
                        <a:t>15</a:t>
                      </a:r>
                      <a:endParaRPr lang="en-US" sz="1000" kern="100">
                        <a:effectLst/>
                        <a:latin typeface="Liberation Serif"/>
                        <a:ea typeface="Arial Unicode MS" panose="020B0604020202020204" pitchFamily="34" charset="-128"/>
                        <a:cs typeface="Mangal"/>
                      </a:endParaRPr>
                    </a:p>
                  </a:txBody>
                  <a:tcPr marL="68580" marR="68580" marT="0" marB="0"/>
                </a:tc>
                <a:tc>
                  <a:txBody>
                    <a:bodyPr/>
                    <a:lstStyle/>
                    <a:p>
                      <a:pPr marL="0" marR="0">
                        <a:lnSpc>
                          <a:spcPct val="200000"/>
                        </a:lnSpc>
                        <a:spcBef>
                          <a:spcPts val="0"/>
                        </a:spcBef>
                        <a:spcAft>
                          <a:spcPts val="0"/>
                        </a:spcAft>
                      </a:pPr>
                      <a:r>
                        <a:rPr lang="en-US" sz="1200" kern="100">
                          <a:effectLst/>
                        </a:rPr>
                        <a:t>Non-Diacritized Corpus</a:t>
                      </a:r>
                      <a:endParaRPr lang="en-US" sz="1000" kern="100">
                        <a:effectLst/>
                        <a:latin typeface="Liberation Serif"/>
                        <a:ea typeface="Arial Unicode MS" panose="020B0604020202020204" pitchFamily="34" charset="-128"/>
                        <a:cs typeface="Mangal"/>
                      </a:endParaRPr>
                    </a:p>
                  </a:txBody>
                  <a:tcPr marL="68580" marR="68580" marT="0" marB="0"/>
                </a:tc>
                <a:tc>
                  <a:txBody>
                    <a:bodyPr/>
                    <a:lstStyle/>
                    <a:p>
                      <a:pPr marL="0" marR="0">
                        <a:lnSpc>
                          <a:spcPct val="200000"/>
                        </a:lnSpc>
                        <a:spcBef>
                          <a:spcPts val="0"/>
                        </a:spcBef>
                        <a:spcAft>
                          <a:spcPts val="0"/>
                        </a:spcAft>
                      </a:pPr>
                      <a:r>
                        <a:rPr lang="en-US" sz="1200" kern="100" dirty="0">
                          <a:effectLst/>
                        </a:rPr>
                        <a:t>tweets-sharp.txt</a:t>
                      </a:r>
                      <a:endParaRPr lang="en-US" sz="1000" kern="100" dirty="0">
                        <a:effectLst/>
                        <a:latin typeface="Liberation Serif"/>
                        <a:ea typeface="Arial Unicode MS" panose="020B0604020202020204" pitchFamily="34" charset="-128"/>
                        <a:cs typeface="Mangal"/>
                      </a:endParaRPr>
                    </a:p>
                  </a:txBody>
                  <a:tcPr marL="68580" marR="68580" marT="0" marB="0"/>
                </a:tc>
                <a:extLst>
                  <a:ext uri="{0D108BD9-81ED-4DB2-BD59-A6C34878D82A}">
                    <a16:rowId xmlns:a16="http://schemas.microsoft.com/office/drawing/2014/main" val="3926348084"/>
                  </a:ext>
                </a:extLst>
              </a:tr>
              <a:tr h="495304">
                <a:tc>
                  <a:txBody>
                    <a:bodyPr/>
                    <a:lstStyle/>
                    <a:p>
                      <a:pPr marL="0" marR="0">
                        <a:lnSpc>
                          <a:spcPct val="200000"/>
                        </a:lnSpc>
                        <a:spcBef>
                          <a:spcPts val="0"/>
                        </a:spcBef>
                        <a:spcAft>
                          <a:spcPts val="0"/>
                        </a:spcAft>
                      </a:pPr>
                      <a:r>
                        <a:rPr lang="en-US" sz="1200" kern="100">
                          <a:effectLst/>
                        </a:rPr>
                        <a:t>16</a:t>
                      </a:r>
                      <a:endParaRPr lang="en-US" sz="1000" kern="100">
                        <a:effectLst/>
                        <a:latin typeface="Liberation Serif"/>
                        <a:ea typeface="Arial Unicode MS" panose="020B0604020202020204" pitchFamily="34" charset="-128"/>
                        <a:cs typeface="Mangal"/>
                      </a:endParaRPr>
                    </a:p>
                  </a:txBody>
                  <a:tcPr marL="68580" marR="68580" marT="0" marB="0"/>
                </a:tc>
                <a:tc>
                  <a:txBody>
                    <a:bodyPr/>
                    <a:lstStyle/>
                    <a:p>
                      <a:pPr marL="0" marR="0">
                        <a:lnSpc>
                          <a:spcPct val="200000"/>
                        </a:lnSpc>
                        <a:spcBef>
                          <a:spcPts val="0"/>
                        </a:spcBef>
                        <a:spcAft>
                          <a:spcPts val="0"/>
                        </a:spcAft>
                      </a:pPr>
                      <a:r>
                        <a:rPr lang="en-US" sz="1200" kern="100">
                          <a:effectLst/>
                        </a:rPr>
                        <a:t>Non-Diacritized Corpus</a:t>
                      </a:r>
                      <a:endParaRPr lang="en-US" sz="1000" kern="100">
                        <a:effectLst/>
                        <a:latin typeface="Liberation Serif"/>
                        <a:ea typeface="Arial Unicode MS" panose="020B0604020202020204" pitchFamily="34" charset="-128"/>
                        <a:cs typeface="Mangal"/>
                      </a:endParaRPr>
                    </a:p>
                  </a:txBody>
                  <a:tcPr marL="68580" marR="68580" marT="0" marB="0"/>
                </a:tc>
                <a:tc>
                  <a:txBody>
                    <a:bodyPr/>
                    <a:lstStyle/>
                    <a:p>
                      <a:pPr marL="0" marR="0">
                        <a:lnSpc>
                          <a:spcPct val="200000"/>
                        </a:lnSpc>
                        <a:spcBef>
                          <a:spcPts val="0"/>
                        </a:spcBef>
                        <a:spcAft>
                          <a:spcPts val="0"/>
                        </a:spcAft>
                      </a:pPr>
                      <a:r>
                        <a:rPr lang="en-US" sz="1200" kern="100">
                          <a:effectLst/>
                        </a:rPr>
                        <a:t>WikiNewsTruth.txt</a:t>
                      </a:r>
                      <a:endParaRPr lang="en-US" sz="1000" kern="100">
                        <a:effectLst/>
                        <a:latin typeface="Liberation Serif"/>
                        <a:ea typeface="Arial Unicode MS" panose="020B0604020202020204" pitchFamily="34" charset="-128"/>
                        <a:cs typeface="Mangal"/>
                      </a:endParaRPr>
                    </a:p>
                  </a:txBody>
                  <a:tcPr marL="68580" marR="68580" marT="0" marB="0"/>
                </a:tc>
                <a:extLst>
                  <a:ext uri="{0D108BD9-81ED-4DB2-BD59-A6C34878D82A}">
                    <a16:rowId xmlns:a16="http://schemas.microsoft.com/office/drawing/2014/main" val="119433910"/>
                  </a:ext>
                </a:extLst>
              </a:tr>
              <a:tr h="342105">
                <a:tc>
                  <a:txBody>
                    <a:bodyPr/>
                    <a:lstStyle/>
                    <a:p>
                      <a:pPr marL="0" marR="0">
                        <a:lnSpc>
                          <a:spcPct val="200000"/>
                        </a:lnSpc>
                        <a:spcBef>
                          <a:spcPts val="0"/>
                        </a:spcBef>
                        <a:spcAft>
                          <a:spcPts val="0"/>
                        </a:spcAft>
                      </a:pPr>
                      <a:r>
                        <a:rPr lang="en-US" sz="1200" kern="100">
                          <a:effectLst/>
                        </a:rPr>
                        <a:t>17</a:t>
                      </a:r>
                      <a:endParaRPr lang="en-US" sz="1000" kern="100">
                        <a:effectLst/>
                        <a:latin typeface="Liberation Serif"/>
                        <a:ea typeface="Arial Unicode MS" panose="020B0604020202020204" pitchFamily="34" charset="-128"/>
                        <a:cs typeface="Mangal"/>
                      </a:endParaRPr>
                    </a:p>
                  </a:txBody>
                  <a:tcPr marL="68580" marR="68580" marT="0" marB="0"/>
                </a:tc>
                <a:tc>
                  <a:txBody>
                    <a:bodyPr/>
                    <a:lstStyle/>
                    <a:p>
                      <a:pPr marL="0" marR="0">
                        <a:lnSpc>
                          <a:spcPct val="200000"/>
                        </a:lnSpc>
                        <a:spcBef>
                          <a:spcPts val="0"/>
                        </a:spcBef>
                        <a:spcAft>
                          <a:spcPts val="0"/>
                        </a:spcAft>
                      </a:pPr>
                      <a:r>
                        <a:rPr lang="en-US" sz="1200" kern="100">
                          <a:effectLst/>
                        </a:rPr>
                        <a:t>Diacritized Corpus</a:t>
                      </a:r>
                      <a:endParaRPr lang="en-US" sz="1000" kern="100">
                        <a:effectLst/>
                        <a:latin typeface="Liberation Serif"/>
                        <a:ea typeface="Arial Unicode MS" panose="020B0604020202020204" pitchFamily="34" charset="-128"/>
                        <a:cs typeface="Mangal"/>
                      </a:endParaRPr>
                    </a:p>
                  </a:txBody>
                  <a:tcPr marL="68580" marR="68580" marT="0" marB="0"/>
                </a:tc>
                <a:tc>
                  <a:txBody>
                    <a:bodyPr/>
                    <a:lstStyle/>
                    <a:p>
                      <a:pPr marL="0" marR="0">
                        <a:lnSpc>
                          <a:spcPct val="200000"/>
                        </a:lnSpc>
                        <a:spcBef>
                          <a:spcPts val="0"/>
                        </a:spcBef>
                        <a:spcAft>
                          <a:spcPts val="0"/>
                        </a:spcAft>
                      </a:pPr>
                      <a:r>
                        <a:rPr lang="en-US" sz="1100" kern="100" dirty="0">
                          <a:effectLst/>
                        </a:rPr>
                        <a:t>watan-diac.txt</a:t>
                      </a:r>
                      <a:endParaRPr lang="en-US" sz="1000" kern="100" dirty="0">
                        <a:effectLst/>
                        <a:latin typeface="Liberation Serif"/>
                        <a:ea typeface="Arial Unicode MS" panose="020B0604020202020204" pitchFamily="34" charset="-128"/>
                        <a:cs typeface="Mangal"/>
                      </a:endParaRPr>
                    </a:p>
                  </a:txBody>
                  <a:tcPr marL="68580" marR="68580" marT="0" marB="0"/>
                </a:tc>
                <a:extLst>
                  <a:ext uri="{0D108BD9-81ED-4DB2-BD59-A6C34878D82A}">
                    <a16:rowId xmlns:a16="http://schemas.microsoft.com/office/drawing/2014/main" val="2255682419"/>
                  </a:ext>
                </a:extLst>
              </a:tr>
            </a:tbl>
          </a:graphicData>
        </a:graphic>
      </p:graphicFrame>
      <p:pic>
        <p:nvPicPr>
          <p:cNvPr id="3" name="Picture 2"/>
          <p:cNvPicPr>
            <a:picLocks noChangeAspect="1"/>
          </p:cNvPicPr>
          <p:nvPr/>
        </p:nvPicPr>
        <p:blipFill>
          <a:blip r:embed="rId3"/>
          <a:stretch>
            <a:fillRect/>
          </a:stretch>
        </p:blipFill>
        <p:spPr>
          <a:xfrm>
            <a:off x="1128192" y="5060953"/>
            <a:ext cx="2476500" cy="1295400"/>
          </a:xfrm>
          <a:prstGeom prst="rect">
            <a:avLst/>
          </a:prstGeom>
        </p:spPr>
      </p:pic>
    </p:spTree>
    <p:extLst>
      <p:ext uri="{BB962C8B-B14F-4D97-AF65-F5344CB8AC3E}">
        <p14:creationId xmlns:p14="http://schemas.microsoft.com/office/powerpoint/2010/main" val="1825523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5065" y="406399"/>
            <a:ext cx="5949245" cy="666045"/>
          </a:xfrm>
          <a:noFill/>
        </p:spPr>
        <p:txBody>
          <a:bodyPr>
            <a:noAutofit/>
          </a:bodyPr>
          <a:lstStyle/>
          <a:p>
            <a:pPr algn="ctr"/>
            <a:r>
              <a:rPr lang="en-US" sz="2800" dirty="0" smtClean="0"/>
              <a:t>Exploratory Data Analysis</a:t>
            </a:r>
            <a:endParaRPr lang="en-US" sz="2800" dirty="0"/>
          </a:p>
        </p:txBody>
      </p:sp>
      <p:sp>
        <p:nvSpPr>
          <p:cNvPr id="6" name="Date Placeholder 5"/>
          <p:cNvSpPr>
            <a:spLocks noGrp="1"/>
          </p:cNvSpPr>
          <p:nvPr>
            <p:ph type="dt" sz="half" idx="10"/>
          </p:nvPr>
        </p:nvSpPr>
        <p:spPr/>
        <p:txBody>
          <a:bodyPr/>
          <a:lstStyle/>
          <a:p>
            <a:fld id="{94A2EFDA-0F89-4B1E-A6AF-C249CD50894D}" type="datetime1">
              <a:rPr lang="en-US" smtClean="0"/>
              <a:t>6/12/2020</a:t>
            </a:fld>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13</a:t>
            </a:fld>
            <a:endParaRPr lang="en-US" dirty="0"/>
          </a:p>
        </p:txBody>
      </p:sp>
      <p:sp>
        <p:nvSpPr>
          <p:cNvPr id="4" name="Rectangle 3"/>
          <p:cNvSpPr/>
          <p:nvPr/>
        </p:nvSpPr>
        <p:spPr>
          <a:xfrm>
            <a:off x="913284" y="1975580"/>
            <a:ext cx="6096000" cy="2308324"/>
          </a:xfrm>
          <a:prstGeom prst="rect">
            <a:avLst/>
          </a:prstGeom>
        </p:spPr>
        <p:txBody>
          <a:bodyPr>
            <a:spAutoFit/>
          </a:bodyPr>
          <a:lstStyle/>
          <a:p>
            <a:r>
              <a:rPr lang="en-US" b="1" dirty="0">
                <a:solidFill>
                  <a:srgbClr val="0000FF"/>
                </a:solidFill>
                <a:latin typeface="Courier New" panose="02070309020205020404" pitchFamily="49" charset="0"/>
              </a:rPr>
              <a:t>select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count</a:t>
            </a:r>
            <a:r>
              <a:rPr lang="en-US" dirty="0">
                <a:solidFill>
                  <a:srgbClr val="000000"/>
                </a:solidFill>
                <a:latin typeface="Courier New" panose="02070309020205020404" pitchFamily="49" charset="0"/>
              </a:rPr>
              <a:t> </a:t>
            </a:r>
            <a:r>
              <a:rPr lang="en-US" dirty="0">
                <a:solidFill>
                  <a:srgbClr val="FF0000"/>
                </a:solidFill>
                <a:latin typeface="Courier New" panose="02070309020205020404" pitchFamily="49" charset="0"/>
              </a:rPr>
              <a:t>(</a:t>
            </a:r>
            <a:r>
              <a:rPr lang="en-US" dirty="0">
                <a:solidFill>
                  <a:srgbClr val="000000"/>
                </a:solidFill>
                <a:latin typeface="Courier New" panose="02070309020205020404" pitchFamily="49" charset="0"/>
              </a:rPr>
              <a:t>word</a:t>
            </a:r>
            <a:r>
              <a:rPr lang="en-US" dirty="0">
                <a:solidFill>
                  <a:srgbClr val="FF000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word_len</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from</a:t>
            </a:r>
            <a:r>
              <a:rPr lang="en-US" dirty="0">
                <a:solidFill>
                  <a:srgbClr val="000000"/>
                </a:solidFill>
                <a:latin typeface="Courier New" panose="02070309020205020404" pitchFamily="49" charset="0"/>
              </a:rPr>
              <a:t> </a:t>
            </a:r>
            <a:r>
              <a:rPr lang="en-US" dirty="0">
                <a:solidFill>
                  <a:srgbClr val="FF000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b="1" dirty="0">
                <a:solidFill>
                  <a:srgbClr val="0000FF"/>
                </a:solidFill>
                <a:latin typeface="Courier New" panose="02070309020205020404" pitchFamily="49" charset="0"/>
              </a:rPr>
              <a:t>SELECT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word_seq</a:t>
            </a:r>
            <a:r>
              <a:rPr lang="en-US" dirty="0">
                <a:solidFill>
                  <a:srgbClr val="FF0000"/>
                </a:solidFill>
                <a:latin typeface="Courier New" panose="02070309020205020404" pitchFamily="49" charset="0"/>
              </a:rPr>
              <a:t>,</a:t>
            </a:r>
            <a:r>
              <a:rPr lang="en-US" dirty="0">
                <a:solidFill>
                  <a:srgbClr val="000000"/>
                </a:solidFill>
                <a:latin typeface="Courier New" panose="02070309020205020404" pitchFamily="49" charset="0"/>
              </a:rPr>
              <a:t> word</a:t>
            </a:r>
            <a:r>
              <a:rPr lang="en-US" dirty="0">
                <a:solidFill>
                  <a:srgbClr val="FF000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LENGTH</a:t>
            </a:r>
            <a:r>
              <a:rPr lang="en-US" dirty="0">
                <a:solidFill>
                  <a:srgbClr val="FF0000"/>
                </a:solidFill>
                <a:latin typeface="Courier New" panose="02070309020205020404" pitchFamily="49" charset="0"/>
              </a:rPr>
              <a:t>(</a:t>
            </a:r>
            <a:r>
              <a:rPr lang="en-US" dirty="0">
                <a:solidFill>
                  <a:srgbClr val="000000"/>
                </a:solidFill>
                <a:latin typeface="Courier New" panose="02070309020205020404" pitchFamily="49" charset="0"/>
              </a:rPr>
              <a:t>word</a:t>
            </a:r>
            <a:r>
              <a:rPr lang="en-US" dirty="0">
                <a:solidFill>
                  <a:srgbClr val="FF000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word_len</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FROM</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lrt_corpus_filtered</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FF000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where</a:t>
            </a:r>
            <a:r>
              <a:rPr lang="en-US" dirty="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word_len</a:t>
            </a:r>
            <a:r>
              <a:rPr lang="en-US" dirty="0">
                <a:solidFill>
                  <a:srgbClr val="FF0000"/>
                </a:solidFill>
                <a:latin typeface="Courier New" panose="02070309020205020404" pitchFamily="49" charset="0"/>
              </a:rPr>
              <a:t> </a:t>
            </a:r>
            <a:r>
              <a:rPr lang="en-US" dirty="0" smtClean="0">
                <a:solidFill>
                  <a:srgbClr val="FF0000"/>
                </a:solidFill>
                <a:latin typeface="Courier New" panose="02070309020205020404" pitchFamily="49" charset="0"/>
              </a:rPr>
              <a:t>(9,8,…,3)</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group</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by</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word_len</a:t>
            </a:r>
            <a:endParaRPr lang="en-US" dirty="0"/>
          </a:p>
        </p:txBody>
      </p:sp>
      <p:pic>
        <p:nvPicPr>
          <p:cNvPr id="5" name="Picture 4"/>
          <p:cNvPicPr>
            <a:picLocks noChangeAspect="1"/>
          </p:cNvPicPr>
          <p:nvPr/>
        </p:nvPicPr>
        <p:blipFill>
          <a:blip r:embed="rId2"/>
          <a:stretch>
            <a:fillRect/>
          </a:stretch>
        </p:blipFill>
        <p:spPr>
          <a:xfrm>
            <a:off x="7880350" y="1975580"/>
            <a:ext cx="1714500" cy="1743075"/>
          </a:xfrm>
          <a:prstGeom prst="rect">
            <a:avLst/>
          </a:prstGeom>
        </p:spPr>
      </p:pic>
    </p:spTree>
    <p:extLst>
      <p:ext uri="{BB962C8B-B14F-4D97-AF65-F5344CB8AC3E}">
        <p14:creationId xmlns:p14="http://schemas.microsoft.com/office/powerpoint/2010/main" val="26473172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5065" y="406399"/>
            <a:ext cx="5949245" cy="666045"/>
          </a:xfrm>
          <a:noFill/>
        </p:spPr>
        <p:txBody>
          <a:bodyPr>
            <a:noAutofit/>
          </a:bodyPr>
          <a:lstStyle/>
          <a:p>
            <a:pPr algn="ctr"/>
            <a:r>
              <a:rPr lang="en-US" sz="2800" dirty="0" smtClean="0"/>
              <a:t>Exploratory Data Analysis</a:t>
            </a:r>
            <a:endParaRPr lang="en-US" sz="2800" dirty="0"/>
          </a:p>
        </p:txBody>
      </p:sp>
      <p:sp>
        <p:nvSpPr>
          <p:cNvPr id="6" name="Date Placeholder 5"/>
          <p:cNvSpPr>
            <a:spLocks noGrp="1"/>
          </p:cNvSpPr>
          <p:nvPr>
            <p:ph type="dt" sz="half" idx="10"/>
          </p:nvPr>
        </p:nvSpPr>
        <p:spPr/>
        <p:txBody>
          <a:bodyPr/>
          <a:lstStyle/>
          <a:p>
            <a:fld id="{94A2EFDA-0F89-4B1E-A6AF-C249CD50894D}" type="datetime1">
              <a:rPr lang="en-US" smtClean="0"/>
              <a:t>6/12/2020</a:t>
            </a:fld>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14</a:t>
            </a:fld>
            <a:endParaRPr lang="en-US" dirty="0"/>
          </a:p>
        </p:txBody>
      </p:sp>
      <p:pic>
        <p:nvPicPr>
          <p:cNvPr id="3" name="Picture 2"/>
          <p:cNvPicPr>
            <a:picLocks noChangeAspect="1"/>
          </p:cNvPicPr>
          <p:nvPr/>
        </p:nvPicPr>
        <p:blipFill>
          <a:blip r:embed="rId2"/>
          <a:stretch>
            <a:fillRect/>
          </a:stretch>
        </p:blipFill>
        <p:spPr>
          <a:xfrm>
            <a:off x="958416" y="1970117"/>
            <a:ext cx="2162175" cy="4114800"/>
          </a:xfrm>
          <a:prstGeom prst="rect">
            <a:avLst/>
          </a:prstGeom>
        </p:spPr>
      </p:pic>
      <p:pic>
        <p:nvPicPr>
          <p:cNvPr id="9" name="Picture 8"/>
          <p:cNvPicPr>
            <a:picLocks noChangeAspect="1"/>
          </p:cNvPicPr>
          <p:nvPr/>
        </p:nvPicPr>
        <p:blipFill>
          <a:blip r:embed="rId3"/>
          <a:stretch>
            <a:fillRect/>
          </a:stretch>
        </p:blipFill>
        <p:spPr>
          <a:xfrm>
            <a:off x="4257558" y="1970117"/>
            <a:ext cx="2076450" cy="3771900"/>
          </a:xfrm>
          <a:prstGeom prst="rect">
            <a:avLst/>
          </a:prstGeom>
        </p:spPr>
      </p:pic>
      <p:pic>
        <p:nvPicPr>
          <p:cNvPr id="11" name="Picture 10"/>
          <p:cNvPicPr>
            <a:picLocks noChangeAspect="1"/>
          </p:cNvPicPr>
          <p:nvPr/>
        </p:nvPicPr>
        <p:blipFill>
          <a:blip r:embed="rId4"/>
          <a:stretch>
            <a:fillRect/>
          </a:stretch>
        </p:blipFill>
        <p:spPr>
          <a:xfrm>
            <a:off x="7207135" y="1970117"/>
            <a:ext cx="2133600" cy="3781425"/>
          </a:xfrm>
          <a:prstGeom prst="rect">
            <a:avLst/>
          </a:prstGeom>
        </p:spPr>
      </p:pic>
    </p:spTree>
    <p:extLst>
      <p:ext uri="{BB962C8B-B14F-4D97-AF65-F5344CB8AC3E}">
        <p14:creationId xmlns:p14="http://schemas.microsoft.com/office/powerpoint/2010/main" val="14736128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798" y="1736231"/>
            <a:ext cx="10994760" cy="1895243"/>
          </a:xfrm>
        </p:spPr>
        <p:txBody>
          <a:bodyPr/>
          <a:lstStyle/>
          <a:p>
            <a:pPr marL="0" indent="0">
              <a:buNone/>
            </a:pPr>
            <a:r>
              <a:rPr lang="en-US" sz="2000" dirty="0" smtClean="0"/>
              <a:t>Prove of concept od delivered throughput were tested by:</a:t>
            </a:r>
            <a:endParaRPr lang="en-US" sz="2000" dirty="0"/>
          </a:p>
          <a:p>
            <a:pPr marL="742933" lvl="2" indent="-342892"/>
            <a:r>
              <a:rPr lang="en-US" sz="1600" dirty="0" err="1" smtClean="0"/>
              <a:t>Geneating</a:t>
            </a:r>
            <a:r>
              <a:rPr lang="en-US" sz="1600" dirty="0" smtClean="0"/>
              <a:t> random LRT exams</a:t>
            </a:r>
            <a:r>
              <a:rPr lang="en-US" sz="1600" dirty="0" smtClean="0"/>
              <a:t>.</a:t>
            </a:r>
            <a:endParaRPr lang="en-US" sz="1600" dirty="0" smtClean="0"/>
          </a:p>
          <a:p>
            <a:pPr marL="742933" lvl="2" indent="-342892"/>
            <a:r>
              <a:rPr lang="en-US" sz="1600" dirty="0" smtClean="0"/>
              <a:t>Mixing real words &amp; non-words (10*20) web application using Oracle APEX frameworks.</a:t>
            </a:r>
            <a:endParaRPr lang="en-US" sz="1600" dirty="0"/>
          </a:p>
          <a:p>
            <a:pPr marL="742933" lvl="2" indent="-342892"/>
            <a:r>
              <a:rPr lang="en-US" sz="1600" dirty="0" smtClean="0"/>
              <a:t>Generate random Arabic LRT exam for each exam session. </a:t>
            </a:r>
            <a:endParaRPr lang="en-US" sz="1600" dirty="0"/>
          </a:p>
          <a:p>
            <a:pPr marL="742933" lvl="2" indent="-342892"/>
            <a:r>
              <a:rPr lang="en-US" sz="1600" dirty="0" smtClean="0"/>
              <a:t>Target students are 7-9 years </a:t>
            </a:r>
            <a:endParaRPr lang="en-US" sz="1600" dirty="0"/>
          </a:p>
          <a:p>
            <a:pPr marL="742933" lvl="2" indent="-342892"/>
            <a:r>
              <a:rPr lang="en-US" sz="1600" dirty="0" smtClean="0"/>
              <a:t>Comparing student LRT rates with actual rate of student as being evaluated in the real course.</a:t>
            </a:r>
            <a:endParaRPr lang="en-US" sz="1600" dirty="0"/>
          </a:p>
          <a:p>
            <a:endParaRPr lang="en-US" dirty="0"/>
          </a:p>
        </p:txBody>
      </p:sp>
      <p:sp>
        <p:nvSpPr>
          <p:cNvPr id="4" name="Date Placeholder 3"/>
          <p:cNvSpPr>
            <a:spLocks noGrp="1"/>
          </p:cNvSpPr>
          <p:nvPr>
            <p:ph type="dt" sz="half" idx="10"/>
          </p:nvPr>
        </p:nvSpPr>
        <p:spPr/>
        <p:txBody>
          <a:bodyPr/>
          <a:lstStyle/>
          <a:p>
            <a:fld id="{8CE0489A-28C6-4BFA-BFBA-9207207516C1}" type="datetime1">
              <a:rPr lang="en-US" smtClean="0"/>
              <a:t>6/12/2020</a:t>
            </a:fld>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15</a:t>
            </a:fld>
            <a:endParaRPr lang="en-US" dirty="0"/>
          </a:p>
        </p:txBody>
      </p:sp>
      <p:sp>
        <p:nvSpPr>
          <p:cNvPr id="6" name="Title 5"/>
          <p:cNvSpPr>
            <a:spLocks noGrp="1"/>
          </p:cNvSpPr>
          <p:nvPr>
            <p:ph type="title"/>
          </p:nvPr>
        </p:nvSpPr>
        <p:spPr>
          <a:xfrm>
            <a:off x="5930536" y="374902"/>
            <a:ext cx="5662843" cy="814427"/>
          </a:xfrm>
        </p:spPr>
        <p:txBody>
          <a:bodyPr>
            <a:normAutofit/>
          </a:bodyPr>
          <a:lstStyle/>
          <a:p>
            <a:pPr algn="ctr"/>
            <a:r>
              <a:rPr lang="en-US" sz="2800" dirty="0" smtClean="0"/>
              <a:t>Experiments</a:t>
            </a:r>
            <a:r>
              <a:rPr lang="en-US" sz="3200" dirty="0" smtClean="0"/>
              <a:t> &amp; Results</a:t>
            </a:r>
            <a:endParaRPr lang="en-US" sz="3200" dirty="0"/>
          </a:p>
        </p:txBody>
      </p:sp>
      <p:pic>
        <p:nvPicPr>
          <p:cNvPr id="2" name="Picture 1"/>
          <p:cNvPicPr>
            <a:picLocks noChangeAspect="1"/>
          </p:cNvPicPr>
          <p:nvPr/>
        </p:nvPicPr>
        <p:blipFill>
          <a:blip r:embed="rId3"/>
          <a:stretch>
            <a:fillRect/>
          </a:stretch>
        </p:blipFill>
        <p:spPr>
          <a:xfrm>
            <a:off x="9180945" y="2107474"/>
            <a:ext cx="2619375" cy="3048000"/>
          </a:xfrm>
          <a:prstGeom prst="rect">
            <a:avLst/>
          </a:prstGeom>
        </p:spPr>
      </p:pic>
    </p:spTree>
    <p:extLst>
      <p:ext uri="{BB962C8B-B14F-4D97-AF65-F5344CB8AC3E}">
        <p14:creationId xmlns:p14="http://schemas.microsoft.com/office/powerpoint/2010/main" val="25310168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CE0489A-28C6-4BFA-BFBA-9207207516C1}" type="datetime1">
              <a:rPr lang="en-US" smtClean="0"/>
              <a:t>6/12/2020</a:t>
            </a:fld>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16</a:t>
            </a:fld>
            <a:endParaRPr lang="en-US" dirty="0"/>
          </a:p>
        </p:txBody>
      </p:sp>
      <p:sp>
        <p:nvSpPr>
          <p:cNvPr id="6" name="Title 5"/>
          <p:cNvSpPr>
            <a:spLocks noGrp="1"/>
          </p:cNvSpPr>
          <p:nvPr>
            <p:ph type="title"/>
          </p:nvPr>
        </p:nvSpPr>
        <p:spPr>
          <a:xfrm>
            <a:off x="5930536" y="374902"/>
            <a:ext cx="5662843" cy="814427"/>
          </a:xfrm>
        </p:spPr>
        <p:txBody>
          <a:bodyPr>
            <a:normAutofit/>
          </a:bodyPr>
          <a:lstStyle/>
          <a:p>
            <a:pPr algn="ctr"/>
            <a:r>
              <a:rPr lang="en-US" sz="2800" dirty="0" smtClean="0"/>
              <a:t>Experiments</a:t>
            </a:r>
            <a:r>
              <a:rPr lang="en-US" sz="3200" dirty="0" smtClean="0"/>
              <a:t> &amp; Results</a:t>
            </a:r>
            <a:endParaRPr lang="en-US" sz="3200" dirty="0"/>
          </a:p>
        </p:txBody>
      </p:sp>
      <p:pic>
        <p:nvPicPr>
          <p:cNvPr id="8" name="Content Placeholder 7"/>
          <p:cNvPicPr>
            <a:picLocks noGrp="1" noChangeAspect="1"/>
          </p:cNvPicPr>
          <p:nvPr>
            <p:ph idx="1"/>
          </p:nvPr>
        </p:nvPicPr>
        <p:blipFill>
          <a:blip r:embed="rId3"/>
          <a:stretch>
            <a:fillRect/>
          </a:stretch>
        </p:blipFill>
        <p:spPr>
          <a:xfrm>
            <a:off x="482019" y="1464021"/>
            <a:ext cx="4910291" cy="4683125"/>
          </a:xfrm>
          <a:prstGeom prst="rect">
            <a:avLst/>
          </a:prstGeom>
        </p:spPr>
      </p:pic>
      <p:pic>
        <p:nvPicPr>
          <p:cNvPr id="9" name="Picture 8"/>
          <p:cNvPicPr>
            <a:picLocks noChangeAspect="1"/>
          </p:cNvPicPr>
          <p:nvPr/>
        </p:nvPicPr>
        <p:blipFill>
          <a:blip r:embed="rId4"/>
          <a:stretch>
            <a:fillRect/>
          </a:stretch>
        </p:blipFill>
        <p:spPr>
          <a:xfrm>
            <a:off x="5509784" y="1746253"/>
            <a:ext cx="2524125" cy="4610100"/>
          </a:xfrm>
          <a:prstGeom prst="rect">
            <a:avLst/>
          </a:prstGeom>
        </p:spPr>
      </p:pic>
    </p:spTree>
    <p:extLst>
      <p:ext uri="{BB962C8B-B14F-4D97-AF65-F5344CB8AC3E}">
        <p14:creationId xmlns:p14="http://schemas.microsoft.com/office/powerpoint/2010/main" val="14838563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CE0489A-28C6-4BFA-BFBA-9207207516C1}" type="datetime1">
              <a:rPr lang="en-US" smtClean="0"/>
              <a:t>6/12/2020</a:t>
            </a:fld>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17</a:t>
            </a:fld>
            <a:endParaRPr lang="en-US" dirty="0"/>
          </a:p>
        </p:txBody>
      </p:sp>
      <p:sp>
        <p:nvSpPr>
          <p:cNvPr id="6" name="Title 5"/>
          <p:cNvSpPr>
            <a:spLocks noGrp="1"/>
          </p:cNvSpPr>
          <p:nvPr>
            <p:ph type="title"/>
          </p:nvPr>
        </p:nvSpPr>
        <p:spPr>
          <a:xfrm>
            <a:off x="5930536" y="374902"/>
            <a:ext cx="5662843" cy="814427"/>
          </a:xfrm>
        </p:spPr>
        <p:txBody>
          <a:bodyPr>
            <a:normAutofit/>
          </a:bodyPr>
          <a:lstStyle/>
          <a:p>
            <a:pPr algn="ctr"/>
            <a:r>
              <a:rPr lang="en-US" sz="2800" dirty="0" smtClean="0"/>
              <a:t>Experiments</a:t>
            </a:r>
            <a:r>
              <a:rPr lang="en-US" sz="3200" dirty="0" smtClean="0"/>
              <a:t> &amp; Results</a:t>
            </a:r>
            <a:endParaRPr lang="en-US" sz="3200" dirty="0"/>
          </a:p>
        </p:txBody>
      </p:sp>
      <p:sp>
        <p:nvSpPr>
          <p:cNvPr id="7" name="Content Placeholder 6"/>
          <p:cNvSpPr>
            <a:spLocks noGrp="1"/>
          </p:cNvSpPr>
          <p:nvPr>
            <p:ph idx="1"/>
          </p:nvPr>
        </p:nvSpPr>
        <p:spPr>
          <a:xfrm>
            <a:off x="598621" y="1596542"/>
            <a:ext cx="6118063" cy="4682947"/>
          </a:xfrm>
        </p:spPr>
        <p:txBody>
          <a:bodyPr/>
          <a:lstStyle/>
          <a:p>
            <a:endParaRPr lang="en-US" dirty="0"/>
          </a:p>
        </p:txBody>
      </p:sp>
      <p:pic>
        <p:nvPicPr>
          <p:cNvPr id="10" name="Picture 9"/>
          <p:cNvPicPr>
            <a:picLocks noChangeAspect="1"/>
          </p:cNvPicPr>
          <p:nvPr/>
        </p:nvPicPr>
        <p:blipFill>
          <a:blip r:embed="rId3"/>
          <a:stretch>
            <a:fillRect/>
          </a:stretch>
        </p:blipFill>
        <p:spPr>
          <a:xfrm>
            <a:off x="660164" y="1753313"/>
            <a:ext cx="5574382" cy="4466377"/>
          </a:xfrm>
          <a:prstGeom prst="rect">
            <a:avLst/>
          </a:prstGeom>
        </p:spPr>
      </p:pic>
      <p:pic>
        <p:nvPicPr>
          <p:cNvPr id="11" name="Picture 10"/>
          <p:cNvPicPr>
            <a:picLocks noChangeAspect="1"/>
          </p:cNvPicPr>
          <p:nvPr/>
        </p:nvPicPr>
        <p:blipFill>
          <a:blip r:embed="rId4"/>
          <a:stretch>
            <a:fillRect/>
          </a:stretch>
        </p:blipFill>
        <p:spPr>
          <a:xfrm>
            <a:off x="7154448" y="1637433"/>
            <a:ext cx="4555414" cy="1578824"/>
          </a:xfrm>
          <a:prstGeom prst="rect">
            <a:avLst/>
          </a:prstGeom>
        </p:spPr>
      </p:pic>
    </p:spTree>
    <p:extLst>
      <p:ext uri="{BB962C8B-B14F-4D97-AF65-F5344CB8AC3E}">
        <p14:creationId xmlns:p14="http://schemas.microsoft.com/office/powerpoint/2010/main" val="17293327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7645" y="307169"/>
            <a:ext cx="5745736" cy="708832"/>
          </a:xfrm>
        </p:spPr>
        <p:txBody>
          <a:bodyPr>
            <a:normAutofit/>
          </a:bodyPr>
          <a:lstStyle/>
          <a:p>
            <a:pPr lvl="1" algn="ctr" defTabSz="342900" rtl="0">
              <a:spcBef>
                <a:spcPct val="0"/>
              </a:spcBef>
            </a:pPr>
            <a:r>
              <a:rPr lang="en-US" sz="2800" kern="1200" dirty="0" smtClean="0">
                <a:solidFill>
                  <a:schemeClr val="bg1"/>
                </a:solidFill>
                <a:effectLst>
                  <a:outerShdw blurRad="50800" dist="38100" dir="2700000" algn="tl" rotWithShape="0">
                    <a:prstClr val="black">
                      <a:alpha val="40000"/>
                    </a:prstClr>
                  </a:outerShdw>
                </a:effectLst>
                <a:latin typeface="+mn-lt"/>
                <a:ea typeface="+mn-ea"/>
                <a:cs typeface="+mn-cs"/>
              </a:rPr>
              <a:t>Conclusion  … </a:t>
            </a:r>
            <a:r>
              <a:rPr lang="en-ZA" sz="2800" dirty="0" smtClean="0"/>
              <a:t>Strengths</a:t>
            </a:r>
            <a:endParaRPr lang="en-US" sz="2800" kern="1200" dirty="0">
              <a:solidFill>
                <a:schemeClr val="bg1"/>
              </a:solidFill>
              <a:effectLst>
                <a:outerShdw blurRad="50800" dist="38100" dir="2700000" algn="tl" rotWithShape="0">
                  <a:prstClr val="black">
                    <a:alpha val="40000"/>
                  </a:prstClr>
                </a:outerShdw>
              </a:effectLst>
              <a:latin typeface="+mn-lt"/>
              <a:ea typeface="+mn-ea"/>
              <a:cs typeface="+mn-cs"/>
            </a:endParaRPr>
          </a:p>
        </p:txBody>
      </p:sp>
      <p:sp>
        <p:nvSpPr>
          <p:cNvPr id="3" name="Content Placeholder 2"/>
          <p:cNvSpPr>
            <a:spLocks noGrp="1"/>
          </p:cNvSpPr>
          <p:nvPr>
            <p:ph idx="1"/>
          </p:nvPr>
        </p:nvSpPr>
        <p:spPr>
          <a:xfrm>
            <a:off x="598621" y="1541417"/>
            <a:ext cx="10994760" cy="4738072"/>
          </a:xfrm>
        </p:spPr>
        <p:txBody>
          <a:bodyPr>
            <a:normAutofit lnSpcReduction="10000"/>
          </a:bodyPr>
          <a:lstStyle/>
          <a:p>
            <a:pPr marL="514350" lvl="0" indent="-514350">
              <a:buFont typeface="+mj-lt"/>
              <a:buAutoNum type="arabicPeriod"/>
            </a:pPr>
            <a:r>
              <a:rPr lang="en-US" dirty="0" smtClean="0"/>
              <a:t>Short</a:t>
            </a:r>
            <a:r>
              <a:rPr lang="en-US" dirty="0"/>
              <a:t>, simple </a:t>
            </a:r>
            <a:endParaRPr lang="en-US" dirty="0" smtClean="0"/>
          </a:p>
          <a:p>
            <a:pPr marL="514350" lvl="0" indent="-514350">
              <a:buFont typeface="+mj-lt"/>
              <a:buAutoNum type="arabicPeriod"/>
            </a:pPr>
            <a:endParaRPr lang="en-US" dirty="0"/>
          </a:p>
          <a:p>
            <a:pPr marL="514350" lvl="0" indent="-514350">
              <a:buFont typeface="+mj-lt"/>
              <a:buAutoNum type="arabicPeriod"/>
            </a:pPr>
            <a:r>
              <a:rPr lang="en-US" dirty="0" smtClean="0"/>
              <a:t>Enrich </a:t>
            </a:r>
            <a:r>
              <a:rPr lang="en-US" dirty="0"/>
              <a:t>Arabic language </a:t>
            </a:r>
            <a:r>
              <a:rPr lang="en-US" dirty="0" smtClean="0"/>
              <a:t>research content</a:t>
            </a:r>
          </a:p>
          <a:p>
            <a:pPr marL="514350" lvl="0" indent="-514350">
              <a:buFont typeface="+mj-lt"/>
              <a:buAutoNum type="arabicPeriod"/>
            </a:pPr>
            <a:endParaRPr lang="en-US" dirty="0"/>
          </a:p>
          <a:p>
            <a:pPr marL="514350" lvl="0" indent="-514350">
              <a:buFont typeface="+mj-lt"/>
              <a:buAutoNum type="arabicPeriod"/>
            </a:pPr>
            <a:r>
              <a:rPr lang="en-US" dirty="0" smtClean="0"/>
              <a:t>Availability, Accessibility</a:t>
            </a:r>
          </a:p>
          <a:p>
            <a:pPr marL="514350" lvl="0" indent="-514350">
              <a:buFont typeface="+mj-lt"/>
              <a:buAutoNum type="arabicPeriod"/>
            </a:pPr>
            <a:endParaRPr lang="en-US" dirty="0"/>
          </a:p>
          <a:p>
            <a:pPr marL="514350" lvl="0" indent="-514350">
              <a:buFont typeface="+mj-lt"/>
              <a:buAutoNum type="arabicPeriod"/>
            </a:pPr>
            <a:r>
              <a:rPr lang="en-US" dirty="0" smtClean="0"/>
              <a:t>Scalable </a:t>
            </a:r>
            <a:r>
              <a:rPr lang="en-US" dirty="0"/>
              <a:t>and extendable research, this stage is being performed over vocabulary size; next time will could be done over sentence size</a:t>
            </a:r>
            <a:r>
              <a:rPr lang="en-US" dirty="0" smtClean="0"/>
              <a:t>.</a:t>
            </a:r>
          </a:p>
          <a:p>
            <a:pPr marL="514350" lvl="0" indent="-514350">
              <a:buFont typeface="+mj-lt"/>
              <a:buAutoNum type="arabicPeriod"/>
            </a:pPr>
            <a:endParaRPr lang="en-US" dirty="0"/>
          </a:p>
          <a:p>
            <a:pPr marL="514350" lvl="0" indent="-514350">
              <a:buFont typeface="+mj-lt"/>
              <a:buAutoNum type="arabicPeriod"/>
            </a:pPr>
            <a:r>
              <a:rPr lang="en-US" dirty="0" smtClean="0"/>
              <a:t>Easy to get product from this application/project.</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61E5105F-AC4A-462C-9DF1-57CE495BF3C6}" type="datetime1">
              <a:rPr lang="en-US" smtClean="0"/>
              <a:t>6/12/2020</a:t>
            </a:fld>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25352480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7645" y="307169"/>
            <a:ext cx="5745736" cy="708832"/>
          </a:xfrm>
        </p:spPr>
        <p:txBody>
          <a:bodyPr>
            <a:normAutofit/>
          </a:bodyPr>
          <a:lstStyle/>
          <a:p>
            <a:pPr lvl="1" algn="ctr" defTabSz="342900" rtl="0">
              <a:spcBef>
                <a:spcPct val="0"/>
              </a:spcBef>
            </a:pPr>
            <a:r>
              <a:rPr lang="en-US" sz="2800" kern="1200" dirty="0" smtClean="0">
                <a:solidFill>
                  <a:schemeClr val="bg1"/>
                </a:solidFill>
                <a:effectLst>
                  <a:outerShdw blurRad="50800" dist="38100" dir="2700000" algn="tl" rotWithShape="0">
                    <a:prstClr val="black">
                      <a:alpha val="40000"/>
                    </a:prstClr>
                  </a:outerShdw>
                </a:effectLst>
                <a:latin typeface="+mn-lt"/>
                <a:ea typeface="+mn-ea"/>
                <a:cs typeface="+mn-cs"/>
              </a:rPr>
              <a:t>Conclusion … </a:t>
            </a:r>
            <a:r>
              <a:rPr lang="en-ZA" sz="2800" dirty="0" smtClean="0"/>
              <a:t>Weaknesses</a:t>
            </a:r>
            <a:endParaRPr lang="en-US" sz="2800" kern="1200" dirty="0">
              <a:solidFill>
                <a:schemeClr val="bg1"/>
              </a:solidFill>
              <a:effectLst>
                <a:outerShdw blurRad="50800" dist="38100" dir="2700000" algn="tl" rotWithShape="0">
                  <a:prstClr val="black">
                    <a:alpha val="40000"/>
                  </a:prstClr>
                </a:outerShdw>
              </a:effectLst>
              <a:latin typeface="+mn-lt"/>
              <a:ea typeface="+mn-ea"/>
              <a:cs typeface="+mn-cs"/>
            </a:endParaRPr>
          </a:p>
        </p:txBody>
      </p:sp>
      <p:sp>
        <p:nvSpPr>
          <p:cNvPr id="3" name="Content Placeholder 2"/>
          <p:cNvSpPr>
            <a:spLocks noGrp="1"/>
          </p:cNvSpPr>
          <p:nvPr>
            <p:ph idx="1"/>
          </p:nvPr>
        </p:nvSpPr>
        <p:spPr>
          <a:xfrm>
            <a:off x="598621" y="1541417"/>
            <a:ext cx="10994760" cy="4738072"/>
          </a:xfrm>
        </p:spPr>
        <p:txBody>
          <a:bodyPr>
            <a:normAutofit/>
          </a:bodyPr>
          <a:lstStyle/>
          <a:p>
            <a:pPr marL="1371578" lvl="2" indent="-457200">
              <a:buFont typeface="+mj-lt"/>
              <a:buAutoNum type="arabicPeriod"/>
            </a:pPr>
            <a:r>
              <a:rPr lang="en-US" dirty="0"/>
              <a:t>Lack of </a:t>
            </a:r>
            <a:r>
              <a:rPr lang="en-US" dirty="0" smtClean="0"/>
              <a:t>sources (Arabic MSA - Corpus).</a:t>
            </a:r>
          </a:p>
          <a:p>
            <a:pPr marL="1371578" lvl="2" indent="-457200">
              <a:buFont typeface="+mj-lt"/>
              <a:buAutoNum type="arabicPeriod"/>
            </a:pPr>
            <a:endParaRPr lang="en-US" dirty="0"/>
          </a:p>
          <a:p>
            <a:pPr marL="1371578" lvl="2" indent="-457200">
              <a:buFont typeface="+mj-lt"/>
              <a:buAutoNum type="arabicPeriod"/>
            </a:pPr>
            <a:r>
              <a:rPr lang="en-US" dirty="0"/>
              <a:t>Time consuming in generation and validation on generated non-words</a:t>
            </a:r>
            <a:r>
              <a:rPr lang="en-US" dirty="0" smtClean="0"/>
              <a:t>.</a:t>
            </a:r>
          </a:p>
          <a:p>
            <a:pPr marL="1371578" lvl="2" indent="-457200">
              <a:buFont typeface="+mj-lt"/>
              <a:buAutoNum type="arabicPeriod"/>
            </a:pPr>
            <a:endParaRPr lang="en-US" dirty="0"/>
          </a:p>
          <a:p>
            <a:pPr marL="1371578" lvl="2" indent="-457200">
              <a:buFont typeface="+mj-lt"/>
              <a:buAutoNum type="arabicPeriod"/>
            </a:pPr>
            <a:r>
              <a:rPr lang="en-US" dirty="0" smtClean="0"/>
              <a:t>Lack of researches (Arabic LRT)</a:t>
            </a:r>
          </a:p>
          <a:p>
            <a:pPr marL="1371578" lvl="2" indent="-457200">
              <a:buFont typeface="+mj-lt"/>
              <a:buAutoNum type="arabicPeriod"/>
            </a:pPr>
            <a:endParaRPr lang="en-US" dirty="0" smtClean="0"/>
          </a:p>
          <a:p>
            <a:pPr marL="1371578" lvl="2" indent="-457200">
              <a:buFont typeface="+mj-lt"/>
              <a:buAutoNum type="arabicPeriod"/>
            </a:pPr>
            <a:r>
              <a:rPr lang="en-US" dirty="0" smtClean="0"/>
              <a:t>Arabic </a:t>
            </a:r>
            <a:r>
              <a:rPr lang="en-US" dirty="0"/>
              <a:t>language words diversity and </a:t>
            </a:r>
            <a:r>
              <a:rPr lang="en-US" dirty="0" smtClean="0"/>
              <a:t>high,</a:t>
            </a:r>
            <a:r>
              <a:rPr lang="en-US" dirty="0"/>
              <a:t> </a:t>
            </a:r>
            <a:r>
              <a:rPr lang="en-US" dirty="0" smtClean="0"/>
              <a:t>more than 12 million.</a:t>
            </a:r>
          </a:p>
          <a:p>
            <a:pPr marL="1371578" lvl="2" indent="-457200">
              <a:buFont typeface="+mj-lt"/>
              <a:buAutoNum type="arabicPeriod"/>
            </a:pPr>
            <a:endParaRPr lang="en-US" dirty="0"/>
          </a:p>
          <a:p>
            <a:pPr marL="1371578" lvl="2" indent="-457200">
              <a:buFont typeface="+mj-lt"/>
              <a:buAutoNum type="arabicPeriod"/>
            </a:pPr>
            <a:r>
              <a:rPr lang="en-US" dirty="0" err="1" smtClean="0"/>
              <a:t>Tashkeel</a:t>
            </a:r>
            <a:r>
              <a:rPr lang="en-US" dirty="0" smtClean="0"/>
              <a:t> probabilities !!</a:t>
            </a:r>
          </a:p>
          <a:p>
            <a:pPr marL="514350" indent="-514350">
              <a:buFont typeface="+mj-lt"/>
              <a:buAutoNum type="arabicPeriod"/>
            </a:pPr>
            <a:endParaRPr lang="en-US" sz="2100" dirty="0"/>
          </a:p>
        </p:txBody>
      </p:sp>
      <p:sp>
        <p:nvSpPr>
          <p:cNvPr id="4" name="Date Placeholder 3"/>
          <p:cNvSpPr>
            <a:spLocks noGrp="1"/>
          </p:cNvSpPr>
          <p:nvPr>
            <p:ph type="dt" sz="half" idx="10"/>
          </p:nvPr>
        </p:nvSpPr>
        <p:spPr/>
        <p:txBody>
          <a:bodyPr/>
          <a:lstStyle/>
          <a:p>
            <a:fld id="{61E5105F-AC4A-462C-9DF1-57CE495BF3C6}" type="datetime1">
              <a:rPr lang="en-US" smtClean="0"/>
              <a:t>6/12/2020</a:t>
            </a:fld>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6336168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1821" y="307169"/>
            <a:ext cx="4108847" cy="814427"/>
          </a:xfrm>
        </p:spPr>
        <p:txBody>
          <a:bodyPr>
            <a:normAutofit/>
          </a:bodyPr>
          <a:lstStyle/>
          <a:p>
            <a:pPr algn="ctr"/>
            <a:r>
              <a:rPr lang="en-US" sz="2800" dirty="0" smtClean="0"/>
              <a:t>Outline</a:t>
            </a:r>
            <a:endParaRPr lang="en-US" sz="2800" dirty="0"/>
          </a:p>
        </p:txBody>
      </p:sp>
      <p:sp>
        <p:nvSpPr>
          <p:cNvPr id="3" name="Content Placeholder 2"/>
          <p:cNvSpPr>
            <a:spLocks noGrp="1"/>
          </p:cNvSpPr>
          <p:nvPr>
            <p:ph idx="1"/>
          </p:nvPr>
        </p:nvSpPr>
        <p:spPr>
          <a:xfrm>
            <a:off x="630404" y="1606732"/>
            <a:ext cx="10950221" cy="4042390"/>
          </a:xfrm>
        </p:spPr>
        <p:txBody>
          <a:bodyPr>
            <a:normAutofit/>
          </a:bodyPr>
          <a:lstStyle/>
          <a:p>
            <a:r>
              <a:rPr lang="en-US" dirty="0" smtClean="0"/>
              <a:t>Introduction</a:t>
            </a:r>
          </a:p>
          <a:p>
            <a:r>
              <a:rPr lang="en-US" dirty="0" smtClean="0"/>
              <a:t>Objectives</a:t>
            </a:r>
          </a:p>
          <a:p>
            <a:r>
              <a:rPr lang="en-US" dirty="0"/>
              <a:t>Research </a:t>
            </a:r>
            <a:r>
              <a:rPr lang="en-US" dirty="0" smtClean="0"/>
              <a:t>Questions</a:t>
            </a:r>
          </a:p>
          <a:p>
            <a:r>
              <a:rPr lang="en-US" dirty="0" smtClean="0"/>
              <a:t>Research Methodology</a:t>
            </a:r>
          </a:p>
          <a:p>
            <a:r>
              <a:rPr lang="en-US" dirty="0"/>
              <a:t>Data </a:t>
            </a:r>
            <a:r>
              <a:rPr lang="en-US" dirty="0" smtClean="0"/>
              <a:t>Collections </a:t>
            </a:r>
            <a:r>
              <a:rPr lang="en-US" dirty="0"/>
              <a:t>and </a:t>
            </a:r>
            <a:r>
              <a:rPr lang="en-US" dirty="0" smtClean="0"/>
              <a:t>Analysis – EDA </a:t>
            </a:r>
          </a:p>
          <a:p>
            <a:r>
              <a:rPr lang="en-US" dirty="0" smtClean="0"/>
              <a:t>Experiments </a:t>
            </a:r>
            <a:r>
              <a:rPr lang="en-US" dirty="0"/>
              <a:t>and </a:t>
            </a:r>
            <a:r>
              <a:rPr lang="en-US" dirty="0" smtClean="0"/>
              <a:t>Results </a:t>
            </a:r>
          </a:p>
          <a:p>
            <a:r>
              <a:rPr lang="en-US" dirty="0" smtClean="0"/>
              <a:t>Conclusion</a:t>
            </a:r>
            <a:endParaRPr lang="en-US" cap="all" dirty="0" smtClean="0"/>
          </a:p>
          <a:p>
            <a:endParaRPr lang="en-US" dirty="0" smtClean="0"/>
          </a:p>
        </p:txBody>
      </p:sp>
      <p:sp>
        <p:nvSpPr>
          <p:cNvPr id="5" name="Date Placeholder 4"/>
          <p:cNvSpPr>
            <a:spLocks noGrp="1"/>
          </p:cNvSpPr>
          <p:nvPr>
            <p:ph type="dt" sz="half" idx="10"/>
          </p:nvPr>
        </p:nvSpPr>
        <p:spPr/>
        <p:txBody>
          <a:bodyPr/>
          <a:lstStyle/>
          <a:p>
            <a:fld id="{57760768-B131-4AA5-9A50-999BA8D32358}" type="datetime1">
              <a:rPr lang="en-US" smtClean="0"/>
              <a:t>6/12/2020</a:t>
            </a:fld>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40016245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7645" y="307169"/>
            <a:ext cx="5745736" cy="708832"/>
          </a:xfrm>
        </p:spPr>
        <p:txBody>
          <a:bodyPr>
            <a:normAutofit/>
          </a:bodyPr>
          <a:lstStyle/>
          <a:p>
            <a:pPr lvl="1" algn="ctr" defTabSz="342900" rtl="0">
              <a:spcBef>
                <a:spcPct val="0"/>
              </a:spcBef>
            </a:pPr>
            <a:r>
              <a:rPr lang="en-US" sz="2800" kern="1200" dirty="0" smtClean="0">
                <a:solidFill>
                  <a:schemeClr val="bg1"/>
                </a:solidFill>
                <a:effectLst>
                  <a:outerShdw blurRad="50800" dist="38100" dir="2700000" algn="tl" rotWithShape="0">
                    <a:prstClr val="black">
                      <a:alpha val="40000"/>
                    </a:prstClr>
                  </a:outerShdw>
                </a:effectLst>
                <a:latin typeface="+mn-lt"/>
                <a:ea typeface="+mn-ea"/>
                <a:cs typeface="+mn-cs"/>
              </a:rPr>
              <a:t>Future Work</a:t>
            </a:r>
            <a:endParaRPr lang="en-US" sz="2800" kern="1200" dirty="0">
              <a:solidFill>
                <a:schemeClr val="bg1"/>
              </a:solidFill>
              <a:effectLst>
                <a:outerShdw blurRad="50800" dist="38100" dir="2700000" algn="tl" rotWithShape="0">
                  <a:prstClr val="black">
                    <a:alpha val="40000"/>
                  </a:prstClr>
                </a:outerShdw>
              </a:effectLst>
              <a:latin typeface="+mn-lt"/>
              <a:ea typeface="+mn-ea"/>
              <a:cs typeface="+mn-cs"/>
            </a:endParaRPr>
          </a:p>
        </p:txBody>
      </p:sp>
      <p:sp>
        <p:nvSpPr>
          <p:cNvPr id="3" name="Content Placeholder 2"/>
          <p:cNvSpPr>
            <a:spLocks noGrp="1"/>
          </p:cNvSpPr>
          <p:nvPr>
            <p:ph idx="1"/>
          </p:nvPr>
        </p:nvSpPr>
        <p:spPr>
          <a:xfrm>
            <a:off x="598621" y="1541417"/>
            <a:ext cx="10994760" cy="4738072"/>
          </a:xfrm>
        </p:spPr>
        <p:txBody>
          <a:bodyPr>
            <a:normAutofit/>
          </a:bodyPr>
          <a:lstStyle/>
          <a:p>
            <a:pPr marL="0" indent="0">
              <a:buNone/>
            </a:pPr>
            <a:r>
              <a:rPr lang="en-US" b="1" dirty="0"/>
              <a:t> </a:t>
            </a:r>
            <a:endParaRPr lang="en-US" dirty="0"/>
          </a:p>
          <a:p>
            <a:pPr marL="514350" indent="-514350">
              <a:buFont typeface="+mj-lt"/>
              <a:buAutoNum type="arabicPeriod"/>
            </a:pPr>
            <a:r>
              <a:rPr lang="en-US" dirty="0" smtClean="0"/>
              <a:t>Arabic </a:t>
            </a:r>
            <a:r>
              <a:rPr lang="en-US" dirty="0"/>
              <a:t>words </a:t>
            </a:r>
            <a:r>
              <a:rPr lang="en-US" dirty="0" smtClean="0"/>
              <a:t>diacritization effect. </a:t>
            </a:r>
          </a:p>
          <a:p>
            <a:pPr marL="514350" indent="-514350">
              <a:buFont typeface="+mj-lt"/>
              <a:buAutoNum type="arabicPeriod"/>
            </a:pPr>
            <a:endParaRPr lang="en-US" dirty="0" smtClean="0"/>
          </a:p>
          <a:p>
            <a:pPr marL="514350" indent="-514350">
              <a:buFont typeface="+mj-lt"/>
              <a:buAutoNum type="arabicPeriod"/>
            </a:pPr>
            <a:r>
              <a:rPr lang="en-US" dirty="0" smtClean="0"/>
              <a:t>Arabic </a:t>
            </a:r>
            <a:r>
              <a:rPr lang="en-US" dirty="0"/>
              <a:t>dialects </a:t>
            </a:r>
            <a:r>
              <a:rPr lang="en-US" dirty="0" smtClean="0"/>
              <a:t>(Levant, Egyptians, Gulf, Moroccan)</a:t>
            </a:r>
          </a:p>
          <a:p>
            <a:pPr marL="514350" indent="-514350">
              <a:buFont typeface="+mj-lt"/>
              <a:buAutoNum type="arabicPeriod"/>
            </a:pPr>
            <a:endParaRPr lang="en-US" dirty="0" smtClean="0"/>
          </a:p>
          <a:p>
            <a:pPr marL="514350" indent="-514350">
              <a:buFont typeface="+mj-lt"/>
              <a:buAutoNum type="arabicPeriod"/>
            </a:pPr>
            <a:r>
              <a:rPr lang="en-US" dirty="0"/>
              <a:t>N</a:t>
            </a:r>
            <a:r>
              <a:rPr lang="en-US" dirty="0" smtClean="0"/>
              <a:t>on-native </a:t>
            </a:r>
            <a:r>
              <a:rPr lang="en-US" dirty="0"/>
              <a:t>students </a:t>
            </a:r>
            <a:r>
              <a:rPr lang="en-US" dirty="0" smtClean="0"/>
              <a:t>examiners.</a:t>
            </a:r>
          </a:p>
          <a:p>
            <a:pPr marL="514350" indent="-514350">
              <a:buFont typeface="+mj-lt"/>
              <a:buAutoNum type="arabicPeriod"/>
            </a:pPr>
            <a:endParaRPr lang="en-US" dirty="0" smtClean="0"/>
          </a:p>
          <a:p>
            <a:pPr marL="514350" indent="-514350">
              <a:buFont typeface="+mj-lt"/>
              <a:buAutoNum type="arabicPeriod"/>
            </a:pPr>
            <a:r>
              <a:rPr lang="en-US" dirty="0" smtClean="0"/>
              <a:t>LRT as API </a:t>
            </a:r>
            <a:r>
              <a:rPr lang="en-US" dirty="0"/>
              <a:t>service to check words spelling and to distinguish real words from incorrect words.</a:t>
            </a:r>
          </a:p>
          <a:p>
            <a:pPr marL="514350" indent="-514350">
              <a:buFont typeface="+mj-lt"/>
              <a:buAutoNum type="arabicPeriod"/>
            </a:pPr>
            <a:endParaRPr lang="en-US" sz="2100" dirty="0"/>
          </a:p>
        </p:txBody>
      </p:sp>
      <p:sp>
        <p:nvSpPr>
          <p:cNvPr id="4" name="Date Placeholder 3"/>
          <p:cNvSpPr>
            <a:spLocks noGrp="1"/>
          </p:cNvSpPr>
          <p:nvPr>
            <p:ph type="dt" sz="half" idx="10"/>
          </p:nvPr>
        </p:nvSpPr>
        <p:spPr/>
        <p:txBody>
          <a:bodyPr/>
          <a:lstStyle/>
          <a:p>
            <a:fld id="{61E5105F-AC4A-462C-9DF1-57CE495BF3C6}" type="datetime1">
              <a:rPr lang="en-US" smtClean="0"/>
              <a:t>6/12/2020</a:t>
            </a:fld>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31526440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Thank you"/>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87337" y="2815099"/>
            <a:ext cx="5628297" cy="2449964"/>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39F43946-383C-41E6-9151-A957D876473E}" type="datetime1">
              <a:rPr lang="en-US" smtClean="0"/>
              <a:t>6/12/2020</a:t>
            </a:fld>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9061161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1821" y="307169"/>
            <a:ext cx="4108847" cy="814427"/>
          </a:xfrm>
        </p:spPr>
        <p:txBody>
          <a:bodyPr>
            <a:normAutofit/>
          </a:bodyPr>
          <a:lstStyle/>
          <a:p>
            <a:pPr algn="ctr"/>
            <a:r>
              <a:rPr lang="en-US" sz="2800" dirty="0" smtClean="0"/>
              <a:t>Outline</a:t>
            </a:r>
            <a:endParaRPr lang="en-US" sz="2800" dirty="0"/>
          </a:p>
        </p:txBody>
      </p:sp>
      <p:sp>
        <p:nvSpPr>
          <p:cNvPr id="5" name="Date Placeholder 4"/>
          <p:cNvSpPr>
            <a:spLocks noGrp="1"/>
          </p:cNvSpPr>
          <p:nvPr>
            <p:ph type="dt" sz="half" idx="10"/>
          </p:nvPr>
        </p:nvSpPr>
        <p:spPr/>
        <p:txBody>
          <a:bodyPr/>
          <a:lstStyle/>
          <a:p>
            <a:fld id="{57760768-B131-4AA5-9A50-999BA8D32358}" type="datetime1">
              <a:rPr lang="en-US" smtClean="0"/>
              <a:t>6/12/2020</a:t>
            </a:fld>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3</a:t>
            </a:fld>
            <a:endParaRPr lang="en-US" dirty="0"/>
          </a:p>
        </p:txBody>
      </p:sp>
      <p:pic>
        <p:nvPicPr>
          <p:cNvPr id="1026" name="Picture 2" descr="Arabic Infographic"/>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 y="1606550"/>
            <a:ext cx="10972800" cy="511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142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00" y="464962"/>
            <a:ext cx="3479801" cy="677333"/>
          </a:xfrm>
        </p:spPr>
        <p:txBody>
          <a:bodyPr>
            <a:normAutofit/>
          </a:bodyPr>
          <a:lstStyle/>
          <a:p>
            <a:pPr algn="ctr"/>
            <a:r>
              <a:rPr lang="en-US" sz="2800" dirty="0" smtClean="0"/>
              <a:t>Introduction</a:t>
            </a:r>
            <a:endParaRPr lang="en-US" sz="2800" dirty="0"/>
          </a:p>
        </p:txBody>
      </p:sp>
      <p:sp>
        <p:nvSpPr>
          <p:cNvPr id="3" name="Content Placeholder 2"/>
          <p:cNvSpPr>
            <a:spLocks noGrp="1"/>
          </p:cNvSpPr>
          <p:nvPr>
            <p:ph idx="1"/>
          </p:nvPr>
        </p:nvSpPr>
        <p:spPr>
          <a:xfrm>
            <a:off x="688621" y="1606731"/>
            <a:ext cx="10984089" cy="1985555"/>
          </a:xfrm>
        </p:spPr>
        <p:txBody>
          <a:bodyPr>
            <a:normAutofit/>
          </a:bodyPr>
          <a:lstStyle/>
          <a:p>
            <a:r>
              <a:rPr lang="en-US" sz="1800" dirty="0"/>
              <a:t>help foreign learners of Arabic language and the interested parties to estimate learner proficiency </a:t>
            </a:r>
            <a:r>
              <a:rPr lang="en-US" sz="1800" dirty="0" smtClean="0"/>
              <a:t>level.</a:t>
            </a:r>
            <a:endParaRPr lang="en-US" sz="2000" dirty="0" smtClean="0"/>
          </a:p>
          <a:p>
            <a:r>
              <a:rPr lang="en-US" sz="1800" dirty="0"/>
              <a:t>Arabic language considered one of the top seven languages that people communicate through around the </a:t>
            </a:r>
            <a:r>
              <a:rPr lang="en-US" sz="1800" dirty="0" smtClean="0"/>
              <a:t>world and it is one of the most growing languages.</a:t>
            </a:r>
          </a:p>
          <a:p>
            <a:r>
              <a:rPr lang="en-US" sz="1800" dirty="0" smtClean="0"/>
              <a:t>learner </a:t>
            </a:r>
            <a:r>
              <a:rPr lang="en-US" sz="1800" dirty="0"/>
              <a:t>cannot find an effective measure to indicate their level of recognition and knowledge in Arabic language</a:t>
            </a:r>
            <a:r>
              <a:rPr lang="en-US" sz="2000" dirty="0" smtClean="0"/>
              <a:t>.</a:t>
            </a:r>
          </a:p>
        </p:txBody>
      </p:sp>
      <p:sp>
        <p:nvSpPr>
          <p:cNvPr id="4" name="Date Placeholder 3"/>
          <p:cNvSpPr>
            <a:spLocks noGrp="1"/>
          </p:cNvSpPr>
          <p:nvPr>
            <p:ph type="dt" sz="half" idx="10"/>
          </p:nvPr>
        </p:nvSpPr>
        <p:spPr/>
        <p:txBody>
          <a:bodyPr/>
          <a:lstStyle/>
          <a:p>
            <a:fld id="{79FF0D8E-0C8C-48A7-AF6E-A0889A994EA6}" type="datetime1">
              <a:rPr lang="en-US" smtClean="0"/>
              <a:t>6/12/2020</a:t>
            </a:fld>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4</a:t>
            </a:fld>
            <a:endParaRPr lang="en-US" dirty="0"/>
          </a:p>
        </p:txBody>
      </p:sp>
      <p:sp>
        <p:nvSpPr>
          <p:cNvPr id="6" name="AutoShape 2" descr="Image result for health care mobile app"/>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The Most Spoken Languages in The World in 2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4400" y="3025833"/>
            <a:ext cx="8218310" cy="3695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39620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LRT applications characteristics </a:t>
            </a:r>
          </a:p>
          <a:p>
            <a:endParaRPr lang="en-US" sz="2000" dirty="0"/>
          </a:p>
          <a:p>
            <a:pPr marL="914388" lvl="1" indent="-457200">
              <a:buFont typeface="+mj-lt"/>
              <a:buAutoNum type="arabicPeriod"/>
            </a:pPr>
            <a:r>
              <a:rPr lang="en-US" sz="2000" dirty="0"/>
              <a:t>    </a:t>
            </a:r>
            <a:r>
              <a:rPr lang="en-US" sz="2000" dirty="0" smtClean="0"/>
              <a:t>Quick Exam 7-10 min.</a:t>
            </a:r>
          </a:p>
          <a:p>
            <a:pPr marL="914388" lvl="1" indent="-457200">
              <a:buFont typeface="+mj-lt"/>
              <a:buAutoNum type="arabicPeriod"/>
            </a:pPr>
            <a:endParaRPr lang="en-US" sz="2000" dirty="0"/>
          </a:p>
          <a:p>
            <a:pPr marL="914388" lvl="1" indent="-457200">
              <a:buFont typeface="+mj-lt"/>
              <a:buAutoNum type="arabicPeriod"/>
            </a:pPr>
            <a:r>
              <a:rPr lang="en-US" sz="2000" dirty="0"/>
              <a:t>    </a:t>
            </a:r>
            <a:r>
              <a:rPr lang="en-US" sz="2000" dirty="0" smtClean="0"/>
              <a:t>Could have different versions base on level, dialect, formal or un-formal languages. </a:t>
            </a:r>
          </a:p>
          <a:p>
            <a:pPr marL="914388" lvl="1" indent="-457200">
              <a:buFont typeface="+mj-lt"/>
              <a:buAutoNum type="arabicPeriod"/>
            </a:pPr>
            <a:endParaRPr lang="en-US" sz="2000" dirty="0"/>
          </a:p>
          <a:p>
            <a:pPr marL="914388" lvl="1" indent="-457200">
              <a:buFont typeface="+mj-lt"/>
              <a:buAutoNum type="arabicPeriod"/>
            </a:pPr>
            <a:r>
              <a:rPr lang="en-US" sz="2000" dirty="0"/>
              <a:t>    </a:t>
            </a:r>
            <a:r>
              <a:rPr lang="en-US" sz="2000" dirty="0" smtClean="0"/>
              <a:t>Fit to beginners non native learners.</a:t>
            </a:r>
          </a:p>
          <a:p>
            <a:pPr marL="914388" lvl="1" indent="-457200">
              <a:buFont typeface="+mj-lt"/>
              <a:buAutoNum type="arabicPeriod"/>
            </a:pPr>
            <a:endParaRPr lang="en-US" sz="2000" dirty="0"/>
          </a:p>
          <a:p>
            <a:pPr marL="914388" lvl="1" indent="-457200">
              <a:buFont typeface="+mj-lt"/>
              <a:buAutoNum type="arabicPeriod"/>
            </a:pPr>
            <a:r>
              <a:rPr lang="en-US" sz="2000" dirty="0"/>
              <a:t>    P</a:t>
            </a:r>
            <a:r>
              <a:rPr lang="en-US" sz="2000" dirty="0" smtClean="0"/>
              <a:t>rovide key performance indicator of Arabic level.</a:t>
            </a:r>
          </a:p>
          <a:p>
            <a:endParaRPr lang="en-US" dirty="0"/>
          </a:p>
        </p:txBody>
      </p:sp>
      <p:sp>
        <p:nvSpPr>
          <p:cNvPr id="4" name="Date Placeholder 3"/>
          <p:cNvSpPr>
            <a:spLocks noGrp="1"/>
          </p:cNvSpPr>
          <p:nvPr>
            <p:ph type="dt" sz="half" idx="10"/>
          </p:nvPr>
        </p:nvSpPr>
        <p:spPr/>
        <p:txBody>
          <a:bodyPr/>
          <a:lstStyle/>
          <a:p>
            <a:fld id="{39F43946-383C-41E6-9151-A957D876473E}" type="datetime1">
              <a:rPr lang="en-US" smtClean="0"/>
              <a:t>6/12/2020</a:t>
            </a:fld>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5</a:t>
            </a:fld>
            <a:endParaRPr lang="en-US" dirty="0"/>
          </a:p>
        </p:txBody>
      </p:sp>
      <p:sp>
        <p:nvSpPr>
          <p:cNvPr id="7" name="Title 1"/>
          <p:cNvSpPr>
            <a:spLocks noGrp="1"/>
          </p:cNvSpPr>
          <p:nvPr>
            <p:ph type="title"/>
          </p:nvPr>
        </p:nvSpPr>
        <p:spPr>
          <a:xfrm>
            <a:off x="5969000" y="464962"/>
            <a:ext cx="3479801" cy="677333"/>
          </a:xfrm>
        </p:spPr>
        <p:txBody>
          <a:bodyPr>
            <a:normAutofit/>
          </a:bodyPr>
          <a:lstStyle/>
          <a:p>
            <a:pPr algn="l"/>
            <a:r>
              <a:rPr lang="en-US" sz="3200" dirty="0" smtClean="0"/>
              <a:t>Introduction .. cont.</a:t>
            </a:r>
            <a:endParaRPr lang="en-US" sz="3200" dirty="0"/>
          </a:p>
        </p:txBody>
      </p:sp>
    </p:spTree>
    <p:extLst>
      <p:ext uri="{BB962C8B-B14F-4D97-AF65-F5344CB8AC3E}">
        <p14:creationId xmlns:p14="http://schemas.microsoft.com/office/powerpoint/2010/main" val="16054066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9868" y="280471"/>
            <a:ext cx="3411835" cy="610820"/>
          </a:xfrm>
        </p:spPr>
        <p:txBody>
          <a:bodyPr>
            <a:normAutofit/>
          </a:bodyPr>
          <a:lstStyle/>
          <a:p>
            <a:pPr algn="ctr"/>
            <a:r>
              <a:rPr lang="en-US" sz="2800" dirty="0" smtClean="0"/>
              <a:t>Objectives</a:t>
            </a:r>
            <a:endParaRPr lang="en-US" sz="2800" dirty="0"/>
          </a:p>
        </p:txBody>
      </p:sp>
      <p:sp>
        <p:nvSpPr>
          <p:cNvPr id="3" name="Content Placeholder 2"/>
          <p:cNvSpPr>
            <a:spLocks noGrp="1"/>
          </p:cNvSpPr>
          <p:nvPr>
            <p:ph idx="1"/>
          </p:nvPr>
        </p:nvSpPr>
        <p:spPr>
          <a:xfrm>
            <a:off x="711200" y="1750423"/>
            <a:ext cx="10690578" cy="4164955"/>
          </a:xfrm>
        </p:spPr>
        <p:txBody>
          <a:bodyPr>
            <a:normAutofit/>
          </a:bodyPr>
          <a:lstStyle/>
          <a:p>
            <a:pPr marL="457200" lvl="0" indent="-457200">
              <a:buFont typeface="+mj-lt"/>
              <a:buAutoNum type="arabicPeriod"/>
            </a:pPr>
            <a:endParaRPr lang="en-US" sz="2000" dirty="0" smtClean="0"/>
          </a:p>
          <a:p>
            <a:pPr marL="457200" lvl="0" indent="-457200">
              <a:buFont typeface="+mj-lt"/>
              <a:buAutoNum type="arabicPeriod"/>
            </a:pPr>
            <a:endParaRPr lang="en-US" sz="2000" dirty="0" smtClean="0"/>
          </a:p>
          <a:p>
            <a:pPr marL="457200" lvl="0" indent="-457200">
              <a:buFont typeface="+mj-lt"/>
              <a:buAutoNum type="arabicPeriod"/>
            </a:pPr>
            <a:r>
              <a:rPr lang="en-US" sz="2000" dirty="0" smtClean="0"/>
              <a:t>Enrich Arabic research content.</a:t>
            </a:r>
          </a:p>
          <a:p>
            <a:pPr marL="457200" lvl="0" indent="-457200">
              <a:buFont typeface="+mj-lt"/>
              <a:buAutoNum type="arabicPeriod"/>
            </a:pPr>
            <a:r>
              <a:rPr lang="en-US" sz="2000" dirty="0" smtClean="0"/>
              <a:t>Facilitate measure of proficiency of Arabic.</a:t>
            </a:r>
          </a:p>
          <a:p>
            <a:pPr marL="457200" lvl="0" indent="-457200">
              <a:buFont typeface="+mj-lt"/>
              <a:buAutoNum type="arabicPeriod"/>
            </a:pPr>
            <a:r>
              <a:rPr lang="en-US" sz="2000" dirty="0"/>
              <a:t>Adapt LRT on Arabic </a:t>
            </a:r>
            <a:r>
              <a:rPr lang="en-US" sz="2000" dirty="0" smtClean="0"/>
              <a:t>languages.</a:t>
            </a:r>
          </a:p>
          <a:p>
            <a:pPr marL="457200" lvl="0" indent="-457200">
              <a:buFont typeface="+mj-lt"/>
              <a:buAutoNum type="arabicPeriod"/>
            </a:pPr>
            <a:r>
              <a:rPr lang="en-US" sz="2000" dirty="0" smtClean="0"/>
              <a:t>Use Arabic Standard Model Languages.</a:t>
            </a:r>
          </a:p>
          <a:p>
            <a:pPr marL="457200" lvl="0" indent="-457200">
              <a:buFont typeface="+mj-lt"/>
              <a:buAutoNum type="arabicPeriod"/>
            </a:pPr>
            <a:r>
              <a:rPr lang="en-US" sz="2000" dirty="0" smtClean="0"/>
              <a:t>Compare LRT results with actual student evaluation.</a:t>
            </a:r>
          </a:p>
          <a:p>
            <a:pPr marL="457200" lvl="0" indent="-457200">
              <a:buFont typeface="+mj-lt"/>
              <a:buAutoNum type="arabicPeriod"/>
            </a:pPr>
            <a:r>
              <a:rPr lang="en-US" sz="2000" dirty="0" smtClean="0"/>
              <a:t>Evaluate new system accuracy.</a:t>
            </a:r>
          </a:p>
          <a:p>
            <a:pPr marL="457200" lvl="0" indent="-457200">
              <a:buFont typeface="+mj-lt"/>
              <a:buAutoNum type="arabicPeriod"/>
            </a:pPr>
            <a:r>
              <a:rPr lang="en-US" sz="2000" dirty="0" smtClean="0"/>
              <a:t>Share potentials of Arabic LRT exam to be a real product.</a:t>
            </a:r>
          </a:p>
          <a:p>
            <a:pPr marL="457200" lvl="0" indent="-457200">
              <a:buFont typeface="+mj-lt"/>
              <a:buAutoNum type="arabicPeriod"/>
            </a:pPr>
            <a:r>
              <a:rPr lang="en-US" sz="2000" dirty="0" smtClean="0"/>
              <a:t>Suggest future work enhancement.</a:t>
            </a:r>
          </a:p>
          <a:p>
            <a:pPr marL="457200" lvl="0" indent="-457200">
              <a:buFont typeface="+mj-lt"/>
              <a:buAutoNum type="arabicPeriod"/>
            </a:pPr>
            <a:endParaRPr lang="en-US" sz="2000" dirty="0"/>
          </a:p>
          <a:p>
            <a:pPr marL="0" lvl="0" indent="0">
              <a:buNone/>
            </a:pPr>
            <a:endParaRPr lang="en-US" sz="2000" dirty="0"/>
          </a:p>
        </p:txBody>
      </p:sp>
      <p:sp>
        <p:nvSpPr>
          <p:cNvPr id="4" name="Date Placeholder 3"/>
          <p:cNvSpPr>
            <a:spLocks noGrp="1"/>
          </p:cNvSpPr>
          <p:nvPr>
            <p:ph type="dt" sz="half" idx="10"/>
          </p:nvPr>
        </p:nvSpPr>
        <p:spPr/>
        <p:txBody>
          <a:bodyPr/>
          <a:lstStyle/>
          <a:p>
            <a:fld id="{E7199822-2138-42D8-BBC2-CF0259EB4091}" type="datetime1">
              <a:rPr lang="en-US" smtClean="0"/>
              <a:t>6/12/2020</a:t>
            </a:fld>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33276487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9868" y="280471"/>
            <a:ext cx="3411835" cy="610820"/>
          </a:xfrm>
        </p:spPr>
        <p:txBody>
          <a:bodyPr>
            <a:normAutofit/>
          </a:bodyPr>
          <a:lstStyle/>
          <a:p>
            <a:pPr algn="ctr"/>
            <a:r>
              <a:rPr lang="en-US" sz="2800" dirty="0" smtClean="0"/>
              <a:t>Research Questions</a:t>
            </a:r>
            <a:endParaRPr lang="en-US" sz="2800" dirty="0"/>
          </a:p>
        </p:txBody>
      </p:sp>
      <p:sp>
        <p:nvSpPr>
          <p:cNvPr id="3" name="Content Placeholder 2"/>
          <p:cNvSpPr>
            <a:spLocks noGrp="1"/>
          </p:cNvSpPr>
          <p:nvPr>
            <p:ph idx="1"/>
          </p:nvPr>
        </p:nvSpPr>
        <p:spPr>
          <a:xfrm>
            <a:off x="711200" y="1750423"/>
            <a:ext cx="10690578" cy="4434246"/>
          </a:xfrm>
        </p:spPr>
        <p:txBody>
          <a:bodyPr>
            <a:normAutofit/>
          </a:bodyPr>
          <a:lstStyle/>
          <a:p>
            <a:pPr marL="457200" lvl="0" indent="-457200">
              <a:buFont typeface="+mj-lt"/>
              <a:buAutoNum type="arabicPeriod"/>
            </a:pPr>
            <a:endParaRPr lang="en-US" sz="2000" dirty="0" smtClean="0"/>
          </a:p>
          <a:p>
            <a:pPr marL="457200" lvl="0" indent="-457200">
              <a:buFont typeface="+mj-lt"/>
              <a:buAutoNum type="arabicPeriod"/>
            </a:pPr>
            <a:endParaRPr lang="en-US" sz="2000" dirty="0" smtClean="0"/>
          </a:p>
          <a:p>
            <a:pPr marL="457200" lvl="0" indent="-457200">
              <a:buFont typeface="+mj-lt"/>
              <a:buAutoNum type="arabicPeriod"/>
            </a:pPr>
            <a:r>
              <a:rPr lang="en-US" dirty="0" smtClean="0"/>
              <a:t>Investigate adopting algorithm </a:t>
            </a:r>
            <a:r>
              <a:rPr lang="en-US" dirty="0"/>
              <a:t>applied </a:t>
            </a:r>
            <a:r>
              <a:rPr lang="en-US" dirty="0" smtClean="0"/>
              <a:t>on </a:t>
            </a:r>
            <a:r>
              <a:rPr lang="en-US" dirty="0"/>
              <a:t>English, German </a:t>
            </a:r>
            <a:r>
              <a:rPr lang="en-US" dirty="0" smtClean="0"/>
              <a:t>could </a:t>
            </a:r>
            <a:r>
              <a:rPr lang="en-US" dirty="0"/>
              <a:t>be inherited and applied to Arabic language </a:t>
            </a:r>
            <a:endParaRPr lang="en-US" dirty="0" smtClean="0"/>
          </a:p>
          <a:p>
            <a:pPr marL="514350" indent="-514350">
              <a:buFont typeface="+mj-lt"/>
              <a:buAutoNum type="arabicPeriod"/>
            </a:pPr>
            <a:r>
              <a:rPr lang="en-US" dirty="0" smtClean="0"/>
              <a:t>Effect of Arabic </a:t>
            </a:r>
            <a:r>
              <a:rPr lang="en-US" dirty="0"/>
              <a:t>languages special characteristics </a:t>
            </a:r>
            <a:r>
              <a:rPr lang="en-US" dirty="0" smtClean="0"/>
              <a:t>“</a:t>
            </a:r>
            <a:r>
              <a:rPr lang="en-US" dirty="0" err="1" smtClean="0"/>
              <a:t>Tanuin</a:t>
            </a:r>
            <a:r>
              <a:rPr lang="en-US" dirty="0" smtClean="0"/>
              <a:t>/</a:t>
            </a:r>
            <a:r>
              <a:rPr lang="en-US" dirty="0" err="1" smtClean="0"/>
              <a:t>Tashkeel</a:t>
            </a:r>
            <a:r>
              <a:rPr lang="en-US" dirty="0" smtClean="0"/>
              <a:t>” </a:t>
            </a:r>
            <a:r>
              <a:rPr lang="en-US" dirty="0"/>
              <a:t>that make diacritization of the word; this attribute is only stick to Arabic language.</a:t>
            </a:r>
          </a:p>
          <a:p>
            <a:pPr marL="514350" indent="-514350">
              <a:buFont typeface="+mj-lt"/>
              <a:buAutoNum type="arabicPeriod"/>
            </a:pPr>
            <a:r>
              <a:rPr lang="en-US" dirty="0" smtClean="0"/>
              <a:t>Create algorithmic </a:t>
            </a:r>
            <a:r>
              <a:rPr lang="en-US" dirty="0"/>
              <a:t>design to generate good Arabic non-words that will be input to Arabic </a:t>
            </a:r>
            <a:r>
              <a:rPr lang="en-US" dirty="0" smtClean="0"/>
              <a:t>LRT.</a:t>
            </a:r>
            <a:endParaRPr lang="en-US" dirty="0"/>
          </a:p>
          <a:p>
            <a:pPr marL="457200" lvl="0" indent="-457200">
              <a:buFont typeface="+mj-lt"/>
              <a:buAutoNum type="arabicPeriod"/>
            </a:pPr>
            <a:endParaRPr lang="en-US" sz="2000" dirty="0"/>
          </a:p>
          <a:p>
            <a:pPr marL="0" lvl="0" indent="0">
              <a:buNone/>
            </a:pPr>
            <a:endParaRPr lang="en-US" sz="2000" dirty="0"/>
          </a:p>
        </p:txBody>
      </p:sp>
      <p:sp>
        <p:nvSpPr>
          <p:cNvPr id="4" name="Date Placeholder 3"/>
          <p:cNvSpPr>
            <a:spLocks noGrp="1"/>
          </p:cNvSpPr>
          <p:nvPr>
            <p:ph type="dt" sz="half" idx="10"/>
          </p:nvPr>
        </p:nvSpPr>
        <p:spPr/>
        <p:txBody>
          <a:bodyPr/>
          <a:lstStyle/>
          <a:p>
            <a:fld id="{E7199822-2138-42D8-BBC2-CF0259EB4091}" type="datetime1">
              <a:rPr lang="en-US" smtClean="0"/>
              <a:t>6/12/2020</a:t>
            </a:fld>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7384822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6666" y="374902"/>
            <a:ext cx="5666713" cy="814427"/>
          </a:xfrm>
        </p:spPr>
        <p:txBody>
          <a:bodyPr>
            <a:normAutofit/>
          </a:bodyPr>
          <a:lstStyle/>
          <a:p>
            <a:pPr algn="ctr"/>
            <a:r>
              <a:rPr lang="en-US" sz="2800" dirty="0" smtClean="0"/>
              <a:t>Research Methodology </a:t>
            </a:r>
            <a:endParaRPr lang="en-US" sz="2800" dirty="0"/>
          </a:p>
        </p:txBody>
      </p:sp>
      <p:sp>
        <p:nvSpPr>
          <p:cNvPr id="4" name="Date Placeholder 3"/>
          <p:cNvSpPr>
            <a:spLocks noGrp="1"/>
          </p:cNvSpPr>
          <p:nvPr>
            <p:ph type="dt" sz="half" idx="10"/>
          </p:nvPr>
        </p:nvSpPr>
        <p:spPr/>
        <p:txBody>
          <a:bodyPr/>
          <a:lstStyle/>
          <a:p>
            <a:fld id="{B4536108-509D-408B-B19C-62CED9473EB0}" type="datetime1">
              <a:rPr lang="en-US" smtClean="0"/>
              <a:t>6/12/2020</a:t>
            </a:fld>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8</a:t>
            </a:fld>
            <a:endParaRPr lang="en-US" dirty="0"/>
          </a:p>
        </p:txBody>
      </p:sp>
      <p:pic>
        <p:nvPicPr>
          <p:cNvPr id="28" name="Content Placeholder 27"/>
          <p:cNvPicPr>
            <a:picLocks noGrp="1" noChangeAspect="1"/>
          </p:cNvPicPr>
          <p:nvPr>
            <p:ph idx="1"/>
          </p:nvPr>
        </p:nvPicPr>
        <p:blipFill>
          <a:blip r:embed="rId2"/>
          <a:stretch>
            <a:fillRect/>
          </a:stretch>
        </p:blipFill>
        <p:spPr>
          <a:xfrm>
            <a:off x="3724275" y="1690687"/>
            <a:ext cx="4743450" cy="4495800"/>
          </a:xfrm>
          <a:prstGeom prst="rect">
            <a:avLst/>
          </a:prstGeom>
        </p:spPr>
      </p:pic>
    </p:spTree>
    <p:extLst>
      <p:ext uri="{BB962C8B-B14F-4D97-AF65-F5344CB8AC3E}">
        <p14:creationId xmlns:p14="http://schemas.microsoft.com/office/powerpoint/2010/main" val="17531078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9911" y="366185"/>
            <a:ext cx="4651023" cy="830437"/>
          </a:xfrm>
        </p:spPr>
        <p:txBody>
          <a:bodyPr>
            <a:noAutofit/>
          </a:bodyPr>
          <a:lstStyle/>
          <a:p>
            <a:pPr algn="ctr"/>
            <a:r>
              <a:rPr lang="en-US" sz="2800" dirty="0"/>
              <a:t>Detailed </a:t>
            </a:r>
            <a:r>
              <a:rPr lang="en-US" sz="2800" dirty="0" smtClean="0"/>
              <a:t>Architecture </a:t>
            </a:r>
            <a:br>
              <a:rPr lang="en-US" sz="2800" dirty="0" smtClean="0"/>
            </a:br>
            <a:r>
              <a:rPr lang="en-US" sz="2800" dirty="0" smtClean="0"/>
              <a:t>Non-words Generations</a:t>
            </a:r>
            <a:endParaRPr lang="en-US" sz="2800" dirty="0"/>
          </a:p>
        </p:txBody>
      </p:sp>
      <p:sp>
        <p:nvSpPr>
          <p:cNvPr id="4" name="Date Placeholder 3"/>
          <p:cNvSpPr>
            <a:spLocks noGrp="1"/>
          </p:cNvSpPr>
          <p:nvPr>
            <p:ph type="dt" sz="half" idx="10"/>
          </p:nvPr>
        </p:nvSpPr>
        <p:spPr/>
        <p:txBody>
          <a:bodyPr/>
          <a:lstStyle/>
          <a:p>
            <a:fld id="{39F43946-383C-41E6-9151-A957D876473E}" type="datetime1">
              <a:rPr lang="en-US" smtClean="0"/>
              <a:t>6/12/2020</a:t>
            </a:fld>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9</a:t>
            </a:fld>
            <a:endParaRPr lang="en-US" dirty="0"/>
          </a:p>
        </p:txBody>
      </p:sp>
      <p:pic>
        <p:nvPicPr>
          <p:cNvPr id="6" name="Content Placeholder 5"/>
          <p:cNvPicPr>
            <a:picLocks noGrp="1" noChangeAspect="1"/>
          </p:cNvPicPr>
          <p:nvPr>
            <p:ph idx="1"/>
          </p:nvPr>
        </p:nvPicPr>
        <p:blipFill>
          <a:blip r:embed="rId3"/>
          <a:stretch>
            <a:fillRect/>
          </a:stretch>
        </p:blipFill>
        <p:spPr>
          <a:xfrm>
            <a:off x="3286125" y="1597025"/>
            <a:ext cx="5619750" cy="4683125"/>
          </a:xfrm>
          <a:prstGeom prst="rect">
            <a:avLst/>
          </a:prstGeom>
        </p:spPr>
      </p:pic>
    </p:spTree>
    <p:extLst>
      <p:ext uri="{BB962C8B-B14F-4D97-AF65-F5344CB8AC3E}">
        <p14:creationId xmlns:p14="http://schemas.microsoft.com/office/powerpoint/2010/main" val="366079289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E12D47DA-EA61-41B4-A94A-C6D56239B78D}" vid="{1E237776-0382-49A9-AE47-BC54FFC72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15653</TotalTime>
  <Words>1117</Words>
  <Application>Microsoft Office PowerPoint</Application>
  <PresentationFormat>Widescreen</PresentationFormat>
  <Paragraphs>257</Paragraphs>
  <Slides>21</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 Unicode MS</vt:lpstr>
      <vt:lpstr>Arial</vt:lpstr>
      <vt:lpstr>Calibri</vt:lpstr>
      <vt:lpstr>Courier New</vt:lpstr>
      <vt:lpstr>Liberation Serif</vt:lpstr>
      <vt:lpstr>Mangal</vt:lpstr>
      <vt:lpstr>Times New Roman</vt:lpstr>
      <vt:lpstr>Theme1</vt:lpstr>
      <vt:lpstr>Towards Automatic Generation of Arabic Lexical Recognition Test</vt:lpstr>
      <vt:lpstr>Outline</vt:lpstr>
      <vt:lpstr>Outline</vt:lpstr>
      <vt:lpstr>Introduction</vt:lpstr>
      <vt:lpstr>Introduction .. cont.</vt:lpstr>
      <vt:lpstr>Objectives</vt:lpstr>
      <vt:lpstr>Research Questions</vt:lpstr>
      <vt:lpstr>Research Methodology </vt:lpstr>
      <vt:lpstr>Detailed Architecture  Non-words Generations</vt:lpstr>
      <vt:lpstr>Detailed Architecture  Non-words Generations</vt:lpstr>
      <vt:lpstr>Detailed Architecture  Non-words Generations</vt:lpstr>
      <vt:lpstr>Data Collections and Analysis – EDA </vt:lpstr>
      <vt:lpstr>Exploratory Data Analysis</vt:lpstr>
      <vt:lpstr>Exploratory Data Analysis</vt:lpstr>
      <vt:lpstr>Experiments &amp; Results</vt:lpstr>
      <vt:lpstr>Experiments &amp; Results</vt:lpstr>
      <vt:lpstr>Experiments &amp; Results</vt:lpstr>
      <vt:lpstr>Conclusion  … Strengths</vt:lpstr>
      <vt:lpstr>Conclusion … Weaknesses</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Classification of Apps Reviews for Requirement Engineering (Exploring The Customer’s Need from The Healthcare Applications)</dc:title>
  <dc:creator>Nadeem AlKilani</dc:creator>
  <cp:lastModifiedBy>Mohammad Nassar</cp:lastModifiedBy>
  <cp:revision>895</cp:revision>
  <dcterms:created xsi:type="dcterms:W3CDTF">2018-06-09T21:09:44Z</dcterms:created>
  <dcterms:modified xsi:type="dcterms:W3CDTF">2020-06-12T10:53:20Z</dcterms:modified>
</cp:coreProperties>
</file>