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p:cViewPr varScale="1">
        <p:scale>
          <a:sx n="81" d="100"/>
          <a:sy n="81" d="100"/>
        </p:scale>
        <p:origin x="98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B6DC5D93-4A74-4BAA-BC39-6A0BB35BB189}"/>
              </a:ext>
            </a:extLst>
          </p:cNvPr>
          <p:cNvSpPr>
            <a:spLocks noGrp="1"/>
          </p:cNvSpPr>
          <p:nvPr>
            <p:ph type="ctrTitle"/>
          </p:nvPr>
        </p:nvSpPr>
        <p:spPr>
          <a:xfrm>
            <a:off x="1143000" y="2913102"/>
            <a:ext cx="8534400" cy="1661993"/>
          </a:xfrm>
        </p:spPr>
        <p:txBody>
          <a:bodyPr/>
          <a:lstStyle/>
          <a:p>
            <a:pPr algn="ctr"/>
            <a:r>
              <a:rPr lang="en-US" sz="3600" b="1" dirty="0">
                <a:solidFill>
                  <a:schemeClr val="accent1">
                    <a:lumMod val="50000"/>
                  </a:schemeClr>
                </a:solidFill>
                <a:latin typeface="Trebuchet MS" panose="020B0603020202020204" pitchFamily="34" charset="0"/>
              </a:rPr>
              <a:t>Mohammad Saadiya</a:t>
            </a:r>
            <a:br>
              <a:rPr lang="en-US" sz="3600" b="1" dirty="0">
                <a:solidFill>
                  <a:schemeClr val="accent1">
                    <a:lumMod val="50000"/>
                  </a:schemeClr>
                </a:solidFill>
                <a:latin typeface="Trebuchet MS" panose="020B0603020202020204" pitchFamily="34" charset="0"/>
              </a:rPr>
            </a:br>
            <a:br>
              <a:rPr lang="en-US" sz="3600" b="1" dirty="0">
                <a:solidFill>
                  <a:schemeClr val="accent1">
                    <a:lumMod val="50000"/>
                  </a:schemeClr>
                </a:solidFill>
                <a:latin typeface="Trebuchet MS" panose="020B0603020202020204" pitchFamily="34" charset="0"/>
              </a:rPr>
            </a:br>
            <a:r>
              <a:rPr lang="en-US" sz="3600" b="1" dirty="0">
                <a:solidFill>
                  <a:schemeClr val="accent1">
                    <a:lumMod val="50000"/>
                  </a:schemeClr>
                </a:solidFill>
                <a:latin typeface="Trebuchet MS" panose="020B0603020202020204" pitchFamily="34" charset="0"/>
              </a:rPr>
              <a:t> 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569268" cy="5214889"/>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br>
              <a:rPr lang="en-US" sz="800" dirty="0"/>
            </a:br>
            <a:br>
              <a:rPr lang="en-US" sz="800" dirty="0"/>
            </a:br>
            <a:br>
              <a:rPr lang="en-US" sz="800" dirty="0"/>
            </a:br>
            <a:br>
              <a:rPr lang="en-US" sz="800" dirty="0"/>
            </a:br>
            <a:br>
              <a:rPr lang="en-US" sz="800" dirty="0"/>
            </a:br>
            <a:r>
              <a:rPr lang="en-US" sz="1800" u="sng" dirty="0"/>
              <a:t>Practical Applications: </a:t>
            </a:r>
            <a:r>
              <a:rPr lang="en-US" sz="1800" b="0" dirty="0"/>
              <a:t>Valuable tool for cybersecurity training, helping users learn how to detect and analyze keystroke patterns. Provides a foundation for developing more sophisticated security tools.</a:t>
            </a:r>
            <a:br>
              <a:rPr lang="en-US" sz="1800" b="0" dirty="0"/>
            </a:br>
            <a:br>
              <a:rPr lang="en-US" sz="1800" u="sng" dirty="0"/>
            </a:br>
            <a:r>
              <a:rPr lang="en-US" sz="1800" u="sng" dirty="0"/>
              <a:t>Effective Keystroke Logging</a:t>
            </a:r>
            <a:r>
              <a:rPr lang="en-US" sz="1800" b="0" u="sng" dirty="0"/>
              <a:t>: </a:t>
            </a:r>
            <a:r>
              <a:rPr lang="en-US" sz="1800" b="0" dirty="0"/>
              <a:t>Successfully captures and logs all keystrokes, including press, hold, and release events. Generates comprehensive text and JSON logs for detailed analysis.</a:t>
            </a:r>
            <a:br>
              <a:rPr lang="en-US" sz="1800" b="0" dirty="0"/>
            </a:br>
            <a:br>
              <a:rPr lang="en-US" sz="1800" u="sng" dirty="0"/>
            </a:br>
            <a:r>
              <a:rPr lang="en-US" sz="1800" u="sng" dirty="0"/>
              <a:t>Structured Data Output: </a:t>
            </a:r>
            <a:r>
              <a:rPr lang="en-US" sz="1800" b="0" dirty="0"/>
              <a:t>Text logs offer a straightforward view of keystroke activity. JSON logs provide structured data, facilitating advanced analysis and integration with other tools.</a:t>
            </a:r>
            <a:endParaRPr sz="800"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228600"/>
            <a:ext cx="12192000" cy="746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0405" y="137474"/>
            <a:ext cx="4887920" cy="8195833"/>
          </a:xfrm>
          <a:prstGeom prst="rect">
            <a:avLst/>
          </a:prstGeom>
        </p:spPr>
        <p:txBody>
          <a:bodyPr vert="horz" wrap="square" lIns="0" tIns="16510" rIns="0" bIns="0" rtlCol="0">
            <a:spAutoFit/>
          </a:bodyPr>
          <a:lstStyle/>
          <a:p>
            <a:pPr marL="12700">
              <a:spcBef>
                <a:spcPts val="130"/>
              </a:spcBef>
            </a:pPr>
            <a:r>
              <a:rPr lang="en-US" sz="3600" spc="5" dirty="0">
                <a:latin typeface="Trebuchet MS" panose="020B0603020202020204" pitchFamily="34" charset="0"/>
              </a:rPr>
              <a:t>KEYLOGGER AND SECURITY</a:t>
            </a:r>
            <a:br>
              <a:rPr lang="en-US" sz="4250" spc="5" dirty="0">
                <a:latin typeface="Trebuchet MS" panose="020B0603020202020204" pitchFamily="34" charset="0"/>
              </a:rPr>
            </a:br>
            <a:br>
              <a:rPr lang="en-US" sz="1800" b="0" dirty="0">
                <a:latin typeface="Trebuchet MS" panose="020B0603020202020204" pitchFamily="34" charset="0"/>
                <a:ea typeface="Tahoma" panose="020B0604030504040204" pitchFamily="34" charset="0"/>
                <a:cs typeface="Tahoma" panose="020B0604030504040204" pitchFamily="34" charset="0"/>
              </a:rPr>
            </a:br>
            <a:r>
              <a:rPr lang="en-US" sz="1800" b="0" dirty="0">
                <a:latin typeface="Trebuchet MS" panose="020B0603020202020204" pitchFamily="34" charset="0"/>
                <a:ea typeface="Tahoma" panose="020B0604030504040204" pitchFamily="34" charset="0"/>
                <a:cs typeface="Tahoma" panose="020B0604030504040204" pitchFamily="34" charset="0"/>
              </a:rPr>
              <a:t>A keylogger is a software or hardware tool that </a:t>
            </a:r>
            <a:br>
              <a:rPr lang="en-US" sz="1800" b="0" dirty="0">
                <a:latin typeface="Trebuchet MS" panose="020B0603020202020204" pitchFamily="34" charset="0"/>
                <a:ea typeface="Tahoma" panose="020B0604030504040204" pitchFamily="34" charset="0"/>
                <a:cs typeface="Tahoma" panose="020B0604030504040204" pitchFamily="34" charset="0"/>
              </a:rPr>
            </a:br>
            <a:r>
              <a:rPr lang="en-US" sz="1800" b="0" dirty="0">
                <a:latin typeface="Trebuchet MS" panose="020B0603020202020204" pitchFamily="34" charset="0"/>
                <a:ea typeface="Tahoma" panose="020B0604030504040204" pitchFamily="34" charset="0"/>
                <a:cs typeface="Tahoma" panose="020B0604030504040204" pitchFamily="34" charset="0"/>
              </a:rPr>
              <a:t>records the keys pressed on a computer keyboard, often without the user's knowledge or consent. </a:t>
            </a:r>
            <a:br>
              <a:rPr lang="en-US" sz="1800" b="0" dirty="0">
                <a:latin typeface="Trebuchet MS" panose="020B0603020202020204" pitchFamily="34" charset="0"/>
                <a:ea typeface="Tahoma" panose="020B0604030504040204" pitchFamily="34" charset="0"/>
                <a:cs typeface="Tahoma" panose="020B0604030504040204" pitchFamily="34" charset="0"/>
              </a:rPr>
            </a:br>
            <a:br>
              <a:rPr lang="en-US" sz="1800" b="0" dirty="0">
                <a:latin typeface="Trebuchet MS" panose="020B0603020202020204" pitchFamily="34" charset="0"/>
                <a:ea typeface="Tahoma" panose="020B0604030504040204" pitchFamily="34" charset="0"/>
                <a:cs typeface="Tahoma" panose="020B0604030504040204" pitchFamily="34" charset="0"/>
              </a:rPr>
            </a:br>
            <a:r>
              <a:rPr lang="en-US" sz="1800" b="0" dirty="0">
                <a:latin typeface="Trebuchet MS" panose="020B0603020202020204" pitchFamily="34" charset="0"/>
                <a:ea typeface="Tahoma" panose="020B0604030504040204" pitchFamily="34" charset="0"/>
                <a:cs typeface="Tahoma" panose="020B0604030504040204" pitchFamily="34" charset="0"/>
              </a:rPr>
              <a:t>This allows a person to monitor and potentially gain access to sensitive information, such as passwords and login credentials.</a:t>
            </a:r>
            <a:br>
              <a:rPr lang="en-US" sz="1800" b="0" dirty="0">
                <a:latin typeface="Trebuchet MS" panose="020B0603020202020204" pitchFamily="34" charset="0"/>
              </a:rPr>
            </a:br>
            <a:br>
              <a:rPr lang="en-US" sz="4250" spc="5" dirty="0">
                <a:latin typeface="Showcard Gothic" panose="04020904020102020604" pitchFamily="82" charset="0"/>
              </a:rPr>
            </a:br>
            <a:br>
              <a:rPr lang="en-US" sz="4250" spc="5" dirty="0">
                <a:latin typeface="Showcard Gothic" panose="04020904020102020604" pitchFamily="82" charset="0"/>
              </a:rPr>
            </a:br>
            <a:br>
              <a:rPr lang="en-US" sz="4250" spc="5" dirty="0">
                <a:latin typeface="Showcard Gothic" panose="04020904020102020604" pitchFamily="82" charset="0"/>
              </a:rPr>
            </a:br>
            <a:br>
              <a:rPr lang="en-US" sz="4250" spc="5" dirty="0">
                <a:latin typeface="Showcard Gothic" panose="04020904020102020604" pitchFamily="82" charset="0"/>
              </a:rPr>
            </a:br>
            <a:br>
              <a:rPr lang="en-US" sz="4250" spc="5" dirty="0">
                <a:latin typeface="Showcard Gothic" panose="04020904020102020604" pitchFamily="82" charset="0"/>
              </a:rPr>
            </a:br>
            <a:br>
              <a:rPr lang="en-US" sz="4250" spc="5" dirty="0">
                <a:latin typeface="Showcard Gothic" panose="04020904020102020604" pitchFamily="82" charset="0"/>
              </a:rPr>
            </a:br>
            <a:endParaRPr sz="4250" dirty="0">
              <a:latin typeface="Showcard Gothic" panose="04020904020102020604"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6B835457-FE84-4262-9853-DA07B9DCE4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3822" y="533400"/>
            <a:ext cx="3484978" cy="2971800"/>
          </a:xfrm>
          <a:prstGeom prst="rect">
            <a:avLst/>
          </a:prstGeom>
        </p:spPr>
      </p:pic>
      <p:pic>
        <p:nvPicPr>
          <p:cNvPr id="28" name="Picture 27">
            <a:extLst>
              <a:ext uri="{FF2B5EF4-FFF2-40B4-BE49-F238E27FC236}">
                <a16:creationId xmlns:a16="http://schemas.microsoft.com/office/drawing/2014/main" id="{3BC3E0CC-70E2-4A6A-8C56-6F9D5FB139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50" y="3886198"/>
            <a:ext cx="6376988" cy="2438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5" y="304800"/>
            <a:ext cx="7334544" cy="9246762"/>
          </a:xfrm>
          <a:prstGeom prst="rect">
            <a:avLst/>
          </a:prstGeom>
        </p:spPr>
        <p:txBody>
          <a:bodyPr vert="horz" wrap="square" lIns="0" tIns="13335" rIns="0" bIns="0" rtlCol="0">
            <a:spAutoFit/>
          </a:bodyPr>
          <a:lstStyle/>
          <a:p>
            <a:pPr marL="12700" algn="l">
              <a:lnSpc>
                <a:spcPct val="100000"/>
              </a:lnSpc>
              <a:spcBef>
                <a:spcPts val="105"/>
              </a:spcBef>
            </a:pPr>
            <a:r>
              <a:rPr sz="3600" spc="25" dirty="0">
                <a:latin typeface="Trebuchet MS" panose="020B0603020202020204" pitchFamily="34" charset="0"/>
              </a:rPr>
              <a:t>A</a:t>
            </a:r>
            <a:r>
              <a:rPr lang="en-US" sz="3600" spc="-5" dirty="0">
                <a:latin typeface="Trebuchet MS" panose="020B0603020202020204" pitchFamily="34" charset="0"/>
              </a:rPr>
              <a:t>GENDA</a:t>
            </a:r>
            <a:br>
              <a:rPr lang="en-US" dirty="0">
                <a:latin typeface="Trebuchet MS" panose="020B0603020202020204" pitchFamily="34" charset="0"/>
              </a:rPr>
            </a:br>
            <a:br>
              <a:rPr lang="en-US" sz="1800" dirty="0"/>
            </a:br>
            <a:r>
              <a:rPr lang="en-US" sz="2400" b="0" dirty="0">
                <a:latin typeface="Trebuchet MS" panose="020B0603020202020204" pitchFamily="34" charset="0"/>
              </a:rPr>
              <a:t>1.</a:t>
            </a:r>
            <a:r>
              <a:rPr lang="en-US" sz="2400" dirty="0">
                <a:latin typeface="Trebuchet MS" panose="020B0603020202020204" pitchFamily="34" charset="0"/>
              </a:rPr>
              <a:t> </a:t>
            </a:r>
            <a:r>
              <a:rPr lang="en-US" sz="2400" b="0" dirty="0">
                <a:latin typeface="Trebuchet MS" panose="020B0603020202020204" pitchFamily="34" charset="0"/>
              </a:rPr>
              <a:t>Problem Statement</a:t>
            </a:r>
            <a:br>
              <a:rPr lang="en-US" sz="2800" b="0" dirty="0">
                <a:latin typeface="Trebuchet MS" panose="020B0603020202020204" pitchFamily="34" charset="0"/>
              </a:rPr>
            </a:br>
            <a:r>
              <a:rPr lang="en-US" sz="2800" b="0" dirty="0">
                <a:latin typeface="Trebuchet MS" panose="020B0603020202020204" pitchFamily="34" charset="0"/>
              </a:rPr>
              <a:t>   </a:t>
            </a:r>
            <a:r>
              <a:rPr lang="en-US" sz="1800" b="0" dirty="0">
                <a:latin typeface="Trebuchet MS" panose="020B0603020202020204" pitchFamily="34" charset="0"/>
              </a:rPr>
              <a:t>A high-level look at our proposed solution</a:t>
            </a:r>
            <a:br>
              <a:rPr lang="en-US" sz="1800" b="0" dirty="0">
                <a:latin typeface="Trebuchet MS" panose="020B0603020202020204" pitchFamily="34" charset="0"/>
              </a:rPr>
            </a:br>
            <a:br>
              <a:rPr lang="en-US" sz="2800" b="0" dirty="0">
                <a:latin typeface="Trebuchet MS" panose="020B0603020202020204" pitchFamily="34" charset="0"/>
              </a:rPr>
            </a:br>
            <a:r>
              <a:rPr lang="en-US" sz="2400" b="0" dirty="0">
                <a:latin typeface="Trebuchet MS" panose="020B0603020202020204" pitchFamily="34" charset="0"/>
              </a:rPr>
              <a:t>2. Project Overview</a:t>
            </a:r>
            <a:br>
              <a:rPr lang="en-US" sz="2800" b="0" dirty="0">
                <a:latin typeface="Trebuchet MS" panose="020B0603020202020204" pitchFamily="34" charset="0"/>
              </a:rPr>
            </a:br>
            <a:r>
              <a:rPr lang="en-US" sz="2800" b="0" dirty="0">
                <a:latin typeface="Trebuchet MS" panose="020B0603020202020204" pitchFamily="34" charset="0"/>
              </a:rPr>
              <a:t>   </a:t>
            </a:r>
            <a:r>
              <a:rPr lang="en-US" sz="1800" b="0" dirty="0">
                <a:latin typeface="Trebuchet MS" panose="020B0603020202020204" pitchFamily="34" charset="0"/>
              </a:rPr>
              <a:t>We'll define the key challenge we're aiming to solve.</a:t>
            </a:r>
            <a:br>
              <a:rPr lang="en-US" sz="1800" b="0" dirty="0">
                <a:latin typeface="Trebuchet MS" panose="020B0603020202020204" pitchFamily="34" charset="0"/>
              </a:rPr>
            </a:br>
            <a:br>
              <a:rPr lang="en-US" sz="1800" b="0" dirty="0">
                <a:latin typeface="Trebuchet MS" panose="020B0603020202020204" pitchFamily="34" charset="0"/>
              </a:rPr>
            </a:br>
            <a:r>
              <a:rPr lang="en-US" sz="2400" b="0" dirty="0">
                <a:latin typeface="Trebuchet MS" panose="020B0603020202020204" pitchFamily="34" charset="0"/>
              </a:rPr>
              <a:t>3. End Users</a:t>
            </a:r>
            <a:br>
              <a:rPr lang="en-US" sz="2800" b="0" dirty="0">
                <a:latin typeface="Trebuchet MS" panose="020B0603020202020204" pitchFamily="34" charset="0"/>
              </a:rPr>
            </a:br>
            <a:r>
              <a:rPr lang="en-US" sz="2800" b="0" dirty="0">
                <a:latin typeface="Trebuchet MS" panose="020B0603020202020204" pitchFamily="34" charset="0"/>
              </a:rPr>
              <a:t>   </a:t>
            </a:r>
            <a:r>
              <a:rPr lang="en-US" sz="1800" b="0" dirty="0">
                <a:latin typeface="Trebuchet MS" panose="020B0603020202020204" pitchFamily="34" charset="0"/>
              </a:rPr>
              <a:t>Highlighting the unique advantages of our approach.   </a:t>
            </a:r>
            <a:br>
              <a:rPr lang="en-US" sz="1800" b="0" dirty="0">
                <a:latin typeface="Trebuchet MS" panose="020B0603020202020204" pitchFamily="34" charset="0"/>
              </a:rPr>
            </a:br>
            <a:br>
              <a:rPr lang="en-US" sz="2800" b="0" dirty="0">
                <a:latin typeface="Trebuchet MS" panose="020B0603020202020204" pitchFamily="34" charset="0"/>
              </a:rPr>
            </a:br>
            <a:r>
              <a:rPr lang="en-US" sz="2400" b="0" dirty="0">
                <a:latin typeface="Trebuchet MS" panose="020B0603020202020204" pitchFamily="34" charset="0"/>
              </a:rPr>
              <a:t>4. solution and its value proposition</a:t>
            </a:r>
            <a:br>
              <a:rPr lang="en-US" sz="2800" b="0" dirty="0">
                <a:latin typeface="Trebuchet MS" panose="020B0603020202020204" pitchFamily="34" charset="0"/>
              </a:rPr>
            </a:br>
            <a:r>
              <a:rPr lang="en-US" sz="2800" b="0" dirty="0">
                <a:latin typeface="Trebuchet MS" panose="020B0603020202020204" pitchFamily="34" charset="0"/>
              </a:rPr>
              <a:t>   </a:t>
            </a:r>
            <a:r>
              <a:rPr lang="en-US" sz="1800" b="0" dirty="0">
                <a:latin typeface="Trebuchet MS" panose="020B0603020202020204" pitchFamily="34" charset="0"/>
              </a:rPr>
              <a:t>Highlighting the unique advantages of our approach.</a:t>
            </a:r>
            <a:br>
              <a:rPr lang="en-US" sz="1800" b="0" dirty="0">
                <a:latin typeface="Trebuchet MS" panose="020B0603020202020204" pitchFamily="34" charset="0"/>
              </a:rPr>
            </a:br>
            <a:br>
              <a:rPr lang="en-US" sz="2800" b="0" dirty="0">
                <a:latin typeface="Trebuchet MS" panose="020B0603020202020204" pitchFamily="34" charset="0"/>
              </a:rPr>
            </a:br>
            <a:r>
              <a:rPr lang="en-US" sz="2400" b="0" dirty="0">
                <a:latin typeface="Trebuchet MS" panose="020B0603020202020204" pitchFamily="34" charset="0"/>
              </a:rPr>
              <a:t>5. Wow in our solution</a:t>
            </a:r>
            <a:br>
              <a:rPr lang="en-US" sz="2400" b="0" dirty="0">
                <a:latin typeface="Trebuchet MS" panose="020B0603020202020204" pitchFamily="34" charset="0"/>
              </a:rPr>
            </a:br>
            <a:r>
              <a:rPr lang="en-US" sz="2400" b="0" dirty="0">
                <a:latin typeface="Trebuchet MS" panose="020B0603020202020204" pitchFamily="34" charset="0"/>
              </a:rPr>
              <a:t>    </a:t>
            </a:r>
            <a:r>
              <a:rPr lang="en-US" sz="1800" b="0" dirty="0">
                <a:latin typeface="Trebuchet MS" panose="020B0603020202020204" pitchFamily="34" charset="0"/>
              </a:rPr>
              <a:t>Outline the solution and its models.</a:t>
            </a:r>
            <a:br>
              <a:rPr lang="en-US" sz="4400" b="0" dirty="0">
                <a:latin typeface="Trebuchet MS" panose="020B0603020202020204" pitchFamily="34" charset="0"/>
              </a:rPr>
            </a:br>
            <a:br>
              <a:rPr lang="en-US" dirty="0"/>
            </a:br>
            <a:br>
              <a:rPr lang="en-US" dirty="0"/>
            </a:br>
            <a:br>
              <a:rPr lang="en-US" dirty="0"/>
            </a:br>
            <a:r>
              <a:rPr lang="en-US" dirty="0"/>
              <a:t>          </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67400" y="2019300"/>
            <a:ext cx="3810001" cy="41719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31" name="Title 30">
            <a:extLst>
              <a:ext uri="{FF2B5EF4-FFF2-40B4-BE49-F238E27FC236}">
                <a16:creationId xmlns:a16="http://schemas.microsoft.com/office/drawing/2014/main" id="{B6BC1250-41AE-4635-9F71-7A4169E75317}"/>
              </a:ext>
            </a:extLst>
          </p:cNvPr>
          <p:cNvSpPr>
            <a:spLocks noGrp="1"/>
          </p:cNvSpPr>
          <p:nvPr>
            <p:ph type="title"/>
          </p:nvPr>
        </p:nvSpPr>
        <p:spPr>
          <a:xfrm>
            <a:off x="755333" y="385444"/>
            <a:ext cx="7236142" cy="1846659"/>
          </a:xfrm>
        </p:spPr>
        <p:txBody>
          <a:bodyPr/>
          <a:lstStyle/>
          <a:p>
            <a:br>
              <a:rPr lang="en-US" sz="3200" dirty="0">
                <a:latin typeface="Trebuchet MS" panose="020B0603020202020204" pitchFamily="34" charset="0"/>
              </a:rPr>
            </a:br>
            <a:r>
              <a:rPr lang="en-US" sz="3600" dirty="0">
                <a:latin typeface="Trebuchet MS" panose="020B0603020202020204" pitchFamily="34" charset="0"/>
              </a:rPr>
              <a:t>PROBLEM STATEMENT</a:t>
            </a:r>
            <a:br>
              <a:rPr lang="en-US" dirty="0">
                <a:latin typeface="Showcard Gothic" panose="04020904020102020604" pitchFamily="82" charset="0"/>
              </a:rPr>
            </a:br>
            <a:endParaRPr lang="en-US" dirty="0">
              <a:latin typeface="Showcard Gothic" panose="04020904020102020604" pitchFamily="82" charset="0"/>
            </a:endParaRPr>
          </a:p>
        </p:txBody>
      </p:sp>
      <p:sp>
        <p:nvSpPr>
          <p:cNvPr id="32" name="Rectangle 21">
            <a:extLst>
              <a:ext uri="{FF2B5EF4-FFF2-40B4-BE49-F238E27FC236}">
                <a16:creationId xmlns:a16="http://schemas.microsoft.com/office/drawing/2014/main" id="{F878376C-BABC-4647-990E-5591BE845CE0}"/>
              </a:ext>
            </a:extLst>
          </p:cNvPr>
          <p:cNvSpPr>
            <a:spLocks noChangeArrowheads="1"/>
          </p:cNvSpPr>
          <p:nvPr/>
        </p:nvSpPr>
        <p:spPr bwMode="auto">
          <a:xfrm>
            <a:off x="755333" y="2590452"/>
            <a:ext cx="495966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rebuchet MS" panose="020B0603020202020204" pitchFamily="34" charset="0"/>
              </a:rPr>
              <a:t>Develop a keylogger to monitor and record keystrokes on a computer system to analyze user behavior, enhance security, and detect unauthorized access, while ensuring compliance with ethical guidelines and legal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29401" y="2647950"/>
            <a:ext cx="39624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itle 12">
            <a:extLst>
              <a:ext uri="{FF2B5EF4-FFF2-40B4-BE49-F238E27FC236}">
                <a16:creationId xmlns:a16="http://schemas.microsoft.com/office/drawing/2014/main" id="{C928FBCF-AC8F-43F4-8C56-8A4ECD94A6FC}"/>
              </a:ext>
            </a:extLst>
          </p:cNvPr>
          <p:cNvSpPr>
            <a:spLocks noGrp="1"/>
          </p:cNvSpPr>
          <p:nvPr>
            <p:ph type="title"/>
          </p:nvPr>
        </p:nvSpPr>
        <p:spPr>
          <a:xfrm>
            <a:off x="658610" y="254341"/>
            <a:ext cx="7855268" cy="7078861"/>
          </a:xfrm>
        </p:spPr>
        <p:txBody>
          <a:bodyPr/>
          <a:lstStyle/>
          <a:p>
            <a:br>
              <a:rPr lang="en-US" sz="3200" dirty="0">
                <a:latin typeface="Trebuchet MS" panose="020B0603020202020204" pitchFamily="34" charset="0"/>
              </a:rPr>
            </a:br>
            <a:r>
              <a:rPr lang="en-US" sz="3200" dirty="0">
                <a:latin typeface="Trebuchet MS" panose="020B0603020202020204" pitchFamily="34" charset="0"/>
              </a:rPr>
              <a:t>     </a:t>
            </a:r>
            <a:r>
              <a:rPr lang="en-US" sz="3600" dirty="0">
                <a:latin typeface="Trebuchet MS" panose="020B0603020202020204" pitchFamily="34" charset="0"/>
              </a:rPr>
              <a:t>PROJECT OVERVIEW</a:t>
            </a:r>
            <a:br>
              <a:rPr lang="en-US" sz="3600" dirty="0">
                <a:latin typeface="Trebuchet MS" panose="020B0603020202020204" pitchFamily="34"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br>
              <a:rPr lang="en-US" sz="3600" dirty="0">
                <a:latin typeface="Showcard Gothic" panose="04020904020102020604" pitchFamily="82" charset="0"/>
              </a:rPr>
            </a:br>
            <a:endParaRPr lang="en-US" sz="3600" dirty="0">
              <a:latin typeface="Showcard Gothic" panose="04020904020102020604" pitchFamily="82" charset="0"/>
            </a:endParaRPr>
          </a:p>
        </p:txBody>
      </p:sp>
      <p:sp>
        <p:nvSpPr>
          <p:cNvPr id="14" name="Rectangle 2">
            <a:extLst>
              <a:ext uri="{FF2B5EF4-FFF2-40B4-BE49-F238E27FC236}">
                <a16:creationId xmlns:a16="http://schemas.microsoft.com/office/drawing/2014/main" id="{A77D26A2-C2FB-45F1-893A-03AE6E32C6C2}"/>
              </a:ext>
            </a:extLst>
          </p:cNvPr>
          <p:cNvSpPr>
            <a:spLocks noChangeArrowheads="1"/>
          </p:cNvSpPr>
          <p:nvPr/>
        </p:nvSpPr>
        <p:spPr bwMode="auto">
          <a:xfrm>
            <a:off x="755333" y="3822144"/>
            <a:ext cx="60979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4E7A5E54-415F-4C55-853F-32E1D2C6ED81}"/>
              </a:ext>
            </a:extLst>
          </p:cNvPr>
          <p:cNvSpPr>
            <a:spLocks noChangeArrowheads="1"/>
          </p:cNvSpPr>
          <p:nvPr/>
        </p:nvSpPr>
        <p:spPr bwMode="auto">
          <a:xfrm>
            <a:off x="1219199" y="2008667"/>
            <a:ext cx="618986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eaLnBrk="0" fontAlgn="base" hangingPunct="0">
              <a:spcBef>
                <a:spcPct val="0"/>
              </a:spcBef>
              <a:spcAft>
                <a:spcPct val="0"/>
              </a:spcAft>
            </a:pPr>
            <a:endParaRPr lang="en-US" altLang="en-US" b="1" u="sng" dirty="0">
              <a:latin typeface="Arial" panose="020B0604020202020204" pitchFamily="34" charset="0"/>
            </a:endParaRPr>
          </a:p>
          <a:p>
            <a:pPr lvl="6" eaLnBrk="0" fontAlgn="base" hangingPunct="0">
              <a:spcBef>
                <a:spcPct val="0"/>
              </a:spcBef>
              <a:spcAft>
                <a:spcPct val="0"/>
              </a:spcAft>
            </a:pPr>
            <a:r>
              <a:rPr lang="en-US" altLang="en-US" b="1" u="sng" dirty="0">
                <a:latin typeface="Trebuchet MS" panose="020B0603020202020204" pitchFamily="34" charset="0"/>
              </a:rPr>
              <a:t>Key features:</a:t>
            </a:r>
            <a:endParaRPr kumimoji="0" lang="en-US" altLang="en-US" b="1" i="0" u="sng"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rebuchet MS" panose="020B0603020202020204" pitchFamily="34" charset="0"/>
              </a:rPr>
              <a:t>Capture key presses, holds, and releases.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rebuchet MS" panose="020B0603020202020204" pitchFamily="34" charset="0"/>
              </a:rPr>
              <a:t>Log data in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rebuchet MS" panose="020B0603020202020204" pitchFamily="34" charset="0"/>
              </a:rPr>
              <a:t>Simple GUI for starting and stopping the keylogger.</a:t>
            </a:r>
          </a:p>
          <a:p>
            <a:pPr marL="0" marR="0" lvl="0" indent="0" algn="ctr" defTabSz="914400" rtl="0" eaLnBrk="0" fontAlgn="base" latinLnBrk="0" hangingPunct="0">
              <a:lnSpc>
                <a:spcPct val="100000"/>
              </a:lnSpc>
              <a:spcBef>
                <a:spcPct val="0"/>
              </a:spcBef>
              <a:spcAft>
                <a:spcPct val="0"/>
              </a:spcAft>
              <a:buClrTx/>
              <a:buSzTx/>
              <a:tabLst/>
            </a:pPr>
            <a:r>
              <a:rPr kumimoji="0" lang="en-US" altLang="en-US" b="1" i="0" strike="noStrike" cap="none" normalizeH="0" baseline="0" dirty="0">
                <a:ln>
                  <a:noFill/>
                </a:ln>
                <a:solidFill>
                  <a:schemeClr val="tx1"/>
                </a:solidFill>
                <a:effectLst/>
                <a:latin typeface="Trebuchet MS" panose="020B0603020202020204" pitchFamily="34" charset="0"/>
              </a:rPr>
              <a:t>            </a:t>
            </a:r>
            <a:r>
              <a:rPr kumimoji="0" lang="en-US" altLang="en-US" b="1" i="0" u="sng" strike="noStrike" cap="none" normalizeH="0" baseline="0" dirty="0">
                <a:ln>
                  <a:noFill/>
                </a:ln>
                <a:solidFill>
                  <a:schemeClr val="tx1"/>
                </a:solidFill>
                <a:effectLst/>
                <a:latin typeface="Trebuchet MS" panose="020B0603020202020204" pitchFamily="34" charset="0"/>
              </a:rPr>
              <a:t>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rebuchet MS" panose="020B0603020202020204" pitchFamily="34" charset="0"/>
              </a:rPr>
              <a:t>Python</a:t>
            </a:r>
            <a:r>
              <a:rPr lang="en-US" altLang="en-US" dirty="0">
                <a:latin typeface="Trebuchet MS" panose="020B0603020202020204" pitchFamily="34" charset="0"/>
              </a:rPr>
              <a:t>, </a:t>
            </a:r>
            <a:r>
              <a:rPr kumimoji="0" lang="en-US" altLang="en-US" b="0" i="0" u="none" strike="noStrike" cap="none" normalizeH="0" baseline="0" dirty="0" err="1">
                <a:ln>
                  <a:noFill/>
                </a:ln>
                <a:solidFill>
                  <a:schemeClr val="tx1"/>
                </a:solidFill>
                <a:effectLst/>
                <a:latin typeface="Trebuchet MS" panose="020B0603020202020204" pitchFamily="34" charset="0"/>
              </a:rPr>
              <a:t>Tkinter</a:t>
            </a:r>
            <a:r>
              <a:rPr lang="en-US" altLang="en-US" dirty="0">
                <a:latin typeface="Trebuchet MS" panose="020B0603020202020204" pitchFamily="34" charset="0"/>
              </a:rPr>
              <a:t>, </a:t>
            </a:r>
            <a:r>
              <a:rPr kumimoji="0" lang="en-US" altLang="en-US" b="0" i="0" u="none" strike="noStrike" cap="none" normalizeH="0" baseline="0" dirty="0" err="1">
                <a:ln>
                  <a:noFill/>
                </a:ln>
                <a:solidFill>
                  <a:schemeClr val="tx1"/>
                </a:solidFill>
                <a:effectLst/>
                <a:latin typeface="Trebuchet MS" panose="020B0603020202020204" pitchFamily="34" charset="0"/>
              </a:rPr>
              <a:t>Pynput</a:t>
            </a:r>
            <a:r>
              <a:rPr lang="en-US" altLang="en-US" dirty="0">
                <a:latin typeface="Trebuchet MS" panose="020B0603020202020204" pitchFamily="34" charset="0"/>
              </a:rPr>
              <a:t>, </a:t>
            </a:r>
            <a:r>
              <a:rPr kumimoji="0" lang="en-US" altLang="en-US" b="0" i="0" u="none" strike="noStrike" cap="none" normalizeH="0" baseline="0" dirty="0">
                <a:ln>
                  <a:noFill/>
                </a:ln>
                <a:solidFill>
                  <a:schemeClr val="tx1"/>
                </a:solidFill>
                <a:effectLst/>
                <a:latin typeface="Trebuchet MS" panose="020B0603020202020204" pitchFamily="34" charset="0"/>
              </a:rPr>
              <a:t>JSON.</a:t>
            </a:r>
          </a:p>
          <a:p>
            <a:pPr marL="0" marR="0" lvl="0" indent="0" algn="ctr" defTabSz="914400" rtl="0" eaLnBrk="0" fontAlgn="base" latinLnBrk="0" hangingPunct="0">
              <a:lnSpc>
                <a:spcPct val="100000"/>
              </a:lnSpc>
              <a:spcBef>
                <a:spcPct val="0"/>
              </a:spcBef>
              <a:spcAft>
                <a:spcPct val="0"/>
              </a:spcAft>
              <a:buClrTx/>
              <a:buSzTx/>
              <a:tabLst/>
            </a:pPr>
            <a:r>
              <a:rPr kumimoji="0" lang="en-US" altLang="en-US" b="1" i="0" strike="noStrike" cap="none" normalizeH="0" baseline="0" dirty="0">
                <a:ln>
                  <a:noFill/>
                </a:ln>
                <a:solidFill>
                  <a:schemeClr val="tx1"/>
                </a:solidFill>
                <a:effectLst/>
                <a:latin typeface="Trebuchet MS" panose="020B0603020202020204" pitchFamily="34" charset="0"/>
              </a:rPr>
              <a:t>                </a:t>
            </a:r>
            <a:r>
              <a:rPr kumimoji="0" lang="en-US" altLang="en-US" b="1" i="0" u="sng" strike="noStrike" cap="none" normalizeH="0" baseline="0" dirty="0">
                <a:ln>
                  <a:noFill/>
                </a:ln>
                <a:solidFill>
                  <a:schemeClr val="tx1"/>
                </a:solidFill>
                <a:effectLst/>
                <a:latin typeface="Trebuchet MS" panose="020B0603020202020204" pitchFamily="34" charset="0"/>
              </a:rPr>
              <a:t>Educational Goals</a:t>
            </a:r>
            <a:r>
              <a:rPr kumimoji="0" lang="en-US" altLang="en-US" b="0" i="0" u="sng"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rebuchet MS" panose="020B0603020202020204" pitchFamily="34" charset="0"/>
              </a:rPr>
              <a:t>Learn keylogging mechanics and GUI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rebuchet MS" panose="020B0603020202020204" pitchFamily="34" charset="0"/>
              </a:rPr>
              <a:t>Understand ethical considerations.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798" y="381001"/>
            <a:ext cx="8229602" cy="5556649"/>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rebuchet MS" panose="020B0603020202020204" pitchFamily="34" charset="0"/>
              </a:rPr>
              <a:t>W</a:t>
            </a:r>
            <a:r>
              <a:rPr sz="4000" spc="-20" dirty="0">
                <a:latin typeface="Trebuchet MS" panose="020B0603020202020204" pitchFamily="34" charset="0"/>
              </a:rPr>
              <a:t>H</a:t>
            </a:r>
            <a:r>
              <a:rPr sz="4000" spc="20" dirty="0">
                <a:latin typeface="Trebuchet MS" panose="020B0603020202020204" pitchFamily="34" charset="0"/>
              </a:rPr>
              <a:t>O</a:t>
            </a:r>
            <a:r>
              <a:rPr sz="4000" spc="-235" dirty="0">
                <a:latin typeface="Trebuchet MS" panose="020B0603020202020204" pitchFamily="34" charset="0"/>
              </a:rPr>
              <a:t> </a:t>
            </a:r>
            <a:r>
              <a:rPr sz="4000" spc="-10" dirty="0">
                <a:latin typeface="Trebuchet MS" panose="020B0603020202020204" pitchFamily="34" charset="0"/>
              </a:rPr>
              <a:t>AR</a:t>
            </a:r>
            <a:r>
              <a:rPr sz="4000" spc="15" dirty="0">
                <a:latin typeface="Trebuchet MS" panose="020B0603020202020204" pitchFamily="34" charset="0"/>
              </a:rPr>
              <a:t>E</a:t>
            </a:r>
            <a:r>
              <a:rPr sz="4000" spc="-35" dirty="0">
                <a:latin typeface="Trebuchet MS" panose="020B0603020202020204" pitchFamily="34" charset="0"/>
              </a:rPr>
              <a:t> </a:t>
            </a:r>
            <a:r>
              <a:rPr sz="4000" spc="-10" dirty="0">
                <a:latin typeface="Trebuchet MS" panose="020B0603020202020204" pitchFamily="34" charset="0"/>
              </a:rPr>
              <a:t>T</a:t>
            </a:r>
            <a:r>
              <a:rPr sz="4000" spc="-15" dirty="0">
                <a:latin typeface="Trebuchet MS" panose="020B0603020202020204" pitchFamily="34" charset="0"/>
              </a:rPr>
              <a:t>H</a:t>
            </a:r>
            <a:r>
              <a:rPr sz="4000" spc="15" dirty="0">
                <a:latin typeface="Trebuchet MS" panose="020B0603020202020204" pitchFamily="34" charset="0"/>
              </a:rPr>
              <a:t>E</a:t>
            </a:r>
            <a:r>
              <a:rPr sz="4000" spc="-35" dirty="0">
                <a:latin typeface="Trebuchet MS" panose="020B0603020202020204" pitchFamily="34" charset="0"/>
              </a:rPr>
              <a:t> </a:t>
            </a:r>
            <a:r>
              <a:rPr sz="4000" spc="-20" dirty="0">
                <a:latin typeface="Trebuchet MS" panose="020B0603020202020204" pitchFamily="34" charset="0"/>
              </a:rPr>
              <a:t>E</a:t>
            </a:r>
            <a:r>
              <a:rPr sz="4000" spc="30" dirty="0">
                <a:latin typeface="Trebuchet MS" panose="020B0603020202020204" pitchFamily="34" charset="0"/>
              </a:rPr>
              <a:t>N</a:t>
            </a:r>
            <a:r>
              <a:rPr sz="4000" spc="15" dirty="0">
                <a:latin typeface="Trebuchet MS" panose="020B0603020202020204" pitchFamily="34" charset="0"/>
              </a:rPr>
              <a:t>D</a:t>
            </a:r>
            <a:r>
              <a:rPr sz="4000" spc="-45" dirty="0">
                <a:latin typeface="Trebuchet MS" panose="020B0603020202020204" pitchFamily="34" charset="0"/>
              </a:rPr>
              <a:t> </a:t>
            </a:r>
            <a:r>
              <a:rPr sz="4000" dirty="0">
                <a:latin typeface="Trebuchet MS" panose="020B0603020202020204" pitchFamily="34" charset="0"/>
              </a:rPr>
              <a:t>U</a:t>
            </a:r>
            <a:r>
              <a:rPr sz="4000" spc="10" dirty="0">
                <a:latin typeface="Trebuchet MS" panose="020B0603020202020204" pitchFamily="34" charset="0"/>
              </a:rPr>
              <a:t>S</a:t>
            </a:r>
            <a:r>
              <a:rPr sz="4000" spc="-25" dirty="0">
                <a:latin typeface="Trebuchet MS" panose="020B0603020202020204" pitchFamily="34" charset="0"/>
              </a:rPr>
              <a:t>E</a:t>
            </a:r>
            <a:r>
              <a:rPr sz="4000" spc="-10" dirty="0">
                <a:latin typeface="Trebuchet MS" panose="020B0603020202020204" pitchFamily="34" charset="0"/>
              </a:rPr>
              <a:t>R</a:t>
            </a:r>
            <a:r>
              <a:rPr sz="4000" spc="5" dirty="0">
                <a:latin typeface="Trebuchet MS" panose="020B0603020202020204" pitchFamily="34" charset="0"/>
              </a:rPr>
              <a:t>S?</a:t>
            </a:r>
            <a:br>
              <a:rPr lang="en-US" sz="2800" spc="5" dirty="0">
                <a:latin typeface="Trebuchet MS" panose="020B0603020202020204" pitchFamily="34" charset="0"/>
              </a:rPr>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A3CBEC11-7347-4254-9457-8F4F829527DC}"/>
              </a:ext>
            </a:extLst>
          </p:cNvPr>
          <p:cNvSpPr>
            <a:spLocks noChangeArrowheads="1"/>
          </p:cNvSpPr>
          <p:nvPr/>
        </p:nvSpPr>
        <p:spPr bwMode="auto">
          <a:xfrm rot="10800000" flipV="1">
            <a:off x="304799" y="1090074"/>
            <a:ext cx="6019798"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Trebuchet MS" panose="020B0603020202020204" pitchFamily="34" charset="0"/>
              </a:rPr>
              <a:t>Students and Educators</a:t>
            </a:r>
            <a:r>
              <a:rPr kumimoji="0" lang="en-US" altLang="en-US" sz="2000" b="0" i="0" u="sng"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Purpose</a:t>
            </a:r>
            <a:r>
              <a:rPr kumimoji="0" lang="en-US" altLang="en-US" sz="1600" b="0" i="0" u="none" strike="noStrike" cap="none" normalizeH="0" baseline="0" dirty="0">
                <a:ln>
                  <a:noFill/>
                </a:ln>
                <a:solidFill>
                  <a:schemeClr val="tx1"/>
                </a:solidFill>
                <a:effectLst/>
                <a:latin typeface="Trebuchet MS" panose="020B0603020202020204" pitchFamily="34" charset="0"/>
              </a:rPr>
              <a:t>: Learning about keylogging mechanics, Python programming, and GUI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Usage</a:t>
            </a:r>
            <a:r>
              <a:rPr kumimoji="0" lang="en-US" altLang="en-US" sz="1600" b="0" i="0" u="none" strike="noStrike" cap="none" normalizeH="0" baseline="0" dirty="0">
                <a:ln>
                  <a:noFill/>
                </a:ln>
                <a:solidFill>
                  <a:schemeClr val="tx1"/>
                </a:solidFill>
                <a:effectLst/>
                <a:latin typeface="Trebuchet MS" panose="020B0603020202020204" pitchFamily="34" charset="0"/>
              </a:rPr>
              <a:t>: Educational demonstrations and hands-on practice.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Trebuchet MS" panose="020B0603020202020204" pitchFamily="34" charset="0"/>
              </a:rPr>
              <a:t>Software Developers</a:t>
            </a:r>
            <a:r>
              <a:rPr kumimoji="0" lang="en-US" altLang="en-US" sz="2000" b="0" i="0" u="sng"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Purpose</a:t>
            </a:r>
            <a:r>
              <a:rPr kumimoji="0" lang="en-US" altLang="en-US" sz="1600" b="0" i="0" u="none" strike="noStrike" cap="none" normalizeH="0" baseline="0" dirty="0">
                <a:ln>
                  <a:noFill/>
                </a:ln>
                <a:solidFill>
                  <a:schemeClr val="tx1"/>
                </a:solidFill>
                <a:effectLst/>
                <a:latin typeface="Trebuchet MS" panose="020B0603020202020204" pitchFamily="34" charset="0"/>
              </a:rPr>
              <a:t>: Understanding event-driven programming and creating logging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Usage</a:t>
            </a:r>
            <a:r>
              <a:rPr kumimoji="0" lang="en-US" altLang="en-US" sz="1600" b="0" i="0" u="none" strike="noStrike" cap="none" normalizeH="0" baseline="0" dirty="0">
                <a:ln>
                  <a:noFill/>
                </a:ln>
                <a:solidFill>
                  <a:schemeClr val="tx1"/>
                </a:solidFill>
                <a:effectLst/>
                <a:latin typeface="Trebuchet MS" panose="020B0603020202020204" pitchFamily="34" charset="0"/>
              </a:rPr>
              <a:t>: Developing and testing keylogging applications or similar tools.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Trebuchet MS" panose="020B0603020202020204" pitchFamily="34" charset="0"/>
              </a:rPr>
              <a:t>Cybersecurity Professionals</a:t>
            </a:r>
            <a:r>
              <a:rPr kumimoji="0" lang="en-US" altLang="en-US" sz="2000" b="0" i="0" u="sng"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Purpose</a:t>
            </a:r>
            <a:r>
              <a:rPr kumimoji="0" lang="en-US" altLang="en-US" sz="1600" b="0" i="0" u="none" strike="noStrike" cap="none" normalizeH="0" baseline="0" dirty="0">
                <a:ln>
                  <a:noFill/>
                </a:ln>
                <a:solidFill>
                  <a:schemeClr val="tx1"/>
                </a:solidFill>
                <a:effectLst/>
                <a:latin typeface="Trebuchet MS" panose="020B0603020202020204" pitchFamily="34" charset="0"/>
              </a:rPr>
              <a:t>: Studying the behavior of keyloggers for defensive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Usage</a:t>
            </a:r>
            <a:r>
              <a:rPr kumimoji="0" lang="en-US" altLang="en-US" sz="1600" b="0" i="0" u="none" strike="noStrike" cap="none" normalizeH="0" baseline="0" dirty="0">
                <a:ln>
                  <a:noFill/>
                </a:ln>
                <a:solidFill>
                  <a:schemeClr val="tx1"/>
                </a:solidFill>
                <a:effectLst/>
                <a:latin typeface="Trebuchet MS" panose="020B0603020202020204" pitchFamily="34" charset="0"/>
              </a:rPr>
              <a:t>: Creating educational materials on keylogging and its prevention.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Trebuchet MS" panose="020B0603020202020204" pitchFamily="34" charset="0"/>
              </a:rPr>
              <a:t>Ethical Hackers</a:t>
            </a:r>
            <a:r>
              <a:rPr kumimoji="0" lang="en-US" altLang="en-US" sz="2000" b="0" i="0" u="sng"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Purpose</a:t>
            </a:r>
            <a:r>
              <a:rPr kumimoji="0" lang="en-US" altLang="en-US" sz="1600" b="0" i="0" u="none" strike="noStrike" cap="none" normalizeH="0" baseline="0" dirty="0">
                <a:ln>
                  <a:noFill/>
                </a:ln>
                <a:solidFill>
                  <a:schemeClr val="tx1"/>
                </a:solidFill>
                <a:effectLst/>
                <a:latin typeface="Trebuchet MS" panose="020B0603020202020204" pitchFamily="34" charset="0"/>
              </a:rPr>
              <a:t>: Ethical hacking and penetration testing to identify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rebuchet MS" panose="020B0603020202020204" pitchFamily="34" charset="0"/>
              </a:rPr>
              <a:t>Usage</a:t>
            </a:r>
            <a:r>
              <a:rPr kumimoji="0" lang="en-US" altLang="en-US" sz="1600" b="0" i="0" u="none" strike="noStrike" cap="none" normalizeH="0" baseline="0" dirty="0">
                <a:ln>
                  <a:noFill/>
                </a:ln>
                <a:solidFill>
                  <a:schemeClr val="tx1"/>
                </a:solidFill>
                <a:effectLst/>
                <a:latin typeface="Trebuchet MS" panose="020B0603020202020204" pitchFamily="34" charset="0"/>
              </a:rPr>
              <a:t>: Demonstrating keylogging attacks and improving system security.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1" y="76200"/>
            <a:ext cx="8153400" cy="6984604"/>
          </a:xfrm>
          <a:prstGeom prst="rect">
            <a:avLst/>
          </a:prstGeom>
        </p:spPr>
        <p:txBody>
          <a:bodyPr vert="horz" wrap="square" lIns="0" tIns="13335" rIns="0" bIns="0" rtlCol="0">
            <a:spAutoFit/>
          </a:bodyPr>
          <a:lstStyle/>
          <a:p>
            <a:r>
              <a:rPr sz="3600" spc="-40" dirty="0">
                <a:latin typeface="Trebuchet MS" panose="020B0603020202020204" pitchFamily="34" charset="0"/>
              </a:rPr>
              <a:t>Y</a:t>
            </a:r>
            <a:r>
              <a:rPr sz="3600" spc="10" dirty="0">
                <a:latin typeface="Trebuchet MS" panose="020B0603020202020204" pitchFamily="34" charset="0"/>
              </a:rPr>
              <a:t>O</a:t>
            </a:r>
            <a:r>
              <a:rPr sz="3600" spc="25" dirty="0">
                <a:latin typeface="Trebuchet MS" panose="020B0603020202020204" pitchFamily="34" charset="0"/>
              </a:rPr>
              <a:t>U</a:t>
            </a:r>
            <a:r>
              <a:rPr sz="3600" dirty="0">
                <a:latin typeface="Trebuchet MS" panose="020B0603020202020204" pitchFamily="34" charset="0"/>
              </a:rPr>
              <a:t>R</a:t>
            </a:r>
            <a:r>
              <a:rPr sz="3600" spc="5" dirty="0">
                <a:latin typeface="Trebuchet MS" panose="020B0603020202020204" pitchFamily="34" charset="0"/>
              </a:rPr>
              <a:t> </a:t>
            </a:r>
            <a:r>
              <a:rPr sz="3600" spc="25" dirty="0">
                <a:latin typeface="Trebuchet MS" panose="020B0603020202020204" pitchFamily="34" charset="0"/>
              </a:rPr>
              <a:t>S</a:t>
            </a:r>
            <a:r>
              <a:rPr sz="3600" spc="10" dirty="0">
                <a:latin typeface="Trebuchet MS" panose="020B0603020202020204" pitchFamily="34" charset="0"/>
              </a:rPr>
              <a:t>O</a:t>
            </a:r>
            <a:r>
              <a:rPr sz="3600" spc="25" dirty="0">
                <a:latin typeface="Trebuchet MS" panose="020B0603020202020204" pitchFamily="34" charset="0"/>
              </a:rPr>
              <a:t>LU</a:t>
            </a:r>
            <a:r>
              <a:rPr sz="3600" spc="-35" dirty="0">
                <a:latin typeface="Trebuchet MS" panose="020B0603020202020204" pitchFamily="34" charset="0"/>
              </a:rPr>
              <a:t>T</a:t>
            </a:r>
            <a:r>
              <a:rPr sz="3600" spc="-30" dirty="0">
                <a:latin typeface="Trebuchet MS" panose="020B0603020202020204" pitchFamily="34" charset="0"/>
              </a:rPr>
              <a:t>I</a:t>
            </a:r>
            <a:r>
              <a:rPr sz="3600" spc="10" dirty="0">
                <a:latin typeface="Trebuchet MS" panose="020B0603020202020204" pitchFamily="34" charset="0"/>
              </a:rPr>
              <a:t>O</a:t>
            </a:r>
            <a:r>
              <a:rPr sz="3600" dirty="0">
                <a:latin typeface="Trebuchet MS" panose="020B0603020202020204" pitchFamily="34" charset="0"/>
              </a:rPr>
              <a:t>N</a:t>
            </a:r>
            <a:r>
              <a:rPr sz="3600" spc="-345" dirty="0">
                <a:latin typeface="Trebuchet MS" panose="020B0603020202020204" pitchFamily="34" charset="0"/>
              </a:rPr>
              <a:t> </a:t>
            </a:r>
            <a:r>
              <a:rPr sz="3600" spc="-35" dirty="0">
                <a:latin typeface="Trebuchet MS" panose="020B0603020202020204" pitchFamily="34" charset="0"/>
              </a:rPr>
              <a:t>A</a:t>
            </a:r>
            <a:r>
              <a:rPr sz="3600" spc="-5" dirty="0">
                <a:latin typeface="Trebuchet MS" panose="020B0603020202020204" pitchFamily="34" charset="0"/>
              </a:rPr>
              <a:t>N</a:t>
            </a:r>
            <a:r>
              <a:rPr sz="3600" dirty="0">
                <a:latin typeface="Trebuchet MS" panose="020B0603020202020204" pitchFamily="34" charset="0"/>
              </a:rPr>
              <a:t>D</a:t>
            </a:r>
            <a:r>
              <a:rPr sz="3600" spc="35" dirty="0">
                <a:latin typeface="Trebuchet MS" panose="020B0603020202020204" pitchFamily="34" charset="0"/>
              </a:rPr>
              <a:t> </a:t>
            </a:r>
            <a:r>
              <a:rPr sz="3600" spc="-30" dirty="0">
                <a:latin typeface="Trebuchet MS" panose="020B0603020202020204" pitchFamily="34" charset="0"/>
              </a:rPr>
              <a:t>I</a:t>
            </a:r>
            <a:r>
              <a:rPr sz="3600" spc="-35" dirty="0">
                <a:latin typeface="Trebuchet MS" panose="020B0603020202020204" pitchFamily="34" charset="0"/>
              </a:rPr>
              <a:t>T</a:t>
            </a:r>
            <a:r>
              <a:rPr sz="3600" dirty="0">
                <a:latin typeface="Trebuchet MS" panose="020B0603020202020204" pitchFamily="34" charset="0"/>
              </a:rPr>
              <a:t>S</a:t>
            </a:r>
            <a:r>
              <a:rPr sz="3600" spc="60" dirty="0">
                <a:latin typeface="Trebuchet MS" panose="020B0603020202020204" pitchFamily="34" charset="0"/>
              </a:rPr>
              <a:t> </a:t>
            </a:r>
            <a:r>
              <a:rPr sz="3600" spc="-295" dirty="0">
                <a:latin typeface="Trebuchet MS" panose="020B0603020202020204" pitchFamily="34" charset="0"/>
              </a:rPr>
              <a:t>V</a:t>
            </a:r>
            <a:r>
              <a:rPr sz="3600" spc="-35" dirty="0">
                <a:latin typeface="Trebuchet MS" panose="020B0603020202020204" pitchFamily="34" charset="0"/>
              </a:rPr>
              <a:t>A</a:t>
            </a:r>
            <a:r>
              <a:rPr sz="3600" spc="25" dirty="0">
                <a:latin typeface="Trebuchet MS" panose="020B0603020202020204" pitchFamily="34" charset="0"/>
              </a:rPr>
              <a:t>LU</a:t>
            </a:r>
            <a:r>
              <a:rPr sz="3600" dirty="0">
                <a:latin typeface="Trebuchet MS" panose="020B0603020202020204" pitchFamily="34" charset="0"/>
              </a:rPr>
              <a:t>E</a:t>
            </a:r>
            <a:r>
              <a:rPr sz="3600" spc="-65" dirty="0">
                <a:latin typeface="Trebuchet MS" panose="020B0603020202020204" pitchFamily="34" charset="0"/>
              </a:rPr>
              <a:t> </a:t>
            </a:r>
            <a:r>
              <a:rPr sz="3600" spc="-15" dirty="0">
                <a:latin typeface="Trebuchet MS" panose="020B0603020202020204" pitchFamily="34" charset="0"/>
              </a:rPr>
              <a:t>P</a:t>
            </a:r>
            <a:r>
              <a:rPr sz="3600" spc="-30" dirty="0">
                <a:latin typeface="Trebuchet MS" panose="020B0603020202020204" pitchFamily="34" charset="0"/>
              </a:rPr>
              <a:t>R</a:t>
            </a:r>
            <a:r>
              <a:rPr sz="3600" spc="10" dirty="0">
                <a:latin typeface="Trebuchet MS" panose="020B0603020202020204" pitchFamily="34" charset="0"/>
              </a:rPr>
              <a:t>O</a:t>
            </a:r>
            <a:r>
              <a:rPr sz="3600" spc="-15" dirty="0">
                <a:latin typeface="Trebuchet MS" panose="020B0603020202020204" pitchFamily="34" charset="0"/>
              </a:rPr>
              <a:t>P</a:t>
            </a:r>
            <a:r>
              <a:rPr sz="3600" spc="10" dirty="0">
                <a:latin typeface="Trebuchet MS" panose="020B0603020202020204" pitchFamily="34" charset="0"/>
              </a:rPr>
              <a:t>O</a:t>
            </a:r>
            <a:r>
              <a:rPr sz="3600" spc="25" dirty="0">
                <a:latin typeface="Trebuchet MS" panose="020B0603020202020204" pitchFamily="34" charset="0"/>
              </a:rPr>
              <a:t>S</a:t>
            </a:r>
            <a:r>
              <a:rPr sz="3600" spc="-30" dirty="0">
                <a:latin typeface="Trebuchet MS" panose="020B0603020202020204" pitchFamily="34" charset="0"/>
              </a:rPr>
              <a:t>I</a:t>
            </a:r>
            <a:r>
              <a:rPr sz="3600" spc="-35" dirty="0">
                <a:latin typeface="Trebuchet MS" panose="020B0603020202020204" pitchFamily="34" charset="0"/>
              </a:rPr>
              <a:t>T</a:t>
            </a:r>
            <a:r>
              <a:rPr sz="3600" spc="-30" dirty="0">
                <a:latin typeface="Trebuchet MS" panose="020B0603020202020204" pitchFamily="34" charset="0"/>
              </a:rPr>
              <a:t>I</a:t>
            </a:r>
            <a:r>
              <a:rPr sz="3600" spc="10" dirty="0">
                <a:latin typeface="Trebuchet MS" panose="020B0603020202020204" pitchFamily="34" charset="0"/>
              </a:rPr>
              <a:t>O</a:t>
            </a:r>
            <a:r>
              <a:rPr sz="3600" dirty="0">
                <a:latin typeface="Trebuchet MS" panose="020B0603020202020204" pitchFamily="34" charset="0"/>
              </a:rPr>
              <a:t>N</a:t>
            </a:r>
            <a:br>
              <a:rPr lang="en-US" sz="3600" dirty="0">
                <a:latin typeface="Trebuchet MS" panose="020B0603020202020204" pitchFamily="34" charset="0"/>
              </a:rPr>
            </a:br>
            <a:br>
              <a:rPr lang="en-US" sz="900" dirty="0">
                <a:latin typeface="Trebuchet MS" panose="020B0603020202020204" pitchFamily="34" charset="0"/>
              </a:rPr>
            </a:br>
            <a:r>
              <a:rPr lang="en-US" sz="2400" u="sng" dirty="0">
                <a:latin typeface="Trebuchet MS" panose="020B0603020202020204" pitchFamily="34" charset="0"/>
              </a:rPr>
              <a:t>Solution:</a:t>
            </a:r>
            <a:br>
              <a:rPr lang="en-US" sz="1600" b="0" dirty="0">
                <a:latin typeface="Trebuchet MS" panose="020B0603020202020204" pitchFamily="34" charset="0"/>
              </a:rPr>
            </a:br>
            <a:r>
              <a:rPr lang="en-US" sz="1800" dirty="0">
                <a:latin typeface="Trebuchet MS" panose="020B0603020202020204" pitchFamily="34" charset="0"/>
              </a:rPr>
              <a:t>Python-based keylogger: </a:t>
            </a:r>
            <a:r>
              <a:rPr lang="en-US" sz="1600" b="0" dirty="0">
                <a:latin typeface="Trebuchet MS" panose="020B0603020202020204" pitchFamily="34" charset="0"/>
              </a:rPr>
              <a:t>Captures key presses, holds, and releases</a:t>
            </a:r>
            <a:r>
              <a:rPr lang="en-US" sz="1800" b="0" dirty="0">
                <a:latin typeface="Trebuchet MS" panose="020B0603020202020204" pitchFamily="34" charset="0"/>
              </a:rPr>
              <a:t>.</a:t>
            </a:r>
            <a:br>
              <a:rPr lang="en-US" sz="1800" b="0" dirty="0">
                <a:latin typeface="Trebuchet MS" panose="020B0603020202020204" pitchFamily="34" charset="0"/>
              </a:rPr>
            </a:br>
            <a:r>
              <a:rPr lang="en-US" sz="1800" dirty="0">
                <a:latin typeface="Trebuchet MS" panose="020B0603020202020204" pitchFamily="34" charset="0"/>
              </a:rPr>
              <a:t>Dual-format logging: </a:t>
            </a:r>
            <a:r>
              <a:rPr lang="en-US" sz="1600" b="0" dirty="0">
                <a:latin typeface="Trebuchet MS" panose="020B0603020202020204" pitchFamily="34" charset="0"/>
              </a:rPr>
              <a:t>Saves data in text and JSON files.</a:t>
            </a:r>
            <a:br>
              <a:rPr lang="en-US" sz="1800" b="0" dirty="0">
                <a:latin typeface="Trebuchet MS" panose="020B0603020202020204" pitchFamily="34" charset="0"/>
              </a:rPr>
            </a:br>
            <a:r>
              <a:rPr lang="en-US" sz="1800" dirty="0">
                <a:latin typeface="Trebuchet MS" panose="020B0603020202020204" pitchFamily="34" charset="0"/>
              </a:rPr>
              <a:t>Simple GUI: </a:t>
            </a:r>
            <a:r>
              <a:rPr lang="en-US" sz="1600" b="0" dirty="0">
                <a:latin typeface="Trebuchet MS" panose="020B0603020202020204" pitchFamily="34" charset="0"/>
              </a:rPr>
              <a:t>Start and stop keylogging easily with </a:t>
            </a:r>
            <a:r>
              <a:rPr lang="en-US" sz="1600" b="0" dirty="0" err="1">
                <a:latin typeface="Trebuchet MS" panose="020B0603020202020204" pitchFamily="34" charset="0"/>
              </a:rPr>
              <a:t>Tkinter</a:t>
            </a:r>
            <a:r>
              <a:rPr lang="en-US" sz="1600" b="0" dirty="0">
                <a:latin typeface="Trebuchet MS" panose="020B0603020202020204" pitchFamily="34" charset="0"/>
              </a:rPr>
              <a:t>.</a:t>
            </a:r>
            <a:br>
              <a:rPr lang="en-US" sz="1800" b="0" dirty="0">
                <a:latin typeface="Trebuchet MS" panose="020B0603020202020204" pitchFamily="34" charset="0"/>
              </a:rPr>
            </a:br>
            <a:br>
              <a:rPr lang="en-US" sz="1800" b="0" dirty="0">
                <a:latin typeface="Trebuchet MS" panose="020B0603020202020204" pitchFamily="34" charset="0"/>
              </a:rPr>
            </a:br>
            <a:r>
              <a:rPr lang="en-US" sz="2400" u="sng" dirty="0">
                <a:latin typeface="Trebuchet MS" panose="020B0603020202020204" pitchFamily="34" charset="0"/>
              </a:rPr>
              <a:t>Value Proposition:</a:t>
            </a:r>
            <a:br>
              <a:rPr lang="en-US" sz="1600" b="0" dirty="0">
                <a:latin typeface="Trebuchet MS" panose="020B0603020202020204" pitchFamily="34" charset="0"/>
              </a:rPr>
            </a:br>
            <a:r>
              <a:rPr lang="en-US" sz="1800" dirty="0">
                <a:latin typeface="Trebuchet MS" panose="020B0603020202020204" pitchFamily="34" charset="0"/>
              </a:rPr>
              <a:t>Educational Tool:</a:t>
            </a:r>
            <a:br>
              <a:rPr lang="en-US" sz="1800" b="0" u="sng" dirty="0">
                <a:latin typeface="Trebuchet MS" panose="020B0603020202020204" pitchFamily="34" charset="0"/>
              </a:rPr>
            </a:br>
            <a:r>
              <a:rPr lang="en-US" sz="1600" b="0" dirty="0">
                <a:latin typeface="Trebuchet MS" panose="020B0603020202020204" pitchFamily="34" charset="0"/>
              </a:rPr>
              <a:t>Learn Python programming, GUI development, and keylogging mechanics.</a:t>
            </a:r>
            <a:br>
              <a:rPr lang="en-US" sz="1800" b="0" dirty="0">
                <a:latin typeface="Trebuchet MS" panose="020B0603020202020204" pitchFamily="34" charset="0"/>
              </a:rPr>
            </a:br>
            <a:r>
              <a:rPr lang="en-US" sz="1800" dirty="0">
                <a:latin typeface="Trebuchet MS" panose="020B0603020202020204" pitchFamily="34" charset="0"/>
              </a:rPr>
              <a:t>Development and Testing:</a:t>
            </a:r>
            <a:br>
              <a:rPr lang="en-US" sz="1800" b="0" u="sng" dirty="0">
                <a:latin typeface="Trebuchet MS" panose="020B0603020202020204" pitchFamily="34" charset="0"/>
              </a:rPr>
            </a:br>
            <a:r>
              <a:rPr lang="en-US" sz="1600" b="0" dirty="0">
                <a:latin typeface="Trebuchet MS" panose="020B0603020202020204" pitchFamily="34" charset="0"/>
              </a:rPr>
              <a:t>Reference for event handling and creating logging tools.</a:t>
            </a:r>
            <a:br>
              <a:rPr lang="en-US" sz="1800" b="0" dirty="0">
                <a:latin typeface="Trebuchet MS" panose="020B0603020202020204" pitchFamily="34" charset="0"/>
              </a:rPr>
            </a:br>
            <a:r>
              <a:rPr lang="en-US" sz="1800" dirty="0">
                <a:latin typeface="Trebuchet MS" panose="020B0603020202020204" pitchFamily="34" charset="0"/>
              </a:rPr>
              <a:t>Cybersecurity Training:</a:t>
            </a:r>
            <a:br>
              <a:rPr lang="en-US" sz="1800" b="0" dirty="0">
                <a:latin typeface="Trebuchet MS" panose="020B0603020202020204" pitchFamily="34" charset="0"/>
              </a:rPr>
            </a:br>
            <a:r>
              <a:rPr lang="en-US" sz="1600" b="0" dirty="0">
                <a:latin typeface="Trebuchet MS" panose="020B0603020202020204" pitchFamily="34" charset="0"/>
              </a:rPr>
              <a:t>Study keylogger behavior and develop defensive strategies.</a:t>
            </a:r>
            <a:br>
              <a:rPr lang="en-US" sz="1800" b="0" dirty="0">
                <a:latin typeface="Trebuchet MS" panose="020B0603020202020204" pitchFamily="34" charset="0"/>
              </a:rPr>
            </a:br>
            <a:r>
              <a:rPr lang="en-US" sz="1800" dirty="0">
                <a:latin typeface="Trebuchet MS" panose="020B0603020202020204" pitchFamily="34" charset="0"/>
              </a:rPr>
              <a:t>Ethical Hacking:</a:t>
            </a:r>
            <a:br>
              <a:rPr lang="en-US" sz="1800" b="0" dirty="0">
                <a:latin typeface="Trebuchet MS" panose="020B0603020202020204" pitchFamily="34" charset="0"/>
              </a:rPr>
            </a:br>
            <a:r>
              <a:rPr lang="en-US" sz="1600" b="0" dirty="0">
                <a:latin typeface="Trebuchet MS" panose="020B0603020202020204" pitchFamily="34" charset="0"/>
              </a:rPr>
              <a:t>Identify vulnerabilities and improve security measures.</a:t>
            </a:r>
            <a:br>
              <a:rPr lang="en-US" sz="1800" b="0" dirty="0">
                <a:latin typeface="Trebuchet MS" panose="020B0603020202020204" pitchFamily="34" charset="0"/>
              </a:rPr>
            </a:br>
            <a:r>
              <a:rPr lang="en-US" sz="1800" dirty="0">
                <a:latin typeface="Trebuchet MS" panose="020B0603020202020204" pitchFamily="34" charset="0"/>
              </a:rPr>
              <a:t>Research:</a:t>
            </a:r>
            <a:br>
              <a:rPr lang="en-US" sz="1800" b="0" dirty="0">
                <a:latin typeface="Trebuchet MS" panose="020B0603020202020204" pitchFamily="34" charset="0"/>
              </a:rPr>
            </a:br>
            <a:r>
              <a:rPr lang="en-US" sz="1600" b="0" dirty="0">
                <a:latin typeface="Trebuchet MS" panose="020B0603020202020204" pitchFamily="34" charset="0"/>
              </a:rPr>
              <a:t>Analyze user interaction patterns and input behavior.</a:t>
            </a:r>
            <a:br>
              <a:rPr lang="en-US" sz="1800" b="0" dirty="0">
                <a:latin typeface="Trebuchet MS" panose="020B0603020202020204" pitchFamily="34" charset="0"/>
              </a:rPr>
            </a:br>
            <a:br>
              <a:rPr lang="en-US" sz="1000" dirty="0"/>
            </a:br>
            <a:br>
              <a:rPr lang="en-US" sz="900" dirty="0"/>
            </a:br>
            <a:br>
              <a:rPr lang="en-US" sz="900" dirty="0"/>
            </a:br>
            <a:br>
              <a:rPr lang="en-US" sz="900" dirty="0"/>
            </a:br>
            <a:br>
              <a:rPr lang="en-US" sz="900" dirty="0"/>
            </a:br>
            <a:br>
              <a:rPr lang="en-US" sz="900" dirty="0"/>
            </a:br>
            <a:br>
              <a:rPr lang="en-US" sz="900" dirty="0"/>
            </a:br>
            <a:br>
              <a:rPr lang="en-US" sz="900" dirty="0"/>
            </a:br>
            <a:endParaRPr sz="9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6183" y="381000"/>
            <a:ext cx="7596758" cy="5864426"/>
          </a:xfrm>
          <a:prstGeom prst="rect">
            <a:avLst/>
          </a:prstGeom>
        </p:spPr>
        <p:txBody>
          <a:bodyPr vert="horz" wrap="square" lIns="0" tIns="16510" rIns="0" bIns="0" rtlCol="0">
            <a:spAutoFit/>
          </a:bodyPr>
          <a:lstStyle/>
          <a:p>
            <a:pPr marL="12700" algn="ctr">
              <a:lnSpc>
                <a:spcPct val="100000"/>
              </a:lnSpc>
              <a:spcBef>
                <a:spcPts val="130"/>
              </a:spcBef>
            </a:pPr>
            <a:r>
              <a:rPr sz="3600" spc="15" dirty="0">
                <a:latin typeface="Trebuchet MS" panose="020B0603020202020204" pitchFamily="34" charset="0"/>
              </a:rPr>
              <a:t>THE</a:t>
            </a:r>
            <a:r>
              <a:rPr sz="3600" spc="20" dirty="0">
                <a:latin typeface="Trebuchet MS" panose="020B0603020202020204" pitchFamily="34" charset="0"/>
              </a:rPr>
              <a:t> </a:t>
            </a:r>
            <a:r>
              <a:rPr sz="3600" spc="10" dirty="0">
                <a:latin typeface="Trebuchet MS" panose="020B0603020202020204" pitchFamily="34" charset="0"/>
              </a:rPr>
              <a:t>WOW</a:t>
            </a:r>
            <a:r>
              <a:rPr sz="3600" spc="85" dirty="0">
                <a:latin typeface="Trebuchet MS" panose="020B0603020202020204" pitchFamily="34" charset="0"/>
              </a:rPr>
              <a:t> </a:t>
            </a:r>
            <a:r>
              <a:rPr sz="3600" spc="10" dirty="0">
                <a:latin typeface="Trebuchet MS" panose="020B0603020202020204" pitchFamily="34" charset="0"/>
              </a:rPr>
              <a:t>IN</a:t>
            </a:r>
            <a:r>
              <a:rPr sz="3600" spc="-5" dirty="0">
                <a:latin typeface="Trebuchet MS" panose="020B0603020202020204" pitchFamily="34" charset="0"/>
              </a:rPr>
              <a:t> </a:t>
            </a:r>
            <a:r>
              <a:rPr sz="3600" spc="15" dirty="0">
                <a:latin typeface="Trebuchet MS" panose="020B0603020202020204" pitchFamily="34" charset="0"/>
              </a:rPr>
              <a:t>YOUR</a:t>
            </a:r>
            <a:r>
              <a:rPr sz="3600" spc="-10" dirty="0">
                <a:latin typeface="Trebuchet MS" panose="020B0603020202020204" pitchFamily="34" charset="0"/>
              </a:rPr>
              <a:t> </a:t>
            </a:r>
            <a:r>
              <a:rPr sz="3600" spc="20" dirty="0">
                <a:latin typeface="Trebuchet MS" panose="020B0603020202020204" pitchFamily="34" charset="0"/>
              </a:rPr>
              <a:t>SOLUTION</a:t>
            </a:r>
            <a:br>
              <a:rPr lang="en-US" sz="4400" spc="20" dirty="0">
                <a:latin typeface="Trebuchet MS" panose="020B0603020202020204" pitchFamily="34" charset="0"/>
              </a:rPr>
            </a:br>
            <a:br>
              <a:rPr lang="en-US" sz="4250" spc="20" dirty="0"/>
            </a:br>
            <a:br>
              <a:rPr lang="en-US" sz="4250" spc="20" dirty="0"/>
            </a:br>
            <a:br>
              <a:rPr lang="en-US" sz="4250" spc="20" dirty="0"/>
            </a:br>
            <a:br>
              <a:rPr lang="en-US" sz="4250" spc="20" dirty="0"/>
            </a:br>
            <a:br>
              <a:rPr lang="en-US" sz="4250"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1">
            <a:extLst>
              <a:ext uri="{FF2B5EF4-FFF2-40B4-BE49-F238E27FC236}">
                <a16:creationId xmlns:a16="http://schemas.microsoft.com/office/drawing/2014/main" id="{EC48904D-1234-48CC-838C-BCF224C8025F}"/>
              </a:ext>
            </a:extLst>
          </p:cNvPr>
          <p:cNvSpPr>
            <a:spLocks noChangeArrowheads="1"/>
          </p:cNvSpPr>
          <p:nvPr/>
        </p:nvSpPr>
        <p:spPr bwMode="auto">
          <a:xfrm>
            <a:off x="2286000" y="1227380"/>
            <a:ext cx="50292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User-Friendly GUI</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rebuchet MS" panose="020B0603020202020204" pitchFamily="34" charset="0"/>
              </a:rPr>
              <a:t> Easy start/stop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Comprehensive Logging</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rebuchet MS" panose="020B0603020202020204" pitchFamily="34" charset="0"/>
              </a:rPr>
              <a:t> Saves keystrokes in both text and JSON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Educational Value</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rebuchet MS" panose="020B0603020202020204" pitchFamily="34" charset="0"/>
              </a:rPr>
              <a:t> Hands-on experience in Python and GUI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Ethical Focus</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rebuchet MS" panose="020B0603020202020204" pitchFamily="34" charset="0"/>
              </a:rPr>
              <a:t> Promotes responsible and legal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Practical Applications</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Trebuchet MS" panose="020B0603020202020204" pitchFamily="34" charset="0"/>
              </a:rPr>
              <a:t> </a:t>
            </a:r>
            <a:r>
              <a:rPr kumimoji="0" lang="en-US" altLang="en-US" sz="2000" b="0" i="0" u="none" strike="noStrike" cap="none" normalizeH="0" baseline="0" dirty="0">
                <a:ln>
                  <a:noFill/>
                </a:ln>
                <a:solidFill>
                  <a:schemeClr val="tx1"/>
                </a:solidFill>
                <a:effectLst/>
                <a:latin typeface="Trebuchet MS" panose="020B0603020202020204" pitchFamily="34" charset="0"/>
              </a:rPr>
              <a:t>Useful for cybersecurity training and ethical hacking.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Expandable</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rebuchet MS" panose="020B0603020202020204" pitchFamily="34" charset="0"/>
              </a:rPr>
              <a:t> Solid foundation for future enhancements.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6194426" cy="3588162"/>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
            </a:pPr>
            <a:r>
              <a:rPr lang="en-US" sz="2000" b="1" dirty="0">
                <a:latin typeface="Trebuchet MS"/>
                <a:cs typeface="Trebuchet MS"/>
              </a:rPr>
              <a:t>Start Keylogger</a:t>
            </a:r>
            <a:r>
              <a:rPr lang="en-US" sz="2000" dirty="0">
                <a:latin typeface="Trebuchet MS"/>
                <a:cs typeface="Trebuchet MS"/>
              </a:rPr>
              <a:t>: </a:t>
            </a:r>
          </a:p>
          <a:p>
            <a:pPr marL="12700">
              <a:lnSpc>
                <a:spcPct val="100000"/>
              </a:lnSpc>
              <a:spcBef>
                <a:spcPts val="100"/>
              </a:spcBef>
            </a:pPr>
            <a:r>
              <a:rPr lang="en-US" sz="1800" dirty="0">
                <a:latin typeface="Trebuchet MS"/>
                <a:cs typeface="Trebuchet MS"/>
              </a:rPr>
              <a:t>User initiates the keylogging process via the GUI.</a:t>
            </a:r>
          </a:p>
          <a:p>
            <a:pPr marL="12700">
              <a:lnSpc>
                <a:spcPct val="100000"/>
              </a:lnSpc>
              <a:spcBef>
                <a:spcPts val="100"/>
              </a:spcBef>
            </a:pPr>
            <a:endParaRPr lang="en-US" sz="1800" dirty="0">
              <a:latin typeface="Trebuchet MS"/>
              <a:cs typeface="Trebuchet MS"/>
            </a:endParaRPr>
          </a:p>
          <a:p>
            <a:pPr marL="298450" indent="-285750">
              <a:lnSpc>
                <a:spcPct val="100000"/>
              </a:lnSpc>
              <a:spcBef>
                <a:spcPts val="100"/>
              </a:spcBef>
              <a:buFont typeface="Wingdings" panose="05000000000000000000" pitchFamily="2" charset="2"/>
              <a:buChar char="§"/>
            </a:pPr>
            <a:r>
              <a:rPr lang="en-US" sz="2000" b="1" dirty="0">
                <a:latin typeface="Trebuchet MS"/>
                <a:cs typeface="Trebuchet MS"/>
              </a:rPr>
              <a:t>Capture Keystrokes: </a:t>
            </a:r>
          </a:p>
          <a:p>
            <a:pPr marL="12700">
              <a:lnSpc>
                <a:spcPct val="100000"/>
              </a:lnSpc>
              <a:spcBef>
                <a:spcPts val="100"/>
              </a:spcBef>
            </a:pPr>
            <a:r>
              <a:rPr lang="en-US" sz="1800" dirty="0">
                <a:latin typeface="Trebuchet MS"/>
                <a:cs typeface="Trebuchet MS"/>
              </a:rPr>
              <a:t>Keystrokes are captured and categorized as pressed, held, or released.</a:t>
            </a:r>
          </a:p>
          <a:p>
            <a:pPr marL="12700">
              <a:lnSpc>
                <a:spcPct val="100000"/>
              </a:lnSpc>
              <a:spcBef>
                <a:spcPts val="100"/>
              </a:spcBef>
            </a:pPr>
            <a:endParaRPr lang="en-US" sz="1800" dirty="0">
              <a:latin typeface="Trebuchet MS"/>
              <a:cs typeface="Trebuchet MS"/>
            </a:endParaRPr>
          </a:p>
          <a:p>
            <a:pPr marL="298450" indent="-285750">
              <a:lnSpc>
                <a:spcPct val="100000"/>
              </a:lnSpc>
              <a:spcBef>
                <a:spcPts val="100"/>
              </a:spcBef>
              <a:buFont typeface="Wingdings" panose="05000000000000000000" pitchFamily="2" charset="2"/>
              <a:buChar char="§"/>
            </a:pPr>
            <a:r>
              <a:rPr lang="en-US" sz="2000" b="1" dirty="0">
                <a:latin typeface="Trebuchet MS"/>
                <a:cs typeface="Trebuchet MS"/>
              </a:rPr>
              <a:t>Log Data: </a:t>
            </a:r>
          </a:p>
          <a:p>
            <a:pPr marL="12700">
              <a:lnSpc>
                <a:spcPct val="100000"/>
              </a:lnSpc>
              <a:spcBef>
                <a:spcPts val="100"/>
              </a:spcBef>
            </a:pPr>
            <a:r>
              <a:rPr lang="en-US" sz="1800" dirty="0">
                <a:latin typeface="Trebuchet MS"/>
                <a:cs typeface="Trebuchet MS"/>
              </a:rPr>
              <a:t>Keystroke data is saved in both text and JSON formats.</a:t>
            </a:r>
          </a:p>
          <a:p>
            <a:pPr marL="12700">
              <a:lnSpc>
                <a:spcPct val="100000"/>
              </a:lnSpc>
              <a:spcBef>
                <a:spcPts val="100"/>
              </a:spcBef>
            </a:pPr>
            <a:endParaRPr lang="en-US" sz="1800" dirty="0">
              <a:latin typeface="Trebuchet MS"/>
              <a:cs typeface="Trebuchet MS"/>
            </a:endParaRPr>
          </a:p>
          <a:p>
            <a:pPr marL="298450" indent="-285750">
              <a:lnSpc>
                <a:spcPct val="100000"/>
              </a:lnSpc>
              <a:spcBef>
                <a:spcPts val="100"/>
              </a:spcBef>
              <a:buFont typeface="Wingdings" panose="05000000000000000000" pitchFamily="2" charset="2"/>
              <a:buChar char="§"/>
            </a:pPr>
            <a:r>
              <a:rPr lang="en-US" sz="2000" b="1" dirty="0">
                <a:latin typeface="Trebuchet MS"/>
                <a:cs typeface="Trebuchet MS"/>
              </a:rPr>
              <a:t>Stop Keylogger: </a:t>
            </a:r>
          </a:p>
          <a:p>
            <a:pPr marL="12700">
              <a:lnSpc>
                <a:spcPct val="100000"/>
              </a:lnSpc>
              <a:spcBef>
                <a:spcPts val="100"/>
              </a:spcBef>
            </a:pPr>
            <a:r>
              <a:rPr lang="en-US" sz="1800" dirty="0">
                <a:latin typeface="Trebuchet MS"/>
                <a:cs typeface="Trebuchet MS"/>
              </a:rPr>
              <a:t>User stops the keylogging process via the GUI.</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TotalTime>
  <Words>786</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Showcard Gothic</vt:lpstr>
      <vt:lpstr>Trebuchet MS</vt:lpstr>
      <vt:lpstr>Wingdings</vt:lpstr>
      <vt:lpstr>Office Theme</vt:lpstr>
      <vt:lpstr>Mohammad Saadiya   final project</vt:lpstr>
      <vt:lpstr>KEYLOGGER AND SECURITY  A keylogger is a software or hardware tool that  records the keys pressed on a computer keyboard, often without the user's knowledge or consent.   This allows a person to monitor and potentially gain access to sensitive information, such as passwords and login credentials.       </vt:lpstr>
      <vt:lpstr>AGENDA  1. Problem Statement    A high-level look at our proposed solution  2. Project Overview    We'll define the key challenge we're aiming to solve.  3. End Users    Highlighting the unique advantages of our approach.     4. solution and its value proposition    Highlighting the unique advantages of our approach.  5. Wow in our solution     Outline the solution and its models.              </vt:lpstr>
      <vt:lpstr> PROBLEM STATEMENT </vt:lpstr>
      <vt:lpstr>      PROJECT OVERVIEW           </vt:lpstr>
      <vt:lpstr>WHO ARE THE END USERS?          </vt:lpstr>
      <vt:lpstr>YOUR SOLUTION AND ITS VALUE PROPOSITION  Solution: Python-based keylogger: Captures key presses, holds, and releases. Dual-format logging: Saves data in text and JSON files. Simple GUI: Start and stop keylogging easily with Tkinter.  Value Proposition: Educational Tool: Learn Python programming, GUI development, and keylogging mechanics. Development and Testing: Reference for event handling and creating logging tools. Cybersecurity Training: Study keylogger behavior and develop defensive strategies. Ethical Hacking: Identify vulnerabilities and improve security measures. Research: Analyze user interaction patterns and input behavior.         </vt:lpstr>
      <vt:lpstr>THE WOW IN YOUR SOLUTION        </vt:lpstr>
      <vt:lpstr>PowerPoint Presentation</vt:lpstr>
      <vt:lpstr>RESULTS     Practical Applications: Valuable tool for cybersecurity training, helping users learn how to detect and analyze keystroke patterns. Provides a foundation for developing more sophisticated security tools.  Effective Keystroke Logging: Successfully captures and logs all keystrokes, including press, hold, and release events. Generates comprehensive text and JSON logs for detailed analysis.  Structured Data Output: Text logs offer a straightforward view of keystroke activity. JSON logs provide structured data, facilitating advanced analysis and integration with other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Mohammad Saadiya  Final project: keylogger.</dc:title>
  <dc:creator>Saadiya Mohammad</dc:creator>
  <cp:lastModifiedBy>Saadiya Mohammad</cp:lastModifiedBy>
  <cp:revision>13</cp:revision>
  <dcterms:created xsi:type="dcterms:W3CDTF">2024-06-03T05:48:59Z</dcterms:created>
  <dcterms:modified xsi:type="dcterms:W3CDTF">2024-06-13T11:15:07Z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